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59" d="100"/>
          <a:sy n="59" d="100"/>
        </p:scale>
        <p:origin x="77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867223-4610-4180-A183-A79073D56ED4}" type="datetimeFigureOut">
              <a:rPr lang="en-IN" smtClean="0"/>
              <a:t>20-07-2026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CB915E-9256-4C61-BEBB-BD479A811956}" type="slidenum">
              <a:rPr lang="en-IN" smtClean="0"/>
              <a:t>‹#›</a:t>
            </a:fld>
            <a:endParaRPr lang="en-IN"/>
          </a:p>
        </p:txBody>
      </p:sp>
    </p:spTree>
    <p:extLst>
      <p:ext uri="{BB962C8B-B14F-4D97-AF65-F5344CB8AC3E}">
        <p14:creationId xmlns:p14="http://schemas.microsoft.com/office/powerpoint/2010/main" val="2739982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Hello, for my Digital Skills portfolio, I am currently recording an audio note. In this I am going to discuss regarding the different activities and tasks I have done throughout this module. I have chosen three of them. I will also explain the skills that I have developed in the process and explain the challenges, that I have faced and the developments I have made so far. Lastly, I am going to conclude by explaining how this module is going to help me in my studies, future career and daily life.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CB915E-9256-4C61-BEBB-BD479A811956}" type="slidenum">
              <a:rPr lang="en-IN" smtClean="0"/>
              <a:t>2</a:t>
            </a:fld>
            <a:endParaRPr lang="en-IN"/>
          </a:p>
        </p:txBody>
      </p:sp>
    </p:spTree>
    <p:extLst>
      <p:ext uri="{BB962C8B-B14F-4D97-AF65-F5344CB8AC3E}">
        <p14:creationId xmlns:p14="http://schemas.microsoft.com/office/powerpoint/2010/main" val="38419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For my portfolio, I chose three specific tasks. The first task was a word document, in which I have written a reflection on my digital life. The second task was an Excel file and the third task was a reading log.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CB915E-9256-4C61-BEBB-BD479A811956}" type="slidenum">
              <a:rPr lang="en-IN" smtClean="0"/>
              <a:t>3</a:t>
            </a:fld>
            <a:endParaRPr lang="en-IN"/>
          </a:p>
        </p:txBody>
      </p:sp>
    </p:spTree>
    <p:extLst>
      <p:ext uri="{BB962C8B-B14F-4D97-AF65-F5344CB8AC3E}">
        <p14:creationId xmlns:p14="http://schemas.microsoft.com/office/powerpoint/2010/main" val="541926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This task, represents my ability to type text in MS word, follow the formatting requirements and also use tables. It indicates my ability to follow instructions and write short reports.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CB915E-9256-4C61-BEBB-BD479A811956}" type="slidenum">
              <a:rPr lang="en-IN" smtClean="0"/>
              <a:t>4</a:t>
            </a:fld>
            <a:endParaRPr lang="en-IN"/>
          </a:p>
        </p:txBody>
      </p:sp>
    </p:spTree>
    <p:extLst>
      <p:ext uri="{BB962C8B-B14F-4D97-AF65-F5344CB8AC3E}">
        <p14:creationId xmlns:p14="http://schemas.microsoft.com/office/powerpoint/2010/main" val="2707199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This task represent my ability to use MS Excel. It represents key skills such as data entry, formatting, simple calculations and generation of attractive charts. I have also added data labels to ensure that the chart is easily comprehendible.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CB915E-9256-4C61-BEBB-BD479A811956}" type="slidenum">
              <a:rPr lang="en-IN" smtClean="0"/>
              <a:t>5</a:t>
            </a:fld>
            <a:endParaRPr lang="en-IN"/>
          </a:p>
        </p:txBody>
      </p:sp>
    </p:spTree>
    <p:extLst>
      <p:ext uri="{BB962C8B-B14F-4D97-AF65-F5344CB8AC3E}">
        <p14:creationId xmlns:p14="http://schemas.microsoft.com/office/powerpoint/2010/main" val="2735532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This is a part of an Activity, which I did in Week 3. It involved researching on a topic, and creating a reading log, which has the website reference, title, a sentence (relating to the supporting information) and the website link. A CRAAP Analysis was also done on the chosen sources.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CB915E-9256-4C61-BEBB-BD479A811956}" type="slidenum">
              <a:rPr lang="en-IN" smtClean="0"/>
              <a:t>6</a:t>
            </a:fld>
            <a:endParaRPr lang="en-IN"/>
          </a:p>
        </p:txBody>
      </p:sp>
    </p:spTree>
    <p:extLst>
      <p:ext uri="{BB962C8B-B14F-4D97-AF65-F5344CB8AC3E}">
        <p14:creationId xmlns:p14="http://schemas.microsoft.com/office/powerpoint/2010/main" val="25318508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During the first few days, I dreaded this module. The idea of exploring and developing different digital skills appeared to be timely and complex. However, the lecture week materials and the weekly tasks were rightfully organised, which helped me develop confidence in my ability to understand the digital space and develop essential skills needed to navigate through this module. For instance, before starting this module I used to think MS Excel is a very complicated software. However, with a little help and some information searching and self-study, I learnt to create tables using excel, apply basic formulae and also insert attractive charts.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CB915E-9256-4C61-BEBB-BD479A811956}" type="slidenum">
              <a:rPr lang="en-IN" smtClean="0"/>
              <a:t>7</a:t>
            </a:fld>
            <a:endParaRPr lang="en-IN"/>
          </a:p>
        </p:txBody>
      </p:sp>
    </p:spTree>
    <p:extLst>
      <p:ext uri="{BB962C8B-B14F-4D97-AF65-F5344CB8AC3E}">
        <p14:creationId xmlns:p14="http://schemas.microsoft.com/office/powerpoint/2010/main" val="1496520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I have developed a variety of skills from the set of tasks done throughout this module. To begin with, the first task of writing a short reflection has helped me develop essential soft skills needed to communicate information with clarity. I also learnt to type text, format then, use tables, add page numbers and so on.</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For the Excel task, I learnt important skills like data entry, table formatting, and adding charts. I also learnt to apply correct formulae to calculate sum, max and min values.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For the Reading log task, I learnt several critical skills such as information search, credibility check using CRAAP Analysis framework, reading and summarisation and so on. These skills are likely to be immensely beneficial during future modules and academic projects. </a:t>
            </a:r>
            <a:endParaRPr lang="en-IN" sz="1200" kern="1200" dirty="0">
              <a:solidFill>
                <a:schemeClr val="tx1"/>
              </a:solidFill>
              <a:effectLst/>
              <a:latin typeface="+mn-lt"/>
              <a:ea typeface="+mn-ea"/>
              <a:cs typeface="+mn-cs"/>
            </a:endParaRPr>
          </a:p>
          <a:p>
            <a:pPr algn="just"/>
            <a:r>
              <a:rPr lang="en-GB" sz="1200" kern="1200" dirty="0">
                <a:solidFill>
                  <a:schemeClr val="tx1"/>
                </a:solidFill>
                <a:effectLst/>
                <a:latin typeface="+mn-lt"/>
                <a:ea typeface="+mn-ea"/>
                <a:cs typeface="+mn-cs"/>
              </a:rPr>
              <a:t>The lecture notes and activities were immensely helpful. I was also able to develop other essential skills such as preparing presentations, formatting files (across MS Word, MS Excel and MS Presentation). Also, my communication, critical thinking and analysis skills had largely improved while performing this tasks. Now, I feel confident and capable of being prepared to navigate through this module on Digital Skills.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CB915E-9256-4C61-BEBB-BD479A811956}" type="slidenum">
              <a:rPr lang="en-IN" smtClean="0"/>
              <a:t>8</a:t>
            </a:fld>
            <a:endParaRPr lang="en-IN"/>
          </a:p>
        </p:txBody>
      </p:sp>
    </p:spTree>
    <p:extLst>
      <p:ext uri="{BB962C8B-B14F-4D97-AF65-F5344CB8AC3E}">
        <p14:creationId xmlns:p14="http://schemas.microsoft.com/office/powerpoint/2010/main" val="23529176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All the skills will help me in my daily, study and work life. The skill to write report is essential for every student, as they need to finish assignments. The skill to use excel will help me in my daily budgeting activities. Lastly, I now feel extremely confident in searching for important information online. This module has acted as a systematic guide for my digital skill development and I believe that it will help me become competent to navigate the world, which currently driven by technology.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9CB915E-9256-4C61-BEBB-BD479A811956}" type="slidenum">
              <a:rPr lang="en-IN" smtClean="0"/>
              <a:t>9</a:t>
            </a:fld>
            <a:endParaRPr lang="en-IN"/>
          </a:p>
        </p:txBody>
      </p:sp>
    </p:spTree>
    <p:extLst>
      <p:ext uri="{BB962C8B-B14F-4D97-AF65-F5344CB8AC3E}">
        <p14:creationId xmlns:p14="http://schemas.microsoft.com/office/powerpoint/2010/main" val="2363206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7/20/2026</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0559919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7/20/2026</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02116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7/20/2026</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92370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7/20/2026</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8159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7/20/2026</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18965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7/20/2026</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66951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7/20/2026</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13452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7/20/2026</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17172734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7/20/2026</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299792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7/20/2026</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85262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7/20/2026</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14819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7/20/2026</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1571513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3F625-6469-2F34-EBBA-A5DECC883F2A}"/>
              </a:ext>
            </a:extLst>
          </p:cNvPr>
          <p:cNvSpPr>
            <a:spLocks noGrp="1"/>
          </p:cNvSpPr>
          <p:nvPr>
            <p:ph type="ctrTitle"/>
          </p:nvPr>
        </p:nvSpPr>
        <p:spPr>
          <a:xfrm>
            <a:off x="7587182" y="893935"/>
            <a:ext cx="3756670" cy="3339390"/>
          </a:xfrm>
        </p:spPr>
        <p:txBody>
          <a:bodyPr anchor="b">
            <a:noAutofit/>
          </a:bodyPr>
          <a:lstStyle/>
          <a:p>
            <a:r>
              <a:rPr lang="en-GB" sz="4000" b="1" dirty="0"/>
              <a:t>DS 3: DIGITAL PORTFOLIO AND REFLECTION</a:t>
            </a:r>
            <a:endParaRPr lang="en-IN" sz="3200" dirty="0"/>
          </a:p>
        </p:txBody>
      </p:sp>
      <p:sp>
        <p:nvSpPr>
          <p:cNvPr id="3" name="Subtitle 2">
            <a:extLst>
              <a:ext uri="{FF2B5EF4-FFF2-40B4-BE49-F238E27FC236}">
                <a16:creationId xmlns:a16="http://schemas.microsoft.com/office/drawing/2014/main" id="{90438781-B373-B8E8-7271-5CB2FFFD1C1F}"/>
              </a:ext>
            </a:extLst>
          </p:cNvPr>
          <p:cNvSpPr>
            <a:spLocks noGrp="1"/>
          </p:cNvSpPr>
          <p:nvPr>
            <p:ph type="subTitle" idx="1"/>
          </p:nvPr>
        </p:nvSpPr>
        <p:spPr>
          <a:xfrm>
            <a:off x="7587181" y="4382814"/>
            <a:ext cx="4343562" cy="1403837"/>
          </a:xfrm>
        </p:spPr>
        <p:txBody>
          <a:bodyPr anchor="t">
            <a:normAutofit/>
          </a:bodyPr>
          <a:lstStyle/>
          <a:p>
            <a:r>
              <a:rPr lang="en-US" b="1" dirty="0"/>
              <a:t>STUDENT NAME: Adriana </a:t>
            </a:r>
            <a:r>
              <a:rPr lang="en-US" b="1" dirty="0" err="1"/>
              <a:t>Pandelea</a:t>
            </a:r>
            <a:endParaRPr lang="en-US" b="1" dirty="0"/>
          </a:p>
          <a:p>
            <a:r>
              <a:rPr lang="en-US" b="1" dirty="0"/>
              <a:t>STUDENT ID: 2537169 </a:t>
            </a:r>
            <a:endParaRPr lang="en-IN" b="1" dirty="0"/>
          </a:p>
        </p:txBody>
      </p:sp>
      <p:pic>
        <p:nvPicPr>
          <p:cNvPr id="14" name="Picture 13">
            <a:extLst>
              <a:ext uri="{FF2B5EF4-FFF2-40B4-BE49-F238E27FC236}">
                <a16:creationId xmlns:a16="http://schemas.microsoft.com/office/drawing/2014/main" id="{33CC2923-2A58-AD0C-06A2-465AA60A2FF3}"/>
              </a:ext>
            </a:extLst>
          </p:cNvPr>
          <p:cNvPicPr>
            <a:picLocks noChangeAspect="1"/>
          </p:cNvPicPr>
          <p:nvPr/>
        </p:nvPicPr>
        <p:blipFill>
          <a:blip r:embed="rId4"/>
          <a:srcRect l="1544" r="25182" b="-1"/>
          <a:stretch>
            <a:fillRect/>
          </a:stretch>
        </p:blipFill>
        <p:spPr>
          <a:xfrm>
            <a:off x="20" y="10"/>
            <a:ext cx="7102529" cy="6857990"/>
          </a:xfrm>
          <a:prstGeom prst="rect">
            <a:avLst/>
          </a:prstGeom>
        </p:spPr>
      </p:pic>
      <p:sp>
        <p:nvSpPr>
          <p:cNvPr id="15"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pic>
        <p:nvPicPr>
          <p:cNvPr id="5" name="WhatsApp Audio 2026-07-20 at 16.52.45 1">
            <a:hlinkClick r:id="" action="ppaction://media"/>
            <a:extLst>
              <a:ext uri="{FF2B5EF4-FFF2-40B4-BE49-F238E27FC236}">
                <a16:creationId xmlns:a16="http://schemas.microsoft.com/office/drawing/2014/main" id="{5E2E136E-2B06-0937-CBE1-3D5AA29C212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43388" y="2981325"/>
            <a:ext cx="406400" cy="406400"/>
          </a:xfrm>
          <a:prstGeom prst="rect">
            <a:avLst/>
          </a:prstGeom>
        </p:spPr>
      </p:pic>
    </p:spTree>
    <p:extLst>
      <p:ext uri="{BB962C8B-B14F-4D97-AF65-F5344CB8AC3E}">
        <p14:creationId xmlns:p14="http://schemas.microsoft.com/office/powerpoint/2010/main" val="39027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65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45E6F-2E11-A2BB-CDEE-189918C2EE8B}"/>
              </a:ext>
            </a:extLst>
          </p:cNvPr>
          <p:cNvSpPr>
            <a:spLocks noGrp="1"/>
          </p:cNvSpPr>
          <p:nvPr>
            <p:ph type="title"/>
          </p:nvPr>
        </p:nvSpPr>
        <p:spPr>
          <a:xfrm>
            <a:off x="5877532" y="1063255"/>
            <a:ext cx="5312254" cy="1806727"/>
          </a:xfrm>
        </p:spPr>
        <p:txBody>
          <a:bodyPr>
            <a:normAutofit/>
          </a:bodyPr>
          <a:lstStyle/>
          <a:p>
            <a:r>
              <a:rPr lang="en-US" sz="5600" b="1"/>
              <a:t>INTRODUCTION</a:t>
            </a:r>
            <a:endParaRPr lang="en-IN" sz="5600" b="1"/>
          </a:p>
        </p:txBody>
      </p:sp>
      <p:pic>
        <p:nvPicPr>
          <p:cNvPr id="5" name="Picture 4" descr="A network formed by white dots">
            <a:extLst>
              <a:ext uri="{FF2B5EF4-FFF2-40B4-BE49-F238E27FC236}">
                <a16:creationId xmlns:a16="http://schemas.microsoft.com/office/drawing/2014/main" id="{F604DB03-785D-241B-C220-4D2B63788416}"/>
              </a:ext>
            </a:extLst>
          </p:cNvPr>
          <p:cNvPicPr>
            <a:picLocks noChangeAspect="1"/>
          </p:cNvPicPr>
          <p:nvPr/>
        </p:nvPicPr>
        <p:blipFill>
          <a:blip r:embed="rId3"/>
          <a:srcRect l="41447" r="-1" b="-1"/>
          <a:stretch>
            <a:fillRect/>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20" name="Straight Connector 19">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17ECB7-2EF1-82DE-6AEC-E1F282684D31}"/>
              </a:ext>
            </a:extLst>
          </p:cNvPr>
          <p:cNvSpPr>
            <a:spLocks noGrp="1"/>
          </p:cNvSpPr>
          <p:nvPr>
            <p:ph idx="1"/>
          </p:nvPr>
        </p:nvSpPr>
        <p:spPr>
          <a:xfrm>
            <a:off x="5877532" y="3309582"/>
            <a:ext cx="5312254" cy="3293130"/>
          </a:xfrm>
        </p:spPr>
        <p:txBody>
          <a:bodyPr>
            <a:normAutofit/>
          </a:bodyPr>
          <a:lstStyle/>
          <a:p>
            <a:pPr algn="just">
              <a:lnSpc>
                <a:spcPct val="100000"/>
              </a:lnSpc>
            </a:pPr>
            <a:r>
              <a:rPr lang="en-IN" sz="1800" dirty="0"/>
              <a:t>Digital Skills portfolio covers different module activities and tasks. </a:t>
            </a:r>
          </a:p>
          <a:p>
            <a:pPr algn="just">
              <a:lnSpc>
                <a:spcPct val="100000"/>
              </a:lnSpc>
            </a:pPr>
            <a:r>
              <a:rPr lang="en-IN" sz="1800" dirty="0"/>
              <a:t>Three portfolio examples are chosen and they demonstrate my digital skill development. </a:t>
            </a:r>
          </a:p>
          <a:p>
            <a:pPr algn="just">
              <a:lnSpc>
                <a:spcPct val="100000"/>
              </a:lnSpc>
            </a:pPr>
            <a:r>
              <a:rPr lang="en-IN" sz="1800" dirty="0"/>
              <a:t>Throughout this module, I developed various skills while completing the selected activities. </a:t>
            </a:r>
          </a:p>
          <a:p>
            <a:pPr algn="just">
              <a:lnSpc>
                <a:spcPct val="100000"/>
              </a:lnSpc>
            </a:pPr>
            <a:r>
              <a:rPr lang="en-IN" sz="1800" dirty="0"/>
              <a:t>I also faced challenges and improved my digital confidence gradually. </a:t>
            </a:r>
          </a:p>
          <a:p>
            <a:pPr algn="just">
              <a:lnSpc>
                <a:spcPct val="100000"/>
              </a:lnSpc>
            </a:pPr>
            <a:r>
              <a:rPr lang="en-IN" sz="1800" dirty="0"/>
              <a:t>These skills will support my studies, future career, and daily life.</a:t>
            </a:r>
          </a:p>
        </p:txBody>
      </p:sp>
      <p:sp>
        <p:nvSpPr>
          <p:cNvPr id="2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98651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a:extLst>
            <a:ext uri="{FF2B5EF4-FFF2-40B4-BE49-F238E27FC236}">
              <a16:creationId xmlns:a16="http://schemas.microsoft.com/office/drawing/2014/main" id="{97CF1209-F2C5-DCDE-D0C4-38E826944F7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B7324-A8A8-2668-D086-124E070620D4}"/>
              </a:ext>
            </a:extLst>
          </p:cNvPr>
          <p:cNvSpPr>
            <a:spLocks noGrp="1"/>
          </p:cNvSpPr>
          <p:nvPr>
            <p:ph type="title"/>
          </p:nvPr>
        </p:nvSpPr>
        <p:spPr>
          <a:xfrm>
            <a:off x="1068497" y="1063256"/>
            <a:ext cx="5312254" cy="1540106"/>
          </a:xfrm>
        </p:spPr>
        <p:txBody>
          <a:bodyPr>
            <a:normAutofit/>
          </a:bodyPr>
          <a:lstStyle/>
          <a:p>
            <a:r>
              <a:rPr lang="en-US" sz="5100" b="1"/>
              <a:t>PORTFOLIO WORK EXAMPLES</a:t>
            </a:r>
            <a:endParaRPr lang="en-IN" sz="5100" b="1"/>
          </a:p>
        </p:txBody>
      </p:sp>
      <p:cxnSp>
        <p:nvCxnSpPr>
          <p:cNvPr id="12" name="Straight Connector 1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495DAF-48AD-0EA7-F131-C6CF0F5148AA}"/>
              </a:ext>
            </a:extLst>
          </p:cNvPr>
          <p:cNvSpPr>
            <a:spLocks noGrp="1"/>
          </p:cNvSpPr>
          <p:nvPr>
            <p:ph idx="1"/>
          </p:nvPr>
        </p:nvSpPr>
        <p:spPr>
          <a:xfrm>
            <a:off x="1068497" y="2933390"/>
            <a:ext cx="5312254" cy="2861349"/>
          </a:xfrm>
        </p:spPr>
        <p:txBody>
          <a:bodyPr>
            <a:normAutofit/>
          </a:bodyPr>
          <a:lstStyle/>
          <a:p>
            <a:r>
              <a:rPr lang="en-IN" sz="1900"/>
              <a:t>I selected three activities completed during the Digital Skills module. </a:t>
            </a:r>
          </a:p>
          <a:p>
            <a:r>
              <a:rPr lang="en-IN" sz="1900"/>
              <a:t>Word document with a digital life reflection. </a:t>
            </a:r>
          </a:p>
          <a:p>
            <a:r>
              <a:rPr lang="en-IN" sz="1900"/>
              <a:t>Excel task </a:t>
            </a:r>
          </a:p>
          <a:p>
            <a:r>
              <a:rPr lang="en-IN" sz="1900"/>
              <a:t>Reading log completed during Week Three. </a:t>
            </a:r>
          </a:p>
          <a:p>
            <a:r>
              <a:rPr lang="en-IN" sz="1900"/>
              <a:t>Examples demonstrate different academic and digital competencies.</a:t>
            </a:r>
          </a:p>
        </p:txBody>
      </p:sp>
      <p:sp>
        <p:nvSpPr>
          <p:cNvPr id="14" name="Freeform: Shape 13">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heck List">
            <a:extLst>
              <a:ext uri="{FF2B5EF4-FFF2-40B4-BE49-F238E27FC236}">
                <a16:creationId xmlns:a16="http://schemas.microsoft.com/office/drawing/2014/main" id="{F2418C38-DD61-18E1-7552-0CD9A14BFEF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50087" y="1663890"/>
            <a:ext cx="3434963" cy="3434963"/>
          </a:xfrm>
          <a:prstGeom prst="rect">
            <a:avLst/>
          </a:prstGeom>
        </p:spPr>
      </p:pic>
      <p:sp>
        <p:nvSpPr>
          <p:cNvPr id="1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71863200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5A42D-C641-979D-3DBE-D12662DB76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E0AF38-A7E8-0588-2A91-2D5CF74F0703}"/>
              </a:ext>
            </a:extLst>
          </p:cNvPr>
          <p:cNvSpPr>
            <a:spLocks noGrp="1"/>
          </p:cNvSpPr>
          <p:nvPr>
            <p:ph type="title"/>
          </p:nvPr>
        </p:nvSpPr>
        <p:spPr>
          <a:xfrm>
            <a:off x="570546" y="195915"/>
            <a:ext cx="10666949" cy="1566913"/>
          </a:xfrm>
        </p:spPr>
        <p:txBody>
          <a:bodyPr>
            <a:normAutofit fontScale="90000"/>
          </a:bodyPr>
          <a:lstStyle/>
          <a:p>
            <a:r>
              <a:rPr lang="en-US" b="1" dirty="0"/>
              <a:t>WORK 1: WORD DOCUMENT AND SHORT REFLECTIVE LOG</a:t>
            </a:r>
            <a:endParaRPr lang="en-IN" b="1" dirty="0"/>
          </a:p>
        </p:txBody>
      </p:sp>
      <p:sp>
        <p:nvSpPr>
          <p:cNvPr id="4" name="Text Placeholder 3">
            <a:extLst>
              <a:ext uri="{FF2B5EF4-FFF2-40B4-BE49-F238E27FC236}">
                <a16:creationId xmlns:a16="http://schemas.microsoft.com/office/drawing/2014/main" id="{024F289A-725A-A727-5492-B5CB672EA196}"/>
              </a:ext>
            </a:extLst>
          </p:cNvPr>
          <p:cNvSpPr>
            <a:spLocks noGrp="1"/>
          </p:cNvSpPr>
          <p:nvPr>
            <p:ph type="body" idx="1"/>
          </p:nvPr>
        </p:nvSpPr>
        <p:spPr>
          <a:xfrm>
            <a:off x="792560" y="2381451"/>
            <a:ext cx="4437166" cy="3826844"/>
          </a:xfrm>
        </p:spPr>
        <p:txBody>
          <a:bodyPr>
            <a:normAutofit fontScale="92500" lnSpcReduction="10000"/>
          </a:bodyPr>
          <a:lstStyle/>
          <a:p>
            <a:pPr algn="just"/>
            <a:r>
              <a:rPr lang="en-IN" dirty="0"/>
              <a:t>This task demonstrates my ability to type effectively using Microsoft Word. </a:t>
            </a:r>
          </a:p>
          <a:p>
            <a:pPr algn="just"/>
            <a:r>
              <a:rPr lang="en-IN" dirty="0"/>
              <a:t>I followed specific document formatting requirements and instructions. </a:t>
            </a:r>
          </a:p>
          <a:p>
            <a:pPr algn="just"/>
            <a:r>
              <a:rPr lang="en-IN" dirty="0"/>
              <a:t>I developed skills in creating and formatting tables. </a:t>
            </a:r>
          </a:p>
          <a:p>
            <a:pPr algn="just"/>
            <a:r>
              <a:rPr lang="en-IN" dirty="0"/>
              <a:t>It improved my ability to structure and present information. </a:t>
            </a:r>
          </a:p>
          <a:p>
            <a:pPr algn="just"/>
            <a:r>
              <a:rPr lang="en-IN" dirty="0"/>
              <a:t>It demonstrated basic skills required for writing short reports.</a:t>
            </a:r>
          </a:p>
        </p:txBody>
      </p:sp>
      <p:pic>
        <p:nvPicPr>
          <p:cNvPr id="5" name="Picture 4">
            <a:extLst>
              <a:ext uri="{FF2B5EF4-FFF2-40B4-BE49-F238E27FC236}">
                <a16:creationId xmlns:a16="http://schemas.microsoft.com/office/drawing/2014/main" id="{CE6A49DE-EEFB-3DF2-F9D1-8EE73A67D1FF}"/>
              </a:ext>
            </a:extLst>
          </p:cNvPr>
          <p:cNvPicPr>
            <a:picLocks noChangeAspect="1"/>
          </p:cNvPicPr>
          <p:nvPr/>
        </p:nvPicPr>
        <p:blipFill>
          <a:blip r:embed="rId3"/>
          <a:stretch>
            <a:fillRect/>
          </a:stretch>
        </p:blipFill>
        <p:spPr>
          <a:xfrm>
            <a:off x="7245417" y="2233399"/>
            <a:ext cx="3775509" cy="4428686"/>
          </a:xfrm>
          <a:prstGeom prst="rect">
            <a:avLst/>
          </a:prstGeom>
        </p:spPr>
      </p:pic>
    </p:spTree>
    <p:extLst>
      <p:ext uri="{BB962C8B-B14F-4D97-AF65-F5344CB8AC3E}">
        <p14:creationId xmlns:p14="http://schemas.microsoft.com/office/powerpoint/2010/main" val="4207864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CB4C6D-3EF2-F0A4-5548-1784555007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99E877-74DB-2199-57E1-4CC3EFB851E6}"/>
              </a:ext>
            </a:extLst>
          </p:cNvPr>
          <p:cNvSpPr>
            <a:spLocks noGrp="1"/>
          </p:cNvSpPr>
          <p:nvPr>
            <p:ph type="title"/>
          </p:nvPr>
        </p:nvSpPr>
        <p:spPr>
          <a:xfrm>
            <a:off x="758952" y="758952"/>
            <a:ext cx="10549128" cy="597408"/>
          </a:xfrm>
        </p:spPr>
        <p:txBody>
          <a:bodyPr>
            <a:normAutofit fontScale="90000"/>
          </a:bodyPr>
          <a:lstStyle/>
          <a:p>
            <a:pPr algn="ctr"/>
            <a:r>
              <a:rPr lang="en-US" b="1" dirty="0"/>
              <a:t>WORK 2: MS EXCEL</a:t>
            </a:r>
            <a:endParaRPr lang="en-IN" b="1" dirty="0"/>
          </a:p>
        </p:txBody>
      </p:sp>
      <p:sp>
        <p:nvSpPr>
          <p:cNvPr id="3" name="Content Placeholder 2">
            <a:extLst>
              <a:ext uri="{FF2B5EF4-FFF2-40B4-BE49-F238E27FC236}">
                <a16:creationId xmlns:a16="http://schemas.microsoft.com/office/drawing/2014/main" id="{14184EAD-AC2E-C7C6-2560-9EB23264E3E1}"/>
              </a:ext>
            </a:extLst>
          </p:cNvPr>
          <p:cNvSpPr>
            <a:spLocks noGrp="1"/>
          </p:cNvSpPr>
          <p:nvPr>
            <p:ph idx="1"/>
          </p:nvPr>
        </p:nvSpPr>
        <p:spPr>
          <a:xfrm>
            <a:off x="5187696" y="1356360"/>
            <a:ext cx="6245352" cy="5463179"/>
          </a:xfrm>
        </p:spPr>
        <p:txBody>
          <a:bodyPr anchor="ctr"/>
          <a:lstStyle/>
          <a:p>
            <a:pPr algn="just"/>
            <a:r>
              <a:rPr lang="en-IN" dirty="0"/>
              <a:t>I developed effective data entry and spreadsheet formatting skills. </a:t>
            </a:r>
          </a:p>
          <a:p>
            <a:pPr algn="just"/>
            <a:r>
              <a:rPr lang="en-IN" dirty="0"/>
              <a:t>I applied simple formulas for basic data calculations. </a:t>
            </a:r>
          </a:p>
          <a:p>
            <a:pPr algn="just"/>
            <a:r>
              <a:rPr lang="en-IN" dirty="0"/>
              <a:t>Used SUM, MAX, and MIN functions accurately. </a:t>
            </a:r>
          </a:p>
          <a:p>
            <a:pPr algn="just"/>
            <a:r>
              <a:rPr lang="en-IN" dirty="0"/>
              <a:t>I created attractive charts to visually communicate information. </a:t>
            </a:r>
          </a:p>
          <a:p>
            <a:pPr algn="just"/>
            <a:r>
              <a:rPr lang="en-IN" dirty="0"/>
              <a:t>I also added data labels to make charts easily understandable.</a:t>
            </a:r>
          </a:p>
        </p:txBody>
      </p:sp>
      <p:pic>
        <p:nvPicPr>
          <p:cNvPr id="4" name="Picture 3">
            <a:extLst>
              <a:ext uri="{FF2B5EF4-FFF2-40B4-BE49-F238E27FC236}">
                <a16:creationId xmlns:a16="http://schemas.microsoft.com/office/drawing/2014/main" id="{DB75B8A1-D624-9210-B102-98063937B55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9801" y="2369639"/>
            <a:ext cx="4587875" cy="3436620"/>
          </a:xfrm>
          <a:prstGeom prst="rect">
            <a:avLst/>
          </a:prstGeom>
          <a:noFill/>
        </p:spPr>
      </p:pic>
    </p:spTree>
    <p:extLst>
      <p:ext uri="{BB962C8B-B14F-4D97-AF65-F5344CB8AC3E}">
        <p14:creationId xmlns:p14="http://schemas.microsoft.com/office/powerpoint/2010/main" val="1485619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96ED9D-E0A7-39F0-0B41-8F8E9D95D8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DD6513-53BE-6AFB-7F81-5B4BE5E46EC4}"/>
              </a:ext>
            </a:extLst>
          </p:cNvPr>
          <p:cNvSpPr>
            <a:spLocks noGrp="1"/>
          </p:cNvSpPr>
          <p:nvPr>
            <p:ph type="title"/>
          </p:nvPr>
        </p:nvSpPr>
        <p:spPr>
          <a:xfrm>
            <a:off x="991362" y="468630"/>
            <a:ext cx="7322058" cy="822960"/>
          </a:xfrm>
        </p:spPr>
        <p:txBody>
          <a:bodyPr>
            <a:normAutofit fontScale="90000"/>
          </a:bodyPr>
          <a:lstStyle/>
          <a:p>
            <a:pPr algn="just"/>
            <a:r>
              <a:rPr lang="en-US" b="1" dirty="0"/>
              <a:t>WORK 3: READING LOG</a:t>
            </a:r>
            <a:endParaRPr lang="en-IN" b="1" dirty="0"/>
          </a:p>
        </p:txBody>
      </p:sp>
      <p:sp>
        <p:nvSpPr>
          <p:cNvPr id="5" name="Text Placeholder 4">
            <a:extLst>
              <a:ext uri="{FF2B5EF4-FFF2-40B4-BE49-F238E27FC236}">
                <a16:creationId xmlns:a16="http://schemas.microsoft.com/office/drawing/2014/main" id="{54F8D5B1-DF01-70CC-6331-437EA5CD7EDE}"/>
              </a:ext>
            </a:extLst>
          </p:cNvPr>
          <p:cNvSpPr>
            <a:spLocks noGrp="1"/>
          </p:cNvSpPr>
          <p:nvPr>
            <p:ph type="body" idx="1"/>
          </p:nvPr>
        </p:nvSpPr>
        <p:spPr>
          <a:xfrm>
            <a:off x="991362" y="1965960"/>
            <a:ext cx="5729478" cy="4236720"/>
          </a:xfrm>
        </p:spPr>
        <p:txBody>
          <a:bodyPr>
            <a:normAutofit/>
          </a:bodyPr>
          <a:lstStyle/>
          <a:p>
            <a:pPr algn="just"/>
            <a:r>
              <a:rPr lang="en-IN" dirty="0"/>
              <a:t>I researched relevant information on a selected topic. </a:t>
            </a:r>
          </a:p>
          <a:p>
            <a:pPr algn="just"/>
            <a:r>
              <a:rPr lang="en-IN" dirty="0"/>
              <a:t>I recorded website references, titles, sentences, and website links. </a:t>
            </a:r>
          </a:p>
          <a:p>
            <a:pPr algn="just"/>
            <a:r>
              <a:rPr lang="en-IN" dirty="0"/>
              <a:t>This helped me to develop effective online information searching skills. </a:t>
            </a:r>
          </a:p>
          <a:p>
            <a:pPr algn="just"/>
            <a:r>
              <a:rPr lang="en-IN" dirty="0"/>
              <a:t>I also applied CRAAP Analysis to evaluate source credibility. </a:t>
            </a:r>
          </a:p>
          <a:p>
            <a:pPr algn="just"/>
            <a:r>
              <a:rPr lang="en-IN" dirty="0"/>
              <a:t>It improved my reading, critical thinking, and summarisation skills.</a:t>
            </a:r>
          </a:p>
        </p:txBody>
      </p:sp>
      <p:pic>
        <p:nvPicPr>
          <p:cNvPr id="4" name="Picture 3">
            <a:extLst>
              <a:ext uri="{FF2B5EF4-FFF2-40B4-BE49-F238E27FC236}">
                <a16:creationId xmlns:a16="http://schemas.microsoft.com/office/drawing/2014/main" id="{FE6E6C0A-E029-42BF-9D2E-62CD281AED43}"/>
              </a:ext>
            </a:extLst>
          </p:cNvPr>
          <p:cNvPicPr>
            <a:picLocks noChangeAspect="1"/>
          </p:cNvPicPr>
          <p:nvPr/>
        </p:nvPicPr>
        <p:blipFill>
          <a:blip r:embed="rId3"/>
          <a:stretch>
            <a:fillRect/>
          </a:stretch>
        </p:blipFill>
        <p:spPr>
          <a:xfrm>
            <a:off x="7825740" y="1291590"/>
            <a:ext cx="3581400" cy="5189220"/>
          </a:xfrm>
          <a:prstGeom prst="rect">
            <a:avLst/>
          </a:prstGeom>
        </p:spPr>
      </p:pic>
    </p:spTree>
    <p:extLst>
      <p:ext uri="{BB962C8B-B14F-4D97-AF65-F5344CB8AC3E}">
        <p14:creationId xmlns:p14="http://schemas.microsoft.com/office/powerpoint/2010/main" val="2518382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2403F7F4-4A5D-018A-8488-D3730175E9B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523C26-46E6-DDCA-86CE-196AE2B69FBD}"/>
              </a:ext>
            </a:extLst>
          </p:cNvPr>
          <p:cNvSpPr>
            <a:spLocks noGrp="1"/>
          </p:cNvSpPr>
          <p:nvPr>
            <p:ph type="title"/>
          </p:nvPr>
        </p:nvSpPr>
        <p:spPr>
          <a:xfrm>
            <a:off x="5877532" y="1063255"/>
            <a:ext cx="5312254" cy="1806727"/>
          </a:xfrm>
        </p:spPr>
        <p:txBody>
          <a:bodyPr>
            <a:normAutofit/>
          </a:bodyPr>
          <a:lstStyle/>
          <a:p>
            <a:r>
              <a:rPr lang="en-US" sz="5600" b="1"/>
              <a:t>MY DEVELOPMENT</a:t>
            </a:r>
            <a:endParaRPr lang="en-IN" sz="5600" b="1"/>
          </a:p>
        </p:txBody>
      </p:sp>
      <p:pic>
        <p:nvPicPr>
          <p:cNvPr id="4" name="Picture 3" descr="Lifestyle Student Stock Illustrations – 65,280 Lifestyle Student Stock  Illustrations, Vectors &amp; Clipart - Dreamstime">
            <a:extLst>
              <a:ext uri="{FF2B5EF4-FFF2-40B4-BE49-F238E27FC236}">
                <a16:creationId xmlns:a16="http://schemas.microsoft.com/office/drawing/2014/main" id="{44588D68-55D2-1556-C566-8413AB026283}"/>
              </a:ext>
            </a:extLst>
          </p:cNvPr>
          <p:cNvPicPr>
            <a:picLocks noChangeAspect="1"/>
          </p:cNvPicPr>
          <p:nvPr/>
        </p:nvPicPr>
        <p:blipFill>
          <a:blip r:embed="rId3"/>
          <a:srcRect l="20634" r="22333"/>
          <a:stretch>
            <a:fillRect/>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11" name="Straight Connector 10">
            <a:extLst>
              <a:ext uri="{FF2B5EF4-FFF2-40B4-BE49-F238E27FC236}">
                <a16:creationId xmlns:a16="http://schemas.microsoft.com/office/drawing/2014/main" id="{C1FC086D-39EC-448D-97E7-FF232355AE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86332" y="3088919"/>
            <a:ext cx="52120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C5A13F-F2A0-A64A-A06A-FF3611C4146F}"/>
              </a:ext>
            </a:extLst>
          </p:cNvPr>
          <p:cNvSpPr>
            <a:spLocks noGrp="1"/>
          </p:cNvSpPr>
          <p:nvPr>
            <p:ph idx="1"/>
          </p:nvPr>
        </p:nvSpPr>
        <p:spPr>
          <a:xfrm>
            <a:off x="5877532" y="3309582"/>
            <a:ext cx="5312254" cy="3293130"/>
          </a:xfrm>
        </p:spPr>
        <p:txBody>
          <a:bodyPr>
            <a:normAutofit/>
          </a:bodyPr>
          <a:lstStyle/>
          <a:p>
            <a:pPr algn="just">
              <a:lnSpc>
                <a:spcPct val="100000"/>
              </a:lnSpc>
            </a:pPr>
            <a:r>
              <a:rPr lang="en-IN" sz="1800" dirty="0"/>
              <a:t>I initially found developing new digital skills difficult and complex. </a:t>
            </a:r>
          </a:p>
          <a:p>
            <a:pPr algn="just">
              <a:lnSpc>
                <a:spcPct val="100000"/>
              </a:lnSpc>
            </a:pPr>
            <a:r>
              <a:rPr lang="en-IN" sz="1800" dirty="0"/>
              <a:t>I went through weekly lecture materials, which provided clear and organised guidance. </a:t>
            </a:r>
          </a:p>
          <a:p>
            <a:pPr algn="just">
              <a:lnSpc>
                <a:spcPct val="100000"/>
              </a:lnSpc>
            </a:pPr>
            <a:r>
              <a:rPr lang="en-IN" sz="1800" dirty="0"/>
              <a:t>Regular activities gradually improved my confidence with technology. </a:t>
            </a:r>
          </a:p>
          <a:p>
            <a:pPr algn="just">
              <a:lnSpc>
                <a:spcPct val="100000"/>
              </a:lnSpc>
            </a:pPr>
            <a:r>
              <a:rPr lang="en-IN" sz="1800" dirty="0"/>
              <a:t>I Overcame my initial concerns about using Microsoft Excel. </a:t>
            </a:r>
          </a:p>
          <a:p>
            <a:pPr algn="just">
              <a:lnSpc>
                <a:spcPct val="100000"/>
              </a:lnSpc>
            </a:pPr>
            <a:r>
              <a:rPr lang="en-IN" sz="1800" dirty="0"/>
              <a:t>Self-study helped me improve my ability to create tables, use formulas, and insert chart.</a:t>
            </a:r>
          </a:p>
        </p:txBody>
      </p:sp>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684974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34BEA569-21EE-7642-2FE5-764E162C56F2}"/>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1439B-01DF-96E6-B1FC-8F4E7B23F141}"/>
              </a:ext>
            </a:extLst>
          </p:cNvPr>
          <p:cNvSpPr>
            <a:spLocks noGrp="1"/>
          </p:cNvSpPr>
          <p:nvPr>
            <p:ph type="title"/>
          </p:nvPr>
        </p:nvSpPr>
        <p:spPr>
          <a:xfrm>
            <a:off x="758952" y="420625"/>
            <a:ext cx="10667998" cy="1326814"/>
          </a:xfrm>
        </p:spPr>
        <p:txBody>
          <a:bodyPr anchor="ctr">
            <a:normAutofit/>
          </a:bodyPr>
          <a:lstStyle/>
          <a:p>
            <a:pPr algn="ctr"/>
            <a:r>
              <a:rPr lang="en-US" b="1" dirty="0"/>
              <a:t>REFLECTION</a:t>
            </a:r>
            <a:endParaRPr lang="en-IN" b="1" dirty="0"/>
          </a:p>
        </p:txBody>
      </p:sp>
      <p:cxnSp>
        <p:nvCxnSpPr>
          <p:cNvPr id="20" name="Straight Connector 19">
            <a:extLst>
              <a:ext uri="{FF2B5EF4-FFF2-40B4-BE49-F238E27FC236}">
                <a16:creationId xmlns:a16="http://schemas.microsoft.com/office/drawing/2014/main" id="{4D5E13B1-3A31-47C7-8474-7A3DE6006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3888" y="1976039"/>
            <a:ext cx="1051560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Self-Evaluation - How To Reflect On Your Practice | Famly">
            <a:extLst>
              <a:ext uri="{FF2B5EF4-FFF2-40B4-BE49-F238E27FC236}">
                <a16:creationId xmlns:a16="http://schemas.microsoft.com/office/drawing/2014/main" id="{2387842A-DA15-8BA4-F528-3C5E67297271}"/>
              </a:ext>
            </a:extLst>
          </p:cNvPr>
          <p:cNvPicPr>
            <a:picLocks noChangeAspect="1"/>
          </p:cNvPicPr>
          <p:nvPr/>
        </p:nvPicPr>
        <p:blipFill>
          <a:blip r:embed="rId3"/>
          <a:srcRect t="15401" r="2" b="1943"/>
          <a:stretch>
            <a:fillRect/>
          </a:stretch>
        </p:blipFill>
        <p:spPr>
          <a:xfrm>
            <a:off x="20" y="2202302"/>
            <a:ext cx="7534635" cy="4670981"/>
          </a:xfrm>
          <a:prstGeom prst="rect">
            <a:avLst/>
          </a:prstGeom>
        </p:spPr>
      </p:pic>
      <p:sp>
        <p:nvSpPr>
          <p:cNvPr id="3" name="Content Placeholder 2">
            <a:extLst>
              <a:ext uri="{FF2B5EF4-FFF2-40B4-BE49-F238E27FC236}">
                <a16:creationId xmlns:a16="http://schemas.microsoft.com/office/drawing/2014/main" id="{809349FC-B2AA-5019-E248-7EE03FFEEBB7}"/>
              </a:ext>
            </a:extLst>
          </p:cNvPr>
          <p:cNvSpPr>
            <a:spLocks noGrp="1"/>
          </p:cNvSpPr>
          <p:nvPr>
            <p:ph idx="1"/>
          </p:nvPr>
        </p:nvSpPr>
        <p:spPr>
          <a:xfrm>
            <a:off x="7534656" y="2202301"/>
            <a:ext cx="4249354" cy="4400411"/>
          </a:xfrm>
        </p:spPr>
        <p:txBody>
          <a:bodyPr>
            <a:normAutofit lnSpcReduction="10000"/>
          </a:bodyPr>
          <a:lstStyle/>
          <a:p>
            <a:pPr algn="just">
              <a:lnSpc>
                <a:spcPct val="100000"/>
              </a:lnSpc>
            </a:pPr>
            <a:r>
              <a:rPr lang="en-IN" sz="1800" dirty="0"/>
              <a:t>I developed communication skills for presenting information clearly. </a:t>
            </a:r>
          </a:p>
          <a:p>
            <a:pPr algn="just">
              <a:lnSpc>
                <a:spcPct val="100000"/>
              </a:lnSpc>
            </a:pPr>
            <a:r>
              <a:rPr lang="en-IN" sz="1800" dirty="0"/>
              <a:t>I Improved my word formatting, tables, page numbering, and report writing. </a:t>
            </a:r>
          </a:p>
          <a:p>
            <a:pPr algn="just">
              <a:lnSpc>
                <a:spcPct val="100000"/>
              </a:lnSpc>
            </a:pPr>
            <a:r>
              <a:rPr lang="en-IN" sz="1800" dirty="0"/>
              <a:t>I was able to strengthen my Excel data entry, formulas, formatting, and charting skills. </a:t>
            </a:r>
          </a:p>
          <a:p>
            <a:pPr algn="just">
              <a:lnSpc>
                <a:spcPct val="100000"/>
              </a:lnSpc>
            </a:pPr>
            <a:r>
              <a:rPr lang="en-IN" sz="1800" dirty="0"/>
              <a:t>I also developed research and source evaluation skills alongside identified  ways to use the CRAAP Analysis. </a:t>
            </a:r>
          </a:p>
          <a:p>
            <a:pPr algn="just">
              <a:lnSpc>
                <a:spcPct val="100000"/>
              </a:lnSpc>
            </a:pPr>
            <a:r>
              <a:rPr lang="en-IN" sz="1800" dirty="0"/>
              <a:t>It improved my communication, critical thinking, analysis, and digital confidence.</a:t>
            </a:r>
          </a:p>
        </p:txBody>
      </p:sp>
      <p:sp>
        <p:nvSpPr>
          <p:cNvPr id="2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455957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EAEDB-0E32-6D61-76C6-AE554A0772B1}"/>
              </a:ext>
            </a:extLst>
          </p:cNvPr>
          <p:cNvSpPr>
            <a:spLocks noGrp="1"/>
          </p:cNvSpPr>
          <p:nvPr>
            <p:ph type="title"/>
          </p:nvPr>
        </p:nvSpPr>
        <p:spPr>
          <a:xfrm>
            <a:off x="758952" y="379475"/>
            <a:ext cx="10671048" cy="1554480"/>
          </a:xfrm>
        </p:spPr>
        <p:txBody>
          <a:bodyPr anchor="ctr">
            <a:normAutofit/>
          </a:bodyPr>
          <a:lstStyle/>
          <a:p>
            <a:r>
              <a:rPr lang="en-US" b="1">
                <a:solidFill>
                  <a:schemeClr val="bg1"/>
                </a:solidFill>
              </a:rPr>
              <a:t>CONCLUSION</a:t>
            </a:r>
            <a:endParaRPr lang="en-IN" b="1">
              <a:solidFill>
                <a:schemeClr val="bg1"/>
              </a:solidFill>
            </a:endParaRPr>
          </a:p>
        </p:txBody>
      </p:sp>
      <p:sp>
        <p:nvSpPr>
          <p:cNvPr id="3" name="Content Placeholder 2">
            <a:extLst>
              <a:ext uri="{FF2B5EF4-FFF2-40B4-BE49-F238E27FC236}">
                <a16:creationId xmlns:a16="http://schemas.microsoft.com/office/drawing/2014/main" id="{81C4D2A2-FE97-3FEC-27B1-D8DE8B497342}"/>
              </a:ext>
            </a:extLst>
          </p:cNvPr>
          <p:cNvSpPr>
            <a:spLocks noGrp="1"/>
          </p:cNvSpPr>
          <p:nvPr>
            <p:ph idx="1"/>
          </p:nvPr>
        </p:nvSpPr>
        <p:spPr>
          <a:xfrm>
            <a:off x="758824" y="2607732"/>
            <a:ext cx="8412480" cy="3174357"/>
          </a:xfrm>
        </p:spPr>
        <p:txBody>
          <a:bodyPr>
            <a:normAutofit/>
          </a:bodyPr>
          <a:lstStyle/>
          <a:p>
            <a:r>
              <a:rPr lang="en-IN" dirty="0"/>
              <a:t>Digital skills will support my study, work, and daily life. </a:t>
            </a:r>
            <a:endParaRPr lang="en-IN"/>
          </a:p>
          <a:p>
            <a:r>
              <a:rPr lang="en-IN" dirty="0"/>
              <a:t>Report writing skills will support future academic assignments. </a:t>
            </a:r>
            <a:endParaRPr lang="en-IN"/>
          </a:p>
          <a:p>
            <a:r>
              <a:rPr lang="en-IN" dirty="0"/>
              <a:t>Excel skills will help manage personal budgeting activities. </a:t>
            </a:r>
            <a:endParaRPr lang="en-IN"/>
          </a:p>
          <a:p>
            <a:r>
              <a:rPr lang="en-IN" dirty="0"/>
              <a:t>Research skills improved my confidence finding reliable online information. </a:t>
            </a:r>
            <a:endParaRPr lang="en-IN"/>
          </a:p>
          <a:p>
            <a:r>
              <a:rPr lang="en-IN" dirty="0"/>
              <a:t>Module prepared me for an increasingly technology-driven world.</a:t>
            </a:r>
            <a:endParaRPr lang="en-IN"/>
          </a:p>
        </p:txBody>
      </p:sp>
      <p:sp>
        <p:nvSpPr>
          <p:cNvPr id="1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661556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7AF9319C-2D9B-4868-AEAE-37298EA0F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4B29A0-6E20-5A63-1828-5828A0A69686}"/>
              </a:ext>
            </a:extLst>
          </p:cNvPr>
          <p:cNvSpPr>
            <a:spLocks noGrp="1"/>
          </p:cNvSpPr>
          <p:nvPr>
            <p:ph type="title"/>
          </p:nvPr>
        </p:nvSpPr>
        <p:spPr>
          <a:xfrm>
            <a:off x="758952" y="1128811"/>
            <a:ext cx="3447288" cy="3342290"/>
          </a:xfrm>
        </p:spPr>
        <p:txBody>
          <a:bodyPr vert="horz" lIns="91440" tIns="45720" rIns="91440" bIns="45720" rtlCol="0" anchor="b">
            <a:normAutofit/>
          </a:bodyPr>
          <a:lstStyle/>
          <a:p>
            <a:r>
              <a:rPr lang="en-US" sz="5400" i="1" kern="1200" spc="100" baseline="0">
                <a:solidFill>
                  <a:schemeClr val="bg1"/>
                </a:solidFill>
                <a:latin typeface="+mj-lt"/>
                <a:ea typeface="+mj-ea"/>
                <a:cs typeface="+mj-cs"/>
              </a:rPr>
              <a:t>THANK YOU</a:t>
            </a:r>
          </a:p>
        </p:txBody>
      </p:sp>
      <p:pic>
        <p:nvPicPr>
          <p:cNvPr id="6" name="Graphic 5" descr="Smiling Face with No Fill">
            <a:extLst>
              <a:ext uri="{FF2B5EF4-FFF2-40B4-BE49-F238E27FC236}">
                <a16:creationId xmlns:a16="http://schemas.microsoft.com/office/drawing/2014/main" id="{ED0AC15D-CE37-AB11-E958-38BFF6F1C3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7779" y="1128811"/>
            <a:ext cx="4657841" cy="4657841"/>
          </a:xfrm>
          <a:prstGeom prst="rect">
            <a:avLst/>
          </a:prstGeom>
        </p:spPr>
      </p:pic>
      <p:sp>
        <p:nvSpPr>
          <p:cNvPr id="17"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88459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View</Template>
  <TotalTime>23</TotalTime>
  <Words>1201</Words>
  <Application>Microsoft Office PowerPoint</Application>
  <PresentationFormat>Widescreen</PresentationFormat>
  <Paragraphs>71</Paragraphs>
  <Slides>10</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Avenir Next LT Pro</vt:lpstr>
      <vt:lpstr>Sitka Banner</vt:lpstr>
      <vt:lpstr>HeadlinesVTI</vt:lpstr>
      <vt:lpstr>DS 3: DIGITAL PORTFOLIO AND REFLECTION</vt:lpstr>
      <vt:lpstr>INTRODUCTION</vt:lpstr>
      <vt:lpstr>PORTFOLIO WORK EXAMPLES</vt:lpstr>
      <vt:lpstr>WORK 1: WORD DOCUMENT AND SHORT REFLECTIVE LOG</vt:lpstr>
      <vt:lpstr>WORK 2: MS EXCEL</vt:lpstr>
      <vt:lpstr>WORK 3: READING LOG</vt:lpstr>
      <vt:lpstr>MY DEVELOPMENT</vt:lpstr>
      <vt:lpstr>REFLECTION</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gabriela cucuteanu</cp:lastModifiedBy>
  <cp:revision>4</cp:revision>
  <dcterms:created xsi:type="dcterms:W3CDTF">2026-07-18T18:55:23Z</dcterms:created>
  <dcterms:modified xsi:type="dcterms:W3CDTF">2026-07-20T18:47:36Z</dcterms:modified>
</cp:coreProperties>
</file>