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7574E9-C0BD-8347-AD03-A3FC7D0FF6AA}" v="100" dt="2022-12-05T19:45:22.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6"/>
  </p:normalViewPr>
  <p:slideViewPr>
    <p:cSldViewPr snapToGrid="0" snapToObjects="1">
      <p:cViewPr varScale="1">
        <p:scale>
          <a:sx n="51" d="100"/>
          <a:sy n="51" d="100"/>
        </p:scale>
        <p:origin x="224" y="1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Bassett-Davies (2204967)" userId="02f41fa5-02d3-4541-a35a-256f4b2b735f" providerId="ADAL" clId="{537574E9-C0BD-8347-AD03-A3FC7D0FF6AA}"/>
    <pc:docChg chg="undo custSel addSld delSld modSld">
      <pc:chgData name="Molly Bassett-Davies (2204967)" userId="02f41fa5-02d3-4541-a35a-256f4b2b735f" providerId="ADAL" clId="{537574E9-C0BD-8347-AD03-A3FC7D0FF6AA}" dt="2022-12-05T20:09:20.710" v="2719" actId="20577"/>
      <pc:docMkLst>
        <pc:docMk/>
      </pc:docMkLst>
      <pc:sldChg chg="modSp mod">
        <pc:chgData name="Molly Bassett-Davies (2204967)" userId="02f41fa5-02d3-4541-a35a-256f4b2b735f" providerId="ADAL" clId="{537574E9-C0BD-8347-AD03-A3FC7D0FF6AA}" dt="2022-12-05T20:09:20.710" v="2719" actId="20577"/>
        <pc:sldMkLst>
          <pc:docMk/>
          <pc:sldMk cId="2004335090" sldId="256"/>
        </pc:sldMkLst>
        <pc:spChg chg="mod">
          <ac:chgData name="Molly Bassett-Davies (2204967)" userId="02f41fa5-02d3-4541-a35a-256f4b2b735f" providerId="ADAL" clId="{537574E9-C0BD-8347-AD03-A3FC7D0FF6AA}" dt="2022-12-05T20:09:20.710" v="2719" actId="20577"/>
          <ac:spMkLst>
            <pc:docMk/>
            <pc:sldMk cId="2004335090" sldId="256"/>
            <ac:spMk id="3" creationId="{4FFEC5C7-96D8-3750-C4E8-72B248B38FD3}"/>
          </ac:spMkLst>
        </pc:spChg>
      </pc:sldChg>
      <pc:sldChg chg="modSp mod">
        <pc:chgData name="Molly Bassett-Davies (2204967)" userId="02f41fa5-02d3-4541-a35a-256f4b2b735f" providerId="ADAL" clId="{537574E9-C0BD-8347-AD03-A3FC7D0FF6AA}" dt="2022-12-05T19:48:40.946" v="2716" actId="255"/>
        <pc:sldMkLst>
          <pc:docMk/>
          <pc:sldMk cId="3428369472" sldId="258"/>
        </pc:sldMkLst>
        <pc:spChg chg="mod">
          <ac:chgData name="Molly Bassett-Davies (2204967)" userId="02f41fa5-02d3-4541-a35a-256f4b2b735f" providerId="ADAL" clId="{537574E9-C0BD-8347-AD03-A3FC7D0FF6AA}" dt="2022-12-05T19:48:40.946" v="2716" actId="255"/>
          <ac:spMkLst>
            <pc:docMk/>
            <pc:sldMk cId="3428369472" sldId="258"/>
            <ac:spMk id="4" creationId="{8D221EF9-6DF1-6EF8-AAEB-F79DE2FCC611}"/>
          </ac:spMkLst>
        </pc:spChg>
      </pc:sldChg>
      <pc:sldChg chg="addSp delSp modSp new mod">
        <pc:chgData name="Molly Bassett-Davies (2204967)" userId="02f41fa5-02d3-4541-a35a-256f4b2b735f" providerId="ADAL" clId="{537574E9-C0BD-8347-AD03-A3FC7D0FF6AA}" dt="2022-12-05T13:39:19.137" v="421" actId="1076"/>
        <pc:sldMkLst>
          <pc:docMk/>
          <pc:sldMk cId="3505989201" sldId="259"/>
        </pc:sldMkLst>
        <pc:spChg chg="add mod">
          <ac:chgData name="Molly Bassett-Davies (2204967)" userId="02f41fa5-02d3-4541-a35a-256f4b2b735f" providerId="ADAL" clId="{537574E9-C0BD-8347-AD03-A3FC7D0FF6AA}" dt="2022-12-05T13:39:19.137" v="421" actId="1076"/>
          <ac:spMkLst>
            <pc:docMk/>
            <pc:sldMk cId="3505989201" sldId="259"/>
            <ac:spMk id="2" creationId="{911AAE53-6E57-497D-3FCB-E0D8E4B87EA4}"/>
          </ac:spMkLst>
        </pc:spChg>
        <pc:spChg chg="add del mod">
          <ac:chgData name="Molly Bassett-Davies (2204967)" userId="02f41fa5-02d3-4541-a35a-256f4b2b735f" providerId="ADAL" clId="{537574E9-C0BD-8347-AD03-A3FC7D0FF6AA}" dt="2022-12-05T13:10:28.857" v="342" actId="21"/>
          <ac:spMkLst>
            <pc:docMk/>
            <pc:sldMk cId="3505989201" sldId="259"/>
            <ac:spMk id="3" creationId="{594ECC0E-667B-7FF9-6BBA-3B40E7B765EE}"/>
          </ac:spMkLst>
        </pc:spChg>
        <pc:spChg chg="add mod">
          <ac:chgData name="Molly Bassett-Davies (2204967)" userId="02f41fa5-02d3-4541-a35a-256f4b2b735f" providerId="ADAL" clId="{537574E9-C0BD-8347-AD03-A3FC7D0FF6AA}" dt="2022-12-05T13:39:11.710" v="420" actId="122"/>
          <ac:spMkLst>
            <pc:docMk/>
            <pc:sldMk cId="3505989201" sldId="259"/>
            <ac:spMk id="4" creationId="{E2DA63BA-738F-2BEB-BE4F-9D3549AB3415}"/>
          </ac:spMkLst>
        </pc:spChg>
      </pc:sldChg>
      <pc:sldChg chg="addSp delSp modSp new mod chgLayout">
        <pc:chgData name="Molly Bassett-Davies (2204967)" userId="02f41fa5-02d3-4541-a35a-256f4b2b735f" providerId="ADAL" clId="{537574E9-C0BD-8347-AD03-A3FC7D0FF6AA}" dt="2022-12-05T13:57:59.905" v="647" actId="1076"/>
        <pc:sldMkLst>
          <pc:docMk/>
          <pc:sldMk cId="3300163272" sldId="260"/>
        </pc:sldMkLst>
        <pc:spChg chg="add mod">
          <ac:chgData name="Molly Bassett-Davies (2204967)" userId="02f41fa5-02d3-4541-a35a-256f4b2b735f" providerId="ADAL" clId="{537574E9-C0BD-8347-AD03-A3FC7D0FF6AA}" dt="2022-12-05T13:57:59.905" v="647" actId="1076"/>
          <ac:spMkLst>
            <pc:docMk/>
            <pc:sldMk cId="3300163272" sldId="260"/>
            <ac:spMk id="2" creationId="{C2A74649-1C8E-6262-7451-49C795492ABE}"/>
          </ac:spMkLst>
        </pc:spChg>
        <pc:picChg chg="add mod">
          <ac:chgData name="Molly Bassett-Davies (2204967)" userId="02f41fa5-02d3-4541-a35a-256f4b2b735f" providerId="ADAL" clId="{537574E9-C0BD-8347-AD03-A3FC7D0FF6AA}" dt="2022-12-05T13:50:51.361" v="493" actId="14100"/>
          <ac:picMkLst>
            <pc:docMk/>
            <pc:sldMk cId="3300163272" sldId="260"/>
            <ac:picMk id="3074" creationId="{A889ADE3-5B05-8847-5902-CF8E253F9AED}"/>
          </ac:picMkLst>
        </pc:picChg>
        <pc:picChg chg="add mod">
          <ac:chgData name="Molly Bassett-Davies (2204967)" userId="02f41fa5-02d3-4541-a35a-256f4b2b735f" providerId="ADAL" clId="{537574E9-C0BD-8347-AD03-A3FC7D0FF6AA}" dt="2022-12-05T13:50:35.211" v="490" actId="14100"/>
          <ac:picMkLst>
            <pc:docMk/>
            <pc:sldMk cId="3300163272" sldId="260"/>
            <ac:picMk id="3076" creationId="{27D807B1-D588-6F70-A6B0-168D08BE2983}"/>
          </ac:picMkLst>
        </pc:picChg>
        <pc:picChg chg="add del mod">
          <ac:chgData name="Molly Bassett-Davies (2204967)" userId="02f41fa5-02d3-4541-a35a-256f4b2b735f" providerId="ADAL" clId="{537574E9-C0BD-8347-AD03-A3FC7D0FF6AA}" dt="2022-12-05T13:48:09.562" v="475" actId="478"/>
          <ac:picMkLst>
            <pc:docMk/>
            <pc:sldMk cId="3300163272" sldId="260"/>
            <ac:picMk id="3078" creationId="{11CEAFE3-6704-B5D7-D51B-86F77D2B3E7A}"/>
          </ac:picMkLst>
        </pc:picChg>
        <pc:picChg chg="add mod">
          <ac:chgData name="Molly Bassett-Davies (2204967)" userId="02f41fa5-02d3-4541-a35a-256f4b2b735f" providerId="ADAL" clId="{537574E9-C0BD-8347-AD03-A3FC7D0FF6AA}" dt="2022-12-05T13:51:07.925" v="497" actId="14100"/>
          <ac:picMkLst>
            <pc:docMk/>
            <pc:sldMk cId="3300163272" sldId="260"/>
            <ac:picMk id="3080" creationId="{48B4DCF4-BEA8-38E8-CCF6-C1DDB3981E2B}"/>
          </ac:picMkLst>
        </pc:picChg>
        <pc:picChg chg="add mod">
          <ac:chgData name="Molly Bassett-Davies (2204967)" userId="02f41fa5-02d3-4541-a35a-256f4b2b735f" providerId="ADAL" clId="{537574E9-C0BD-8347-AD03-A3FC7D0FF6AA}" dt="2022-12-05T13:50:17.594" v="486" actId="14100"/>
          <ac:picMkLst>
            <pc:docMk/>
            <pc:sldMk cId="3300163272" sldId="260"/>
            <ac:picMk id="3082" creationId="{BA9E2853-F839-22ED-5D03-ED45D0C7355B}"/>
          </ac:picMkLst>
        </pc:picChg>
      </pc:sldChg>
      <pc:sldChg chg="addSp modSp new mod">
        <pc:chgData name="Molly Bassett-Davies (2204967)" userId="02f41fa5-02d3-4541-a35a-256f4b2b735f" providerId="ADAL" clId="{537574E9-C0BD-8347-AD03-A3FC7D0FF6AA}" dt="2022-12-05T19:28:52.785" v="1959" actId="1076"/>
        <pc:sldMkLst>
          <pc:docMk/>
          <pc:sldMk cId="23099382" sldId="261"/>
        </pc:sldMkLst>
        <pc:spChg chg="add mod">
          <ac:chgData name="Molly Bassett-Davies (2204967)" userId="02f41fa5-02d3-4541-a35a-256f4b2b735f" providerId="ADAL" clId="{537574E9-C0BD-8347-AD03-A3FC7D0FF6AA}" dt="2022-12-05T19:21:53.919" v="1820" actId="403"/>
          <ac:spMkLst>
            <pc:docMk/>
            <pc:sldMk cId="23099382" sldId="261"/>
            <ac:spMk id="2" creationId="{DAA11D8D-1468-D711-9FB1-27C98D4491AC}"/>
          </ac:spMkLst>
        </pc:spChg>
        <pc:spChg chg="add mod">
          <ac:chgData name="Molly Bassett-Davies (2204967)" userId="02f41fa5-02d3-4541-a35a-256f4b2b735f" providerId="ADAL" clId="{537574E9-C0BD-8347-AD03-A3FC7D0FF6AA}" dt="2022-12-05T19:28:52.785" v="1959" actId="1076"/>
          <ac:spMkLst>
            <pc:docMk/>
            <pc:sldMk cId="23099382" sldId="261"/>
            <ac:spMk id="7" creationId="{3441ED7A-168B-971E-7797-D948FACD2E14}"/>
          </ac:spMkLst>
        </pc:spChg>
        <pc:spChg chg="add mod">
          <ac:chgData name="Molly Bassett-Davies (2204967)" userId="02f41fa5-02d3-4541-a35a-256f4b2b735f" providerId="ADAL" clId="{537574E9-C0BD-8347-AD03-A3FC7D0FF6AA}" dt="2022-12-05T19:28:47.400" v="1958" actId="1076"/>
          <ac:spMkLst>
            <pc:docMk/>
            <pc:sldMk cId="23099382" sldId="261"/>
            <ac:spMk id="8" creationId="{2B62B594-57C0-AA33-CD45-BF765866A405}"/>
          </ac:spMkLst>
        </pc:spChg>
        <pc:picChg chg="add mod">
          <ac:chgData name="Molly Bassett-Davies (2204967)" userId="02f41fa5-02d3-4541-a35a-256f4b2b735f" providerId="ADAL" clId="{537574E9-C0BD-8347-AD03-A3FC7D0FF6AA}" dt="2022-12-05T13:57:02.176" v="640" actId="14100"/>
          <ac:picMkLst>
            <pc:docMk/>
            <pc:sldMk cId="23099382" sldId="261"/>
            <ac:picMk id="3" creationId="{E74658CC-EE8F-4190-09A6-04A7A4D4CA3D}"/>
          </ac:picMkLst>
        </pc:picChg>
        <pc:picChg chg="add mod">
          <ac:chgData name="Molly Bassett-Davies (2204967)" userId="02f41fa5-02d3-4541-a35a-256f4b2b735f" providerId="ADAL" clId="{537574E9-C0BD-8347-AD03-A3FC7D0FF6AA}" dt="2022-12-05T13:57:07.130" v="642" actId="14100"/>
          <ac:picMkLst>
            <pc:docMk/>
            <pc:sldMk cId="23099382" sldId="261"/>
            <ac:picMk id="4" creationId="{75429DE5-8634-AD52-2AE2-2D53ED761B51}"/>
          </ac:picMkLst>
        </pc:picChg>
        <pc:picChg chg="add mod">
          <ac:chgData name="Molly Bassett-Davies (2204967)" userId="02f41fa5-02d3-4541-a35a-256f4b2b735f" providerId="ADAL" clId="{537574E9-C0BD-8347-AD03-A3FC7D0FF6AA}" dt="2022-12-05T13:57:19.462" v="643" actId="14100"/>
          <ac:picMkLst>
            <pc:docMk/>
            <pc:sldMk cId="23099382" sldId="261"/>
            <ac:picMk id="5" creationId="{219017CC-9F43-A6DC-39A4-FAAE89BAEAD2}"/>
          </ac:picMkLst>
        </pc:picChg>
        <pc:picChg chg="add mod">
          <ac:chgData name="Molly Bassett-Davies (2204967)" userId="02f41fa5-02d3-4541-a35a-256f4b2b735f" providerId="ADAL" clId="{537574E9-C0BD-8347-AD03-A3FC7D0FF6AA}" dt="2022-12-05T13:57:25.472" v="644" actId="14100"/>
          <ac:picMkLst>
            <pc:docMk/>
            <pc:sldMk cId="23099382" sldId="261"/>
            <ac:picMk id="6" creationId="{9B8B2C85-E059-42D0-E9CC-4B4864DE5ADA}"/>
          </ac:picMkLst>
        </pc:picChg>
      </pc:sldChg>
      <pc:sldChg chg="new del">
        <pc:chgData name="Molly Bassett-Davies (2204967)" userId="02f41fa5-02d3-4541-a35a-256f4b2b735f" providerId="ADAL" clId="{537574E9-C0BD-8347-AD03-A3FC7D0FF6AA}" dt="2022-12-05T13:51:56.342" v="501" actId="2696"/>
        <pc:sldMkLst>
          <pc:docMk/>
          <pc:sldMk cId="2165579225" sldId="261"/>
        </pc:sldMkLst>
      </pc:sldChg>
      <pc:sldChg chg="addSp delSp modSp new mod">
        <pc:chgData name="Molly Bassett-Davies (2204967)" userId="02f41fa5-02d3-4541-a35a-256f4b2b735f" providerId="ADAL" clId="{537574E9-C0BD-8347-AD03-A3FC7D0FF6AA}" dt="2022-12-05T19:36:25.523" v="1987" actId="14100"/>
        <pc:sldMkLst>
          <pc:docMk/>
          <pc:sldMk cId="2659034108" sldId="262"/>
        </pc:sldMkLst>
        <pc:spChg chg="add mod">
          <ac:chgData name="Molly Bassett-Davies (2204967)" userId="02f41fa5-02d3-4541-a35a-256f4b2b735f" providerId="ADAL" clId="{537574E9-C0BD-8347-AD03-A3FC7D0FF6AA}" dt="2022-12-05T19:36:11.503" v="1984" actId="1076"/>
          <ac:spMkLst>
            <pc:docMk/>
            <pc:sldMk cId="2659034108" sldId="262"/>
            <ac:spMk id="2" creationId="{EDF4478D-4B45-40C7-876C-16046A799262}"/>
          </ac:spMkLst>
        </pc:spChg>
        <pc:spChg chg="add mod">
          <ac:chgData name="Molly Bassett-Davies (2204967)" userId="02f41fa5-02d3-4541-a35a-256f4b2b735f" providerId="ADAL" clId="{537574E9-C0BD-8347-AD03-A3FC7D0FF6AA}" dt="2022-12-05T19:35:46.955" v="1979" actId="14100"/>
          <ac:spMkLst>
            <pc:docMk/>
            <pc:sldMk cId="2659034108" sldId="262"/>
            <ac:spMk id="9" creationId="{4ED0FC86-68F6-86FD-11CF-08B89C49EF5F}"/>
          </ac:spMkLst>
        </pc:spChg>
        <pc:picChg chg="add mod">
          <ac:chgData name="Molly Bassett-Davies (2204967)" userId="02f41fa5-02d3-4541-a35a-256f4b2b735f" providerId="ADAL" clId="{537574E9-C0BD-8347-AD03-A3FC7D0FF6AA}" dt="2022-12-05T19:36:25.523" v="1987" actId="14100"/>
          <ac:picMkLst>
            <pc:docMk/>
            <pc:sldMk cId="2659034108" sldId="262"/>
            <ac:picMk id="4" creationId="{EF0DABB1-8968-CA7C-21C7-D1639879A8E9}"/>
          </ac:picMkLst>
        </pc:picChg>
        <pc:picChg chg="add del mod">
          <ac:chgData name="Molly Bassett-Davies (2204967)" userId="02f41fa5-02d3-4541-a35a-256f4b2b735f" providerId="ADAL" clId="{537574E9-C0BD-8347-AD03-A3FC7D0FF6AA}" dt="2022-12-05T19:36:05.542" v="1983" actId="478"/>
          <ac:picMkLst>
            <pc:docMk/>
            <pc:sldMk cId="2659034108" sldId="262"/>
            <ac:picMk id="6" creationId="{89074D52-D379-0041-44CE-AD5F10E99CD9}"/>
          </ac:picMkLst>
        </pc:picChg>
        <pc:picChg chg="add mod">
          <ac:chgData name="Molly Bassett-Davies (2204967)" userId="02f41fa5-02d3-4541-a35a-256f4b2b735f" providerId="ADAL" clId="{537574E9-C0BD-8347-AD03-A3FC7D0FF6AA}" dt="2022-12-05T19:36:13.936" v="1985" actId="1076"/>
          <ac:picMkLst>
            <pc:docMk/>
            <pc:sldMk cId="2659034108" sldId="262"/>
            <ac:picMk id="8" creationId="{98BAE5DC-B725-3770-AC39-3D32DF566D27}"/>
          </ac:picMkLst>
        </pc:picChg>
      </pc:sldChg>
      <pc:sldChg chg="addSp delSp modSp new mod">
        <pc:chgData name="Molly Bassett-Davies (2204967)" userId="02f41fa5-02d3-4541-a35a-256f4b2b735f" providerId="ADAL" clId="{537574E9-C0BD-8347-AD03-A3FC7D0FF6AA}" dt="2022-12-05T19:45:22.690" v="2688" actId="1076"/>
        <pc:sldMkLst>
          <pc:docMk/>
          <pc:sldMk cId="862802093" sldId="263"/>
        </pc:sldMkLst>
        <pc:spChg chg="add mod">
          <ac:chgData name="Molly Bassett-Davies (2204967)" userId="02f41fa5-02d3-4541-a35a-256f4b2b735f" providerId="ADAL" clId="{537574E9-C0BD-8347-AD03-A3FC7D0FF6AA}" dt="2022-12-05T19:37:44.205" v="2070" actId="403"/>
          <ac:spMkLst>
            <pc:docMk/>
            <pc:sldMk cId="862802093" sldId="263"/>
            <ac:spMk id="2" creationId="{2D1F8129-B259-530B-39F3-EE901CDE601B}"/>
          </ac:spMkLst>
        </pc:spChg>
        <pc:spChg chg="add del mod">
          <ac:chgData name="Molly Bassett-Davies (2204967)" userId="02f41fa5-02d3-4541-a35a-256f4b2b735f" providerId="ADAL" clId="{537574E9-C0BD-8347-AD03-A3FC7D0FF6AA}" dt="2022-12-05T19:39:28.255" v="2080" actId="478"/>
          <ac:spMkLst>
            <pc:docMk/>
            <pc:sldMk cId="862802093" sldId="263"/>
            <ac:spMk id="3" creationId="{AC7CFCD9-16EE-7BA7-F5EE-B76070105D8B}"/>
          </ac:spMkLst>
        </pc:spChg>
        <pc:spChg chg="add mod">
          <ac:chgData name="Molly Bassett-Davies (2204967)" userId="02f41fa5-02d3-4541-a35a-256f4b2b735f" providerId="ADAL" clId="{537574E9-C0BD-8347-AD03-A3FC7D0FF6AA}" dt="2022-12-05T19:44:58.373" v="2685" actId="1076"/>
          <ac:spMkLst>
            <pc:docMk/>
            <pc:sldMk cId="862802093" sldId="263"/>
            <ac:spMk id="4" creationId="{D241CC5A-E425-1236-CA6D-397022F972B5}"/>
          </ac:spMkLst>
        </pc:spChg>
        <pc:picChg chg="add mod">
          <ac:chgData name="Molly Bassett-Davies (2204967)" userId="02f41fa5-02d3-4541-a35a-256f4b2b735f" providerId="ADAL" clId="{537574E9-C0BD-8347-AD03-A3FC7D0FF6AA}" dt="2022-12-05T19:45:22.690" v="2688" actId="1076"/>
          <ac:picMkLst>
            <pc:docMk/>
            <pc:sldMk cId="862802093" sldId="263"/>
            <ac:picMk id="1026" creationId="{FA6FE103-2E3E-609D-6C6D-077D7069BE0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9F72-0B04-CF50-6739-1B4EEC7F43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CE57D3A-2139-22A4-5F39-973BA43723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983297-7E23-F707-8D59-4D31630390D1}"/>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5" name="Footer Placeholder 4">
            <a:extLst>
              <a:ext uri="{FF2B5EF4-FFF2-40B4-BE49-F238E27FC236}">
                <a16:creationId xmlns:a16="http://schemas.microsoft.com/office/drawing/2014/main" id="{968A701E-37A2-4099-4107-0C5EC9A0C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3EAE8F-554C-1701-EBB3-230C0063C4DA}"/>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1532750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98CE3-2C0A-9D88-CB6F-725118ECB0B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5B6E6A-6EBF-985A-4229-A4BD3A86C42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59F9B7-EA28-0903-7547-4AD2747ACFDA}"/>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5" name="Footer Placeholder 4">
            <a:extLst>
              <a:ext uri="{FF2B5EF4-FFF2-40B4-BE49-F238E27FC236}">
                <a16:creationId xmlns:a16="http://schemas.microsoft.com/office/drawing/2014/main" id="{B7D0EECC-E945-8D5D-8462-E62135ECF3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006CF1-E128-C883-7E24-080BC09AEEA8}"/>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230221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907A-DCBE-CA56-121B-82BF6587A42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88863EF-26A9-D68E-4C46-5FC49749BB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8ADCB71-3B29-775D-57A9-48FBF05E6023}"/>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5" name="Footer Placeholder 4">
            <a:extLst>
              <a:ext uri="{FF2B5EF4-FFF2-40B4-BE49-F238E27FC236}">
                <a16:creationId xmlns:a16="http://schemas.microsoft.com/office/drawing/2014/main" id="{43CC71E4-E8D0-D998-8130-2E3049D681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1725F4-81B0-B592-BC87-D248DDEC8313}"/>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471139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3DB16-1FF2-5420-A05D-CE4AAD9CB0A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D047A5-AB98-5A7D-2948-3CE5139DB96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6AE27CE-FB8E-EE58-EB10-B9CCFDDA194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B535CB4-1BD7-C484-3B25-44EA1CD47238}"/>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6" name="Footer Placeholder 5">
            <a:extLst>
              <a:ext uri="{FF2B5EF4-FFF2-40B4-BE49-F238E27FC236}">
                <a16:creationId xmlns:a16="http://schemas.microsoft.com/office/drawing/2014/main" id="{CBFE252F-1BDC-4276-7415-FE94E35F9F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F129D7-44FE-50DD-81E4-3DFCA1EAC842}"/>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750908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20764-D361-6881-045D-FC02B1A92EC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631CE63-B13E-A099-CB4A-FEBC5944A2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1196735-CA79-C624-A3C7-FD58B5E469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DD626DE-2F0E-4523-C98D-ED8D28FDFA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2D9A691-7185-B7D3-3B14-602395687C8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B395322-304F-8A31-AAD1-3FDB3B016871}"/>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8" name="Footer Placeholder 7">
            <a:extLst>
              <a:ext uri="{FF2B5EF4-FFF2-40B4-BE49-F238E27FC236}">
                <a16:creationId xmlns:a16="http://schemas.microsoft.com/office/drawing/2014/main" id="{BB9B4CBA-185A-631C-38EE-CEFA18A783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A65325-44C3-E358-6384-610D36FE9A57}"/>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3288507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FBBED-ACC4-81C4-FE76-1238E73C8AB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A535FFF-E66C-D726-866F-C8C5214C84DD}"/>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4" name="Footer Placeholder 3">
            <a:extLst>
              <a:ext uri="{FF2B5EF4-FFF2-40B4-BE49-F238E27FC236}">
                <a16:creationId xmlns:a16="http://schemas.microsoft.com/office/drawing/2014/main" id="{E74B47D3-EACF-F760-0BE5-CF68140A86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55006A8-3304-65EC-D72C-66347BE1E9B9}"/>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2827715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9EC99E-3D12-AF2B-487C-82D8661735A9}"/>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3" name="Footer Placeholder 2">
            <a:extLst>
              <a:ext uri="{FF2B5EF4-FFF2-40B4-BE49-F238E27FC236}">
                <a16:creationId xmlns:a16="http://schemas.microsoft.com/office/drawing/2014/main" id="{4A2B036A-1F67-3367-A213-E988B0A6DB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974D62B-6D6D-E96C-46E7-456ABCDCB10B}"/>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1838714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9BF7A-05F3-9A43-BD48-43D8A43DDF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4CFF4BD-44E9-7FF1-C2C7-59FB97E31D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972B50-32F9-6069-1EF4-A95CFDD0F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EE8A8B-D0FB-CE95-D393-A0A2D443A8EA}"/>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6" name="Footer Placeholder 5">
            <a:extLst>
              <a:ext uri="{FF2B5EF4-FFF2-40B4-BE49-F238E27FC236}">
                <a16:creationId xmlns:a16="http://schemas.microsoft.com/office/drawing/2014/main" id="{07987668-2160-6603-F2BD-3317EF4787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414364-276B-2CEC-3B7F-740F54362FDB}"/>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3522583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60905-9B90-E21A-86FA-AE40CCA5BA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CD4696-7663-2039-2616-CD981AD647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B70199-38E4-4F3F-770A-C52F78FB3F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0E52B3-C09D-84EF-F023-D7A79480FC62}"/>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6" name="Footer Placeholder 5">
            <a:extLst>
              <a:ext uri="{FF2B5EF4-FFF2-40B4-BE49-F238E27FC236}">
                <a16:creationId xmlns:a16="http://schemas.microsoft.com/office/drawing/2014/main" id="{10BF1365-362B-8A65-1D6B-5E1228062C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BBAC6D-05A2-D3AE-6265-F9B1630C7C36}"/>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3133716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3E868-1752-2A12-E6D9-9BAD48529DC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099AE6-9492-DD83-7263-1FDFBD30A3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FD5E80-893C-83DC-B3A2-A10598F782D7}"/>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5" name="Footer Placeholder 4">
            <a:extLst>
              <a:ext uri="{FF2B5EF4-FFF2-40B4-BE49-F238E27FC236}">
                <a16:creationId xmlns:a16="http://schemas.microsoft.com/office/drawing/2014/main" id="{9B9F3B9E-3E8B-7BBC-9254-9C1A9E35AA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3B9726-E301-DB8E-1CE4-1117AAE7212E}"/>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1972520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6A8555-5DD4-80A9-D2B4-B71635FE2DE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E64C75-CB1A-88E5-228B-E35BC0CA75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D8B829-A241-B608-5A9C-F8674A8052E9}"/>
              </a:ext>
            </a:extLst>
          </p:cNvPr>
          <p:cNvSpPr>
            <a:spLocks noGrp="1"/>
          </p:cNvSpPr>
          <p:nvPr>
            <p:ph type="dt" sz="half" idx="10"/>
          </p:nvPr>
        </p:nvSpPr>
        <p:spPr/>
        <p:txBody>
          <a:bodyPr/>
          <a:lstStyle/>
          <a:p>
            <a:fld id="{033BDF0A-1E1F-2149-90BE-ACF93AACE45D}" type="datetimeFigureOut">
              <a:rPr lang="en-US" smtClean="0"/>
              <a:t>12/5/22</a:t>
            </a:fld>
            <a:endParaRPr lang="en-US"/>
          </a:p>
        </p:txBody>
      </p:sp>
      <p:sp>
        <p:nvSpPr>
          <p:cNvPr id="5" name="Footer Placeholder 4">
            <a:extLst>
              <a:ext uri="{FF2B5EF4-FFF2-40B4-BE49-F238E27FC236}">
                <a16:creationId xmlns:a16="http://schemas.microsoft.com/office/drawing/2014/main" id="{C4FDAED7-6B48-8CCD-656B-D9E06550AB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8537-149B-6A24-FF68-4E0B7D389D92}"/>
              </a:ext>
            </a:extLst>
          </p:cNvPr>
          <p:cNvSpPr>
            <a:spLocks noGrp="1"/>
          </p:cNvSpPr>
          <p:nvPr>
            <p:ph type="sldNum" sz="quarter" idx="12"/>
          </p:nvPr>
        </p:nvSpPr>
        <p:spPr/>
        <p:txBody>
          <a:bodyPr/>
          <a:lstStyle/>
          <a:p>
            <a:fld id="{BC66D5F8-AE82-8340-B79B-B261E024A3AF}" type="slidenum">
              <a:rPr lang="en-US" smtClean="0"/>
              <a:t>‹#›</a:t>
            </a:fld>
            <a:endParaRPr lang="en-US"/>
          </a:p>
        </p:txBody>
      </p:sp>
    </p:spTree>
    <p:extLst>
      <p:ext uri="{BB962C8B-B14F-4D97-AF65-F5344CB8AC3E}">
        <p14:creationId xmlns:p14="http://schemas.microsoft.com/office/powerpoint/2010/main" val="3043069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E40EB3-E298-653E-3490-55532CC5F1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823D91-6B95-F2B4-EBA6-FC9E442BAE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AD805D-2D28-08E4-0D29-AE54FF8491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3BDF0A-1E1F-2149-90BE-ACF93AACE45D}" type="datetimeFigureOut">
              <a:rPr lang="en-US" smtClean="0"/>
              <a:t>12/5/22</a:t>
            </a:fld>
            <a:endParaRPr lang="en-US"/>
          </a:p>
        </p:txBody>
      </p:sp>
      <p:sp>
        <p:nvSpPr>
          <p:cNvPr id="5" name="Footer Placeholder 4">
            <a:extLst>
              <a:ext uri="{FF2B5EF4-FFF2-40B4-BE49-F238E27FC236}">
                <a16:creationId xmlns:a16="http://schemas.microsoft.com/office/drawing/2014/main" id="{2FCBD440-01AD-2219-2573-70C5AAA4B4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5388CA7-2392-AB7B-8B57-0D0C0D9C2A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66D5F8-AE82-8340-B79B-B261E024A3AF}" type="slidenum">
              <a:rPr lang="en-US" smtClean="0"/>
              <a:t>‹#›</a:t>
            </a:fld>
            <a:endParaRPr lang="en-US"/>
          </a:p>
        </p:txBody>
      </p:sp>
    </p:spTree>
    <p:extLst>
      <p:ext uri="{BB962C8B-B14F-4D97-AF65-F5344CB8AC3E}">
        <p14:creationId xmlns:p14="http://schemas.microsoft.com/office/powerpoint/2010/main" val="3279838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hyperlink" Target="https://www.transformingsociety.co.uk/2020/06/03/how-volunteering-might-change-because-of-the-pandemic/" TargetMode="External"/><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hyperlink" Target="https://creativecommons.org/licenses/by-nd/3.0/" TargetMode="External"/><Relationship Id="rId5" Type="http://schemas.openxmlformats.org/officeDocument/2006/relationships/hyperlink" Target="https://policyoptions.irpp.org/magazines/building-a-brighter-future/hicks/" TargetMode="Externa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condenaststore.com/art/drawings/poverty"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B9133-5694-C7E7-DBAC-78E2A8720252}"/>
              </a:ext>
            </a:extLst>
          </p:cNvPr>
          <p:cNvSpPr>
            <a:spLocks noGrp="1"/>
          </p:cNvSpPr>
          <p:nvPr>
            <p:ph type="ctrTitle"/>
          </p:nvPr>
        </p:nvSpPr>
        <p:spPr>
          <a:xfrm>
            <a:off x="1524000" y="1600200"/>
            <a:ext cx="9144000" cy="2387600"/>
          </a:xfrm>
        </p:spPr>
        <p:txBody>
          <a:bodyPr>
            <a:normAutofit fontScale="90000"/>
          </a:bodyPr>
          <a:lstStyle/>
          <a:p>
            <a:r>
              <a:rPr lang="en-GB" b="1" i="0" u="none" strike="noStrike" dirty="0">
                <a:solidFill>
                  <a:srgbClr val="373A3C"/>
                </a:solidFill>
                <a:effectLst/>
                <a:latin typeface="-apple-system"/>
              </a:rPr>
              <a:t>ECSO4001</a:t>
            </a:r>
            <a:br>
              <a:rPr lang="en-GB" b="1" i="0" u="none" strike="noStrike" dirty="0">
                <a:solidFill>
                  <a:srgbClr val="373A3C"/>
                </a:solidFill>
                <a:effectLst/>
                <a:latin typeface="-apple-system"/>
              </a:rPr>
            </a:br>
            <a:br>
              <a:rPr lang="en-GB" b="0" i="0" u="none" strike="noStrike" dirty="0">
                <a:solidFill>
                  <a:srgbClr val="373A3C"/>
                </a:solidFill>
                <a:effectLst/>
                <a:latin typeface="-apple-system"/>
              </a:rPr>
            </a:br>
            <a:r>
              <a:rPr lang="en-GB" sz="4900" b="0" i="0" u="none" strike="noStrike" dirty="0">
                <a:solidFill>
                  <a:srgbClr val="373A3C"/>
                </a:solidFill>
                <a:effectLst/>
                <a:latin typeface="-apple-system"/>
              </a:rPr>
              <a:t>Assessment 2 – Describe some ways in which society is divided into the ‘haves and have nots’</a:t>
            </a:r>
            <a:endParaRPr lang="en-US" sz="4900" dirty="0"/>
          </a:p>
        </p:txBody>
      </p:sp>
      <p:sp>
        <p:nvSpPr>
          <p:cNvPr id="3" name="Subtitle 2">
            <a:extLst>
              <a:ext uri="{FF2B5EF4-FFF2-40B4-BE49-F238E27FC236}">
                <a16:creationId xmlns:a16="http://schemas.microsoft.com/office/drawing/2014/main" id="{4FFEC5C7-96D8-3750-C4E8-72B248B38FD3}"/>
              </a:ext>
            </a:extLst>
          </p:cNvPr>
          <p:cNvSpPr>
            <a:spLocks noGrp="1"/>
          </p:cNvSpPr>
          <p:nvPr>
            <p:ph type="subTitle" idx="1"/>
          </p:nvPr>
        </p:nvSpPr>
        <p:spPr>
          <a:xfrm>
            <a:off x="1524000" y="4145378"/>
            <a:ext cx="9144000" cy="1655762"/>
          </a:xfrm>
        </p:spPr>
        <p:txBody>
          <a:bodyPr/>
          <a:lstStyle/>
          <a:p>
            <a:r>
              <a:rPr lang="en-US" dirty="0"/>
              <a:t>Jessica </a:t>
            </a:r>
            <a:r>
              <a:rPr lang="en-US" b="1" dirty="0"/>
              <a:t>Molly</a:t>
            </a:r>
            <a:r>
              <a:rPr lang="en-US" dirty="0"/>
              <a:t> Bassett-Davies</a:t>
            </a:r>
          </a:p>
          <a:p>
            <a:r>
              <a:rPr lang="en-US" dirty="0"/>
              <a:t>2204967</a:t>
            </a:r>
          </a:p>
        </p:txBody>
      </p:sp>
    </p:spTree>
    <p:extLst>
      <p:ext uri="{BB962C8B-B14F-4D97-AF65-F5344CB8AC3E}">
        <p14:creationId xmlns:p14="http://schemas.microsoft.com/office/powerpoint/2010/main" val="2004335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189579-59F8-96B1-6DC3-05944349C46E}"/>
              </a:ext>
            </a:extLst>
          </p:cNvPr>
          <p:cNvSpPr>
            <a:spLocks noGrp="1"/>
          </p:cNvSpPr>
          <p:nvPr>
            <p:ph type="title"/>
          </p:nvPr>
        </p:nvSpPr>
        <p:spPr>
          <a:xfrm>
            <a:off x="838200" y="119614"/>
            <a:ext cx="10515600" cy="1325563"/>
          </a:xfrm>
        </p:spPr>
        <p:txBody>
          <a:bodyPr/>
          <a:lstStyle/>
          <a:p>
            <a:pPr algn="ctr"/>
            <a:r>
              <a:rPr lang="en-US" dirty="0"/>
              <a:t>What can be described as the ‘haves and have nots’?</a:t>
            </a:r>
          </a:p>
        </p:txBody>
      </p:sp>
      <p:pic>
        <p:nvPicPr>
          <p:cNvPr id="2052" name="Picture 4" descr="Poverty Drawings for Sale">
            <a:extLst>
              <a:ext uri="{FF2B5EF4-FFF2-40B4-BE49-F238E27FC236}">
                <a16:creationId xmlns:a16="http://schemas.microsoft.com/office/drawing/2014/main" id="{B7C5C762-4DB4-883D-9556-1225E35CA602}"/>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6096000" y="2095630"/>
            <a:ext cx="4560978" cy="330775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ich Clipart #229396 - Illustration by patrimonio">
            <a:extLst>
              <a:ext uri="{FF2B5EF4-FFF2-40B4-BE49-F238E27FC236}">
                <a16:creationId xmlns:a16="http://schemas.microsoft.com/office/drawing/2014/main" id="{70CEB42D-AC37-B34A-F9C5-9BBE0ACBC70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1356602" y="2261592"/>
            <a:ext cx="4430190" cy="2975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3334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1AAE53-6E57-497D-3FCB-E0D8E4B87EA4}"/>
              </a:ext>
            </a:extLst>
          </p:cNvPr>
          <p:cNvSpPr txBox="1"/>
          <p:nvPr/>
        </p:nvSpPr>
        <p:spPr>
          <a:xfrm>
            <a:off x="1906859" y="535259"/>
            <a:ext cx="8943278" cy="1077218"/>
          </a:xfrm>
          <a:prstGeom prst="rect">
            <a:avLst/>
          </a:prstGeom>
          <a:noFill/>
        </p:spPr>
        <p:txBody>
          <a:bodyPr wrap="square" rtlCol="0">
            <a:spAutoFit/>
          </a:bodyPr>
          <a:lstStyle/>
          <a:p>
            <a:pPr algn="ctr"/>
            <a:r>
              <a:rPr lang="en-US" sz="3200" dirty="0"/>
              <a:t>Areas Associated With Division</a:t>
            </a:r>
          </a:p>
          <a:p>
            <a:pPr algn="ctr"/>
            <a:r>
              <a:rPr lang="en-US" sz="3200" dirty="0"/>
              <a:t>(Relevant Definitions)</a:t>
            </a:r>
          </a:p>
        </p:txBody>
      </p:sp>
      <p:sp>
        <p:nvSpPr>
          <p:cNvPr id="4" name="TextBox 3">
            <a:extLst>
              <a:ext uri="{FF2B5EF4-FFF2-40B4-BE49-F238E27FC236}">
                <a16:creationId xmlns:a16="http://schemas.microsoft.com/office/drawing/2014/main" id="{E2DA63BA-738F-2BEB-BE4F-9D3549AB3415}"/>
              </a:ext>
            </a:extLst>
          </p:cNvPr>
          <p:cNvSpPr txBox="1"/>
          <p:nvPr/>
        </p:nvSpPr>
        <p:spPr>
          <a:xfrm>
            <a:off x="1382752" y="1997839"/>
            <a:ext cx="9991493" cy="2862322"/>
          </a:xfrm>
          <a:prstGeom prst="rect">
            <a:avLst/>
          </a:prstGeom>
          <a:noFill/>
        </p:spPr>
        <p:txBody>
          <a:bodyPr wrap="square" rtlCol="0">
            <a:spAutoFit/>
          </a:bodyPr>
          <a:lstStyle/>
          <a:p>
            <a:pPr algn="ctr"/>
            <a:r>
              <a:rPr lang="en-US" sz="2000" b="1" dirty="0"/>
              <a:t>Poverty: “</a:t>
            </a:r>
            <a:r>
              <a:rPr lang="en-GB" sz="2000" dirty="0">
                <a:solidFill>
                  <a:srgbClr val="202124"/>
                </a:solidFill>
                <a:latin typeface="arial" panose="020B0604020202020204" pitchFamily="34" charset="0"/>
              </a:rPr>
              <a:t>T</a:t>
            </a:r>
            <a:r>
              <a:rPr lang="en-GB" sz="2000" b="0" i="0" u="none" strike="noStrike" dirty="0">
                <a:solidFill>
                  <a:srgbClr val="202124"/>
                </a:solidFill>
                <a:effectLst/>
                <a:latin typeface="arial" panose="020B0604020202020204" pitchFamily="34" charset="0"/>
              </a:rPr>
              <a:t>he state of being extremely poor.”</a:t>
            </a:r>
          </a:p>
          <a:p>
            <a:pPr algn="ctr"/>
            <a:endParaRPr lang="en-US" sz="2000" b="1" dirty="0"/>
          </a:p>
          <a:p>
            <a:pPr algn="ctr"/>
            <a:r>
              <a:rPr lang="en-US" sz="2000" b="1" dirty="0"/>
              <a:t>Classism: “</a:t>
            </a:r>
            <a:r>
              <a:rPr lang="en-GB" sz="2000" dirty="0">
                <a:solidFill>
                  <a:srgbClr val="202124"/>
                </a:solidFill>
                <a:latin typeface="arial" panose="020B0604020202020204" pitchFamily="34" charset="0"/>
              </a:rPr>
              <a:t>P</a:t>
            </a:r>
            <a:r>
              <a:rPr lang="en-GB" sz="2000" b="0" i="0" dirty="0">
                <a:solidFill>
                  <a:srgbClr val="202124"/>
                </a:solidFill>
                <a:effectLst/>
                <a:latin typeface="arial" panose="020B0604020202020204" pitchFamily="34" charset="0"/>
              </a:rPr>
              <a:t>rejudice</a:t>
            </a:r>
            <a:r>
              <a:rPr lang="en-GB" sz="2000" b="0" i="0" u="none" strike="noStrike" dirty="0">
                <a:solidFill>
                  <a:srgbClr val="202124"/>
                </a:solidFill>
                <a:effectLst/>
                <a:latin typeface="arial" panose="020B0604020202020204" pitchFamily="34" charset="0"/>
              </a:rPr>
              <a:t> against people belonging to a particular social class.”</a:t>
            </a:r>
          </a:p>
          <a:p>
            <a:pPr algn="ctr"/>
            <a:endParaRPr lang="en-US" sz="2000" b="1" dirty="0"/>
          </a:p>
          <a:p>
            <a:pPr algn="ctr"/>
            <a:r>
              <a:rPr lang="en-US" sz="2000" b="1" dirty="0"/>
              <a:t>Racism: “</a:t>
            </a:r>
            <a:r>
              <a:rPr lang="en-GB" sz="2000" dirty="0">
                <a:solidFill>
                  <a:srgbClr val="202124"/>
                </a:solidFill>
                <a:latin typeface="arial" panose="020B0604020202020204" pitchFamily="34" charset="0"/>
              </a:rPr>
              <a:t>H</a:t>
            </a:r>
            <a:r>
              <a:rPr lang="en-GB" sz="2000" b="0" i="0" u="none" strike="noStrike" dirty="0">
                <a:solidFill>
                  <a:srgbClr val="202124"/>
                </a:solidFill>
                <a:effectLst/>
                <a:latin typeface="arial" panose="020B0604020202020204" pitchFamily="34" charset="0"/>
              </a:rPr>
              <a:t>e belief that different races possess distinct characteristics, abilities, or qualities, especially so as to distinguish them as </a:t>
            </a:r>
            <a:r>
              <a:rPr lang="en-GB" sz="2000" b="0" i="0" dirty="0">
                <a:solidFill>
                  <a:srgbClr val="202124"/>
                </a:solidFill>
                <a:effectLst/>
                <a:latin typeface="arial" panose="020B0604020202020204" pitchFamily="34" charset="0"/>
              </a:rPr>
              <a:t>inferior</a:t>
            </a:r>
            <a:r>
              <a:rPr lang="en-GB" sz="2000" b="0" i="0" u="none" strike="noStrike" dirty="0">
                <a:solidFill>
                  <a:srgbClr val="202124"/>
                </a:solidFill>
                <a:effectLst/>
                <a:latin typeface="arial" panose="020B0604020202020204" pitchFamily="34" charset="0"/>
              </a:rPr>
              <a:t> or superior to one another.”</a:t>
            </a:r>
          </a:p>
          <a:p>
            <a:pPr algn="ctr"/>
            <a:endParaRPr lang="en-US" sz="2000" b="1" dirty="0"/>
          </a:p>
          <a:p>
            <a:pPr algn="ctr"/>
            <a:r>
              <a:rPr lang="en-US" sz="2000" b="1" dirty="0"/>
              <a:t>Sexism: “</a:t>
            </a:r>
            <a:r>
              <a:rPr lang="en-GB" sz="2000" dirty="0">
                <a:solidFill>
                  <a:srgbClr val="202124"/>
                </a:solidFill>
                <a:latin typeface="arial" panose="020B0604020202020204" pitchFamily="34" charset="0"/>
              </a:rPr>
              <a:t>P</a:t>
            </a:r>
            <a:r>
              <a:rPr lang="en-GB" sz="2000" b="0" i="0" u="none" strike="noStrike" dirty="0">
                <a:solidFill>
                  <a:srgbClr val="202124"/>
                </a:solidFill>
                <a:effectLst/>
                <a:latin typeface="arial" panose="020B0604020202020204" pitchFamily="34" charset="0"/>
              </a:rPr>
              <a:t>rejudice, </a:t>
            </a:r>
            <a:r>
              <a:rPr lang="en-GB" sz="2000" b="0" i="0" dirty="0">
                <a:solidFill>
                  <a:srgbClr val="202124"/>
                </a:solidFill>
                <a:effectLst/>
                <a:latin typeface="arial" panose="020B0604020202020204" pitchFamily="34" charset="0"/>
              </a:rPr>
              <a:t>stereotyping</a:t>
            </a:r>
            <a:r>
              <a:rPr lang="en-GB" sz="2000" b="0" i="0" u="none" strike="noStrike" dirty="0">
                <a:solidFill>
                  <a:srgbClr val="202124"/>
                </a:solidFill>
                <a:effectLst/>
                <a:latin typeface="arial" panose="020B0604020202020204" pitchFamily="34" charset="0"/>
              </a:rPr>
              <a:t>, or discrimination, typically against women, on the basis of sex.”</a:t>
            </a:r>
            <a:endParaRPr lang="en-US" sz="2000" b="1" dirty="0"/>
          </a:p>
        </p:txBody>
      </p:sp>
    </p:spTree>
    <p:extLst>
      <p:ext uri="{BB962C8B-B14F-4D97-AF65-F5344CB8AC3E}">
        <p14:creationId xmlns:p14="http://schemas.microsoft.com/office/powerpoint/2010/main" val="3505989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A74649-1C8E-6262-7451-49C795492ABE}"/>
              </a:ext>
            </a:extLst>
          </p:cNvPr>
          <p:cNvSpPr txBox="1"/>
          <p:nvPr/>
        </p:nvSpPr>
        <p:spPr>
          <a:xfrm>
            <a:off x="847490" y="160938"/>
            <a:ext cx="10497015" cy="584775"/>
          </a:xfrm>
          <a:prstGeom prst="rect">
            <a:avLst/>
          </a:prstGeom>
          <a:noFill/>
        </p:spPr>
        <p:txBody>
          <a:bodyPr wrap="square" rtlCol="0">
            <a:spAutoFit/>
          </a:bodyPr>
          <a:lstStyle/>
          <a:p>
            <a:pPr algn="ctr"/>
            <a:r>
              <a:rPr lang="en-US" sz="3200" dirty="0"/>
              <a:t>Haves and Have Nots – Privilege </a:t>
            </a:r>
          </a:p>
        </p:txBody>
      </p:sp>
      <p:pic>
        <p:nvPicPr>
          <p:cNvPr id="3074" name="Picture 2" descr="Words Rich People Use That Poor People Don't | by Ostrich | Medium">
            <a:extLst>
              <a:ext uri="{FF2B5EF4-FFF2-40B4-BE49-F238E27FC236}">
                <a16:creationId xmlns:a16="http://schemas.microsoft.com/office/drawing/2014/main" id="{A889ADE3-5B05-8847-5902-CF8E253F9A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38101"/>
            <a:ext cx="6095999" cy="289176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istory of Classism - Video &amp; Lesson Transcript | Study.com">
            <a:extLst>
              <a:ext uri="{FF2B5EF4-FFF2-40B4-BE49-F238E27FC236}">
                <a16:creationId xmlns:a16="http://schemas.microsoft.com/office/drawing/2014/main" id="{27D807B1-D588-6F70-A6B0-168D08BE2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038103"/>
            <a:ext cx="6096000" cy="289176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ealing a toxic brew of hate, racism, and gun violence in America | AAMC">
            <a:extLst>
              <a:ext uri="{FF2B5EF4-FFF2-40B4-BE49-F238E27FC236}">
                <a16:creationId xmlns:a16="http://schemas.microsoft.com/office/drawing/2014/main" id="{48B4DCF4-BEA8-38E8-CCF6-C1DDB3981E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929861"/>
            <a:ext cx="6095999" cy="2891761"/>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Are you sexist? Take this quiz | PBS NewsHour">
            <a:extLst>
              <a:ext uri="{FF2B5EF4-FFF2-40B4-BE49-F238E27FC236}">
                <a16:creationId xmlns:a16="http://schemas.microsoft.com/office/drawing/2014/main" id="{BA9E2853-F839-22ED-5D03-ED45D0C735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1" y="3929865"/>
            <a:ext cx="6096000" cy="2928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0163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A11D8D-1468-D711-9FB1-27C98D4491AC}"/>
              </a:ext>
            </a:extLst>
          </p:cNvPr>
          <p:cNvSpPr txBox="1"/>
          <p:nvPr/>
        </p:nvSpPr>
        <p:spPr>
          <a:xfrm>
            <a:off x="4146698" y="45011"/>
            <a:ext cx="7592943" cy="707886"/>
          </a:xfrm>
          <a:prstGeom prst="rect">
            <a:avLst/>
          </a:prstGeom>
          <a:noFill/>
        </p:spPr>
        <p:txBody>
          <a:bodyPr wrap="square" rtlCol="0">
            <a:spAutoFit/>
          </a:bodyPr>
          <a:lstStyle/>
          <a:p>
            <a:pPr algn="ctr"/>
            <a:r>
              <a:rPr lang="en-US" sz="2000" b="1" dirty="0"/>
              <a:t>So, how do these factors influence society? How can they be linked together?</a:t>
            </a:r>
          </a:p>
        </p:txBody>
      </p:sp>
      <p:pic>
        <p:nvPicPr>
          <p:cNvPr id="3" name="Picture 2" descr="Words Rich People Use That Poor People Don't | by Ostrich | Medium">
            <a:extLst>
              <a:ext uri="{FF2B5EF4-FFF2-40B4-BE49-F238E27FC236}">
                <a16:creationId xmlns:a16="http://schemas.microsoft.com/office/drawing/2014/main" id="{E74658CC-EE8F-4190-09A6-04A7A4D4CA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
            <a:ext cx="3601191" cy="175202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History of Classism - Video &amp; Lesson Transcript | Study.com">
            <a:extLst>
              <a:ext uri="{FF2B5EF4-FFF2-40B4-BE49-F238E27FC236}">
                <a16:creationId xmlns:a16="http://schemas.microsoft.com/office/drawing/2014/main" id="{75429DE5-8634-AD52-2AE2-2D53ED761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52018"/>
            <a:ext cx="3601191" cy="167698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Healing a toxic brew of hate, racism, and gun violence in America | AAMC">
            <a:extLst>
              <a:ext uri="{FF2B5EF4-FFF2-40B4-BE49-F238E27FC236}">
                <a16:creationId xmlns:a16="http://schemas.microsoft.com/office/drawing/2014/main" id="{219017CC-9F43-A6DC-39A4-FAAE89BAEA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56156"/>
            <a:ext cx="3594448" cy="198723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Are you sexist? Take this quiz | PBS NewsHour">
            <a:extLst>
              <a:ext uri="{FF2B5EF4-FFF2-40B4-BE49-F238E27FC236}">
                <a16:creationId xmlns:a16="http://schemas.microsoft.com/office/drawing/2014/main" id="{9B8B2C85-E059-42D0-E9CC-4B4864DE5A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243389"/>
            <a:ext cx="3594448" cy="16769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441ED7A-168B-971E-7797-D948FACD2E14}"/>
              </a:ext>
            </a:extLst>
          </p:cNvPr>
          <p:cNvSpPr txBox="1"/>
          <p:nvPr/>
        </p:nvSpPr>
        <p:spPr>
          <a:xfrm>
            <a:off x="4620494" y="876008"/>
            <a:ext cx="6645349" cy="5293757"/>
          </a:xfrm>
          <a:prstGeom prst="rect">
            <a:avLst/>
          </a:prstGeom>
          <a:noFill/>
        </p:spPr>
        <p:txBody>
          <a:bodyPr wrap="square" rtlCol="0">
            <a:spAutoFit/>
          </a:bodyPr>
          <a:lstStyle/>
          <a:p>
            <a:pPr algn="ctr"/>
            <a:r>
              <a:rPr lang="en-US" sz="1600" b="1" dirty="0"/>
              <a:t>Poverty</a:t>
            </a:r>
            <a:r>
              <a:rPr lang="en-US" sz="1600" dirty="0"/>
              <a:t> – </a:t>
            </a:r>
          </a:p>
          <a:p>
            <a:pPr marL="285750" indent="-285750" algn="ctr">
              <a:buFont typeface="Wingdings" pitchFamily="2" charset="2"/>
              <a:buChar char="§"/>
            </a:pPr>
            <a:r>
              <a:rPr lang="en-US" sz="1600" dirty="0"/>
              <a:t>Lack of funding for education, resulting in possible lower salary job opportunities. Salary may affect living conditions; access to nutritious foods, ability to add warmth to a house, lack of financial stability etc. </a:t>
            </a:r>
          </a:p>
          <a:p>
            <a:pPr marL="285750" indent="-285750" algn="ctr">
              <a:buFont typeface="Wingdings" pitchFamily="2" charset="2"/>
              <a:buChar char="§"/>
            </a:pPr>
            <a:endParaRPr lang="en-US" sz="1600" dirty="0"/>
          </a:p>
          <a:p>
            <a:pPr algn="ctr"/>
            <a:r>
              <a:rPr lang="en-US" sz="1600" b="1" dirty="0"/>
              <a:t>Classism -</a:t>
            </a:r>
          </a:p>
          <a:p>
            <a:pPr marL="285750" indent="-285750" algn="ctr">
              <a:buFont typeface="Wingdings" pitchFamily="2" charset="2"/>
              <a:buChar char="§"/>
            </a:pPr>
            <a:r>
              <a:rPr lang="en-US" sz="1600" dirty="0"/>
              <a:t>Classism may contribute to a low self esteem, and lack of belief for the individual being oppressed. It may also result in a sense of ‘bitterness’ towards others, which can therefore cause a divide. </a:t>
            </a:r>
          </a:p>
          <a:p>
            <a:pPr algn="ctr"/>
            <a:endParaRPr lang="en-US" sz="1600" dirty="0"/>
          </a:p>
          <a:p>
            <a:pPr algn="ctr"/>
            <a:r>
              <a:rPr lang="en-US" sz="1600" b="1" dirty="0"/>
              <a:t>Racism -</a:t>
            </a:r>
          </a:p>
          <a:p>
            <a:pPr marL="285750" indent="-285750" algn="ctr">
              <a:buFont typeface="Wingdings" pitchFamily="2" charset="2"/>
              <a:buChar char="§"/>
            </a:pPr>
            <a:r>
              <a:rPr lang="en-US" sz="1600" dirty="0"/>
              <a:t>Racism may cause an individual to feel threatened, and disliked, simply for being themselves. It may cause them to isolate themselves, and therefore not access all opportunities available, and that they are more than capable of, due to feeling as though they will be bullied.</a:t>
            </a:r>
          </a:p>
          <a:p>
            <a:pPr algn="ctr"/>
            <a:endParaRPr lang="en-US" sz="1600" dirty="0"/>
          </a:p>
          <a:p>
            <a:pPr algn="ctr"/>
            <a:r>
              <a:rPr lang="en-US" sz="1600" b="1" dirty="0"/>
              <a:t>Sexism -</a:t>
            </a:r>
          </a:p>
          <a:p>
            <a:pPr marL="342900" indent="-342900" algn="ctr">
              <a:buFont typeface="Wingdings" pitchFamily="2" charset="2"/>
              <a:buChar char="§"/>
            </a:pPr>
            <a:r>
              <a:rPr lang="en-US" sz="1600" dirty="0"/>
              <a:t>Sexism may make an individual feel uncomfortable, and sexualized. Sexism can affect any gender.  Sexism can range from issues such as legal justice and regulations, reproductive rights, forced sterilization.</a:t>
            </a:r>
          </a:p>
          <a:p>
            <a:endParaRPr lang="en-US" dirty="0"/>
          </a:p>
        </p:txBody>
      </p:sp>
      <p:sp>
        <p:nvSpPr>
          <p:cNvPr id="8" name="TextBox 7">
            <a:extLst>
              <a:ext uri="{FF2B5EF4-FFF2-40B4-BE49-F238E27FC236}">
                <a16:creationId xmlns:a16="http://schemas.microsoft.com/office/drawing/2014/main" id="{2B62B594-57C0-AA33-CD45-BF765866A405}"/>
              </a:ext>
            </a:extLst>
          </p:cNvPr>
          <p:cNvSpPr txBox="1"/>
          <p:nvPr/>
        </p:nvSpPr>
        <p:spPr>
          <a:xfrm>
            <a:off x="4146698" y="6117104"/>
            <a:ext cx="7592943" cy="646331"/>
          </a:xfrm>
          <a:prstGeom prst="rect">
            <a:avLst/>
          </a:prstGeom>
          <a:noFill/>
        </p:spPr>
        <p:txBody>
          <a:bodyPr wrap="square" rtlCol="0">
            <a:spAutoFit/>
          </a:bodyPr>
          <a:lstStyle/>
          <a:p>
            <a:pPr algn="ctr"/>
            <a:r>
              <a:rPr lang="en-US" b="1" dirty="0"/>
              <a:t>All said issues, affect individuals in society, and can at any time. To different extents and have done for decades.</a:t>
            </a:r>
          </a:p>
        </p:txBody>
      </p:sp>
    </p:spTree>
    <p:extLst>
      <p:ext uri="{BB962C8B-B14F-4D97-AF65-F5344CB8AC3E}">
        <p14:creationId xmlns:p14="http://schemas.microsoft.com/office/powerpoint/2010/main" val="23099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F4478D-4B45-40C7-876C-16046A799262}"/>
              </a:ext>
            </a:extLst>
          </p:cNvPr>
          <p:cNvSpPr txBox="1"/>
          <p:nvPr/>
        </p:nvSpPr>
        <p:spPr>
          <a:xfrm>
            <a:off x="1680117" y="2413338"/>
            <a:ext cx="8831766" cy="2031325"/>
          </a:xfrm>
          <a:prstGeom prst="rect">
            <a:avLst/>
          </a:prstGeom>
          <a:noFill/>
        </p:spPr>
        <p:txBody>
          <a:bodyPr wrap="square" rtlCol="0">
            <a:spAutoFit/>
          </a:bodyPr>
          <a:lstStyle/>
          <a:p>
            <a:pPr algn="ctr"/>
            <a:r>
              <a:rPr lang="en-GB" b="0" i="0" u="none" strike="noStrike" dirty="0">
                <a:solidFill>
                  <a:srgbClr val="000000"/>
                </a:solidFill>
                <a:effectLst/>
                <a:latin typeface="Open Sans" panose="020B0606030504020204" pitchFamily="34" charset="0"/>
              </a:rPr>
              <a:t>“Where one individual may be provided a paid for education and career opportunities upon graduation, another may have to work harder to get pay for their education and to obtain employment independently  upon graduation.  People in this situation, without an adequate systemic understanding of how class works, may internalize classism and blame themselves for their inability to obtain or maintain their desired class status.”</a:t>
            </a:r>
          </a:p>
          <a:p>
            <a:pPr algn="ctr"/>
            <a:r>
              <a:rPr lang="en-GB" b="0" i="0" u="none" strike="noStrike" dirty="0">
                <a:solidFill>
                  <a:srgbClr val="000000"/>
                </a:solidFill>
                <a:effectLst/>
                <a:latin typeface="Open Sans" panose="020B0606030504020204" pitchFamily="34" charset="0"/>
              </a:rPr>
              <a:t>Yeskel (2007) </a:t>
            </a:r>
            <a:endParaRPr lang="en-US" dirty="0"/>
          </a:p>
        </p:txBody>
      </p:sp>
      <p:pic>
        <p:nvPicPr>
          <p:cNvPr id="4" name="Picture 3" descr="A picture containing text&#10;&#10;Description automatically generated">
            <a:extLst>
              <a:ext uri="{FF2B5EF4-FFF2-40B4-BE49-F238E27FC236}">
                <a16:creationId xmlns:a16="http://schemas.microsoft.com/office/drawing/2014/main" id="{EF0DABB1-8968-CA7C-21C7-D1639879A8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798133" y="4826675"/>
            <a:ext cx="6181903" cy="2031325"/>
          </a:xfrm>
          <a:prstGeom prst="rect">
            <a:avLst/>
          </a:prstGeom>
        </p:spPr>
      </p:pic>
      <p:pic>
        <p:nvPicPr>
          <p:cNvPr id="8" name="Picture 7" descr="Shape, arrow&#10;&#10;Description automatically generated">
            <a:extLst>
              <a:ext uri="{FF2B5EF4-FFF2-40B4-BE49-F238E27FC236}">
                <a16:creationId xmlns:a16="http://schemas.microsoft.com/office/drawing/2014/main" id="{98BAE5DC-B725-3770-AC39-3D32DF566D2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798133" y="0"/>
            <a:ext cx="6181903" cy="2031326"/>
          </a:xfrm>
          <a:prstGeom prst="rect">
            <a:avLst/>
          </a:prstGeom>
        </p:spPr>
      </p:pic>
      <p:sp>
        <p:nvSpPr>
          <p:cNvPr id="9" name="TextBox 8">
            <a:extLst>
              <a:ext uri="{FF2B5EF4-FFF2-40B4-BE49-F238E27FC236}">
                <a16:creationId xmlns:a16="http://schemas.microsoft.com/office/drawing/2014/main" id="{4ED0FC86-68F6-86FD-11CF-08B89C49EF5F}"/>
              </a:ext>
            </a:extLst>
          </p:cNvPr>
          <p:cNvSpPr txBox="1"/>
          <p:nvPr/>
        </p:nvSpPr>
        <p:spPr>
          <a:xfrm>
            <a:off x="5768074" y="6858000"/>
            <a:ext cx="6423925" cy="230832"/>
          </a:xfrm>
          <a:prstGeom prst="rect">
            <a:avLst/>
          </a:prstGeom>
          <a:noFill/>
        </p:spPr>
        <p:txBody>
          <a:bodyPr wrap="square" rtlCol="0">
            <a:spAutoFit/>
          </a:bodyPr>
          <a:lstStyle/>
          <a:p>
            <a:r>
              <a:rPr lang="en-US" sz="900">
                <a:hlinkClick r:id="rId5" tooltip="https://policyoptions.irpp.org/magazines/building-a-brighter-future/hicks/"/>
              </a:rPr>
              <a:t>This Photo</a:t>
            </a:r>
            <a:r>
              <a:rPr lang="en-US" sz="900"/>
              <a:t> by Unknown Author is licensed under </a:t>
            </a:r>
            <a:r>
              <a:rPr lang="en-US" sz="900">
                <a:hlinkClick r:id="rId6" tooltip="https://creativecommons.org/licenses/by-nd/3.0/"/>
              </a:rPr>
              <a:t>CC BY-ND</a:t>
            </a:r>
            <a:endParaRPr lang="en-US" sz="900"/>
          </a:p>
        </p:txBody>
      </p:sp>
    </p:spTree>
    <p:extLst>
      <p:ext uri="{BB962C8B-B14F-4D97-AF65-F5344CB8AC3E}">
        <p14:creationId xmlns:p14="http://schemas.microsoft.com/office/powerpoint/2010/main" val="2659034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1F8129-B259-530B-39F3-EE901CDE601B}"/>
              </a:ext>
            </a:extLst>
          </p:cNvPr>
          <p:cNvSpPr txBox="1"/>
          <p:nvPr/>
        </p:nvSpPr>
        <p:spPr>
          <a:xfrm>
            <a:off x="1743075" y="514350"/>
            <a:ext cx="8658225" cy="954107"/>
          </a:xfrm>
          <a:prstGeom prst="rect">
            <a:avLst/>
          </a:prstGeom>
          <a:noFill/>
        </p:spPr>
        <p:txBody>
          <a:bodyPr wrap="square" rtlCol="0">
            <a:spAutoFit/>
          </a:bodyPr>
          <a:lstStyle/>
          <a:p>
            <a:pPr algn="ctr"/>
            <a:r>
              <a:rPr lang="en-US" sz="2800" b="1" dirty="0"/>
              <a:t>So, how have these issues caused a sociological divide in the past?</a:t>
            </a:r>
          </a:p>
        </p:txBody>
      </p:sp>
      <p:sp>
        <p:nvSpPr>
          <p:cNvPr id="4" name="TextBox 3">
            <a:extLst>
              <a:ext uri="{FF2B5EF4-FFF2-40B4-BE49-F238E27FC236}">
                <a16:creationId xmlns:a16="http://schemas.microsoft.com/office/drawing/2014/main" id="{D241CC5A-E425-1236-CA6D-397022F972B5}"/>
              </a:ext>
            </a:extLst>
          </p:cNvPr>
          <p:cNvSpPr txBox="1"/>
          <p:nvPr/>
        </p:nvSpPr>
        <p:spPr>
          <a:xfrm>
            <a:off x="558800" y="1468457"/>
            <a:ext cx="4749800" cy="4801314"/>
          </a:xfrm>
          <a:prstGeom prst="rect">
            <a:avLst/>
          </a:prstGeom>
          <a:noFill/>
        </p:spPr>
        <p:txBody>
          <a:bodyPr wrap="square" rtlCol="0">
            <a:spAutoFit/>
          </a:bodyPr>
          <a:lstStyle/>
          <a:p>
            <a:r>
              <a:rPr lang="en-US" dirty="0"/>
              <a:t>‘The End Of Eddy’. </a:t>
            </a:r>
          </a:p>
          <a:p>
            <a:pPr marL="285750" indent="-285750">
              <a:buFont typeface="Wingdings" pitchFamily="2" charset="2"/>
              <a:buChar char="§"/>
            </a:pPr>
            <a:r>
              <a:rPr lang="en-US" dirty="0"/>
              <a:t>His story focuses on his experiences of growing up, identifying as a gay and poor man, within a working-class village. </a:t>
            </a:r>
          </a:p>
          <a:p>
            <a:pPr marL="285750" indent="-285750">
              <a:buFont typeface="Wingdings" pitchFamily="2" charset="2"/>
              <a:buChar char="§"/>
            </a:pPr>
            <a:r>
              <a:rPr lang="en-US" dirty="0"/>
              <a:t>Eddy describes how he was subjected to: </a:t>
            </a:r>
          </a:p>
          <a:p>
            <a:pPr marL="285750" indent="-285750">
              <a:buFontTx/>
              <a:buChar char="-"/>
            </a:pPr>
            <a:r>
              <a:rPr lang="en-US" dirty="0"/>
              <a:t>Physical Abuse </a:t>
            </a:r>
          </a:p>
          <a:p>
            <a:pPr marL="285750" indent="-285750">
              <a:buFontTx/>
              <a:buChar char="-"/>
            </a:pPr>
            <a:r>
              <a:rPr lang="en-US" dirty="0"/>
              <a:t>Verbal Abuse</a:t>
            </a:r>
          </a:p>
          <a:p>
            <a:pPr marL="285750" indent="-285750">
              <a:buFontTx/>
              <a:buChar char="-"/>
            </a:pPr>
            <a:r>
              <a:rPr lang="en-US" dirty="0"/>
              <a:t>The fact that he did not feel as though he ‘fit in’, and that he kept his sexuality a secret.</a:t>
            </a:r>
          </a:p>
          <a:p>
            <a:pPr marL="285750" indent="-285750">
              <a:buFont typeface="Wingdings" pitchFamily="2" charset="2"/>
              <a:buChar char="§"/>
            </a:pPr>
            <a:r>
              <a:rPr lang="en-US" dirty="0"/>
              <a:t>Generational trauma</a:t>
            </a:r>
          </a:p>
          <a:p>
            <a:pPr marL="285750" indent="-285750">
              <a:buFont typeface="Wingdings" pitchFamily="2" charset="2"/>
              <a:buChar char="§"/>
            </a:pPr>
            <a:r>
              <a:rPr lang="en-US" dirty="0"/>
              <a:t>Poverty making them feel unmotivated, or that the achievements they desire are not in their capability. </a:t>
            </a:r>
          </a:p>
          <a:p>
            <a:pPr marL="285750" indent="-285750">
              <a:buFont typeface="Wingdings" pitchFamily="2" charset="2"/>
              <a:buChar char="§"/>
            </a:pPr>
            <a:r>
              <a:rPr lang="en-US" dirty="0"/>
              <a:t>‘Casual’ classism. </a:t>
            </a:r>
          </a:p>
          <a:p>
            <a:pPr marL="285750" indent="-285750">
              <a:buFont typeface="Wingdings" pitchFamily="2" charset="2"/>
              <a:buChar char="§"/>
            </a:pPr>
            <a:r>
              <a:rPr lang="en-US" dirty="0"/>
              <a:t>The positive ending of which, he shares his story and offers a new perspective. </a:t>
            </a:r>
          </a:p>
          <a:p>
            <a:pPr marL="285750" indent="-285750">
              <a:buFontTx/>
              <a:buChar char="-"/>
            </a:pPr>
            <a:endParaRPr lang="en-US" dirty="0"/>
          </a:p>
        </p:txBody>
      </p:sp>
      <p:pic>
        <p:nvPicPr>
          <p:cNvPr id="1026" name="Picture 2">
            <a:extLst>
              <a:ext uri="{FF2B5EF4-FFF2-40B4-BE49-F238E27FC236}">
                <a16:creationId xmlns:a16="http://schemas.microsoft.com/office/drawing/2014/main" id="{FA6FE103-2E3E-609D-6C6D-077D7069BE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2187" y="1748214"/>
            <a:ext cx="5662607" cy="424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2802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B7071-849E-AB4B-1BC8-32D699145E9B}"/>
              </a:ext>
            </a:extLst>
          </p:cNvPr>
          <p:cNvSpPr>
            <a:spLocks noGrp="1"/>
          </p:cNvSpPr>
          <p:nvPr>
            <p:ph type="title"/>
          </p:nvPr>
        </p:nvSpPr>
        <p:spPr/>
        <p:txBody>
          <a:bodyPr/>
          <a:lstStyle/>
          <a:p>
            <a:r>
              <a:rPr lang="en-US" dirty="0"/>
              <a:t>Reference List</a:t>
            </a:r>
          </a:p>
        </p:txBody>
      </p:sp>
      <p:sp>
        <p:nvSpPr>
          <p:cNvPr id="4" name="Content Placeholder 3">
            <a:extLst>
              <a:ext uri="{FF2B5EF4-FFF2-40B4-BE49-F238E27FC236}">
                <a16:creationId xmlns:a16="http://schemas.microsoft.com/office/drawing/2014/main" id="{8D221EF9-6DF1-6EF8-AAEB-F79DE2FCC611}"/>
              </a:ext>
            </a:extLst>
          </p:cNvPr>
          <p:cNvSpPr>
            <a:spLocks noGrp="1"/>
          </p:cNvSpPr>
          <p:nvPr>
            <p:ph sz="half" idx="2"/>
          </p:nvPr>
        </p:nvSpPr>
        <p:spPr>
          <a:xfrm>
            <a:off x="839788" y="1690688"/>
            <a:ext cx="10515600" cy="4498975"/>
          </a:xfrm>
        </p:spPr>
        <p:txBody>
          <a:bodyPr>
            <a:normAutofit/>
          </a:bodyPr>
          <a:lstStyle/>
          <a:p>
            <a:pPr marL="0" indent="0">
              <a:buNone/>
            </a:pPr>
            <a:r>
              <a:rPr lang="en-US" sz="1600" dirty="0">
                <a:latin typeface="Arial" panose="020B0604020202020204" pitchFamily="34" charset="0"/>
                <a:cs typeface="Arial" panose="020B0604020202020204" pitchFamily="34" charset="0"/>
                <a:hlinkClick r:id="rId2"/>
              </a:rPr>
              <a:t>https://condenaststore.com/art/drawings/poverty</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GB" sz="1600" b="0" i="1" u="none" strike="noStrike" dirty="0">
                <a:solidFill>
                  <a:srgbClr val="000000"/>
                </a:solidFill>
                <a:effectLst/>
                <a:latin typeface="Arial" panose="020B0604020202020204" pitchFamily="34" charset="0"/>
                <a:cs typeface="Arial" panose="020B0604020202020204" pitchFamily="34" charset="0"/>
              </a:rPr>
              <a:t>The effects of classism: On the individual self and society as a whole - classism</a:t>
            </a:r>
            <a:r>
              <a:rPr lang="en-GB" sz="1600" b="0" i="0" u="none" strike="noStrike" dirty="0">
                <a:solidFill>
                  <a:srgbClr val="000000"/>
                </a:solidFill>
                <a:effectLst/>
                <a:latin typeface="Arial" panose="020B0604020202020204" pitchFamily="34" charset="0"/>
                <a:cs typeface="Arial" panose="020B0604020202020204" pitchFamily="34" charset="0"/>
              </a:rPr>
              <a:t> (no date) </a:t>
            </a:r>
            <a:r>
              <a:rPr lang="en-GB" sz="1600" b="0" i="1" u="none" strike="noStrike" dirty="0">
                <a:solidFill>
                  <a:srgbClr val="000000"/>
                </a:solidFill>
                <a:effectLst/>
                <a:latin typeface="Arial" panose="020B0604020202020204" pitchFamily="34" charset="0"/>
                <a:cs typeface="Arial" panose="020B0604020202020204" pitchFamily="34" charset="0"/>
              </a:rPr>
              <a:t>Google Sites: Sign-in</a:t>
            </a:r>
            <a:r>
              <a:rPr lang="en-GB" sz="1600" b="0" i="0" u="none" strike="noStrike" dirty="0">
                <a:solidFill>
                  <a:srgbClr val="000000"/>
                </a:solidFill>
                <a:effectLst/>
                <a:latin typeface="Arial" panose="020B0604020202020204" pitchFamily="34" charset="0"/>
                <a:cs typeface="Arial" panose="020B0604020202020204" pitchFamily="34" charset="0"/>
              </a:rPr>
              <a:t>. Available at: https://</a:t>
            </a:r>
            <a:r>
              <a:rPr lang="en-GB" sz="1600" b="0" i="0" u="none" strike="noStrike" dirty="0" err="1">
                <a:solidFill>
                  <a:srgbClr val="000000"/>
                </a:solidFill>
                <a:effectLst/>
                <a:latin typeface="Arial" panose="020B0604020202020204" pitchFamily="34" charset="0"/>
                <a:cs typeface="Arial" panose="020B0604020202020204" pitchFamily="34" charset="0"/>
              </a:rPr>
              <a:t>sites.google.com</a:t>
            </a:r>
            <a:r>
              <a:rPr lang="en-GB" sz="1600" b="0" i="0" u="none" strike="noStrike" dirty="0">
                <a:solidFill>
                  <a:srgbClr val="000000"/>
                </a:solidFill>
                <a:effectLst/>
                <a:latin typeface="Arial" panose="020B0604020202020204" pitchFamily="34" charset="0"/>
                <a:cs typeface="Arial" panose="020B0604020202020204" pitchFamily="34" charset="0"/>
              </a:rPr>
              <a:t>/site/classismswp15/the-effects-of-classism-on-the-individual-self-and-society-as-a-whole (Accessed: November 14, 2022). </a:t>
            </a:r>
            <a:endParaRPr lang="en-US" sz="1600" dirty="0">
              <a:latin typeface="Arial" panose="020B0604020202020204" pitchFamily="34" charset="0"/>
              <a:cs typeface="Arial" panose="020B0604020202020204" pitchFamily="34" charset="0"/>
            </a:endParaRPr>
          </a:p>
          <a:p>
            <a:pPr marL="0" indent="0">
              <a:buNone/>
            </a:pPr>
            <a:r>
              <a:rPr lang="en-GB" sz="1600" b="0" i="1" u="none" strike="noStrike" dirty="0">
                <a:solidFill>
                  <a:srgbClr val="000000"/>
                </a:solidFill>
                <a:effectLst/>
                <a:latin typeface="Arial" panose="020B0604020202020204" pitchFamily="34" charset="0"/>
                <a:cs typeface="Arial" panose="020B0604020202020204" pitchFamily="34" charset="0"/>
              </a:rPr>
              <a:t>5 seemingly harmless things that are actually sexist</a:t>
            </a:r>
            <a:r>
              <a:rPr lang="en-GB" sz="1600" b="0" i="0" u="none" strike="noStrike" dirty="0">
                <a:solidFill>
                  <a:srgbClr val="000000"/>
                </a:solidFill>
                <a:effectLst/>
                <a:latin typeface="Arial" panose="020B0604020202020204" pitchFamily="34" charset="0"/>
                <a:cs typeface="Arial" panose="020B0604020202020204" pitchFamily="34" charset="0"/>
              </a:rPr>
              <a:t> (no date) </a:t>
            </a:r>
            <a:r>
              <a:rPr lang="en-GB" sz="1600" b="0" i="1" u="none" strike="noStrike" dirty="0">
                <a:solidFill>
                  <a:srgbClr val="000000"/>
                </a:solidFill>
                <a:effectLst/>
                <a:latin typeface="Arial" panose="020B0604020202020204" pitchFamily="34" charset="0"/>
                <a:cs typeface="Arial" panose="020B0604020202020204" pitchFamily="34" charset="0"/>
              </a:rPr>
              <a:t>The big issues | </a:t>
            </a:r>
            <a:r>
              <a:rPr lang="en-GB" sz="1600" b="0" i="1" u="none" strike="noStrike" dirty="0" err="1">
                <a:solidFill>
                  <a:srgbClr val="000000"/>
                </a:solidFill>
                <a:effectLst/>
                <a:latin typeface="Arial" panose="020B0604020202020204" pitchFamily="34" charset="0"/>
                <a:cs typeface="Arial" panose="020B0604020202020204" pitchFamily="34" charset="0"/>
              </a:rPr>
              <a:t>ReachOut</a:t>
            </a:r>
            <a:r>
              <a:rPr lang="en-GB" sz="1600" b="0" i="1" u="none" strike="noStrike" dirty="0">
                <a:solidFill>
                  <a:srgbClr val="000000"/>
                </a:solidFill>
                <a:effectLst/>
                <a:latin typeface="Arial" panose="020B0604020202020204" pitchFamily="34" charset="0"/>
                <a:cs typeface="Arial" panose="020B0604020202020204" pitchFamily="34" charset="0"/>
              </a:rPr>
              <a:t> Australia</a:t>
            </a:r>
            <a:r>
              <a:rPr lang="en-GB" sz="1600" b="0" i="0" u="none" strike="noStrike" dirty="0">
                <a:solidFill>
                  <a:srgbClr val="000000"/>
                </a:solidFill>
                <a:effectLst/>
                <a:latin typeface="Arial" panose="020B0604020202020204" pitchFamily="34" charset="0"/>
                <a:cs typeface="Arial" panose="020B0604020202020204" pitchFamily="34" charset="0"/>
              </a:rPr>
              <a:t>. Available at: https://</a:t>
            </a:r>
            <a:r>
              <a:rPr lang="en-GB" sz="1600" b="0" i="0" u="none" strike="noStrike" dirty="0" err="1">
                <a:solidFill>
                  <a:srgbClr val="000000"/>
                </a:solidFill>
                <a:effectLst/>
                <a:latin typeface="Arial" panose="020B0604020202020204" pitchFamily="34" charset="0"/>
                <a:cs typeface="Arial" panose="020B0604020202020204" pitchFamily="34" charset="0"/>
              </a:rPr>
              <a:t>au.reachout.com</a:t>
            </a:r>
            <a:r>
              <a:rPr lang="en-GB" sz="1600" b="0" i="0" u="none" strike="noStrike" dirty="0">
                <a:solidFill>
                  <a:srgbClr val="000000"/>
                </a:solidFill>
                <a:effectLst/>
                <a:latin typeface="Arial" panose="020B0604020202020204" pitchFamily="34" charset="0"/>
                <a:cs typeface="Arial" panose="020B0604020202020204" pitchFamily="34" charset="0"/>
              </a:rPr>
              <a:t>/articles/5-seemingly-harmless-things-that-are-actually-sexist (Accessed: December 5, 2022). </a:t>
            </a:r>
          </a:p>
          <a:p>
            <a:pPr marL="0" indent="0">
              <a:buNone/>
            </a:pPr>
            <a:r>
              <a:rPr lang="en-GB" sz="1600" b="0" i="0" u="none" strike="noStrike" dirty="0">
                <a:solidFill>
                  <a:srgbClr val="000000"/>
                </a:solidFill>
                <a:effectLst/>
                <a:latin typeface="Arial" panose="020B0604020202020204" pitchFamily="34" charset="0"/>
                <a:cs typeface="Arial" panose="020B0604020202020204" pitchFamily="34" charset="0"/>
              </a:rPr>
              <a:t>Powers, J. (2017) </a:t>
            </a:r>
            <a:r>
              <a:rPr lang="en-GB" sz="1600" b="0" i="1" u="none" strike="noStrike" dirty="0">
                <a:solidFill>
                  <a:srgbClr val="000000"/>
                </a:solidFill>
                <a:effectLst/>
                <a:latin typeface="Arial" panose="020B0604020202020204" pitchFamily="34" charset="0"/>
                <a:cs typeface="Arial" panose="020B0604020202020204" pitchFamily="34" charset="0"/>
              </a:rPr>
              <a:t>'the end of eddy' tells of growing up poor and gay in working-class France</a:t>
            </a:r>
            <a:r>
              <a:rPr lang="en-GB" sz="1600" b="0" i="0" u="none" strike="noStrike" dirty="0">
                <a:solidFill>
                  <a:srgbClr val="000000"/>
                </a:solidFill>
                <a:effectLst/>
                <a:latin typeface="Arial" panose="020B0604020202020204" pitchFamily="34" charset="0"/>
                <a:cs typeface="Arial" panose="020B0604020202020204" pitchFamily="34" charset="0"/>
              </a:rPr>
              <a:t>, </a:t>
            </a:r>
            <a:r>
              <a:rPr lang="en-GB" sz="1600" b="0" i="1" u="none" strike="noStrike" dirty="0">
                <a:solidFill>
                  <a:srgbClr val="000000"/>
                </a:solidFill>
                <a:effectLst/>
                <a:latin typeface="Arial" panose="020B0604020202020204" pitchFamily="34" charset="0"/>
                <a:cs typeface="Arial" panose="020B0604020202020204" pitchFamily="34" charset="0"/>
              </a:rPr>
              <a:t>NPR</a:t>
            </a:r>
            <a:r>
              <a:rPr lang="en-GB" sz="1600" b="0" i="0" u="none" strike="noStrike" dirty="0">
                <a:solidFill>
                  <a:srgbClr val="000000"/>
                </a:solidFill>
                <a:effectLst/>
                <a:latin typeface="Arial" panose="020B0604020202020204" pitchFamily="34" charset="0"/>
                <a:cs typeface="Arial" panose="020B0604020202020204" pitchFamily="34" charset="0"/>
              </a:rPr>
              <a:t>. NPR. Available at: https://</a:t>
            </a:r>
            <a:r>
              <a:rPr lang="en-GB" sz="1600" b="0" i="0" u="none" strike="noStrike" dirty="0" err="1">
                <a:solidFill>
                  <a:srgbClr val="000000"/>
                </a:solidFill>
                <a:effectLst/>
                <a:latin typeface="Arial" panose="020B0604020202020204" pitchFamily="34" charset="0"/>
                <a:cs typeface="Arial" panose="020B0604020202020204" pitchFamily="34" charset="0"/>
              </a:rPr>
              <a:t>www.npr.org</a:t>
            </a:r>
            <a:r>
              <a:rPr lang="en-GB" sz="1600" b="0" i="0" u="none" strike="noStrike" dirty="0">
                <a:solidFill>
                  <a:srgbClr val="000000"/>
                </a:solidFill>
                <a:effectLst/>
                <a:latin typeface="Arial" panose="020B0604020202020204" pitchFamily="34" charset="0"/>
                <a:cs typeface="Arial" panose="020B0604020202020204" pitchFamily="34" charset="0"/>
              </a:rPr>
              <a:t>/2017/05/29/530116072/the-end-of-eddy-tells-of-growing-up-poor-and-gay-in-working-class-france (Accessed: December 5, 2022). </a:t>
            </a:r>
          </a:p>
          <a:p>
            <a:pPr marL="0" indent="0">
              <a:buNone/>
            </a:pPr>
            <a:r>
              <a:rPr lang="en-GB" sz="1600" b="0" i="1" u="none" strike="noStrike" dirty="0">
                <a:solidFill>
                  <a:srgbClr val="000000"/>
                </a:solidFill>
                <a:effectLst/>
                <a:latin typeface="Arial" panose="020B0604020202020204" pitchFamily="34" charset="0"/>
                <a:cs typeface="Arial" panose="020B0604020202020204" pitchFamily="34" charset="0"/>
              </a:rPr>
              <a:t>The effects of classism: On the individual self and society as a whole - classism</a:t>
            </a:r>
            <a:r>
              <a:rPr lang="en-GB" sz="1600" b="0" i="0" u="none" strike="noStrike" dirty="0">
                <a:solidFill>
                  <a:srgbClr val="000000"/>
                </a:solidFill>
                <a:effectLst/>
                <a:latin typeface="Arial" panose="020B0604020202020204" pitchFamily="34" charset="0"/>
                <a:cs typeface="Arial" panose="020B0604020202020204" pitchFamily="34" charset="0"/>
              </a:rPr>
              <a:t> (no date) </a:t>
            </a:r>
            <a:r>
              <a:rPr lang="en-GB" sz="1600" b="0" i="1" u="none" strike="noStrike" dirty="0">
                <a:solidFill>
                  <a:srgbClr val="000000"/>
                </a:solidFill>
                <a:effectLst/>
                <a:latin typeface="Arial" panose="020B0604020202020204" pitchFamily="34" charset="0"/>
                <a:cs typeface="Arial" panose="020B0604020202020204" pitchFamily="34" charset="0"/>
              </a:rPr>
              <a:t>Google Sites: Sign-in</a:t>
            </a:r>
            <a:r>
              <a:rPr lang="en-GB" sz="1600" b="0" i="0" u="none" strike="noStrike" dirty="0">
                <a:solidFill>
                  <a:srgbClr val="000000"/>
                </a:solidFill>
                <a:effectLst/>
                <a:latin typeface="Arial" panose="020B0604020202020204" pitchFamily="34" charset="0"/>
                <a:cs typeface="Arial" panose="020B0604020202020204" pitchFamily="34" charset="0"/>
              </a:rPr>
              <a:t>. Available at: https://</a:t>
            </a:r>
            <a:r>
              <a:rPr lang="en-GB" sz="1600" b="0" i="0" u="none" strike="noStrike" dirty="0" err="1">
                <a:solidFill>
                  <a:srgbClr val="000000"/>
                </a:solidFill>
                <a:effectLst/>
                <a:latin typeface="Arial" panose="020B0604020202020204" pitchFamily="34" charset="0"/>
                <a:cs typeface="Arial" panose="020B0604020202020204" pitchFamily="34" charset="0"/>
              </a:rPr>
              <a:t>sites.google.com</a:t>
            </a:r>
            <a:r>
              <a:rPr lang="en-GB" sz="1600" b="0" i="0" u="none" strike="noStrike" dirty="0">
                <a:solidFill>
                  <a:srgbClr val="000000"/>
                </a:solidFill>
                <a:effectLst/>
                <a:latin typeface="Arial" panose="020B0604020202020204" pitchFamily="34" charset="0"/>
                <a:cs typeface="Arial" panose="020B0604020202020204" pitchFamily="34" charset="0"/>
              </a:rPr>
              <a:t>/site/classismswp15/the-effects-of-classism-on-the-individual-self-and-society-as-a-whole (Accessed: December 5, 2022). </a:t>
            </a:r>
          </a:p>
          <a:p>
            <a:pPr marL="0" indent="0">
              <a:buNone/>
            </a:pPr>
            <a:endParaRPr lang="en-GB" sz="1800" b="0" i="0" u="none" strike="noStrike" dirty="0">
              <a:solidFill>
                <a:srgbClr val="000000"/>
              </a:solidFill>
              <a:effectLst/>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4283694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1877</TotalTime>
  <Words>744</Words>
  <Application>Microsoft Macintosh PowerPoint</Application>
  <PresentationFormat>Widescreen</PresentationFormat>
  <Paragraphs>49</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-apple-system</vt:lpstr>
      <vt:lpstr>Arial</vt:lpstr>
      <vt:lpstr>Arial</vt:lpstr>
      <vt:lpstr>Calibri</vt:lpstr>
      <vt:lpstr>Calibri Light</vt:lpstr>
      <vt:lpstr>Open Sans</vt:lpstr>
      <vt:lpstr>Wingdings</vt:lpstr>
      <vt:lpstr>Office Theme</vt:lpstr>
      <vt:lpstr>ECSO4001  Assessment 2 – Describe some ways in which society is divided into the ‘haves and have nots’</vt:lpstr>
      <vt:lpstr>What can be described as the ‘haves and have nots’?</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ECSO4001  Assessment 2 – Describe some ways in which society is divided into the ‘haves and have nots’</dc:title>
  <dc:creator>Molly Bassett-Davies (2204967)</dc:creator>
  <cp:lastModifiedBy>Molly Bassett-Davies (2204967)</cp:lastModifiedBy>
  <cp:revision>1</cp:revision>
  <dcterms:created xsi:type="dcterms:W3CDTF">2022-12-04T09:35:07Z</dcterms:created>
  <dcterms:modified xsi:type="dcterms:W3CDTF">2022-12-05T20:09:27Z</dcterms:modified>
</cp:coreProperties>
</file>