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9" r:id="rId13"/>
    <p:sldId id="25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6C8E10A-CA21-4159-9D63-3756D7DC2A90}" type="datetimeFigureOut">
              <a:rPr lang="en-US" smtClean="0"/>
              <a:t>9/5/2022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960750-C141-40BF-BEED-AB6221E7867C}"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7447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8E10A-CA21-4159-9D63-3756D7DC2A90}" type="datetimeFigureOut">
              <a:rPr lang="en-US" smtClean="0"/>
              <a:t>9/5/2022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960750-C141-40BF-BEED-AB6221E7867C}" type="slidenum">
              <a:rPr lang="en-US" smtClean="0"/>
              <a:t>‹#›</a:t>
            </a:fld>
            <a:endParaRPr lang="en-US"/>
          </a:p>
        </p:txBody>
      </p:sp>
    </p:spTree>
    <p:extLst>
      <p:ext uri="{BB962C8B-B14F-4D97-AF65-F5344CB8AC3E}">
        <p14:creationId xmlns:p14="http://schemas.microsoft.com/office/powerpoint/2010/main" val="5269622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6C8E10A-CA21-4159-9D63-3756D7DC2A90}" type="datetimeFigureOut">
              <a:rPr lang="en-US" smtClean="0"/>
              <a:t>9/5/2022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960750-C141-40BF-BEED-AB6221E7867C}"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633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6C8E10A-CA21-4159-9D63-3756D7DC2A90}" type="datetimeFigureOut">
              <a:rPr lang="en-US" smtClean="0"/>
              <a:t>9/5/2022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960750-C141-40BF-BEED-AB6221E7867C}" type="slidenum">
              <a:rPr lang="en-US" smtClean="0"/>
              <a:t>‹#›</a:t>
            </a:fld>
            <a:endParaRPr lang="en-US"/>
          </a:p>
        </p:txBody>
      </p:sp>
    </p:spTree>
    <p:extLst>
      <p:ext uri="{BB962C8B-B14F-4D97-AF65-F5344CB8AC3E}">
        <p14:creationId xmlns:p14="http://schemas.microsoft.com/office/powerpoint/2010/main" val="40421749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C8E10A-CA21-4159-9D63-3756D7DC2A90}" type="datetimeFigureOut">
              <a:rPr lang="en-US" smtClean="0"/>
              <a:t>9/5/2022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960750-C141-40BF-BEED-AB6221E7867C}" type="slidenum">
              <a:rPr lang="en-US" smtClean="0"/>
              <a:t>‹#›</a:t>
            </a:fld>
            <a:endParaRPr lang="en-US"/>
          </a:p>
        </p:txBody>
      </p:sp>
    </p:spTree>
    <p:extLst>
      <p:ext uri="{BB962C8B-B14F-4D97-AF65-F5344CB8AC3E}">
        <p14:creationId xmlns:p14="http://schemas.microsoft.com/office/powerpoint/2010/main" val="3603178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6C8E10A-CA21-4159-9D63-3756D7DC2A90}" type="datetimeFigureOut">
              <a:rPr lang="en-US" smtClean="0"/>
              <a:t>9/5/2022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C960750-C141-40BF-BEED-AB6221E7867C}" type="slidenum">
              <a:rPr lang="en-US" smtClean="0"/>
              <a:t>‹#›</a:t>
            </a:fld>
            <a:endParaRPr lang="en-US"/>
          </a:p>
        </p:txBody>
      </p:sp>
    </p:spTree>
    <p:extLst>
      <p:ext uri="{BB962C8B-B14F-4D97-AF65-F5344CB8AC3E}">
        <p14:creationId xmlns:p14="http://schemas.microsoft.com/office/powerpoint/2010/main" val="6096052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6C8E10A-CA21-4159-9D63-3756D7DC2A90}" type="datetimeFigureOut">
              <a:rPr lang="en-US" smtClean="0"/>
              <a:t>9/5/2022</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C960750-C141-40BF-BEED-AB6221E7867C}" type="slidenum">
              <a:rPr lang="en-US" smtClean="0"/>
              <a:t>‹#›</a:t>
            </a:fld>
            <a:endParaRPr lang="en-US"/>
          </a:p>
        </p:txBody>
      </p:sp>
    </p:spTree>
    <p:extLst>
      <p:ext uri="{BB962C8B-B14F-4D97-AF65-F5344CB8AC3E}">
        <p14:creationId xmlns:p14="http://schemas.microsoft.com/office/powerpoint/2010/main" val="2321001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6C8E10A-CA21-4159-9D63-3756D7DC2A90}" type="datetimeFigureOut">
              <a:rPr lang="en-US" smtClean="0"/>
              <a:t>9/5/2022</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C960750-C141-40BF-BEED-AB6221E7867C}" type="slidenum">
              <a:rPr lang="en-US" smtClean="0"/>
              <a:t>‹#›</a:t>
            </a:fld>
            <a:endParaRPr lang="en-US"/>
          </a:p>
        </p:txBody>
      </p:sp>
    </p:spTree>
    <p:extLst>
      <p:ext uri="{BB962C8B-B14F-4D97-AF65-F5344CB8AC3E}">
        <p14:creationId xmlns:p14="http://schemas.microsoft.com/office/powerpoint/2010/main" val="3154732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6C8E10A-CA21-4159-9D63-3756D7DC2A90}" type="datetimeFigureOut">
              <a:rPr lang="en-US" smtClean="0"/>
              <a:t>9/5/2022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960750-C141-40BF-BEED-AB6221E7867C}" type="slidenum">
              <a:rPr lang="en-US" smtClean="0"/>
              <a:t>‹#›</a:t>
            </a:fld>
            <a:endParaRPr lang="en-US"/>
          </a:p>
        </p:txBody>
      </p:sp>
    </p:spTree>
    <p:extLst>
      <p:ext uri="{BB962C8B-B14F-4D97-AF65-F5344CB8AC3E}">
        <p14:creationId xmlns:p14="http://schemas.microsoft.com/office/powerpoint/2010/main" val="966282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8E10A-CA21-4159-9D63-3756D7DC2A90}" type="datetimeFigureOut">
              <a:rPr lang="en-US" smtClean="0"/>
              <a:t>9/5/2022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960750-C141-40BF-BEED-AB6221E7867C}" type="slidenum">
              <a:rPr lang="en-US" smtClean="0"/>
              <a:t>‹#›</a:t>
            </a:fld>
            <a:endParaRPr lang="en-US"/>
          </a:p>
        </p:txBody>
      </p:sp>
    </p:spTree>
    <p:extLst>
      <p:ext uri="{BB962C8B-B14F-4D97-AF65-F5344CB8AC3E}">
        <p14:creationId xmlns:p14="http://schemas.microsoft.com/office/powerpoint/2010/main" val="64107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8E10A-CA21-4159-9D63-3756D7DC2A90}" type="datetimeFigureOut">
              <a:rPr lang="en-US" smtClean="0"/>
              <a:t>9/5/2022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960750-C141-40BF-BEED-AB6221E7867C}" type="slidenum">
              <a:rPr lang="en-US" smtClean="0"/>
              <a:t>‹#›</a:t>
            </a:fld>
            <a:endParaRPr lang="en-US"/>
          </a:p>
        </p:txBody>
      </p:sp>
    </p:spTree>
    <p:extLst>
      <p:ext uri="{BB962C8B-B14F-4D97-AF65-F5344CB8AC3E}">
        <p14:creationId xmlns:p14="http://schemas.microsoft.com/office/powerpoint/2010/main" val="732892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6C8E10A-CA21-4159-9D63-3756D7DC2A90}" type="datetimeFigureOut">
              <a:rPr lang="en-US" smtClean="0"/>
              <a:t>9/5/2022</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C960750-C141-40BF-BEED-AB6221E7867C}"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0684822"/>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groceries.asda.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asda.com/abou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62545" y="318799"/>
            <a:ext cx="9144000" cy="1413019"/>
          </a:xfrm>
        </p:spPr>
        <p:txBody>
          <a:bodyPr>
            <a:normAutofit fontScale="90000"/>
          </a:bodyPr>
          <a:lstStyle/>
          <a:p>
            <a:pPr algn="ctr">
              <a:lnSpc>
                <a:spcPct val="150000"/>
              </a:lnSpc>
            </a:pPr>
            <a:r>
              <a:rPr lang="en-US" sz="3600" dirty="0">
                <a:latin typeface="Times New Roman" panose="02020603050405020304" pitchFamily="18" charset="0"/>
                <a:cs typeface="Times New Roman" panose="02020603050405020304" pitchFamily="18" charset="0"/>
              </a:rPr>
              <a:t>Module code and title: BMSW4003, Digital Skills and Research Methods</a:t>
            </a:r>
          </a:p>
        </p:txBody>
      </p:sp>
      <p:graphicFrame>
        <p:nvGraphicFramePr>
          <p:cNvPr id="5" name="Table 4"/>
          <p:cNvGraphicFramePr>
            <a:graphicFrameLocks noGrp="1"/>
          </p:cNvGraphicFramePr>
          <p:nvPr>
            <p:extLst>
              <p:ext uri="{D42A27DB-BD31-4B8C-83A1-F6EECF244321}">
                <p14:modId xmlns:p14="http://schemas.microsoft.com/office/powerpoint/2010/main" val="1299215455"/>
              </p:ext>
            </p:extLst>
          </p:nvPr>
        </p:nvGraphicFramePr>
        <p:xfrm>
          <a:off x="2309090" y="1972108"/>
          <a:ext cx="8128000" cy="2225040"/>
        </p:xfrm>
        <a:graphic>
          <a:graphicData uri="http://schemas.openxmlformats.org/drawingml/2006/table">
            <a:tbl>
              <a:tblPr firstRow="1" bandRow="1">
                <a:tableStyleId>{22838BEF-8BB2-4498-84A7-C5851F593DF1}</a:tableStyleId>
              </a:tblPr>
              <a:tblGrid>
                <a:gridCol w="4064000">
                  <a:extLst>
                    <a:ext uri="{9D8B030D-6E8A-4147-A177-3AD203B41FA5}">
                      <a16:colId xmlns:a16="http://schemas.microsoft.com/office/drawing/2014/main" val="1882612146"/>
                    </a:ext>
                  </a:extLst>
                </a:gridCol>
                <a:gridCol w="4064000">
                  <a:extLst>
                    <a:ext uri="{9D8B030D-6E8A-4147-A177-3AD203B41FA5}">
                      <a16:colId xmlns:a16="http://schemas.microsoft.com/office/drawing/2014/main" val="4260649217"/>
                    </a:ext>
                  </a:extLst>
                </a:gridCol>
              </a:tblGrid>
              <a:tr h="370840">
                <a:tc>
                  <a:txBody>
                    <a:bodyPr/>
                    <a:lstStyle/>
                    <a:p>
                      <a:pPr algn="ctr"/>
                      <a:r>
                        <a:rPr lang="en-US" dirty="0">
                          <a:latin typeface="Times New Roman" panose="02020603050405020304" pitchFamily="18" charset="0"/>
                          <a:cs typeface="Times New Roman" panose="02020603050405020304" pitchFamily="18" charset="0"/>
                        </a:rPr>
                        <a:t>Student’s Name</a:t>
                      </a:r>
                    </a:p>
                  </a:txBody>
                  <a:tcPr/>
                </a:tc>
                <a:tc>
                  <a:txBody>
                    <a:bodyPr/>
                    <a:lstStyle/>
                    <a:p>
                      <a:pPr algn="ctr"/>
                      <a:r>
                        <a:rPr lang="en-US" dirty="0">
                          <a:latin typeface="Times New Roman" panose="02020603050405020304" pitchFamily="18" charset="0"/>
                          <a:cs typeface="Times New Roman" panose="02020603050405020304" pitchFamily="18" charset="0"/>
                        </a:rPr>
                        <a:t>Student’s Number</a:t>
                      </a:r>
                    </a:p>
                  </a:txBody>
                  <a:tcPr/>
                </a:tc>
                <a:extLst>
                  <a:ext uri="{0D108BD9-81ED-4DB2-BD59-A6C34878D82A}">
                    <a16:rowId xmlns:a16="http://schemas.microsoft.com/office/drawing/2014/main" val="4159745674"/>
                  </a:ext>
                </a:extLst>
              </a:tr>
              <a:tr h="370840">
                <a:tc>
                  <a:txBody>
                    <a:bodyPr/>
                    <a:lstStyle/>
                    <a:p>
                      <a:pPr algn="ctr"/>
                      <a:r>
                        <a:rPr lang="en-US" dirty="0" err="1">
                          <a:latin typeface="Times New Roman" panose="02020603050405020304" pitchFamily="18" charset="0"/>
                          <a:cs typeface="Times New Roman" panose="02020603050405020304" pitchFamily="18" charset="0"/>
                        </a:rPr>
                        <a:t>Md</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Shahnur</a:t>
                      </a:r>
                      <a:r>
                        <a:rPr lang="en-US" dirty="0">
                          <a:latin typeface="Times New Roman" panose="02020603050405020304" pitchFamily="18" charset="0"/>
                          <a:cs typeface="Times New Roman" panose="02020603050405020304" pitchFamily="18" charset="0"/>
                        </a:rPr>
                        <a:t> Ali</a:t>
                      </a:r>
                    </a:p>
                  </a:txBody>
                  <a:tcPr/>
                </a:tc>
                <a:tc>
                  <a:txBody>
                    <a:bodyPr/>
                    <a:lstStyle/>
                    <a:p>
                      <a:pPr algn="ctr"/>
                      <a:r>
                        <a:rPr lang="en-US" dirty="0">
                          <a:latin typeface="Times New Roman" panose="02020603050405020304" pitchFamily="18" charset="0"/>
                          <a:cs typeface="Times New Roman" panose="02020603050405020304" pitchFamily="18" charset="0"/>
                        </a:rPr>
                        <a:t>2133859</a:t>
                      </a:r>
                    </a:p>
                  </a:txBody>
                  <a:tcPr/>
                </a:tc>
                <a:extLst>
                  <a:ext uri="{0D108BD9-81ED-4DB2-BD59-A6C34878D82A}">
                    <a16:rowId xmlns:a16="http://schemas.microsoft.com/office/drawing/2014/main" val="4182000219"/>
                  </a:ext>
                </a:extLst>
              </a:tr>
              <a:tr h="370840">
                <a:tc>
                  <a:txBody>
                    <a:bodyPr/>
                    <a:lstStyle/>
                    <a:p>
                      <a:pPr algn="ctr"/>
                      <a:endParaRPr lang="en-US">
                        <a:latin typeface="Times New Roman" panose="02020603050405020304" pitchFamily="18" charset="0"/>
                        <a:cs typeface="Times New Roman" panose="02020603050405020304" pitchFamily="18" charset="0"/>
                      </a:endParaRPr>
                    </a:p>
                  </a:txBody>
                  <a:tcPr/>
                </a:tc>
                <a:tc>
                  <a:txBody>
                    <a:bodyPr/>
                    <a:lstStyle/>
                    <a:p>
                      <a:pPr algn="ctr"/>
                      <a:endParaRPr lang="en-US"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680170113"/>
                  </a:ext>
                </a:extLst>
              </a:tr>
              <a:tr h="370840">
                <a:tc>
                  <a:txBody>
                    <a:bodyPr/>
                    <a:lstStyle/>
                    <a:p>
                      <a:pPr algn="ctr"/>
                      <a:endParaRPr lang="en-US"/>
                    </a:p>
                  </a:txBody>
                  <a:tcPr/>
                </a:tc>
                <a:tc>
                  <a:txBody>
                    <a:bodyPr/>
                    <a:lstStyle/>
                    <a:p>
                      <a:pPr algn="ctr"/>
                      <a:endParaRPr lang="en-US" dirty="0"/>
                    </a:p>
                  </a:txBody>
                  <a:tcPr/>
                </a:tc>
                <a:extLst>
                  <a:ext uri="{0D108BD9-81ED-4DB2-BD59-A6C34878D82A}">
                    <a16:rowId xmlns:a16="http://schemas.microsoft.com/office/drawing/2014/main" val="760797590"/>
                  </a:ext>
                </a:extLst>
              </a:tr>
              <a:tr h="370840">
                <a:tc>
                  <a:txBody>
                    <a:bodyPr/>
                    <a:lstStyle/>
                    <a:p>
                      <a:pPr algn="ctr"/>
                      <a:endParaRPr lang="en-US"/>
                    </a:p>
                  </a:txBody>
                  <a:tcPr/>
                </a:tc>
                <a:tc>
                  <a:txBody>
                    <a:bodyPr/>
                    <a:lstStyle/>
                    <a:p>
                      <a:pPr algn="ctr"/>
                      <a:endParaRPr lang="en-US" dirty="0"/>
                    </a:p>
                  </a:txBody>
                  <a:tcPr/>
                </a:tc>
                <a:extLst>
                  <a:ext uri="{0D108BD9-81ED-4DB2-BD59-A6C34878D82A}">
                    <a16:rowId xmlns:a16="http://schemas.microsoft.com/office/drawing/2014/main" val="933407443"/>
                  </a:ext>
                </a:extLst>
              </a:tr>
              <a:tr h="370840">
                <a:tc>
                  <a:txBody>
                    <a:bodyPr/>
                    <a:lstStyle/>
                    <a:p>
                      <a:pPr algn="ctr"/>
                      <a:endParaRPr lang="en-US" dirty="0"/>
                    </a:p>
                  </a:txBody>
                  <a:tcPr/>
                </a:tc>
                <a:tc>
                  <a:txBody>
                    <a:bodyPr/>
                    <a:lstStyle/>
                    <a:p>
                      <a:pPr algn="ctr"/>
                      <a:endParaRPr lang="en-US" dirty="0"/>
                    </a:p>
                  </a:txBody>
                  <a:tcPr/>
                </a:tc>
                <a:extLst>
                  <a:ext uri="{0D108BD9-81ED-4DB2-BD59-A6C34878D82A}">
                    <a16:rowId xmlns:a16="http://schemas.microsoft.com/office/drawing/2014/main" val="2010695363"/>
                  </a:ext>
                </a:extLst>
              </a:tr>
            </a:tbl>
          </a:graphicData>
        </a:graphic>
      </p:graphicFrame>
    </p:spTree>
    <p:extLst>
      <p:ext uri="{BB962C8B-B14F-4D97-AF65-F5344CB8AC3E}">
        <p14:creationId xmlns:p14="http://schemas.microsoft.com/office/powerpoint/2010/main" val="23125981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838200" y="1671927"/>
            <a:ext cx="10515600" cy="4798146"/>
          </a:xfrm>
        </p:spPr>
        <p:txBody>
          <a:bodyPr>
            <a:normAutofit/>
          </a:bodyPr>
          <a:lstStyle/>
          <a:p>
            <a:pPr marL="0" indent="0" algn="just">
              <a:lnSpc>
                <a:spcPct val="160000"/>
              </a:lnSpc>
              <a:buNone/>
            </a:pPr>
            <a:r>
              <a:rPr lang="en-US" dirty="0">
                <a:latin typeface="Times New Roman" panose="02020603050405020304" pitchFamily="18" charset="0"/>
                <a:cs typeface="Times New Roman" panose="02020603050405020304" pitchFamily="18" charset="0"/>
              </a:rPr>
              <a:t>The current era is the era of technology. Several number of technologies have been introduced in different sectors including business, education, medical, transportation and communication. </a:t>
            </a:r>
            <a:r>
              <a:rPr lang="en-US" dirty="0" err="1">
                <a:latin typeface="Times New Roman" panose="02020603050405020304" pitchFamily="18" charset="0"/>
                <a:cs typeface="Times New Roman" panose="02020603050405020304" pitchFamily="18" charset="0"/>
              </a:rPr>
              <a:t>Tamilmani</a:t>
            </a:r>
            <a:r>
              <a:rPr lang="en-US" dirty="0">
                <a:latin typeface="Times New Roman" panose="02020603050405020304" pitchFamily="18" charset="0"/>
                <a:cs typeface="Times New Roman" panose="02020603050405020304" pitchFamily="18" charset="0"/>
              </a:rPr>
              <a:t> et al., (2021), stated that the use of modern technologies in different sectors has helped the individuals or organizations in these sectors to solve various problems. Before the introduction and use of modern technologies, the performance business organizations was not as efficient as it is now. In order to understand the way business organizations have solved their various problems with the use of appropriate technologies, this presentation will be made by focusing on a selected organization. For completing this presentation effectively, all the discussion of this presentation will be made by focusing on the use of e-commerce and Artificial Intelligence (AI) by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810381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5182" y="0"/>
            <a:ext cx="10515600" cy="1325563"/>
          </a:xfrm>
        </p:spPr>
        <p:txBody>
          <a:bodyPr/>
          <a:lstStyle/>
          <a:p>
            <a:r>
              <a:rPr lang="en-US" dirty="0">
                <a:latin typeface="Times New Roman" panose="02020603050405020304" pitchFamily="18" charset="0"/>
                <a:cs typeface="Times New Roman" panose="02020603050405020304" pitchFamily="18" charset="0"/>
              </a:rPr>
              <a:t>Background of </a:t>
            </a:r>
            <a:r>
              <a:rPr lang="en-US" dirty="0" err="1">
                <a:latin typeface="Times New Roman" panose="02020603050405020304" pitchFamily="18" charset="0"/>
                <a:cs typeface="Times New Roman" panose="02020603050405020304" pitchFamily="18" charset="0"/>
              </a:rPr>
              <a:t>Asda</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935182" y="1755053"/>
            <a:ext cx="10515600" cy="4590329"/>
          </a:xfrm>
        </p:spPr>
        <p:txBody>
          <a:bodyPr>
            <a:normAutofit/>
          </a:bodyPr>
          <a:lstStyle/>
          <a:p>
            <a:pPr marL="0" indent="0" algn="just">
              <a:lnSpc>
                <a:spcPct val="160000"/>
              </a:lnSpc>
              <a:buNone/>
            </a:pPr>
            <a:r>
              <a:rPr lang="en-US" dirty="0">
                <a:latin typeface="Times New Roman" panose="02020603050405020304" pitchFamily="18" charset="0"/>
                <a:cs typeface="Times New Roman" panose="02020603050405020304" pitchFamily="18" charset="0"/>
              </a:rPr>
              <a:t>According to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(2022),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is a UK based supermarket chain which has started its journey in 1949. Currently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is operating globally as it has expanded its operations in 39 different countries around the world including UK. The number of employees who are currently working in different sectors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are more than 165000. It offers various food and non-food items to the customers such as clothes, home electronics, homewares, toys for kids and different health and beauty products.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uses different distribution channels to deliver its products to the target customers.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(2022), stated that with almost 16% of total market share in UK, £ 22.89 Billion annual revenue and £ 584.2 Million net profit.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become one of the leading supermarket chains of the country. </a:t>
            </a:r>
          </a:p>
        </p:txBody>
      </p:sp>
    </p:spTree>
    <p:extLst>
      <p:ext uri="{BB962C8B-B14F-4D97-AF65-F5344CB8AC3E}">
        <p14:creationId xmlns:p14="http://schemas.microsoft.com/office/powerpoint/2010/main" val="19181107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2725"/>
            <a:ext cx="10515600" cy="1325563"/>
          </a:xfrm>
        </p:spPr>
        <p:txBody>
          <a:bodyPr/>
          <a:lstStyle/>
          <a:p>
            <a:r>
              <a:rPr lang="en-US" dirty="0">
                <a:latin typeface="Times New Roman" panose="02020603050405020304" pitchFamily="18" charset="0"/>
                <a:cs typeface="Times New Roman" panose="02020603050405020304" pitchFamily="18" charset="0"/>
              </a:rPr>
              <a:t>Background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Con’t</a:t>
            </a:r>
            <a:r>
              <a:rPr lang="en-US" dirty="0">
                <a:latin typeface="Times New Roman" panose="02020603050405020304" pitchFamily="18" charset="0"/>
                <a:cs typeface="Times New Roman" panose="02020603050405020304" pitchFamily="18" charset="0"/>
              </a:rPr>
              <a:t>)</a:t>
            </a:r>
          </a:p>
        </p:txBody>
      </p:sp>
      <p:sp>
        <p:nvSpPr>
          <p:cNvPr id="3" name="Content Placeholder 2"/>
          <p:cNvSpPr>
            <a:spLocks noGrp="1"/>
          </p:cNvSpPr>
          <p:nvPr>
            <p:ph idx="1"/>
          </p:nvPr>
        </p:nvSpPr>
        <p:spPr>
          <a:xfrm>
            <a:off x="581891" y="1926215"/>
            <a:ext cx="11443855" cy="4931785"/>
          </a:xfrm>
        </p:spPr>
        <p:txBody>
          <a:bodyPr>
            <a:normAutofit/>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According to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(2022), some of the main competitors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are Tesco PLC, </a:t>
            </a:r>
            <a:r>
              <a:rPr lang="en-US" dirty="0" err="1">
                <a:latin typeface="Times New Roman" panose="02020603050405020304" pitchFamily="18" charset="0"/>
                <a:cs typeface="Times New Roman" panose="02020603050405020304" pitchFamily="18" charset="0"/>
              </a:rPr>
              <a:t>Morrisons</a:t>
            </a:r>
            <a:r>
              <a:rPr lang="en-US" dirty="0">
                <a:latin typeface="Times New Roman" panose="02020603050405020304" pitchFamily="18" charset="0"/>
                <a:cs typeface="Times New Roman" panose="02020603050405020304" pitchFamily="18" charset="0"/>
              </a:rPr>
              <a:t>, Spinneys, Waitrose &amp; Partners, Aldi, Marks &amp; Spencer and Pick n Pay.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(2022), stated that several successful marketing campaigns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its restrictions on selling harmful energy drinks and maintaining all the relevant ethical issues have helped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to reach a competitive place in the retail industry. To become more efficient and more competitive,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shifted its focus on using relevant modern technologies so that it can perform all its necessary business activities more efficiently and solve its identified business problems successfully. Several problems have been faced by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in the way of performing its necessary business activities and for solving all these problems,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used a number of technologies. Among all the used technologies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the use of e-commerce and AI have helped it greatly to achieve its desired success. </a:t>
            </a:r>
          </a:p>
        </p:txBody>
      </p:sp>
    </p:spTree>
    <p:extLst>
      <p:ext uri="{BB962C8B-B14F-4D97-AF65-F5344CB8AC3E}">
        <p14:creationId xmlns:p14="http://schemas.microsoft.com/office/powerpoint/2010/main" val="3365817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Challenges before the introduction of e-commerce in </a:t>
            </a:r>
            <a:r>
              <a:rPr lang="en-US" dirty="0" err="1">
                <a:latin typeface="Times New Roman" panose="02020603050405020304" pitchFamily="18" charset="0"/>
                <a:cs typeface="Times New Roman" panose="02020603050405020304" pitchFamily="18" charset="0"/>
              </a:rPr>
              <a:t>Asda</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68680" y="1737360"/>
            <a:ext cx="10515600" cy="4713721"/>
          </a:xfrm>
        </p:spPr>
        <p:txBody>
          <a:bodyPr>
            <a:normAutofit lnSpcReduction="10000"/>
          </a:bodyPr>
          <a:lstStyle/>
          <a:p>
            <a:pPr marL="0" indent="0" algn="just">
              <a:lnSpc>
                <a:spcPct val="160000"/>
              </a:lnSpc>
              <a:buNone/>
            </a:pPr>
            <a:r>
              <a:rPr lang="en-US" dirty="0" err="1">
                <a:latin typeface="Times New Roman" panose="02020603050405020304" pitchFamily="18" charset="0"/>
                <a:cs typeface="Times New Roman" panose="02020603050405020304" pitchFamily="18" charset="0"/>
              </a:rPr>
              <a:t>Tokar</a:t>
            </a:r>
            <a:r>
              <a:rPr lang="en-US" dirty="0">
                <a:latin typeface="Times New Roman" panose="02020603050405020304" pitchFamily="18" charset="0"/>
                <a:cs typeface="Times New Roman" panose="02020603050405020304" pitchFamily="18" charset="0"/>
              </a:rPr>
              <a:t> et al., (2021), defined e-commerce as the process of buying or selling necessary products or services with the use internet and similar technologies. As mentioned before,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used e-commerce in recent times and before the use of e-commerce it has faced several challenges. One of the major challenges which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faced before the introduction of e-commerce is decreasing interest of people to visit physical stores. According to </a:t>
            </a:r>
            <a:r>
              <a:rPr lang="en-US" dirty="0" err="1">
                <a:latin typeface="Times New Roman" panose="02020603050405020304" pitchFamily="18" charset="0"/>
                <a:cs typeface="Times New Roman" panose="02020603050405020304" pitchFamily="18" charset="0"/>
              </a:rPr>
              <a:t>Tokar</a:t>
            </a:r>
            <a:r>
              <a:rPr lang="en-US" dirty="0">
                <a:latin typeface="Times New Roman" panose="02020603050405020304" pitchFamily="18" charset="0"/>
                <a:cs typeface="Times New Roman" panose="02020603050405020304" pitchFamily="18" charset="0"/>
              </a:rPr>
              <a:t> et al., (2021), people have to spend a lot of time when they come to the physical stores for buying their required products as they have to search their required products from abounded of products and this has discouraged the people to come to the physical stores. In order to increase the sale, profit and survive in the industry,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had to spend a huge amount of money to promote its products by using different tools which had caused it financial loss sometimes. </a:t>
            </a:r>
          </a:p>
        </p:txBody>
      </p:sp>
    </p:spTree>
    <p:extLst>
      <p:ext uri="{BB962C8B-B14F-4D97-AF65-F5344CB8AC3E}">
        <p14:creationId xmlns:p14="http://schemas.microsoft.com/office/powerpoint/2010/main" val="2176571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Challenges before the introduction of AI in </a:t>
            </a:r>
            <a:r>
              <a:rPr lang="en-US" dirty="0" err="1">
                <a:latin typeface="Times New Roman" panose="02020603050405020304" pitchFamily="18" charset="0"/>
                <a:cs typeface="Times New Roman" panose="02020603050405020304" pitchFamily="18" charset="0"/>
              </a:rPr>
              <a:t>Asda</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097280" y="1845733"/>
            <a:ext cx="10058400" cy="4374957"/>
          </a:xfrm>
        </p:spPr>
        <p:txBody>
          <a:bodyPr>
            <a:normAutofit fontScale="85000" lnSpcReduction="20000"/>
          </a:bodyPr>
          <a:lstStyle/>
          <a:p>
            <a:pPr marL="0" indent="0" algn="just">
              <a:lnSpc>
                <a:spcPct val="170000"/>
              </a:lnSpc>
              <a:buNone/>
            </a:pPr>
            <a:r>
              <a:rPr lang="en-US" dirty="0">
                <a:latin typeface="Times New Roman" panose="02020603050405020304" pitchFamily="18" charset="0"/>
                <a:cs typeface="Times New Roman" panose="02020603050405020304" pitchFamily="18" charset="0"/>
              </a:rPr>
              <a:t>Ayla, (2022), stated that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recently identified that many of its customers are expressing their bad experiences of purchasing products from the stores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It has found out that the errors which have been made by its human resources has resulted in bad purchasing experiences of its customers. Due to the bad experiences,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lost many customers which has impacted its sales and profit margin negatively. According to Ayla, (2022), as human may get tired, the appointed employees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cannot serve its customers with higher efficiency all the time which can be identified one of the reasons of customers’ dissatisfaction. </a:t>
            </a:r>
            <a:r>
              <a:rPr lang="en-US" dirty="0" err="1">
                <a:latin typeface="Times New Roman" panose="02020603050405020304" pitchFamily="18" charset="0"/>
                <a:cs typeface="Times New Roman" panose="02020603050405020304" pitchFamily="18" charset="0"/>
              </a:rPr>
              <a:t>Teja</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Vasundhara</a:t>
            </a:r>
            <a:r>
              <a:rPr lang="en-US" dirty="0">
                <a:latin typeface="Times New Roman" panose="02020603050405020304" pitchFamily="18" charset="0"/>
                <a:cs typeface="Times New Roman" panose="02020603050405020304" pitchFamily="18" charset="0"/>
              </a:rPr>
              <a:t>, (2020), stated that during the COVID-19 period, government of almost every country and relevant organizations have instructed individuals and all the organizations to ensure absolute cleanliness. According to Ayla, (2022), with the help of appointed people,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tried to ensure proper cleanliness within its stores but it has realized that by cleaning the stores in such way it cannot prevent the spread of COVID-19 which can be considered as one of the challenges which has been faced by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3309963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Insights to the introduction of e-commerce</a:t>
            </a:r>
          </a:p>
        </p:txBody>
      </p:sp>
      <p:sp>
        <p:nvSpPr>
          <p:cNvPr id="3" name="Content Placeholder 2"/>
          <p:cNvSpPr>
            <a:spLocks noGrp="1"/>
          </p:cNvSpPr>
          <p:nvPr>
            <p:ph idx="1"/>
          </p:nvPr>
        </p:nvSpPr>
        <p:spPr/>
        <p:txBody>
          <a:bodyPr>
            <a:normAutofit/>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In order to avoid all the problems which the customers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were facing by coming to the stores physically,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focused on e-commerce activities. </a:t>
            </a:r>
            <a:r>
              <a:rPr lang="en-US" dirty="0" err="1">
                <a:latin typeface="Times New Roman" panose="02020603050405020304" pitchFamily="18" charset="0"/>
                <a:cs typeface="Times New Roman" panose="02020603050405020304" pitchFamily="18" charset="0"/>
              </a:rPr>
              <a:t>Dzulkefly</a:t>
            </a:r>
            <a:r>
              <a:rPr lang="en-US" dirty="0">
                <a:latin typeface="Times New Roman" panose="02020603050405020304" pitchFamily="18" charset="0"/>
                <a:cs typeface="Times New Roman" panose="02020603050405020304" pitchFamily="18" charset="0"/>
              </a:rPr>
              <a:t>, (2020), stated that in the year 2011,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created a system with the aim of delivering the chosen products of the customers to their home. The system was launched with the name grocery click and collect. Through this system,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received more than 15 million orders in a year.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developed its own verified website through which its customers can search for their desired products and make the purchase very easily without spending much time. The website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from which its customers can purchase necessary grocery items is </a:t>
            </a:r>
            <a:r>
              <a:rPr lang="en-US" dirty="0">
                <a:latin typeface="Times New Roman" panose="02020603050405020304" pitchFamily="18" charset="0"/>
                <a:cs typeface="Times New Roman" panose="02020603050405020304" pitchFamily="18" charset="0"/>
                <a:hlinkClick r:id="rId2"/>
              </a:rPr>
              <a:t>https://groceries.asda.com/</a:t>
            </a:r>
            <a:r>
              <a:rPr lang="en-US"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959540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Insights to the introduction of AI</a:t>
            </a:r>
          </a:p>
        </p:txBody>
      </p:sp>
      <p:sp>
        <p:nvSpPr>
          <p:cNvPr id="3" name="Content Placeholder 2"/>
          <p:cNvSpPr>
            <a:spLocks noGrp="1"/>
          </p:cNvSpPr>
          <p:nvPr>
            <p:ph idx="1"/>
          </p:nvPr>
        </p:nvSpPr>
        <p:spPr/>
        <p:txBody>
          <a:bodyPr>
            <a:normAutofit fontScale="85000" lnSpcReduction="10000"/>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According to Jones and Comfort, (2020), in the year 2021,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made a partnership with </a:t>
            </a:r>
            <a:r>
              <a:rPr lang="en-US" dirty="0" err="1">
                <a:latin typeface="Times New Roman" panose="02020603050405020304" pitchFamily="18" charset="0"/>
                <a:cs typeface="Times New Roman" panose="02020603050405020304" pitchFamily="18" charset="0"/>
              </a:rPr>
              <a:t>SeeChange</a:t>
            </a:r>
            <a:r>
              <a:rPr lang="en-US" dirty="0">
                <a:latin typeface="Times New Roman" panose="02020603050405020304" pitchFamily="18" charset="0"/>
                <a:cs typeface="Times New Roman" panose="02020603050405020304" pitchFamily="18" charset="0"/>
              </a:rPr>
              <a:t> which is a software solution development company in order to apply appropriate Artificial Intelligence (AI) for ensuring improved retail experience for its customers. By partnering with this company,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intends to install necessary technology within its stores for gathering data about the purchase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of its customers, the queue management system within the stores and appropriate stock management. Proper and </a:t>
            </a:r>
            <a:r>
              <a:rPr lang="en-US" dirty="0" err="1">
                <a:latin typeface="Times New Roman" panose="02020603050405020304" pitchFamily="18" charset="0"/>
                <a:cs typeface="Times New Roman" panose="02020603050405020304" pitchFamily="18" charset="0"/>
              </a:rPr>
              <a:t>Nedar</a:t>
            </a:r>
            <a:r>
              <a:rPr lang="en-US" dirty="0">
                <a:latin typeface="Times New Roman" panose="02020603050405020304" pitchFamily="18" charset="0"/>
                <a:cs typeface="Times New Roman" panose="02020603050405020304" pitchFamily="18" charset="0"/>
              </a:rPr>
              <a:t>, (2022), stated that for ensuring higher level of cleanliness within the stores to prevent the spread of COVID-19,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used autonomous cleaning robots.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used autonomous cleaning robots of Tennant Company which can ensure required level of cleanliness within the store by roaming all the store. The robot has been used in the UK stores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only. It has become the first every supermarket in UK to use autonomous robots for making the cleaning activities easier for its employees. </a:t>
            </a:r>
          </a:p>
        </p:txBody>
      </p:sp>
    </p:spTree>
    <p:extLst>
      <p:ext uri="{BB962C8B-B14F-4D97-AF65-F5344CB8AC3E}">
        <p14:creationId xmlns:p14="http://schemas.microsoft.com/office/powerpoint/2010/main" val="29579958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Impact of e-commerce</a:t>
            </a:r>
          </a:p>
        </p:txBody>
      </p:sp>
      <p:sp>
        <p:nvSpPr>
          <p:cNvPr id="3" name="Content Placeholder 2"/>
          <p:cNvSpPr>
            <a:spLocks noGrp="1"/>
          </p:cNvSpPr>
          <p:nvPr>
            <p:ph idx="1"/>
          </p:nvPr>
        </p:nvSpPr>
        <p:spPr/>
        <p:txBody>
          <a:bodyPr>
            <a:normAutofit fontScale="92500"/>
          </a:bodyPr>
          <a:lstStyle/>
          <a:p>
            <a:pPr marL="0" indent="0" algn="just">
              <a:lnSpc>
                <a:spcPct val="160000"/>
              </a:lnSpc>
              <a:buNone/>
            </a:pPr>
            <a:r>
              <a:rPr lang="en-US" dirty="0">
                <a:latin typeface="Times New Roman" panose="02020603050405020304" pitchFamily="18" charset="0"/>
                <a:cs typeface="Times New Roman" panose="02020603050405020304" pitchFamily="18" charset="0"/>
              </a:rPr>
              <a:t>According to </a:t>
            </a:r>
            <a:r>
              <a:rPr lang="en-US" dirty="0" err="1">
                <a:latin typeface="Times New Roman" panose="02020603050405020304" pitchFamily="18" charset="0"/>
                <a:cs typeface="Times New Roman" panose="02020603050405020304" pitchFamily="18" charset="0"/>
              </a:rPr>
              <a:t>Dzulkefly</a:t>
            </a:r>
            <a:r>
              <a:rPr lang="en-US" dirty="0">
                <a:latin typeface="Times New Roman" panose="02020603050405020304" pitchFamily="18" charset="0"/>
                <a:cs typeface="Times New Roman" panose="02020603050405020304" pitchFamily="18" charset="0"/>
              </a:rPr>
              <a:t>, (2020), through the performance of relevant e-commerce activities,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offered its customers to purchase their necessary products within less possible time without coming to the stores physically. The developed website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designed in such way where the customers can search and purchase their desired products by making some clicks and collect the ordered products by setting at home. This has encouraged the people to purchase their required products from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by practicing online shopping. Thus the use of e-commerce has increased the customer base and profit margin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It has been found out that the introduction of e-commerce has accelerated the growth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According to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(2022), almost 20% of total profit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comes from its online shopping. </a:t>
            </a:r>
          </a:p>
        </p:txBody>
      </p:sp>
    </p:spTree>
    <p:extLst>
      <p:ext uri="{BB962C8B-B14F-4D97-AF65-F5344CB8AC3E}">
        <p14:creationId xmlns:p14="http://schemas.microsoft.com/office/powerpoint/2010/main" val="723046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prstClr val="black"/>
                </a:solidFill>
                <a:latin typeface="Times New Roman" panose="02020603050405020304" pitchFamily="18" charset="0"/>
                <a:cs typeface="Times New Roman" panose="02020603050405020304" pitchFamily="18" charset="0"/>
              </a:rPr>
              <a:t>Impact of AI</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fontScale="92500" lnSpcReduction="20000"/>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Jones and Comfort, (2020), stated that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applied 207 sensors within it stores and the use of this AI can help it to understand the in-store experience of its customers and undertake necessary measures to ensure improved customers’ experience. By introducing this AI,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can ensure improved purchasing experience to the customers as well as can manage necessary store activities more efficiently as machines can perform more efficiently and accurately than human. The used AI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may enable it to make the purchasing process more convenient for its customers based on the learnings which it has gained by collecting and analyzing the </a:t>
            </a:r>
            <a:r>
              <a:rPr lang="en-US" dirty="0" err="1">
                <a:latin typeface="Times New Roman" panose="02020603050405020304" pitchFamily="18" charset="0"/>
                <a:cs typeface="Times New Roman" panose="02020603050405020304" pitchFamily="18" charset="0"/>
              </a:rPr>
              <a:t>behaviour</a:t>
            </a:r>
            <a:r>
              <a:rPr lang="en-US" dirty="0">
                <a:latin typeface="Times New Roman" panose="02020603050405020304" pitchFamily="18" charset="0"/>
                <a:cs typeface="Times New Roman" panose="02020603050405020304" pitchFamily="18" charset="0"/>
              </a:rPr>
              <a:t> and experiences of its customers while shopping in the stores. </a:t>
            </a:r>
            <a:r>
              <a:rPr lang="en-US" dirty="0" err="1">
                <a:latin typeface="Times New Roman" panose="02020603050405020304" pitchFamily="18" charset="0"/>
                <a:cs typeface="Times New Roman" panose="02020603050405020304" pitchFamily="18" charset="0"/>
              </a:rPr>
              <a:t>Accordign</a:t>
            </a:r>
            <a:r>
              <a:rPr lang="en-US" dirty="0">
                <a:latin typeface="Times New Roman" panose="02020603050405020304" pitchFamily="18" charset="0"/>
                <a:cs typeface="Times New Roman" panose="02020603050405020304" pitchFamily="18" charset="0"/>
              </a:rPr>
              <a:t> to Proper and </a:t>
            </a:r>
            <a:r>
              <a:rPr lang="en-US" dirty="0" err="1">
                <a:latin typeface="Times New Roman" panose="02020603050405020304" pitchFamily="18" charset="0"/>
                <a:cs typeface="Times New Roman" panose="02020603050405020304" pitchFamily="18" charset="0"/>
              </a:rPr>
              <a:t>Nedar</a:t>
            </a:r>
            <a:r>
              <a:rPr lang="en-US" dirty="0">
                <a:latin typeface="Times New Roman" panose="02020603050405020304" pitchFamily="18" charset="0"/>
                <a:cs typeface="Times New Roman" panose="02020603050405020304" pitchFamily="18" charset="0"/>
              </a:rPr>
              <a:t>, (2022), the use of robots in the stores has helped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to remove its cleanliness problems during the COVID-19 period in order to prevent the spread of COVID-19 virus. </a:t>
            </a:r>
            <a:endParaRPr lang="en-US" dirty="0"/>
          </a:p>
        </p:txBody>
      </p:sp>
    </p:spTree>
    <p:extLst>
      <p:ext uri="{BB962C8B-B14F-4D97-AF65-F5344CB8AC3E}">
        <p14:creationId xmlns:p14="http://schemas.microsoft.com/office/powerpoint/2010/main" val="1962555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Lessons from this case study </a:t>
            </a:r>
          </a:p>
        </p:txBody>
      </p:sp>
      <p:sp>
        <p:nvSpPr>
          <p:cNvPr id="3" name="Content Placeholder 2"/>
          <p:cNvSpPr>
            <a:spLocks noGrp="1"/>
          </p:cNvSpPr>
          <p:nvPr>
            <p:ph idx="1"/>
          </p:nvPr>
        </p:nvSpPr>
        <p:spPr>
          <a:xfrm>
            <a:off x="1097280" y="1845733"/>
            <a:ext cx="10058400" cy="4471939"/>
          </a:xfrm>
        </p:spPr>
        <p:txBody>
          <a:bodyPr>
            <a:normAutofit lnSpcReduction="10000"/>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The lessons which can be learnt from the case of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where it has used e-commerce and AI for solving its problems are provided below:</a:t>
            </a:r>
          </a:p>
          <a:p>
            <a:pPr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Online shopping may increase the number of customers of a company as the customers of any geographical area can purchase products from the company by using the website of the company only.</a:t>
            </a:r>
          </a:p>
          <a:p>
            <a:pPr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practice of e-commerce activities can help an organization to achieve a strong place in the industry as it is one of the most popular technologies in current time period.</a:t>
            </a:r>
          </a:p>
          <a:p>
            <a:pPr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The use of Artificial Intelligence (AI) can help an organization to ensure higher level of efficiency as machines can perform any task more efficiently than human. </a:t>
            </a:r>
          </a:p>
        </p:txBody>
      </p:sp>
    </p:spTree>
    <p:extLst>
      <p:ext uri="{BB962C8B-B14F-4D97-AF65-F5344CB8AC3E}">
        <p14:creationId xmlns:p14="http://schemas.microsoft.com/office/powerpoint/2010/main" val="42618968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p:txBody>
          <a:bodyPr>
            <a:normAutofit/>
          </a:bodyPr>
          <a:lstStyle/>
          <a:p>
            <a:pPr marL="0" indent="0" algn="just">
              <a:lnSpc>
                <a:spcPct val="150000"/>
              </a:lnSpc>
              <a:buNone/>
            </a:pPr>
            <a:r>
              <a:rPr lang="en-US" dirty="0">
                <a:latin typeface="Times New Roman" panose="02020603050405020304" pitchFamily="18" charset="0"/>
                <a:cs typeface="Times New Roman" panose="02020603050405020304" pitchFamily="18" charset="0"/>
              </a:rPr>
              <a:t>Business organizations can perform their necessary business activities more efficiently and effectively with the use of relevant technologies. Like may other organizations,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has also used several modern technologies among which e-commerce and AI have been discussed in this presentation. E-commerce has enabled </a:t>
            </a: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to increase its customer base, its sales, profit margin and overall growth as well as maintain more efficient relationship with its customers by offering them the opportunity to buy necessary products by making some clicks at anytime from any place. The use of AI has helped it to improve its overall level of efficiency and ensured higher customer experience which may help it to achieve more competitive advantage. </a:t>
            </a:r>
          </a:p>
        </p:txBody>
      </p:sp>
    </p:spTree>
    <p:extLst>
      <p:ext uri="{BB962C8B-B14F-4D97-AF65-F5344CB8AC3E}">
        <p14:creationId xmlns:p14="http://schemas.microsoft.com/office/powerpoint/2010/main" val="28184725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xfrm>
            <a:off x="1097279" y="1845733"/>
            <a:ext cx="10498975" cy="4582775"/>
          </a:xfrm>
        </p:spPr>
        <p:txBody>
          <a:bodyPr>
            <a:normAutofit fontScale="55000" lnSpcReduction="20000"/>
          </a:bodyPr>
          <a:lstStyle/>
          <a:p>
            <a:pPr marL="0" indent="0" algn="just">
              <a:lnSpc>
                <a:spcPct val="170000"/>
              </a:lnSpc>
              <a:buNone/>
            </a:pPr>
            <a:r>
              <a:rPr lang="en-US" dirty="0" err="1">
                <a:latin typeface="Times New Roman" panose="02020603050405020304" pitchFamily="18" charset="0"/>
                <a:cs typeface="Times New Roman" panose="02020603050405020304" pitchFamily="18" charset="0"/>
              </a:rPr>
              <a:t>Asda</a:t>
            </a:r>
            <a:r>
              <a:rPr lang="en-US" dirty="0">
                <a:latin typeface="Times New Roman" panose="02020603050405020304" pitchFamily="18" charset="0"/>
                <a:cs typeface="Times New Roman" panose="02020603050405020304" pitchFamily="18" charset="0"/>
              </a:rPr>
              <a:t>, (2022), </a:t>
            </a:r>
            <a:r>
              <a:rPr lang="en-US" i="1" dirty="0">
                <a:latin typeface="Times New Roman" panose="02020603050405020304" pitchFamily="18" charset="0"/>
                <a:cs typeface="Times New Roman" panose="02020603050405020304" pitchFamily="18" charset="0"/>
              </a:rPr>
              <a:t>About </a:t>
            </a:r>
            <a:r>
              <a:rPr lang="en-US" i="1" dirty="0" err="1">
                <a:latin typeface="Times New Roman" panose="02020603050405020304" pitchFamily="18" charset="0"/>
                <a:cs typeface="Times New Roman" panose="02020603050405020304" pitchFamily="18" charset="0"/>
              </a:rPr>
              <a:t>Asda</a:t>
            </a:r>
            <a:r>
              <a:rPr lang="en-US" i="1" dirty="0">
                <a:latin typeface="Times New Roman" panose="02020603050405020304" pitchFamily="18" charset="0"/>
                <a:cs typeface="Times New Roman" panose="02020603050405020304" pitchFamily="18" charset="0"/>
              </a:rPr>
              <a:t> </a:t>
            </a:r>
            <a:r>
              <a:rPr lang="en-US" dirty="0">
                <a:latin typeface="Times New Roman" panose="02020603050405020304" pitchFamily="18" charset="0"/>
                <a:cs typeface="Times New Roman" panose="02020603050405020304" pitchFamily="18" charset="0"/>
              </a:rPr>
              <a:t>(Online) available at </a:t>
            </a:r>
            <a:r>
              <a:rPr lang="en-US" dirty="0">
                <a:latin typeface="Times New Roman" panose="02020603050405020304" pitchFamily="18" charset="0"/>
                <a:cs typeface="Times New Roman" panose="02020603050405020304" pitchFamily="18" charset="0"/>
                <a:hlinkClick r:id="rId2"/>
              </a:rPr>
              <a:t>https://www.asda.com/about</a:t>
            </a:r>
            <a:r>
              <a:rPr lang="en-US" dirty="0">
                <a:latin typeface="Times New Roman" panose="02020603050405020304" pitchFamily="18" charset="0"/>
                <a:cs typeface="Times New Roman" panose="02020603050405020304" pitchFamily="18" charset="0"/>
              </a:rPr>
              <a:t> accessed on 5th September, 2022. </a:t>
            </a:r>
          </a:p>
          <a:p>
            <a:pPr marL="0" indent="0" algn="just">
              <a:lnSpc>
                <a:spcPct val="170000"/>
              </a:lnSpc>
              <a:buNone/>
            </a:pPr>
            <a:r>
              <a:rPr lang="en-US" dirty="0">
                <a:latin typeface="Times New Roman" panose="02020603050405020304" pitchFamily="18" charset="0"/>
                <a:cs typeface="Times New Roman" panose="02020603050405020304" pitchFamily="18" charset="0"/>
              </a:rPr>
              <a:t>Ayla, S., 2022. PENGARUH INTEGRITAS DAN LOYALITAS TERHADAP KEBIJAKAN PIMPINAN DI PT ASDA PERKEBUNAN AEK BURU SELATAN. </a:t>
            </a:r>
            <a:r>
              <a:rPr lang="en-US" dirty="0" err="1">
                <a:latin typeface="Times New Roman" panose="02020603050405020304" pitchFamily="18" charset="0"/>
                <a:cs typeface="Times New Roman" panose="02020603050405020304" pitchFamily="18" charset="0"/>
              </a:rPr>
              <a:t>Jurnal</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Mantik</a:t>
            </a:r>
            <a:r>
              <a:rPr lang="en-US" dirty="0">
                <a:latin typeface="Times New Roman" panose="02020603050405020304" pitchFamily="18" charset="0"/>
                <a:cs typeface="Times New Roman" panose="02020603050405020304" pitchFamily="18" charset="0"/>
              </a:rPr>
              <a:t>, 6(2), pp.2440-2445.</a:t>
            </a:r>
          </a:p>
          <a:p>
            <a:pPr marL="0" indent="0" algn="just">
              <a:lnSpc>
                <a:spcPct val="170000"/>
              </a:lnSpc>
              <a:buNone/>
            </a:pPr>
            <a:r>
              <a:rPr lang="en-US" dirty="0" err="1">
                <a:latin typeface="Times New Roman" panose="02020603050405020304" pitchFamily="18" charset="0"/>
                <a:cs typeface="Times New Roman" panose="02020603050405020304" pitchFamily="18" charset="0"/>
              </a:rPr>
              <a:t>Dzulkefly</a:t>
            </a:r>
            <a:r>
              <a:rPr lang="en-US" dirty="0">
                <a:latin typeface="Times New Roman" panose="02020603050405020304" pitchFamily="18" charset="0"/>
                <a:cs typeface="Times New Roman" panose="02020603050405020304" pitchFamily="18" charset="0"/>
              </a:rPr>
              <a:t>, N.H., 2020. Supporting Online Purchases by </a:t>
            </a:r>
            <a:r>
              <a:rPr lang="en-US" dirty="0" err="1">
                <a:latin typeface="Times New Roman" panose="02020603050405020304" pitchFamily="18" charset="0"/>
                <a:cs typeface="Times New Roman" panose="02020603050405020304" pitchFamily="18" charset="0"/>
              </a:rPr>
              <a:t>Analysing</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Organising</a:t>
            </a:r>
            <a:r>
              <a:rPr lang="en-US" dirty="0">
                <a:latin typeface="Times New Roman" panose="02020603050405020304" pitchFamily="18" charset="0"/>
                <a:cs typeface="Times New Roman" panose="02020603050405020304" pitchFamily="18" charset="0"/>
              </a:rPr>
              <a:t> Customer Reviews (Doctoral dissertation, Coventry University).</a:t>
            </a:r>
          </a:p>
          <a:p>
            <a:pPr marL="0" indent="0" algn="just">
              <a:lnSpc>
                <a:spcPct val="170000"/>
              </a:lnSpc>
              <a:buNone/>
            </a:pPr>
            <a:r>
              <a:rPr lang="en-US" dirty="0">
                <a:latin typeface="Times New Roman" panose="02020603050405020304" pitchFamily="18" charset="0"/>
                <a:cs typeface="Times New Roman" panose="02020603050405020304" pitchFamily="18" charset="0"/>
              </a:rPr>
              <a:t>Jones, P. and Comfort, D., 2020. Customer Engagement: Storytelling and the UK's Leading Retailers. In Handbook of Research on Contemporary Consumerism (pp. 57-71). IGI Global.</a:t>
            </a:r>
          </a:p>
          <a:p>
            <a:pPr marL="0" indent="0" algn="just">
              <a:lnSpc>
                <a:spcPct val="170000"/>
              </a:lnSpc>
              <a:buNone/>
            </a:pPr>
            <a:r>
              <a:rPr lang="en-US" dirty="0">
                <a:latin typeface="Times New Roman" panose="02020603050405020304" pitchFamily="18" charset="0"/>
                <a:cs typeface="Times New Roman" panose="02020603050405020304" pitchFamily="18" charset="0"/>
              </a:rPr>
              <a:t>Proper, S. and </a:t>
            </a:r>
            <a:r>
              <a:rPr lang="en-US" dirty="0" err="1">
                <a:latin typeface="Times New Roman" panose="02020603050405020304" pitchFamily="18" charset="0"/>
                <a:cs typeface="Times New Roman" panose="02020603050405020304" pitchFamily="18" charset="0"/>
              </a:rPr>
              <a:t>Nedar</a:t>
            </a:r>
            <a:r>
              <a:rPr lang="en-US" dirty="0">
                <a:latin typeface="Times New Roman" panose="02020603050405020304" pitchFamily="18" charset="0"/>
                <a:cs typeface="Times New Roman" panose="02020603050405020304" pitchFamily="18" charset="0"/>
              </a:rPr>
              <a:t>, V., 2022. Exploring Human-Centered AI: Designing The User Interface for an Autonomous Last Mile Delivery Robot.</a:t>
            </a:r>
          </a:p>
          <a:p>
            <a:pPr marL="0" indent="0" algn="just">
              <a:lnSpc>
                <a:spcPct val="170000"/>
              </a:lnSpc>
              <a:buNone/>
            </a:pPr>
            <a:r>
              <a:rPr lang="en-US" dirty="0" err="1">
                <a:latin typeface="Times New Roman" panose="02020603050405020304" pitchFamily="18" charset="0"/>
                <a:cs typeface="Times New Roman" panose="02020603050405020304" pitchFamily="18" charset="0"/>
              </a:rPr>
              <a:t>Tamilmani</a:t>
            </a:r>
            <a:r>
              <a:rPr lang="en-US" dirty="0">
                <a:latin typeface="Times New Roman" panose="02020603050405020304" pitchFamily="18" charset="0"/>
                <a:cs typeface="Times New Roman" panose="02020603050405020304" pitchFamily="18" charset="0"/>
              </a:rPr>
              <a:t>, K., Rana, N.P., </a:t>
            </a:r>
            <a:r>
              <a:rPr lang="en-US" dirty="0" err="1">
                <a:latin typeface="Times New Roman" panose="02020603050405020304" pitchFamily="18" charset="0"/>
                <a:cs typeface="Times New Roman" panose="02020603050405020304" pitchFamily="18" charset="0"/>
              </a:rPr>
              <a:t>Wamba</a:t>
            </a:r>
            <a:r>
              <a:rPr lang="en-US" dirty="0">
                <a:latin typeface="Times New Roman" panose="02020603050405020304" pitchFamily="18" charset="0"/>
                <a:cs typeface="Times New Roman" panose="02020603050405020304" pitchFamily="18" charset="0"/>
              </a:rPr>
              <a:t>, S.F. and </a:t>
            </a:r>
            <a:r>
              <a:rPr lang="en-US" dirty="0" err="1">
                <a:latin typeface="Times New Roman" panose="02020603050405020304" pitchFamily="18" charset="0"/>
                <a:cs typeface="Times New Roman" panose="02020603050405020304" pitchFamily="18" charset="0"/>
              </a:rPr>
              <a:t>Dwivedi</a:t>
            </a:r>
            <a:r>
              <a:rPr lang="en-US" dirty="0">
                <a:latin typeface="Times New Roman" panose="02020603050405020304" pitchFamily="18" charset="0"/>
                <a:cs typeface="Times New Roman" panose="02020603050405020304" pitchFamily="18" charset="0"/>
              </a:rPr>
              <a:t>, R., 2021. The extended Unified Theory of Acceptance and Use of Technology (UTAUT2): A systematic literature review and theory evaluation. International Journal of Information Management, 57, p.102269.</a:t>
            </a:r>
          </a:p>
          <a:p>
            <a:pPr marL="0" indent="0" algn="just">
              <a:lnSpc>
                <a:spcPct val="170000"/>
              </a:lnSpc>
              <a:buNone/>
            </a:pPr>
            <a:r>
              <a:rPr lang="en-US" dirty="0" err="1">
                <a:latin typeface="Times New Roman" panose="02020603050405020304" pitchFamily="18" charset="0"/>
                <a:cs typeface="Times New Roman" panose="02020603050405020304" pitchFamily="18" charset="0"/>
              </a:rPr>
              <a:t>Teja</a:t>
            </a:r>
            <a:r>
              <a:rPr lang="en-US" dirty="0">
                <a:latin typeface="Times New Roman" panose="02020603050405020304" pitchFamily="18" charset="0"/>
                <a:cs typeface="Times New Roman" panose="02020603050405020304" pitchFamily="18" charset="0"/>
              </a:rPr>
              <a:t>, K.V. and </a:t>
            </a:r>
            <a:r>
              <a:rPr lang="en-US" dirty="0" err="1">
                <a:latin typeface="Times New Roman" panose="02020603050405020304" pitchFamily="18" charset="0"/>
                <a:cs typeface="Times New Roman" panose="02020603050405020304" pitchFamily="18" charset="0"/>
              </a:rPr>
              <a:t>Vasundhara</a:t>
            </a:r>
            <a:r>
              <a:rPr lang="en-US" dirty="0">
                <a:latin typeface="Times New Roman" panose="02020603050405020304" pitchFamily="18" charset="0"/>
                <a:cs typeface="Times New Roman" panose="02020603050405020304" pitchFamily="18" charset="0"/>
              </a:rPr>
              <a:t>, K.V.A., 2020. Knowledge, Awareness, and Practice of Dentists in Preventing-Novel Corona Virus (COVID-19) Transmission-A Questionnaire Based Cross-Sectional Survey. Brazilian Dental Science, 23(2).</a:t>
            </a:r>
          </a:p>
          <a:p>
            <a:pPr marL="0" indent="0" algn="just">
              <a:lnSpc>
                <a:spcPct val="170000"/>
              </a:lnSpc>
              <a:buNone/>
            </a:pPr>
            <a:r>
              <a:rPr lang="en-US" dirty="0" err="1">
                <a:latin typeface="Times New Roman" panose="02020603050405020304" pitchFamily="18" charset="0"/>
                <a:cs typeface="Times New Roman" panose="02020603050405020304" pitchFamily="18" charset="0"/>
              </a:rPr>
              <a:t>Tokar</a:t>
            </a:r>
            <a:r>
              <a:rPr lang="en-US" dirty="0">
                <a:latin typeface="Times New Roman" panose="02020603050405020304" pitchFamily="18" charset="0"/>
                <a:cs typeface="Times New Roman" panose="02020603050405020304" pitchFamily="18" charset="0"/>
              </a:rPr>
              <a:t>, T., Jensen, R. and Williams, B.D., 2021. A guide to the seen costs and unseen benefits of e-commerce. Business Horizons, 64(3), pp.323-332.</a:t>
            </a:r>
          </a:p>
        </p:txBody>
      </p:sp>
    </p:spTree>
    <p:extLst>
      <p:ext uri="{BB962C8B-B14F-4D97-AF65-F5344CB8AC3E}">
        <p14:creationId xmlns:p14="http://schemas.microsoft.com/office/powerpoint/2010/main" val="87919255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146</TotalTime>
  <Words>2049</Words>
  <Application>Microsoft Office PowerPoint</Application>
  <PresentationFormat>Widescreen</PresentationFormat>
  <Paragraphs>39</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Calibri</vt:lpstr>
      <vt:lpstr>Calibri Light</vt:lpstr>
      <vt:lpstr>Times New Roman</vt:lpstr>
      <vt:lpstr>Wingdings</vt:lpstr>
      <vt:lpstr>Retrospect</vt:lpstr>
      <vt:lpstr>Module code and title: BMSW4003, Digital Skills and Research Methods</vt:lpstr>
      <vt:lpstr>Introduction</vt:lpstr>
      <vt:lpstr>Background of Asda</vt:lpstr>
      <vt:lpstr>Background of Asda (Con’t)</vt:lpstr>
      <vt:lpstr>Challenges before the introduction of e-commerce in Asda</vt:lpstr>
      <vt:lpstr>Challenges before the introduction of AI in Asda</vt:lpstr>
      <vt:lpstr>Insights to the introduction of e-commerce</vt:lpstr>
      <vt:lpstr>Insights to the introduction of AI</vt:lpstr>
      <vt:lpstr>Impact of e-commerce</vt:lpstr>
      <vt:lpstr>Impact of AI</vt:lpstr>
      <vt:lpstr>Lessons from this case study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Popynet</dc:creator>
  <cp:lastModifiedBy>farhana begum</cp:lastModifiedBy>
  <cp:revision>30</cp:revision>
  <dcterms:created xsi:type="dcterms:W3CDTF">2022-05-08T15:05:38Z</dcterms:created>
  <dcterms:modified xsi:type="dcterms:W3CDTF">2022-09-05T19:47:54Z</dcterms:modified>
</cp:coreProperties>
</file>