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9" r:id="rId4"/>
    <p:sldId id="270" r:id="rId5"/>
    <p:sldId id="271" r:id="rId6"/>
    <p:sldId id="261" r:id="rId7"/>
    <p:sldId id="272" r:id="rId8"/>
    <p:sldId id="262" r:id="rId9"/>
    <p:sldId id="263" r:id="rId10"/>
    <p:sldId id="264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7F2381-01F2-18E2-7C0D-BFCA98FBDB27}" v="114" dt="2023-07-26T21:00:06.654"/>
    <p1510:client id="{A6860C6F-9FBC-08A5-8853-7A662EA01475}" v="920" dt="2023-07-27T23:05:45.935"/>
    <p1510:client id="{FB302898-25A4-82DF-0289-2B35A1465B72}" v="1542" dt="2023-07-26T22:56:41.6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121" autoAdjust="0"/>
  </p:normalViewPr>
  <p:slideViewPr>
    <p:cSldViewPr snapToGrid="0">
      <p:cViewPr varScale="1">
        <p:scale>
          <a:sx n="64" d="100"/>
          <a:sy n="64" d="100"/>
        </p:scale>
        <p:origin x="132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5.png"/><Relationship Id="rId6" Type="http://schemas.openxmlformats.org/officeDocument/2006/relationships/image" Target="../media/image11.svg"/><Relationship Id="rId5" Type="http://schemas.openxmlformats.org/officeDocument/2006/relationships/image" Target="../media/image7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5.png"/><Relationship Id="rId6" Type="http://schemas.openxmlformats.org/officeDocument/2006/relationships/image" Target="../media/image11.svg"/><Relationship Id="rId5" Type="http://schemas.openxmlformats.org/officeDocument/2006/relationships/image" Target="../media/image7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A323FA-BF83-4A04-B315-922A70A5CB0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BC2920-A678-4486-833F-C8AE9BC6FA6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Confucian Values and Social Hierarchy</a:t>
          </a:r>
          <a:endParaRPr lang="en-US" dirty="0"/>
        </a:p>
      </dgm:t>
    </dgm:pt>
    <dgm:pt modelId="{F09C2434-B8E0-467A-A121-D3715EE23346}" type="parTrans" cxnId="{A71860BF-0C28-4C19-9EAF-7EB1002A36C0}">
      <dgm:prSet/>
      <dgm:spPr/>
      <dgm:t>
        <a:bodyPr/>
        <a:lstStyle/>
        <a:p>
          <a:endParaRPr lang="en-US"/>
        </a:p>
      </dgm:t>
    </dgm:pt>
    <dgm:pt modelId="{0C5B5AEB-27E8-437D-B742-6BA47ACC7925}" type="sibTrans" cxnId="{A71860BF-0C28-4C19-9EAF-7EB1002A36C0}">
      <dgm:prSet/>
      <dgm:spPr/>
      <dgm:t>
        <a:bodyPr/>
        <a:lstStyle/>
        <a:p>
          <a:endParaRPr lang="en-US"/>
        </a:p>
      </dgm:t>
    </dgm:pt>
    <dgm:pt modelId="{A4CA42C5-CEE1-4F9A-9633-FAC9E7DB46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Collectivism and Group Harmony</a:t>
          </a:r>
          <a:endParaRPr lang="en-US" dirty="0"/>
        </a:p>
      </dgm:t>
    </dgm:pt>
    <dgm:pt modelId="{6796A530-8965-437A-BFDC-E7EC4F551B5F}" type="parTrans" cxnId="{873E242E-CDE8-4C49-A8D9-A0E6AD44B860}">
      <dgm:prSet/>
      <dgm:spPr/>
      <dgm:t>
        <a:bodyPr/>
        <a:lstStyle/>
        <a:p>
          <a:endParaRPr lang="en-US"/>
        </a:p>
      </dgm:t>
    </dgm:pt>
    <dgm:pt modelId="{938E3C13-1FC4-400B-B150-E9B79822D550}" type="sibTrans" cxnId="{873E242E-CDE8-4C49-A8D9-A0E6AD44B860}">
      <dgm:prSet/>
      <dgm:spPr/>
      <dgm:t>
        <a:bodyPr/>
        <a:lstStyle/>
        <a:p>
          <a:endParaRPr lang="en-US"/>
        </a:p>
      </dgm:t>
    </dgm:pt>
    <dgm:pt modelId="{B0F70D92-D3C1-4123-8918-9CC733A968C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High-Context Communication Style</a:t>
          </a:r>
          <a:endParaRPr lang="en-US" dirty="0"/>
        </a:p>
      </dgm:t>
    </dgm:pt>
    <dgm:pt modelId="{63E5F0BD-53FF-4D3E-A566-9445CE40E192}" type="parTrans" cxnId="{05425C5C-2A6D-4959-A6AA-F3EE525D2147}">
      <dgm:prSet/>
      <dgm:spPr/>
      <dgm:t>
        <a:bodyPr/>
        <a:lstStyle/>
        <a:p>
          <a:endParaRPr lang="en-US"/>
        </a:p>
      </dgm:t>
    </dgm:pt>
    <dgm:pt modelId="{3373D68F-5728-4B09-A2C3-B83BA2ADFAE9}" type="sibTrans" cxnId="{05425C5C-2A6D-4959-A6AA-F3EE525D2147}">
      <dgm:prSet/>
      <dgm:spPr/>
      <dgm:t>
        <a:bodyPr/>
        <a:lstStyle/>
        <a:p>
          <a:endParaRPr lang="en-US"/>
        </a:p>
      </dgm:t>
    </dgm:pt>
    <dgm:pt modelId="{FD5393A3-E00D-40A9-9A51-E1A23FD9E6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Indirect Communication</a:t>
          </a:r>
          <a:endParaRPr lang="en-US" dirty="0"/>
        </a:p>
      </dgm:t>
    </dgm:pt>
    <dgm:pt modelId="{95E69F56-E1FA-43B2-8FE0-466AA2AB065A}" type="parTrans" cxnId="{12FA09C6-5D56-4CD2-9D54-67D64E13F2A7}">
      <dgm:prSet/>
      <dgm:spPr/>
      <dgm:t>
        <a:bodyPr/>
        <a:lstStyle/>
        <a:p>
          <a:endParaRPr lang="en-US"/>
        </a:p>
      </dgm:t>
    </dgm:pt>
    <dgm:pt modelId="{245B70A9-188C-4399-B365-8F0F2E5774F0}" type="sibTrans" cxnId="{12FA09C6-5D56-4CD2-9D54-67D64E13F2A7}">
      <dgm:prSet/>
      <dgm:spPr/>
      <dgm:t>
        <a:bodyPr/>
        <a:lstStyle/>
        <a:p>
          <a:endParaRPr lang="en-US"/>
        </a:p>
      </dgm:t>
    </dgm:pt>
    <dgm:pt modelId="{E9F87078-756F-4B21-9B43-3D9A0E1B8B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Guanxi (Relationships) and Networking</a:t>
          </a:r>
          <a:endParaRPr lang="en-US" dirty="0"/>
        </a:p>
      </dgm:t>
    </dgm:pt>
    <dgm:pt modelId="{442FB570-CF68-45F4-8490-199185FD4137}" type="parTrans" cxnId="{F224061A-42DC-4CBC-918B-E00CFBFEA176}">
      <dgm:prSet/>
      <dgm:spPr/>
      <dgm:t>
        <a:bodyPr/>
        <a:lstStyle/>
        <a:p>
          <a:endParaRPr lang="en-US"/>
        </a:p>
      </dgm:t>
    </dgm:pt>
    <dgm:pt modelId="{6FF7E1FC-BB6D-46C4-A7A3-9ACEB2EBF0DC}" type="sibTrans" cxnId="{F224061A-42DC-4CBC-918B-E00CFBFEA176}">
      <dgm:prSet/>
      <dgm:spPr/>
      <dgm:t>
        <a:bodyPr/>
        <a:lstStyle/>
        <a:p>
          <a:endParaRPr lang="en-US"/>
        </a:p>
      </dgm:t>
    </dgm:pt>
    <dgm:pt modelId="{E036C139-C140-4689-8A41-E41438D01719}" type="pres">
      <dgm:prSet presAssocID="{C2A323FA-BF83-4A04-B315-922A70A5CB0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EABF80A-E70D-4FF5-A056-28974562A6BE}" type="pres">
      <dgm:prSet presAssocID="{B7BC2920-A678-4486-833F-C8AE9BC6FA60}" presName="compNode" presStyleCnt="0"/>
      <dgm:spPr/>
    </dgm:pt>
    <dgm:pt modelId="{FE17C2EA-272F-41DE-9B34-353B548E34C9}" type="pres">
      <dgm:prSet presAssocID="{B7BC2920-A678-4486-833F-C8AE9BC6FA60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FED9108-E18F-435C-8D11-7C4A9908F24F}" type="pres">
      <dgm:prSet presAssocID="{B7BC2920-A678-4486-833F-C8AE9BC6FA60}" presName="spaceRect" presStyleCnt="0"/>
      <dgm:spPr/>
    </dgm:pt>
    <dgm:pt modelId="{EA1E6175-10D0-4718-8E55-6C8D039A1280}" type="pres">
      <dgm:prSet presAssocID="{B7BC2920-A678-4486-833F-C8AE9BC6FA60}" presName="textRect" presStyleLbl="revTx" presStyleIdx="0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526C661D-7A0D-42EC-981B-17E345BD150C}" type="pres">
      <dgm:prSet presAssocID="{0C5B5AEB-27E8-437D-B742-6BA47ACC7925}" presName="sibTrans" presStyleCnt="0"/>
      <dgm:spPr/>
    </dgm:pt>
    <dgm:pt modelId="{03052413-1308-405F-A43E-386530D81BED}" type="pres">
      <dgm:prSet presAssocID="{A4CA42C5-CEE1-4F9A-9633-FAC9E7DB46D1}" presName="compNode" presStyleCnt="0"/>
      <dgm:spPr/>
    </dgm:pt>
    <dgm:pt modelId="{63C81900-D789-4D9B-AEFE-387143F25FB2}" type="pres">
      <dgm:prSet presAssocID="{A4CA42C5-CEE1-4F9A-9633-FAC9E7DB46D1}" presName="iconRect" presStyleLbl="node1" presStyleIdx="1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AC8AE11-04A8-4207-B8AC-58DD26958548}" type="pres">
      <dgm:prSet presAssocID="{A4CA42C5-CEE1-4F9A-9633-FAC9E7DB46D1}" presName="spaceRect" presStyleCnt="0"/>
      <dgm:spPr/>
    </dgm:pt>
    <dgm:pt modelId="{86A52B23-B824-4BED-A812-B380CC9C52A0}" type="pres">
      <dgm:prSet presAssocID="{A4CA42C5-CEE1-4F9A-9633-FAC9E7DB46D1}" presName="textRect" presStyleLbl="revTx" presStyleIdx="1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2D9BAF0B-5457-4E2E-A499-6A4AC7AF8313}" type="pres">
      <dgm:prSet presAssocID="{938E3C13-1FC4-400B-B150-E9B79822D550}" presName="sibTrans" presStyleCnt="0"/>
      <dgm:spPr/>
    </dgm:pt>
    <dgm:pt modelId="{D0CE4E19-78F0-4EB8-8DE0-E25DB9744A67}" type="pres">
      <dgm:prSet presAssocID="{B0F70D92-D3C1-4123-8918-9CC733A968C4}" presName="compNode" presStyleCnt="0"/>
      <dgm:spPr/>
    </dgm:pt>
    <dgm:pt modelId="{C08D61A2-1B70-4E44-9677-B2B2FA8BFC47}" type="pres">
      <dgm:prSet presAssocID="{B0F70D92-D3C1-4123-8918-9CC733A968C4}" presName="iconRect" presStyleLbl="node1" presStyleIdx="2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D824427-0D88-4DE6-BBFF-28C81C201FD9}" type="pres">
      <dgm:prSet presAssocID="{B0F70D92-D3C1-4123-8918-9CC733A968C4}" presName="spaceRect" presStyleCnt="0"/>
      <dgm:spPr/>
    </dgm:pt>
    <dgm:pt modelId="{F97A2662-27D2-4A79-95B9-8363972CC985}" type="pres">
      <dgm:prSet presAssocID="{B0F70D92-D3C1-4123-8918-9CC733A968C4}" presName="textRect" presStyleLbl="revTx" presStyleIdx="2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1AEF3D43-BE29-428E-B1C5-A93C83098383}" type="pres">
      <dgm:prSet presAssocID="{3373D68F-5728-4B09-A2C3-B83BA2ADFAE9}" presName="sibTrans" presStyleCnt="0"/>
      <dgm:spPr/>
    </dgm:pt>
    <dgm:pt modelId="{7D02A021-5885-46AE-96AA-A005359385BA}" type="pres">
      <dgm:prSet presAssocID="{FD5393A3-E00D-40A9-9A51-E1A23FD9E679}" presName="compNode" presStyleCnt="0"/>
      <dgm:spPr/>
    </dgm:pt>
    <dgm:pt modelId="{233FC349-F5D4-43F1-92D7-4B1E5286A0DA}" type="pres">
      <dgm:prSet presAssocID="{FD5393A3-E00D-40A9-9A51-E1A23FD9E67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 with solid fill"/>
        </a:ext>
      </dgm:extLst>
    </dgm:pt>
    <dgm:pt modelId="{684290FA-B646-44C0-98A4-395977916E67}" type="pres">
      <dgm:prSet presAssocID="{FD5393A3-E00D-40A9-9A51-E1A23FD9E679}" presName="spaceRect" presStyleCnt="0"/>
      <dgm:spPr/>
    </dgm:pt>
    <dgm:pt modelId="{034253BD-4D70-4DB0-8F8E-FEF5CC2FD943}" type="pres">
      <dgm:prSet presAssocID="{FD5393A3-E00D-40A9-9A51-E1A23FD9E679}" presName="textRect" presStyleLbl="revTx" presStyleIdx="3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251951E7-017D-4FDD-A9AC-54E8D3AE57B3}" type="pres">
      <dgm:prSet presAssocID="{245B70A9-188C-4399-B365-8F0F2E5774F0}" presName="sibTrans" presStyleCnt="0"/>
      <dgm:spPr/>
    </dgm:pt>
    <dgm:pt modelId="{F56D9395-DD3F-4E57-B457-1C362F924099}" type="pres">
      <dgm:prSet presAssocID="{E9F87078-756F-4B21-9B43-3D9A0E1B8BC3}" presName="compNode" presStyleCnt="0"/>
      <dgm:spPr/>
    </dgm:pt>
    <dgm:pt modelId="{FA8B78AF-5808-4668-BAB7-B362FA6D58DB}" type="pres">
      <dgm:prSet presAssocID="{E9F87078-756F-4B21-9B43-3D9A0E1B8BC3}" presName="iconRect" presStyleLbl="node1" presStyleIdx="4" presStyleCnt="5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DE786402-C95E-435C-82CF-4AA44A601E56}" type="pres">
      <dgm:prSet presAssocID="{E9F87078-756F-4B21-9B43-3D9A0E1B8BC3}" presName="spaceRect" presStyleCnt="0"/>
      <dgm:spPr/>
    </dgm:pt>
    <dgm:pt modelId="{9DA9EE02-A8CB-4443-A187-8E83966F2735}" type="pres">
      <dgm:prSet presAssocID="{E9F87078-756F-4B21-9B43-3D9A0E1B8BC3}" presName="textRect" presStyleLbl="revTx" presStyleIdx="4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73E242E-CDE8-4C49-A8D9-A0E6AD44B860}" srcId="{C2A323FA-BF83-4A04-B315-922A70A5CB0E}" destId="{A4CA42C5-CEE1-4F9A-9633-FAC9E7DB46D1}" srcOrd="1" destOrd="0" parTransId="{6796A530-8965-437A-BFDC-E7EC4F551B5F}" sibTransId="{938E3C13-1FC4-400B-B150-E9B79822D550}"/>
    <dgm:cxn modelId="{05425C5C-2A6D-4959-A6AA-F3EE525D2147}" srcId="{C2A323FA-BF83-4A04-B315-922A70A5CB0E}" destId="{B0F70D92-D3C1-4123-8918-9CC733A968C4}" srcOrd="2" destOrd="0" parTransId="{63E5F0BD-53FF-4D3E-A566-9445CE40E192}" sibTransId="{3373D68F-5728-4B09-A2C3-B83BA2ADFAE9}"/>
    <dgm:cxn modelId="{12FA09C6-5D56-4CD2-9D54-67D64E13F2A7}" srcId="{C2A323FA-BF83-4A04-B315-922A70A5CB0E}" destId="{FD5393A3-E00D-40A9-9A51-E1A23FD9E679}" srcOrd="3" destOrd="0" parTransId="{95E69F56-E1FA-43B2-8FE0-466AA2AB065A}" sibTransId="{245B70A9-188C-4399-B365-8F0F2E5774F0}"/>
    <dgm:cxn modelId="{A71860BF-0C28-4C19-9EAF-7EB1002A36C0}" srcId="{C2A323FA-BF83-4A04-B315-922A70A5CB0E}" destId="{B7BC2920-A678-4486-833F-C8AE9BC6FA60}" srcOrd="0" destOrd="0" parTransId="{F09C2434-B8E0-467A-A121-D3715EE23346}" sibTransId="{0C5B5AEB-27E8-437D-B742-6BA47ACC7925}"/>
    <dgm:cxn modelId="{D6702CFD-C220-496B-86BA-324E57632858}" type="presOf" srcId="{B0F70D92-D3C1-4123-8918-9CC733A968C4}" destId="{F97A2662-27D2-4A79-95B9-8363972CC985}" srcOrd="0" destOrd="0" presId="urn:microsoft.com/office/officeart/2018/2/layout/IconLabelList"/>
    <dgm:cxn modelId="{67481C61-6937-4744-B4B2-572B7889F596}" type="presOf" srcId="{A4CA42C5-CEE1-4F9A-9633-FAC9E7DB46D1}" destId="{86A52B23-B824-4BED-A812-B380CC9C52A0}" srcOrd="0" destOrd="0" presId="urn:microsoft.com/office/officeart/2018/2/layout/IconLabelList"/>
    <dgm:cxn modelId="{05FA667D-2FC0-47DB-B27E-707AD13C95EE}" type="presOf" srcId="{E9F87078-756F-4B21-9B43-3D9A0E1B8BC3}" destId="{9DA9EE02-A8CB-4443-A187-8E83966F2735}" srcOrd="0" destOrd="0" presId="urn:microsoft.com/office/officeart/2018/2/layout/IconLabelList"/>
    <dgm:cxn modelId="{186EB45F-E88C-4EE5-9E8B-248F13E85C7F}" type="presOf" srcId="{FD5393A3-E00D-40A9-9A51-E1A23FD9E679}" destId="{034253BD-4D70-4DB0-8F8E-FEF5CC2FD943}" srcOrd="0" destOrd="0" presId="urn:microsoft.com/office/officeart/2018/2/layout/IconLabelList"/>
    <dgm:cxn modelId="{F224061A-42DC-4CBC-918B-E00CFBFEA176}" srcId="{C2A323FA-BF83-4A04-B315-922A70A5CB0E}" destId="{E9F87078-756F-4B21-9B43-3D9A0E1B8BC3}" srcOrd="4" destOrd="0" parTransId="{442FB570-CF68-45F4-8490-199185FD4137}" sibTransId="{6FF7E1FC-BB6D-46C4-A7A3-9ACEB2EBF0DC}"/>
    <dgm:cxn modelId="{50DF9A54-9481-4E64-92E7-D9305EA49737}" type="presOf" srcId="{C2A323FA-BF83-4A04-B315-922A70A5CB0E}" destId="{E036C139-C140-4689-8A41-E41438D01719}" srcOrd="0" destOrd="0" presId="urn:microsoft.com/office/officeart/2018/2/layout/IconLabelList"/>
    <dgm:cxn modelId="{1660D901-BF32-47A5-9E3A-C4479E0C407B}" type="presOf" srcId="{B7BC2920-A678-4486-833F-C8AE9BC6FA60}" destId="{EA1E6175-10D0-4718-8E55-6C8D039A1280}" srcOrd="0" destOrd="0" presId="urn:microsoft.com/office/officeart/2018/2/layout/IconLabelList"/>
    <dgm:cxn modelId="{C6F81C43-E643-48F3-AA82-A0B4E34E8D16}" type="presParOf" srcId="{E036C139-C140-4689-8A41-E41438D01719}" destId="{5EABF80A-E70D-4FF5-A056-28974562A6BE}" srcOrd="0" destOrd="0" presId="urn:microsoft.com/office/officeart/2018/2/layout/IconLabelList"/>
    <dgm:cxn modelId="{E5D017DE-3DF3-4960-B697-57CA0091F414}" type="presParOf" srcId="{5EABF80A-E70D-4FF5-A056-28974562A6BE}" destId="{FE17C2EA-272F-41DE-9B34-353B548E34C9}" srcOrd="0" destOrd="0" presId="urn:microsoft.com/office/officeart/2018/2/layout/IconLabelList"/>
    <dgm:cxn modelId="{87541F8E-331A-4693-88C4-821500A5B1AD}" type="presParOf" srcId="{5EABF80A-E70D-4FF5-A056-28974562A6BE}" destId="{EFED9108-E18F-435C-8D11-7C4A9908F24F}" srcOrd="1" destOrd="0" presId="urn:microsoft.com/office/officeart/2018/2/layout/IconLabelList"/>
    <dgm:cxn modelId="{13BAB239-F0AA-4625-9785-502C74240B1A}" type="presParOf" srcId="{5EABF80A-E70D-4FF5-A056-28974562A6BE}" destId="{EA1E6175-10D0-4718-8E55-6C8D039A1280}" srcOrd="2" destOrd="0" presId="urn:microsoft.com/office/officeart/2018/2/layout/IconLabelList"/>
    <dgm:cxn modelId="{92C94464-D6E6-492B-B947-AE34C5908492}" type="presParOf" srcId="{E036C139-C140-4689-8A41-E41438D01719}" destId="{526C661D-7A0D-42EC-981B-17E345BD150C}" srcOrd="1" destOrd="0" presId="urn:microsoft.com/office/officeart/2018/2/layout/IconLabelList"/>
    <dgm:cxn modelId="{C0E89D8B-F4FD-49A4-B28E-EE3063C44076}" type="presParOf" srcId="{E036C139-C140-4689-8A41-E41438D01719}" destId="{03052413-1308-405F-A43E-386530D81BED}" srcOrd="2" destOrd="0" presId="urn:microsoft.com/office/officeart/2018/2/layout/IconLabelList"/>
    <dgm:cxn modelId="{969D4A72-DEEC-4210-828F-C57A6DC7C4C6}" type="presParOf" srcId="{03052413-1308-405F-A43E-386530D81BED}" destId="{63C81900-D789-4D9B-AEFE-387143F25FB2}" srcOrd="0" destOrd="0" presId="urn:microsoft.com/office/officeart/2018/2/layout/IconLabelList"/>
    <dgm:cxn modelId="{69DB44AB-BAE8-44C9-8507-BF933625EE33}" type="presParOf" srcId="{03052413-1308-405F-A43E-386530D81BED}" destId="{CAC8AE11-04A8-4207-B8AC-58DD26958548}" srcOrd="1" destOrd="0" presId="urn:microsoft.com/office/officeart/2018/2/layout/IconLabelList"/>
    <dgm:cxn modelId="{AF582D23-7823-442E-85E5-2B1B8DB2C9D0}" type="presParOf" srcId="{03052413-1308-405F-A43E-386530D81BED}" destId="{86A52B23-B824-4BED-A812-B380CC9C52A0}" srcOrd="2" destOrd="0" presId="urn:microsoft.com/office/officeart/2018/2/layout/IconLabelList"/>
    <dgm:cxn modelId="{3F1DB79E-C57F-449F-AF0A-C8005AE5D50C}" type="presParOf" srcId="{E036C139-C140-4689-8A41-E41438D01719}" destId="{2D9BAF0B-5457-4E2E-A499-6A4AC7AF8313}" srcOrd="3" destOrd="0" presId="urn:microsoft.com/office/officeart/2018/2/layout/IconLabelList"/>
    <dgm:cxn modelId="{3DCE8919-E3B4-45A9-BA32-BA60C955D495}" type="presParOf" srcId="{E036C139-C140-4689-8A41-E41438D01719}" destId="{D0CE4E19-78F0-4EB8-8DE0-E25DB9744A67}" srcOrd="4" destOrd="0" presId="urn:microsoft.com/office/officeart/2018/2/layout/IconLabelList"/>
    <dgm:cxn modelId="{C67320F9-F77E-429B-9AE6-C321D93D437E}" type="presParOf" srcId="{D0CE4E19-78F0-4EB8-8DE0-E25DB9744A67}" destId="{C08D61A2-1B70-4E44-9677-B2B2FA8BFC47}" srcOrd="0" destOrd="0" presId="urn:microsoft.com/office/officeart/2018/2/layout/IconLabelList"/>
    <dgm:cxn modelId="{256E0BE4-2A23-4521-9047-68B6FDEB23D8}" type="presParOf" srcId="{D0CE4E19-78F0-4EB8-8DE0-E25DB9744A67}" destId="{7D824427-0D88-4DE6-BBFF-28C81C201FD9}" srcOrd="1" destOrd="0" presId="urn:microsoft.com/office/officeart/2018/2/layout/IconLabelList"/>
    <dgm:cxn modelId="{2B6A4331-8823-4B60-8B49-658ABFD5C494}" type="presParOf" srcId="{D0CE4E19-78F0-4EB8-8DE0-E25DB9744A67}" destId="{F97A2662-27D2-4A79-95B9-8363972CC985}" srcOrd="2" destOrd="0" presId="urn:microsoft.com/office/officeart/2018/2/layout/IconLabelList"/>
    <dgm:cxn modelId="{F99B48CA-F912-4C18-BF92-74154586CD67}" type="presParOf" srcId="{E036C139-C140-4689-8A41-E41438D01719}" destId="{1AEF3D43-BE29-428E-B1C5-A93C83098383}" srcOrd="5" destOrd="0" presId="urn:microsoft.com/office/officeart/2018/2/layout/IconLabelList"/>
    <dgm:cxn modelId="{07F9B6E9-A944-4D05-B620-BF9073FD8BC2}" type="presParOf" srcId="{E036C139-C140-4689-8A41-E41438D01719}" destId="{7D02A021-5885-46AE-96AA-A005359385BA}" srcOrd="6" destOrd="0" presId="urn:microsoft.com/office/officeart/2018/2/layout/IconLabelList"/>
    <dgm:cxn modelId="{D8990946-DB63-488D-B461-744CF29430F5}" type="presParOf" srcId="{7D02A021-5885-46AE-96AA-A005359385BA}" destId="{233FC349-F5D4-43F1-92D7-4B1E5286A0DA}" srcOrd="0" destOrd="0" presId="urn:microsoft.com/office/officeart/2018/2/layout/IconLabelList"/>
    <dgm:cxn modelId="{79153893-B55F-483F-A997-6EF9D2093069}" type="presParOf" srcId="{7D02A021-5885-46AE-96AA-A005359385BA}" destId="{684290FA-B646-44C0-98A4-395977916E67}" srcOrd="1" destOrd="0" presId="urn:microsoft.com/office/officeart/2018/2/layout/IconLabelList"/>
    <dgm:cxn modelId="{349FD0EB-4860-4415-A9A1-B5F06A8EBE52}" type="presParOf" srcId="{7D02A021-5885-46AE-96AA-A005359385BA}" destId="{034253BD-4D70-4DB0-8F8E-FEF5CC2FD943}" srcOrd="2" destOrd="0" presId="urn:microsoft.com/office/officeart/2018/2/layout/IconLabelList"/>
    <dgm:cxn modelId="{6D4DE3A6-7E8C-43DB-AA71-738E1483E864}" type="presParOf" srcId="{E036C139-C140-4689-8A41-E41438D01719}" destId="{251951E7-017D-4FDD-A9AC-54E8D3AE57B3}" srcOrd="7" destOrd="0" presId="urn:microsoft.com/office/officeart/2018/2/layout/IconLabelList"/>
    <dgm:cxn modelId="{6B1F50D1-45FC-4CAA-BDF8-DA2EAD6F356A}" type="presParOf" srcId="{E036C139-C140-4689-8A41-E41438D01719}" destId="{F56D9395-DD3F-4E57-B457-1C362F924099}" srcOrd="8" destOrd="0" presId="urn:microsoft.com/office/officeart/2018/2/layout/IconLabelList"/>
    <dgm:cxn modelId="{BA046A3B-32D4-470C-A231-B86A044090C3}" type="presParOf" srcId="{F56D9395-DD3F-4E57-B457-1C362F924099}" destId="{FA8B78AF-5808-4668-BAB7-B362FA6D58DB}" srcOrd="0" destOrd="0" presId="urn:microsoft.com/office/officeart/2018/2/layout/IconLabelList"/>
    <dgm:cxn modelId="{C59F43DB-CCCB-4601-9496-15AAF4160987}" type="presParOf" srcId="{F56D9395-DD3F-4E57-B457-1C362F924099}" destId="{DE786402-C95E-435C-82CF-4AA44A601E56}" srcOrd="1" destOrd="0" presId="urn:microsoft.com/office/officeart/2018/2/layout/IconLabelList"/>
    <dgm:cxn modelId="{12DA90EB-0053-4319-9AC7-BFC562085806}" type="presParOf" srcId="{F56D9395-DD3F-4E57-B457-1C362F924099}" destId="{9DA9EE02-A8CB-4443-A187-8E83966F273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8DBC7B-B515-40FB-8146-3C212FAD3CE6}" type="doc">
      <dgm:prSet loTypeId="urn:microsoft.com/office/officeart/2005/8/layout/defaul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0025E165-8077-4F11-8038-295FAB066729}">
      <dgm:prSet/>
      <dgm:spPr/>
      <dgm:t>
        <a:bodyPr/>
        <a:lstStyle/>
        <a:p>
          <a:r>
            <a:rPr lang="en-US"/>
            <a:t>Awareness</a:t>
          </a:r>
        </a:p>
      </dgm:t>
    </dgm:pt>
    <dgm:pt modelId="{D5EC44BE-7900-442A-A95A-750D7678944D}" type="parTrans" cxnId="{C36E30C6-C05E-42CD-B4B7-77360F878051}">
      <dgm:prSet/>
      <dgm:spPr/>
      <dgm:t>
        <a:bodyPr/>
        <a:lstStyle/>
        <a:p>
          <a:endParaRPr lang="en-US"/>
        </a:p>
      </dgm:t>
    </dgm:pt>
    <dgm:pt modelId="{158638F3-7BDD-4CA5-96E7-1B572C33EEFF}" type="sibTrans" cxnId="{C36E30C6-C05E-42CD-B4B7-77360F878051}">
      <dgm:prSet/>
      <dgm:spPr/>
      <dgm:t>
        <a:bodyPr/>
        <a:lstStyle/>
        <a:p>
          <a:endParaRPr lang="en-US"/>
        </a:p>
      </dgm:t>
    </dgm:pt>
    <dgm:pt modelId="{D6B8154C-D551-4788-8FA3-D121E8E21C85}">
      <dgm:prSet/>
      <dgm:spPr/>
      <dgm:t>
        <a:bodyPr/>
        <a:lstStyle/>
        <a:p>
          <a:r>
            <a:rPr lang="en-US"/>
            <a:t>Empathy</a:t>
          </a:r>
        </a:p>
      </dgm:t>
    </dgm:pt>
    <dgm:pt modelId="{9746B32F-28CD-4294-B99B-A57C7A7BDC80}" type="parTrans" cxnId="{3AD4AE85-39F4-4A6C-A2BC-0A8F830E9705}">
      <dgm:prSet/>
      <dgm:spPr/>
      <dgm:t>
        <a:bodyPr/>
        <a:lstStyle/>
        <a:p>
          <a:endParaRPr lang="en-US"/>
        </a:p>
      </dgm:t>
    </dgm:pt>
    <dgm:pt modelId="{6A2555BD-CE25-449E-AEF1-C317764CB982}" type="sibTrans" cxnId="{3AD4AE85-39F4-4A6C-A2BC-0A8F830E9705}">
      <dgm:prSet/>
      <dgm:spPr/>
      <dgm:t>
        <a:bodyPr/>
        <a:lstStyle/>
        <a:p>
          <a:endParaRPr lang="en-US"/>
        </a:p>
      </dgm:t>
    </dgm:pt>
    <dgm:pt modelId="{572DC44F-F995-4C48-A150-556DE5D963A2}">
      <dgm:prSet/>
      <dgm:spPr/>
      <dgm:t>
        <a:bodyPr/>
        <a:lstStyle/>
        <a:p>
          <a:r>
            <a:rPr lang="en-US"/>
            <a:t>Respect</a:t>
          </a:r>
        </a:p>
      </dgm:t>
    </dgm:pt>
    <dgm:pt modelId="{C30ED6A1-DD88-4BA9-82C3-03EEF8DEA585}" type="parTrans" cxnId="{92405FBE-E62C-4508-B47A-4CF0217084F6}">
      <dgm:prSet/>
      <dgm:spPr/>
      <dgm:t>
        <a:bodyPr/>
        <a:lstStyle/>
        <a:p>
          <a:endParaRPr lang="en-US"/>
        </a:p>
      </dgm:t>
    </dgm:pt>
    <dgm:pt modelId="{D7B40987-6AF6-47AD-A532-0BBD455B7D8D}" type="sibTrans" cxnId="{92405FBE-E62C-4508-B47A-4CF0217084F6}">
      <dgm:prSet/>
      <dgm:spPr/>
      <dgm:t>
        <a:bodyPr/>
        <a:lstStyle/>
        <a:p>
          <a:endParaRPr lang="en-US"/>
        </a:p>
      </dgm:t>
    </dgm:pt>
    <dgm:pt modelId="{DFA1C1D5-A60A-49FF-A681-FA41EA4C8A52}">
      <dgm:prSet/>
      <dgm:spPr/>
      <dgm:t>
        <a:bodyPr/>
        <a:lstStyle/>
        <a:p>
          <a:r>
            <a:rPr lang="en-US"/>
            <a:t>Flexibility</a:t>
          </a:r>
        </a:p>
      </dgm:t>
    </dgm:pt>
    <dgm:pt modelId="{C8484B7F-7011-4540-9542-845406807E86}" type="parTrans" cxnId="{6BD680A3-3EF4-4524-A919-14C3F09581D1}">
      <dgm:prSet/>
      <dgm:spPr/>
      <dgm:t>
        <a:bodyPr/>
        <a:lstStyle/>
        <a:p>
          <a:endParaRPr lang="en-US"/>
        </a:p>
      </dgm:t>
    </dgm:pt>
    <dgm:pt modelId="{87A4A7FE-7A15-47A8-874B-4F8EBF80A1B4}" type="sibTrans" cxnId="{6BD680A3-3EF4-4524-A919-14C3F09581D1}">
      <dgm:prSet/>
      <dgm:spPr/>
      <dgm:t>
        <a:bodyPr/>
        <a:lstStyle/>
        <a:p>
          <a:endParaRPr lang="en-US"/>
        </a:p>
      </dgm:t>
    </dgm:pt>
    <dgm:pt modelId="{825133E9-0BDF-471D-952D-5B04ABC5FFDB}">
      <dgm:prSet/>
      <dgm:spPr/>
      <dgm:t>
        <a:bodyPr/>
        <a:lstStyle/>
        <a:p>
          <a:r>
            <a:rPr lang="en-US"/>
            <a:t>Effective Communication</a:t>
          </a:r>
        </a:p>
      </dgm:t>
    </dgm:pt>
    <dgm:pt modelId="{305C2063-B845-4944-A86E-CEE0CAD70277}" type="parTrans" cxnId="{E1F6D87F-0725-499D-9418-A7D33381AF02}">
      <dgm:prSet/>
      <dgm:spPr/>
      <dgm:t>
        <a:bodyPr/>
        <a:lstStyle/>
        <a:p>
          <a:endParaRPr lang="en-US"/>
        </a:p>
      </dgm:t>
    </dgm:pt>
    <dgm:pt modelId="{8A6A4FFE-6436-4A1F-BBC8-3AAD04025886}" type="sibTrans" cxnId="{E1F6D87F-0725-499D-9418-A7D33381AF02}">
      <dgm:prSet/>
      <dgm:spPr/>
      <dgm:t>
        <a:bodyPr/>
        <a:lstStyle/>
        <a:p>
          <a:endParaRPr lang="en-US"/>
        </a:p>
      </dgm:t>
    </dgm:pt>
    <dgm:pt modelId="{2729E7A0-70A8-42BC-AE70-B26AAA979C76}">
      <dgm:prSet/>
      <dgm:spPr/>
      <dgm:t>
        <a:bodyPr/>
        <a:lstStyle/>
        <a:p>
          <a:r>
            <a:rPr lang="en-US"/>
            <a:t>Conflict Resolution</a:t>
          </a:r>
        </a:p>
      </dgm:t>
    </dgm:pt>
    <dgm:pt modelId="{14DA4E90-7991-4DE2-A5B6-9F15446F3FB7}" type="parTrans" cxnId="{E26FEE64-8DED-4060-9572-BCFDF93CA920}">
      <dgm:prSet/>
      <dgm:spPr/>
      <dgm:t>
        <a:bodyPr/>
        <a:lstStyle/>
        <a:p>
          <a:endParaRPr lang="en-US"/>
        </a:p>
      </dgm:t>
    </dgm:pt>
    <dgm:pt modelId="{19B2454F-AF1C-4F7F-8E37-2E78539A6D2F}" type="sibTrans" cxnId="{E26FEE64-8DED-4060-9572-BCFDF93CA920}">
      <dgm:prSet/>
      <dgm:spPr/>
      <dgm:t>
        <a:bodyPr/>
        <a:lstStyle/>
        <a:p>
          <a:endParaRPr lang="en-US"/>
        </a:p>
      </dgm:t>
    </dgm:pt>
    <dgm:pt modelId="{E32CE25E-1D7A-4F9F-AF88-13C3F4D3880B}" type="pres">
      <dgm:prSet presAssocID="{478DBC7B-B515-40FB-8146-3C212FAD3CE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8CCBC91-0C78-4D23-98CE-24EB9CB8B3D5}" type="pres">
      <dgm:prSet presAssocID="{0025E165-8077-4F11-8038-295FAB066729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792EACB-0C62-441C-B44E-5AC13DD1524B}" type="pres">
      <dgm:prSet presAssocID="{158638F3-7BDD-4CA5-96E7-1B572C33EEFF}" presName="sibTrans" presStyleCnt="0"/>
      <dgm:spPr/>
    </dgm:pt>
    <dgm:pt modelId="{422762FD-A36F-4078-9E66-CEE1210AA78D}" type="pres">
      <dgm:prSet presAssocID="{D6B8154C-D551-4788-8FA3-D121E8E21C85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BF80C35-AE92-469A-AAD4-0CDC3F236129}" type="pres">
      <dgm:prSet presAssocID="{6A2555BD-CE25-449E-AEF1-C317764CB982}" presName="sibTrans" presStyleCnt="0"/>
      <dgm:spPr/>
    </dgm:pt>
    <dgm:pt modelId="{33C65A24-78E6-4757-9BC3-6C0EB65FB491}" type="pres">
      <dgm:prSet presAssocID="{572DC44F-F995-4C48-A150-556DE5D963A2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AB59E4-3B6E-48BE-9537-C98B960798FA}" type="pres">
      <dgm:prSet presAssocID="{D7B40987-6AF6-47AD-A532-0BBD455B7D8D}" presName="sibTrans" presStyleCnt="0"/>
      <dgm:spPr/>
    </dgm:pt>
    <dgm:pt modelId="{507C9364-A26E-4A10-9355-DA25DE57FEB4}" type="pres">
      <dgm:prSet presAssocID="{DFA1C1D5-A60A-49FF-A681-FA41EA4C8A52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3D0A852-6AAD-4A2C-ACA2-BE408BE97077}" type="pres">
      <dgm:prSet presAssocID="{87A4A7FE-7A15-47A8-874B-4F8EBF80A1B4}" presName="sibTrans" presStyleCnt="0"/>
      <dgm:spPr/>
    </dgm:pt>
    <dgm:pt modelId="{2E5D160B-9D3C-445E-8F2D-BEF7FBD1C381}" type="pres">
      <dgm:prSet presAssocID="{825133E9-0BDF-471D-952D-5B04ABC5FFDB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094CDD4-191C-4091-80B7-C15DBEFEE0BC}" type="pres">
      <dgm:prSet presAssocID="{8A6A4FFE-6436-4A1F-BBC8-3AAD04025886}" presName="sibTrans" presStyleCnt="0"/>
      <dgm:spPr/>
    </dgm:pt>
    <dgm:pt modelId="{25337079-72ED-4565-82DC-6D34EEFD84CC}" type="pres">
      <dgm:prSet presAssocID="{2729E7A0-70A8-42BC-AE70-B26AAA979C76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F09A3E4-ED2C-477F-9485-AC121850B255}" type="presOf" srcId="{DFA1C1D5-A60A-49FF-A681-FA41EA4C8A52}" destId="{507C9364-A26E-4A10-9355-DA25DE57FEB4}" srcOrd="0" destOrd="0" presId="urn:microsoft.com/office/officeart/2005/8/layout/default"/>
    <dgm:cxn modelId="{6BF628D8-CE94-4A57-810F-94DE888B0A0B}" type="presOf" srcId="{478DBC7B-B515-40FB-8146-3C212FAD3CE6}" destId="{E32CE25E-1D7A-4F9F-AF88-13C3F4D3880B}" srcOrd="0" destOrd="0" presId="urn:microsoft.com/office/officeart/2005/8/layout/default"/>
    <dgm:cxn modelId="{C36E30C6-C05E-42CD-B4B7-77360F878051}" srcId="{478DBC7B-B515-40FB-8146-3C212FAD3CE6}" destId="{0025E165-8077-4F11-8038-295FAB066729}" srcOrd="0" destOrd="0" parTransId="{D5EC44BE-7900-442A-A95A-750D7678944D}" sibTransId="{158638F3-7BDD-4CA5-96E7-1B572C33EEFF}"/>
    <dgm:cxn modelId="{E26FEE64-8DED-4060-9572-BCFDF93CA920}" srcId="{478DBC7B-B515-40FB-8146-3C212FAD3CE6}" destId="{2729E7A0-70A8-42BC-AE70-B26AAA979C76}" srcOrd="5" destOrd="0" parTransId="{14DA4E90-7991-4DE2-A5B6-9F15446F3FB7}" sibTransId="{19B2454F-AF1C-4F7F-8E37-2E78539A6D2F}"/>
    <dgm:cxn modelId="{A601B6A8-42A2-4AA4-98FC-CCCEE5377CBD}" type="presOf" srcId="{825133E9-0BDF-471D-952D-5B04ABC5FFDB}" destId="{2E5D160B-9D3C-445E-8F2D-BEF7FBD1C381}" srcOrd="0" destOrd="0" presId="urn:microsoft.com/office/officeart/2005/8/layout/default"/>
    <dgm:cxn modelId="{DADA42DC-BD81-4397-98EF-ADE8DD537901}" type="presOf" srcId="{572DC44F-F995-4C48-A150-556DE5D963A2}" destId="{33C65A24-78E6-4757-9BC3-6C0EB65FB491}" srcOrd="0" destOrd="0" presId="urn:microsoft.com/office/officeart/2005/8/layout/default"/>
    <dgm:cxn modelId="{92405FBE-E62C-4508-B47A-4CF0217084F6}" srcId="{478DBC7B-B515-40FB-8146-3C212FAD3CE6}" destId="{572DC44F-F995-4C48-A150-556DE5D963A2}" srcOrd="2" destOrd="0" parTransId="{C30ED6A1-DD88-4BA9-82C3-03EEF8DEA585}" sibTransId="{D7B40987-6AF6-47AD-A532-0BBD455B7D8D}"/>
    <dgm:cxn modelId="{8AA5D888-5423-4C2A-AA02-B1079DC64064}" type="presOf" srcId="{D6B8154C-D551-4788-8FA3-D121E8E21C85}" destId="{422762FD-A36F-4078-9E66-CEE1210AA78D}" srcOrd="0" destOrd="0" presId="urn:microsoft.com/office/officeart/2005/8/layout/default"/>
    <dgm:cxn modelId="{0DEB24D8-27D6-4FE9-B673-0406FF44364C}" type="presOf" srcId="{2729E7A0-70A8-42BC-AE70-B26AAA979C76}" destId="{25337079-72ED-4565-82DC-6D34EEFD84CC}" srcOrd="0" destOrd="0" presId="urn:microsoft.com/office/officeart/2005/8/layout/default"/>
    <dgm:cxn modelId="{6BD680A3-3EF4-4524-A919-14C3F09581D1}" srcId="{478DBC7B-B515-40FB-8146-3C212FAD3CE6}" destId="{DFA1C1D5-A60A-49FF-A681-FA41EA4C8A52}" srcOrd="3" destOrd="0" parTransId="{C8484B7F-7011-4540-9542-845406807E86}" sibTransId="{87A4A7FE-7A15-47A8-874B-4F8EBF80A1B4}"/>
    <dgm:cxn modelId="{7E7A8B14-C8B9-4048-B097-61C4F258B54A}" type="presOf" srcId="{0025E165-8077-4F11-8038-295FAB066729}" destId="{08CCBC91-0C78-4D23-98CE-24EB9CB8B3D5}" srcOrd="0" destOrd="0" presId="urn:microsoft.com/office/officeart/2005/8/layout/default"/>
    <dgm:cxn modelId="{3AD4AE85-39F4-4A6C-A2BC-0A8F830E9705}" srcId="{478DBC7B-B515-40FB-8146-3C212FAD3CE6}" destId="{D6B8154C-D551-4788-8FA3-D121E8E21C85}" srcOrd="1" destOrd="0" parTransId="{9746B32F-28CD-4294-B99B-A57C7A7BDC80}" sibTransId="{6A2555BD-CE25-449E-AEF1-C317764CB982}"/>
    <dgm:cxn modelId="{E1F6D87F-0725-499D-9418-A7D33381AF02}" srcId="{478DBC7B-B515-40FB-8146-3C212FAD3CE6}" destId="{825133E9-0BDF-471D-952D-5B04ABC5FFDB}" srcOrd="4" destOrd="0" parTransId="{305C2063-B845-4944-A86E-CEE0CAD70277}" sibTransId="{8A6A4FFE-6436-4A1F-BBC8-3AAD04025886}"/>
    <dgm:cxn modelId="{5429A990-165F-4B33-AC35-B4FC25A28C4E}" type="presParOf" srcId="{E32CE25E-1D7A-4F9F-AF88-13C3F4D3880B}" destId="{08CCBC91-0C78-4D23-98CE-24EB9CB8B3D5}" srcOrd="0" destOrd="0" presId="urn:microsoft.com/office/officeart/2005/8/layout/default"/>
    <dgm:cxn modelId="{A7AC9561-05F6-4B74-80E2-6B5E969653A5}" type="presParOf" srcId="{E32CE25E-1D7A-4F9F-AF88-13C3F4D3880B}" destId="{0792EACB-0C62-441C-B44E-5AC13DD1524B}" srcOrd="1" destOrd="0" presId="urn:microsoft.com/office/officeart/2005/8/layout/default"/>
    <dgm:cxn modelId="{8535A6A1-64D7-43F5-96AA-9E9E0E8FECD4}" type="presParOf" srcId="{E32CE25E-1D7A-4F9F-AF88-13C3F4D3880B}" destId="{422762FD-A36F-4078-9E66-CEE1210AA78D}" srcOrd="2" destOrd="0" presId="urn:microsoft.com/office/officeart/2005/8/layout/default"/>
    <dgm:cxn modelId="{0ACAEC74-1BDB-423B-A31A-A56210257FF0}" type="presParOf" srcId="{E32CE25E-1D7A-4F9F-AF88-13C3F4D3880B}" destId="{5BF80C35-AE92-469A-AAD4-0CDC3F236129}" srcOrd="3" destOrd="0" presId="urn:microsoft.com/office/officeart/2005/8/layout/default"/>
    <dgm:cxn modelId="{FD044460-152F-4273-A279-5F52A81AF4CF}" type="presParOf" srcId="{E32CE25E-1D7A-4F9F-AF88-13C3F4D3880B}" destId="{33C65A24-78E6-4757-9BC3-6C0EB65FB491}" srcOrd="4" destOrd="0" presId="urn:microsoft.com/office/officeart/2005/8/layout/default"/>
    <dgm:cxn modelId="{9D04D6CA-FEF6-4859-AFD8-D3D02636FF6E}" type="presParOf" srcId="{E32CE25E-1D7A-4F9F-AF88-13C3F4D3880B}" destId="{BEAB59E4-3B6E-48BE-9537-C98B960798FA}" srcOrd="5" destOrd="0" presId="urn:microsoft.com/office/officeart/2005/8/layout/default"/>
    <dgm:cxn modelId="{3A184990-B594-4841-85C1-D8352FBE02F8}" type="presParOf" srcId="{E32CE25E-1D7A-4F9F-AF88-13C3F4D3880B}" destId="{507C9364-A26E-4A10-9355-DA25DE57FEB4}" srcOrd="6" destOrd="0" presId="urn:microsoft.com/office/officeart/2005/8/layout/default"/>
    <dgm:cxn modelId="{208CF838-8732-4DE7-8093-AC454F67A058}" type="presParOf" srcId="{E32CE25E-1D7A-4F9F-AF88-13C3F4D3880B}" destId="{13D0A852-6AAD-4A2C-ACA2-BE408BE97077}" srcOrd="7" destOrd="0" presId="urn:microsoft.com/office/officeart/2005/8/layout/default"/>
    <dgm:cxn modelId="{A7CB3E5C-AAB6-4DDD-9AC9-8D464E11E1AD}" type="presParOf" srcId="{E32CE25E-1D7A-4F9F-AF88-13C3F4D3880B}" destId="{2E5D160B-9D3C-445E-8F2D-BEF7FBD1C381}" srcOrd="8" destOrd="0" presId="urn:microsoft.com/office/officeart/2005/8/layout/default"/>
    <dgm:cxn modelId="{C7AD6550-3169-4374-AECD-7FA7A897839C}" type="presParOf" srcId="{E32CE25E-1D7A-4F9F-AF88-13C3F4D3880B}" destId="{1094CDD4-191C-4091-80B7-C15DBEFEE0BC}" srcOrd="9" destOrd="0" presId="urn:microsoft.com/office/officeart/2005/8/layout/default"/>
    <dgm:cxn modelId="{D4A69312-5822-4583-A8F4-A31702B279D4}" type="presParOf" srcId="{E32CE25E-1D7A-4F9F-AF88-13C3F4D3880B}" destId="{25337079-72ED-4565-82DC-6D34EEFD84C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17C2EA-272F-41DE-9B34-353B548E34C9}">
      <dsp:nvSpPr>
        <dsp:cNvPr id="0" name=""/>
        <dsp:cNvSpPr/>
      </dsp:nvSpPr>
      <dsp:spPr>
        <a:xfrm>
          <a:off x="939101" y="1074379"/>
          <a:ext cx="810000" cy="810000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E6175-10D0-4718-8E55-6C8D039A1280}">
      <dsp:nvSpPr>
        <dsp:cNvPr id="0" name=""/>
        <dsp:cNvSpPr/>
      </dsp:nvSpPr>
      <dsp:spPr>
        <a:xfrm>
          <a:off x="444101" y="21543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Confucian Values and Social Hierarchy</a:t>
          </a:r>
          <a:endParaRPr lang="en-US" sz="1500" kern="1200" dirty="0"/>
        </a:p>
      </dsp:txBody>
      <dsp:txXfrm>
        <a:off x="444101" y="2154392"/>
        <a:ext cx="1800000" cy="720000"/>
      </dsp:txXfrm>
    </dsp:sp>
    <dsp:sp modelId="{63C81900-D789-4D9B-AEFE-387143F25FB2}">
      <dsp:nvSpPr>
        <dsp:cNvPr id="0" name=""/>
        <dsp:cNvSpPr/>
      </dsp:nvSpPr>
      <dsp:spPr>
        <a:xfrm>
          <a:off x="3054101" y="1074379"/>
          <a:ext cx="810000" cy="810000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52B23-B824-4BED-A812-B380CC9C52A0}">
      <dsp:nvSpPr>
        <dsp:cNvPr id="0" name=""/>
        <dsp:cNvSpPr/>
      </dsp:nvSpPr>
      <dsp:spPr>
        <a:xfrm>
          <a:off x="2559101" y="21543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Collectivism and Group Harmony</a:t>
          </a:r>
          <a:endParaRPr lang="en-US" sz="1500" kern="1200" dirty="0"/>
        </a:p>
      </dsp:txBody>
      <dsp:txXfrm>
        <a:off x="2559101" y="2154392"/>
        <a:ext cx="1800000" cy="720000"/>
      </dsp:txXfrm>
    </dsp:sp>
    <dsp:sp modelId="{C08D61A2-1B70-4E44-9677-B2B2FA8BFC47}">
      <dsp:nvSpPr>
        <dsp:cNvPr id="0" name=""/>
        <dsp:cNvSpPr/>
      </dsp:nvSpPr>
      <dsp:spPr>
        <a:xfrm>
          <a:off x="5169101" y="1074379"/>
          <a:ext cx="810000" cy="810000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A2662-27D2-4A79-95B9-8363972CC985}">
      <dsp:nvSpPr>
        <dsp:cNvPr id="0" name=""/>
        <dsp:cNvSpPr/>
      </dsp:nvSpPr>
      <dsp:spPr>
        <a:xfrm>
          <a:off x="4674101" y="21543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High-Context Communication Style</a:t>
          </a:r>
          <a:endParaRPr lang="en-US" sz="1500" kern="1200" dirty="0"/>
        </a:p>
      </dsp:txBody>
      <dsp:txXfrm>
        <a:off x="4674101" y="2154392"/>
        <a:ext cx="1800000" cy="720000"/>
      </dsp:txXfrm>
    </dsp:sp>
    <dsp:sp modelId="{233FC349-F5D4-43F1-92D7-4B1E5286A0DA}">
      <dsp:nvSpPr>
        <dsp:cNvPr id="0" name=""/>
        <dsp:cNvSpPr/>
      </dsp:nvSpPr>
      <dsp:spPr>
        <a:xfrm>
          <a:off x="7284101" y="107437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253BD-4D70-4DB0-8F8E-FEF5CC2FD943}">
      <dsp:nvSpPr>
        <dsp:cNvPr id="0" name=""/>
        <dsp:cNvSpPr/>
      </dsp:nvSpPr>
      <dsp:spPr>
        <a:xfrm>
          <a:off x="6789101" y="21543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Indirect Communication</a:t>
          </a:r>
          <a:endParaRPr lang="en-US" sz="1500" kern="1200" dirty="0"/>
        </a:p>
      </dsp:txBody>
      <dsp:txXfrm>
        <a:off x="6789101" y="2154392"/>
        <a:ext cx="1800000" cy="720000"/>
      </dsp:txXfrm>
    </dsp:sp>
    <dsp:sp modelId="{FA8B78AF-5808-4668-BAB7-B362FA6D58DB}">
      <dsp:nvSpPr>
        <dsp:cNvPr id="0" name=""/>
        <dsp:cNvSpPr/>
      </dsp:nvSpPr>
      <dsp:spPr>
        <a:xfrm>
          <a:off x="9399101" y="1074379"/>
          <a:ext cx="810000" cy="810000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9EE02-A8CB-4443-A187-8E83966F2735}">
      <dsp:nvSpPr>
        <dsp:cNvPr id="0" name=""/>
        <dsp:cNvSpPr/>
      </dsp:nvSpPr>
      <dsp:spPr>
        <a:xfrm>
          <a:off x="8904101" y="21543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/>
            <a:t>Guanxi (Relationships) and Networking</a:t>
          </a:r>
          <a:endParaRPr lang="en-US" sz="1500" kern="1200" dirty="0"/>
        </a:p>
      </dsp:txBody>
      <dsp:txXfrm>
        <a:off x="8904101" y="215439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CCBC91-0C78-4D23-98CE-24EB9CB8B3D5}">
      <dsp:nvSpPr>
        <dsp:cNvPr id="0" name=""/>
        <dsp:cNvSpPr/>
      </dsp:nvSpPr>
      <dsp:spPr>
        <a:xfrm>
          <a:off x="967" y="379998"/>
          <a:ext cx="1219391" cy="73163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Awareness</a:t>
          </a:r>
        </a:p>
      </dsp:txBody>
      <dsp:txXfrm>
        <a:off x="967" y="379998"/>
        <a:ext cx="1219391" cy="731634"/>
      </dsp:txXfrm>
    </dsp:sp>
    <dsp:sp modelId="{422762FD-A36F-4078-9E66-CEE1210AA78D}">
      <dsp:nvSpPr>
        <dsp:cNvPr id="0" name=""/>
        <dsp:cNvSpPr/>
      </dsp:nvSpPr>
      <dsp:spPr>
        <a:xfrm>
          <a:off x="1342298" y="379998"/>
          <a:ext cx="1219391" cy="73163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Empathy</a:t>
          </a:r>
        </a:p>
      </dsp:txBody>
      <dsp:txXfrm>
        <a:off x="1342298" y="379998"/>
        <a:ext cx="1219391" cy="731634"/>
      </dsp:txXfrm>
    </dsp:sp>
    <dsp:sp modelId="{33C65A24-78E6-4757-9BC3-6C0EB65FB491}">
      <dsp:nvSpPr>
        <dsp:cNvPr id="0" name=""/>
        <dsp:cNvSpPr/>
      </dsp:nvSpPr>
      <dsp:spPr>
        <a:xfrm>
          <a:off x="2683629" y="379998"/>
          <a:ext cx="1219391" cy="73163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Respect</a:t>
          </a:r>
        </a:p>
      </dsp:txBody>
      <dsp:txXfrm>
        <a:off x="2683629" y="379998"/>
        <a:ext cx="1219391" cy="731634"/>
      </dsp:txXfrm>
    </dsp:sp>
    <dsp:sp modelId="{507C9364-A26E-4A10-9355-DA25DE57FEB4}">
      <dsp:nvSpPr>
        <dsp:cNvPr id="0" name=""/>
        <dsp:cNvSpPr/>
      </dsp:nvSpPr>
      <dsp:spPr>
        <a:xfrm>
          <a:off x="4024960" y="379998"/>
          <a:ext cx="1219391" cy="73163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Flexibility</a:t>
          </a:r>
        </a:p>
      </dsp:txBody>
      <dsp:txXfrm>
        <a:off x="4024960" y="379998"/>
        <a:ext cx="1219391" cy="731634"/>
      </dsp:txXfrm>
    </dsp:sp>
    <dsp:sp modelId="{2E5D160B-9D3C-445E-8F2D-BEF7FBD1C381}">
      <dsp:nvSpPr>
        <dsp:cNvPr id="0" name=""/>
        <dsp:cNvSpPr/>
      </dsp:nvSpPr>
      <dsp:spPr>
        <a:xfrm>
          <a:off x="5366290" y="379998"/>
          <a:ext cx="1219391" cy="73163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Effective Communication</a:t>
          </a:r>
        </a:p>
      </dsp:txBody>
      <dsp:txXfrm>
        <a:off x="5366290" y="379998"/>
        <a:ext cx="1219391" cy="731634"/>
      </dsp:txXfrm>
    </dsp:sp>
    <dsp:sp modelId="{25337079-72ED-4565-82DC-6D34EEFD84CC}">
      <dsp:nvSpPr>
        <dsp:cNvPr id="0" name=""/>
        <dsp:cNvSpPr/>
      </dsp:nvSpPr>
      <dsp:spPr>
        <a:xfrm>
          <a:off x="6707621" y="379998"/>
          <a:ext cx="1219391" cy="73163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Conflict Resolution</a:t>
          </a:r>
        </a:p>
      </dsp:txBody>
      <dsp:txXfrm>
        <a:off x="6707621" y="379998"/>
        <a:ext cx="1219391" cy="731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E4F730-30AE-40F7-AD59-44E679E34AB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82E211-28B7-434B-9B3D-B7283AAAB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8611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2E211-28B7-434B-9B3D-B7283AAABBF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8578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2E211-28B7-434B-9B3D-B7283AAABBF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2781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2E211-28B7-434B-9B3D-B7283AAABBF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3273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2E211-28B7-434B-9B3D-B7283AAABBF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345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2E211-28B7-434B-9B3D-B7283AAABBF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9555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2E211-28B7-434B-9B3D-B7283AAABBF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381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2E211-28B7-434B-9B3D-B7283AAABBF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3809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82E211-28B7-434B-9B3D-B7283AAABBF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263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0D7A3A-2F53-4F4B-8591-C4F9ECAEA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B73D407-BC53-4654-AD72-53E83A40A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246D834-EF05-4AC1-AA5F-8D874FF50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8DAD6-72AD-4321-AB62-4B28506D21DD}" type="datetime1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8A916B9-B0EF-46FF-AF62-F57F73A3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388EFDA-2A61-4AFF-9B56-A67BF1E49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7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D4AB4D-96D3-4AF0-A38E-7A120F0C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C267860-DFA5-4808-90D9-255197468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8996285-7F67-481E-B7C1-778F50401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7A6A-C906-4164-9BF3-4E7B402B878D}" type="datetime1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BE663E6-9904-451B-8A81-B1B29318B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452316D-114F-4AD8-B9BB-2E5BFE30E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20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7502E5-58AA-4B7E-9FF6-46CE9865E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CD563B6-47FB-43EE-9979-91E085BC1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6614507-5BBA-4577-AB50-96C6D838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77474E-6B1A-4DE8-B614-3DD642F9C1A2}" type="datetime1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2E5B09C-C6C7-4081-90EA-7CB34A6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29A4F51-B615-4E91-B492-A71F7313E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9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7D275DD-2258-435E-A851-A56C5FD26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672BC13-5327-4371-B96A-C7B3F38F5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4A74DEF-B38F-4582-95A1-8BE1A8883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9814F77-5FD0-41EF-BD4B-F3E2C9546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FC55C-2479-46B3-BF45-74E369CB47DB}" type="datetime1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EC13E93-BC04-470D-8F8E-EC5E6CFF7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42209F4-5769-4FB2-88AF-99D43A429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71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01B5791-2E6B-456E-9BA2-389A5998A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F29242E-6F34-461F-A807-E7505B243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7DD043D-2D76-43F3-8878-26D575C28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17D4F221-B8F9-4EE9-8199-B6818CEDB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157DA2A-0F7D-4F01-B7CF-7B74401C0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DB452C7-8E00-4A09-99BB-590717273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96C41-4167-4E7D-85C3-CB51F63A913E}" type="datetime1">
              <a:rPr lang="en-US" smtClean="0"/>
              <a:t>7/28/2023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D9E39ABF-B619-40D9-9F54-BC1017DFD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E6A32C18-AFE7-4732-80FD-4AEA2FF6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2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C91BBC7-9179-471F-B678-665ED097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767678DF-0D9E-4B8F-873B-82784F36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869FC-13BB-453A-8D44-CAF9C16DD017}" type="datetime1">
              <a:rPr lang="en-US" smtClean="0"/>
              <a:t>7/28/2023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5A39E67-D42F-4020-A840-2C7DBC5E8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F35081A9-D591-44D4-B0D0-481DF4A1B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48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27AEF9C-AAF0-493E-BA9A-A888BE847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D9510-C330-4200-84A7-C53B686BBCC5}" type="datetime1">
              <a:rPr lang="en-US" smtClean="0"/>
              <a:t>7/28/2023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7E603E3C-AAB9-452D-BC88-C6FC4744D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2FD3327-81C5-42EF-9951-8EEADE4BE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7CAFFC2-EDDE-4170-BB8E-30B25006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A38FA0C-185E-4F1A-BB55-0C1CF4FD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7B03488-F35F-4462-8678-ABE5B991B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A7D2342-9102-4FFC-84DC-1D0EE862D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448FB-07D9-490C-B3B2-F660ABB251F2}" type="datetime1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8FB98F7-9159-42C1-ADD1-5270F7C88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7F29858-68EF-4939-B6DD-4463204CB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3BA2C7-72AC-45DE-8B21-3507E3CE3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8002D93D-B6F2-44B1-A703-3E42119AE4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83B483E-98F6-42A8-B493-DC8662E20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05C51E6-4B8E-46EE-9894-0E3BF6E5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8E60E-ED90-4811-A0BB-26013A0C92DD}" type="datetime1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867CD98-8E87-4EB9-BBE7-BD0BF404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D74EC78-D6E6-4DF2-868D-4E36D83A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6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1626D13-7223-42E0-B2F4-A1971C735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D978BE1-E05B-4973-9B43-C09590290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3E23B8B-422B-4792-97A4-526B8A23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39BDB-5AD6-4FE1-9FB7-39EB4799ADB8}" type="datetime1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238C4E8-9E77-4125-ADE6-0E3146C09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FEB8972-6619-4F0F-BBA6-DEF780501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02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D922835-B2AD-4397-A52B-788398298D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A0CAD00B-1C48-4053-BBB2-FC6D5A105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2417AD2-B378-4474-9A2E-7092A6ACF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6BE01-8561-45E2-8993-F280A54DF93D}" type="datetime1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17A30DC-E35B-4851-9543-4C6FE217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30BB384-1407-437D-8782-E2466F4DA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3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716A356-0F39-4330-87CC-C300A182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7873668-A921-42B6-94BD-B3A3D81D0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4DE4DA2-0022-4CE4-BCB4-927935B77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910D21-FD0E-4EFB-8D33-D9B951BA32CB}" type="datetime1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8CA1238-17CA-4D3B-A147-AB8FEABDFA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567DDAA-022E-4C87-92F7-24DBC1679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36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043659608317093" TargetMode="External"/><Relationship Id="rId3" Type="http://schemas.openxmlformats.org/officeDocument/2006/relationships/hyperlink" Target="https://www.leisureopportunities.co.uk/news/Pure-Gym-PureGym-signals-global-growth-ambitions-with-300m-cash-injection-from-KKR-no-IPO-Humphrey-Cobbold-Rebecca-Passmore-Leonard-Green-and-Partners/348923" TargetMode="External"/><Relationship Id="rId7" Type="http://schemas.openxmlformats.org/officeDocument/2006/relationships/hyperlink" Target="https://journals.sagepub.com/home/TCN" TargetMode="External"/><Relationship Id="rId2" Type="http://schemas.openxmlformats.org/officeDocument/2006/relationships/hyperlink" Target="https://corporate.puregym.com/home/default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5623599.2020.1850203" TargetMode="External"/><Relationship Id="rId5" Type="http://schemas.openxmlformats.org/officeDocument/2006/relationships/hyperlink" Target="http://dx.doi.org/10.1016/j.ijproman.2015.02.008" TargetMode="External"/><Relationship Id="rId4" Type="http://schemas.openxmlformats.org/officeDocument/2006/relationships/hyperlink" Target="https://doi.org/10.1108/13527600010797057" TargetMode="External"/><Relationship Id="rId9" Type="http://schemas.openxmlformats.org/officeDocument/2006/relationships/hyperlink" Target="https://www.hofstede-insights.com/country-comparison-tool?countries=china,united+kingd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5">
            <a:extLst>
              <a:ext uri="{FF2B5EF4-FFF2-40B4-BE49-F238E27FC236}">
                <a16:creationId xmlns:a16="http://schemas.microsoft.com/office/drawing/2014/main" xmlns="" id="{A33739E3-2922-4229-841B-33CE71C675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E18EC836-E28B-457A-E21D-41630CBC7F79}"/>
              </a:ext>
            </a:extLst>
          </p:cNvPr>
          <p:cNvSpPr/>
          <p:nvPr/>
        </p:nvSpPr>
        <p:spPr>
          <a:xfrm>
            <a:off x="-16485" y="-16486"/>
            <a:ext cx="6426679" cy="97766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1959" y="2220234"/>
            <a:ext cx="5097413" cy="31411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kern="1200" dirty="0">
                <a:latin typeface="+mj-lt"/>
                <a:ea typeface="+mj-ea"/>
                <a:cs typeface="+mj-cs"/>
              </a:rPr>
              <a:t>British – Chinese joint venture</a:t>
            </a:r>
            <a:endParaRPr lang="en-US" sz="4800" b="1" kern="1200" dirty="0">
              <a:latin typeface="+mj-lt"/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185" y="5266139"/>
            <a:ext cx="5127095" cy="119281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1800" b="1" dirty="0"/>
              <a:t>Name: Cristian </a:t>
            </a:r>
            <a:r>
              <a:rPr lang="en-US" sz="1800" b="1" err="1"/>
              <a:t>Ailincai</a:t>
            </a:r>
            <a:endParaRPr lang="en-US" sz="1800" b="1">
              <a:cs typeface="Calibri"/>
            </a:endParaRPr>
          </a:p>
          <a:p>
            <a:pPr algn="l"/>
            <a:r>
              <a:rPr lang="en-US" sz="1800" b="1" dirty="0"/>
              <a:t>ID: 2029264</a:t>
            </a:r>
            <a:endParaRPr lang="en-US" sz="1800" b="1" dirty="0">
              <a:cs typeface="Calibri"/>
            </a:endParaRPr>
          </a:p>
          <a:p>
            <a:pPr algn="l"/>
            <a:r>
              <a:rPr lang="en-US" sz="1800" b="1" dirty="0"/>
              <a:t>Module: International Business Communications (LCBB6001)</a:t>
            </a:r>
            <a:endParaRPr lang="en-US" sz="1800" b="1" dirty="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b="1" dirty="0">
              <a:cs typeface="Calibri"/>
            </a:endParaRPr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xmlns="" id="{C4C9F2B0-1044-46EB-8AEB-C3BFFDE6C2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096000" y="-3"/>
            <a:ext cx="6096000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xmlns="" id="{D28B54C3-B57B-472A-B96E-1FCB67093DC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095999" y="-3"/>
            <a:ext cx="6095999" cy="6408536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7DB3C429-F8DA-49B9-AF84-21996FCF78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6862482" y="1528481"/>
            <a:ext cx="6858002" cy="380103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Handshake with solid fill">
            <a:extLst>
              <a:ext uri="{FF2B5EF4-FFF2-40B4-BE49-F238E27FC236}">
                <a16:creationId xmlns:a16="http://schemas.microsoft.com/office/drawing/2014/main" xmlns="" id="{51CA7D3E-BA0C-F56D-9819-339B9059DD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7456928" y="1276723"/>
            <a:ext cx="3872753" cy="3872753"/>
          </a:xfrm>
          <a:prstGeom prst="rect">
            <a:avLst/>
          </a:prstGeom>
        </p:spPr>
      </p:pic>
      <p:pic>
        <p:nvPicPr>
          <p:cNvPr id="6" name="Picture 6" descr="A black and white sign with white text&#10;&#10;Description automatically generated">
            <a:extLst>
              <a:ext uri="{FF2B5EF4-FFF2-40B4-BE49-F238E27FC236}">
                <a16:creationId xmlns:a16="http://schemas.microsoft.com/office/drawing/2014/main" xmlns="" id="{E5D1F0B3-AB29-A3AA-27D1-24C22C5817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9177" y="197257"/>
            <a:ext cx="2743200" cy="548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Agenda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5400000">
            <a:off x="-1827725" y="1984248"/>
            <a:ext cx="4114800" cy="365125"/>
          </a:xfrm>
        </p:spPr>
        <p:txBody>
          <a:bodyPr>
            <a:normAutofit/>
          </a:bodyPr>
          <a:lstStyle/>
          <a:p>
            <a:pPr algn="l"/>
            <a:endParaRPr lang="en-US" sz="11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ea typeface="Calibri"/>
                <a:cs typeface="Calibri"/>
              </a:rPr>
              <a:t>Introduction</a:t>
            </a:r>
          </a:p>
          <a:p>
            <a:r>
              <a:rPr lang="en-US" sz="2400" dirty="0">
                <a:ea typeface="Calibri"/>
                <a:cs typeface="Calibri"/>
              </a:rPr>
              <a:t>Chinese culture</a:t>
            </a:r>
          </a:p>
          <a:p>
            <a:r>
              <a:rPr lang="en-US" sz="2400" dirty="0">
                <a:ea typeface="Calibri"/>
                <a:cs typeface="Calibri"/>
              </a:rPr>
              <a:t>Success and failure factors of joint ventures</a:t>
            </a:r>
          </a:p>
          <a:p>
            <a:r>
              <a:rPr lang="en-US" sz="2400" dirty="0">
                <a:ea typeface="Calibri"/>
                <a:cs typeface="Calibri"/>
              </a:rPr>
              <a:t>Recommendations</a:t>
            </a:r>
          </a:p>
          <a:p>
            <a:r>
              <a:rPr lang="en-US" sz="2400" dirty="0">
                <a:ea typeface="Calibri"/>
                <a:cs typeface="Calibri"/>
              </a:rPr>
              <a:t>Conclusions</a:t>
            </a:r>
          </a:p>
          <a:p>
            <a:r>
              <a:rPr lang="en-US" sz="2400" dirty="0">
                <a:ea typeface="Calibri"/>
                <a:cs typeface="Calibri"/>
              </a:rPr>
              <a:t>References</a:t>
            </a:r>
          </a:p>
          <a:p>
            <a:endParaRPr lang="en-US" sz="2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0">
            <a:extLst>
              <a:ext uri="{FF2B5EF4-FFF2-40B4-BE49-F238E27FC236}">
                <a16:creationId xmlns:a16="http://schemas.microsoft.com/office/drawing/2014/main" xmlns="" id="{B712E947-0734-45F9-9C4F-41114EC3A33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FA04050-4BC8-56F8-BB27-5C26DB003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604" y="-347931"/>
            <a:ext cx="5814240" cy="1556870"/>
          </a:xfrm>
        </p:spPr>
        <p:txBody>
          <a:bodyPr anchor="b">
            <a:normAutofit/>
          </a:bodyPr>
          <a:lstStyle/>
          <a:p>
            <a:r>
              <a:rPr lang="en-US" sz="4000">
                <a:ea typeface="Calibri Light"/>
                <a:cs typeface="Calibri Light"/>
              </a:rPr>
              <a:t>Introduction to context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1C7306A-DE6F-8744-01DD-0A0EF13EB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509" y="1428773"/>
            <a:ext cx="5857371" cy="45394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 err="1">
                <a:ea typeface="+mn-lt"/>
                <a:cs typeface="+mn-lt"/>
              </a:rPr>
              <a:t>PureGym</a:t>
            </a:r>
            <a:r>
              <a:rPr lang="en-US" sz="2000" b="1" dirty="0">
                <a:ea typeface="+mn-lt"/>
                <a:cs typeface="+mn-lt"/>
              </a:rPr>
              <a:t> Limited</a:t>
            </a:r>
            <a:r>
              <a:rPr lang="en-US" sz="2000" dirty="0">
                <a:ea typeface="+mn-lt"/>
                <a:cs typeface="+mn-lt"/>
              </a:rPr>
              <a:t> is a British chain of health clubs based in the United Kingdom </a:t>
            </a:r>
            <a:endParaRPr lang="en-US" sz="2000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 </a:t>
            </a:r>
            <a:r>
              <a:rPr lang="en-US" sz="2000" b="1" dirty="0">
                <a:ea typeface="+mn-lt"/>
                <a:cs typeface="+mn-lt"/>
              </a:rPr>
              <a:t>&gt;500 gyms</a:t>
            </a:r>
            <a:r>
              <a:rPr lang="en-US" sz="2000" dirty="0">
                <a:ea typeface="+mn-lt"/>
                <a:cs typeface="+mn-lt"/>
              </a:rPr>
              <a:t> in UK, Denmark, Switzerland, USA and Kingdom of Saudi Arabia [1]. </a:t>
            </a:r>
          </a:p>
          <a:p>
            <a:r>
              <a:rPr lang="en-US" sz="2000" dirty="0">
                <a:ea typeface="+mn-lt"/>
                <a:cs typeface="+mn-lt"/>
              </a:rPr>
              <a:t> headquartered in Leeds, West Yorkshire, with additional offices in London and Southampton.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 b="1" dirty="0">
                <a:ea typeface="+mn-lt"/>
                <a:cs typeface="+mn-lt"/>
              </a:rPr>
              <a:t>Britain's largest gym chain</a:t>
            </a:r>
            <a:r>
              <a:rPr lang="en-US" sz="2000" dirty="0">
                <a:ea typeface="+mn-lt"/>
                <a:cs typeface="+mn-lt"/>
              </a:rPr>
              <a:t>, with over 1.9m members registered to their gyms [1]</a:t>
            </a:r>
          </a:p>
          <a:p>
            <a:r>
              <a:rPr lang="en-US" sz="2000" b="1" dirty="0">
                <a:ea typeface="+mn-lt"/>
                <a:cs typeface="+mn-lt"/>
              </a:rPr>
              <a:t>Aim</a:t>
            </a:r>
            <a:r>
              <a:rPr lang="en-US" sz="2000" dirty="0">
                <a:ea typeface="+mn-lt"/>
                <a:cs typeface="+mn-lt"/>
              </a:rPr>
              <a:t>: to </a:t>
            </a:r>
            <a:r>
              <a:rPr lang="en-US" sz="2000" dirty="0" err="1">
                <a:ea typeface="+mn-lt"/>
                <a:cs typeface="+mn-lt"/>
              </a:rPr>
              <a:t>revolutionise</a:t>
            </a:r>
            <a:r>
              <a:rPr lang="en-US" sz="2000" dirty="0">
                <a:ea typeface="+mn-lt"/>
                <a:cs typeface="+mn-lt"/>
              </a:rPr>
              <a:t> the fitness industry [2]</a:t>
            </a:r>
            <a:endParaRPr lang="en-US" sz="2000" dirty="0">
              <a:ea typeface="Calibri"/>
              <a:cs typeface="Calibri"/>
            </a:endParaRPr>
          </a:p>
          <a:p>
            <a:r>
              <a:rPr lang="en-US" sz="2000" b="1" dirty="0">
                <a:ea typeface="Calibri"/>
                <a:cs typeface="Calibri"/>
              </a:rPr>
              <a:t>Need</a:t>
            </a:r>
            <a:r>
              <a:rPr lang="en-US" sz="2000" dirty="0">
                <a:ea typeface="Calibri"/>
                <a:cs typeface="Calibri"/>
              </a:rPr>
              <a:t>: to understand the unique challenges of entering a new market </a:t>
            </a:r>
          </a:p>
          <a:p>
            <a:r>
              <a:rPr lang="en-US" sz="2000" b="1" dirty="0">
                <a:ea typeface="Calibri"/>
                <a:cs typeface="Calibri"/>
              </a:rPr>
              <a:t>Solution</a:t>
            </a:r>
            <a:r>
              <a:rPr lang="en-US" sz="2000" dirty="0">
                <a:ea typeface="Calibri"/>
                <a:cs typeface="Calibri"/>
              </a:rPr>
              <a:t>: to form a joint venture with a reputable Chinese company to navigate local landscape and culture more effectively.</a:t>
            </a:r>
          </a:p>
        </p:txBody>
      </p:sp>
      <p:pic>
        <p:nvPicPr>
          <p:cNvPr id="5" name="Picture 5" descr="A black and blue question mark&#10;&#10;Description automatically generated">
            <a:extLst>
              <a:ext uri="{FF2B5EF4-FFF2-40B4-BE49-F238E27FC236}">
                <a16:creationId xmlns:a16="http://schemas.microsoft.com/office/drawing/2014/main" xmlns="" id="{09832AB2-4EF5-5425-C408-F72A1A8AD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6106" y="413014"/>
            <a:ext cx="1858190" cy="1027536"/>
          </a:xfrm>
          <a:prstGeom prst="rect">
            <a:avLst/>
          </a:prstGeom>
        </p:spPr>
      </p:pic>
      <p:pic>
        <p:nvPicPr>
          <p:cNvPr id="6" name="Picture 6" descr="A screenshot of a map&#10;&#10;Description automatically generated">
            <a:extLst>
              <a:ext uri="{FF2B5EF4-FFF2-40B4-BE49-F238E27FC236}">
                <a16:creationId xmlns:a16="http://schemas.microsoft.com/office/drawing/2014/main" xmlns="" id="{652EA73E-7394-66FA-3BB0-AE50C14457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9143" y="1708052"/>
            <a:ext cx="5977780" cy="4083564"/>
          </a:xfrm>
          <a:prstGeom prst="rect">
            <a:avLst/>
          </a:prstGeom>
        </p:spPr>
      </p:pic>
      <p:sp>
        <p:nvSpPr>
          <p:cNvPr id="10" name="Rectangle 12">
            <a:extLst>
              <a:ext uri="{FF2B5EF4-FFF2-40B4-BE49-F238E27FC236}">
                <a16:creationId xmlns:a16="http://schemas.microsoft.com/office/drawing/2014/main" xmlns="" id="{5A65989E-BBD5-44D7-AA86-7AFD5D46BB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66000">
                <a:srgbClr val="000000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4">
            <a:extLst>
              <a:ext uri="{FF2B5EF4-FFF2-40B4-BE49-F238E27FC236}">
                <a16:creationId xmlns:a16="http://schemas.microsoft.com/office/drawing/2014/main" xmlns="" id="{231A2881-D8D7-4A7D-ACA3-E9F849F853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365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3" name="Rectangle 182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1BA17EB-03ED-8FB8-7AA1-AAA111A8E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Introduce the Chinese culture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06FB1C3-77EE-4061-6B3B-E18247448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5" y="1984248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endParaRPr lang="en-US" sz="110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78" name="Content Placeholder 177">
            <a:extLst>
              <a:ext uri="{FF2B5EF4-FFF2-40B4-BE49-F238E27FC236}">
                <a16:creationId xmlns:a16="http://schemas.microsoft.com/office/drawing/2014/main" xmlns="" id="{156E1F88-52FD-A38D-AD96-AD06C5277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354" y="1829367"/>
            <a:ext cx="11032370" cy="1210453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US" sz="2000" b="1" dirty="0"/>
              <a:t>Understanding and appreciating the cultural nuances of our potential Chinese partners are essential steps towards building a strong and enduring joint venture.</a:t>
            </a:r>
            <a:r>
              <a:rPr lang="en-US" sz="2000" dirty="0"/>
              <a:t>​</a:t>
            </a:r>
          </a:p>
          <a:p>
            <a:endParaRPr lang="en-US" sz="2000"/>
          </a:p>
          <a:p>
            <a:r>
              <a:rPr lang="en-US" sz="2000" b="1" dirty="0"/>
              <a:t>Key aspects of Chinese culture [3] that one must consider:</a:t>
            </a:r>
          </a:p>
        </p:txBody>
      </p:sp>
      <p:graphicFrame>
        <p:nvGraphicFramePr>
          <p:cNvPr id="180" name="Content Placeholder 2">
            <a:extLst>
              <a:ext uri="{FF2B5EF4-FFF2-40B4-BE49-F238E27FC236}">
                <a16:creationId xmlns:a16="http://schemas.microsoft.com/office/drawing/2014/main" xmlns="" id="{B3D5D124-7536-F863-A79C-2E131AC6AB65}"/>
              </a:ext>
            </a:extLst>
          </p:cNvPr>
          <p:cNvGraphicFramePr>
            <a:graphicFrameLocks/>
          </p:cNvGraphicFramePr>
          <p:nvPr/>
        </p:nvGraphicFramePr>
        <p:xfrm>
          <a:off x="378125" y="2774530"/>
          <a:ext cx="11148203" cy="39487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5933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A8384FB5-9ADC-4DDC-881B-597D56F5B1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1199E1B1-A8C0-4FE8-A5A8-1CB41D69F8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84A8DE83-DE75-4B41-9DB4-A7EC0B0DEC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A7009A0A-BEF5-4EAC-AF15-E4F9F002E2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CF4C6CE-7CEB-E093-3F31-D5F65244B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Chinese Culture vs British Culture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E25A1D1-CE2C-A9D1-4C1E-3417FF69C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2002536"/>
            <a:ext cx="4114800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endParaRPr lang="en-US" sz="110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xmlns="" id="{DF46FB64-FEA0-D4C1-022D-66D0A69102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129866"/>
              </p:ext>
            </p:extLst>
          </p:nvPr>
        </p:nvGraphicFramePr>
        <p:xfrm>
          <a:off x="432225" y="2248903"/>
          <a:ext cx="11327551" cy="38869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3703">
                  <a:extLst>
                    <a:ext uri="{9D8B030D-6E8A-4147-A177-3AD203B41FA5}">
                      <a16:colId xmlns:a16="http://schemas.microsoft.com/office/drawing/2014/main" xmlns="" val="182869577"/>
                    </a:ext>
                  </a:extLst>
                </a:gridCol>
                <a:gridCol w="3840145">
                  <a:extLst>
                    <a:ext uri="{9D8B030D-6E8A-4147-A177-3AD203B41FA5}">
                      <a16:colId xmlns:a16="http://schemas.microsoft.com/office/drawing/2014/main" xmlns="" val="603016421"/>
                    </a:ext>
                  </a:extLst>
                </a:gridCol>
                <a:gridCol w="3743703">
                  <a:extLst>
                    <a:ext uri="{9D8B030D-6E8A-4147-A177-3AD203B41FA5}">
                      <a16:colId xmlns:a16="http://schemas.microsoft.com/office/drawing/2014/main" xmlns="" val="2129939468"/>
                    </a:ext>
                  </a:extLst>
                </a:gridCol>
              </a:tblGrid>
              <a:tr h="4297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Domain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China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United Kingdom</a:t>
                      </a:r>
                    </a:p>
                  </a:txBody>
                  <a:tcPr marL="97662" marR="97662" marT="48831" marB="48831"/>
                </a:tc>
                <a:extLst>
                  <a:ext uri="{0D108BD9-81ED-4DB2-BD59-A6C34878D82A}">
                    <a16:rowId xmlns:a16="http://schemas.microsoft.com/office/drawing/2014/main" xmlns="" val="3506715973"/>
                  </a:ext>
                </a:extLst>
              </a:tr>
              <a:tr h="4297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Communication style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High-context &amp; indirect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Direct &amp; explicit</a:t>
                      </a:r>
                    </a:p>
                  </a:txBody>
                  <a:tcPr marL="97662" marR="97662" marT="48831" marB="48831"/>
                </a:tc>
                <a:extLst>
                  <a:ext uri="{0D108BD9-81ED-4DB2-BD59-A6C34878D82A}">
                    <a16:rowId xmlns:a16="http://schemas.microsoft.com/office/drawing/2014/main" xmlns="" val="3850368100"/>
                  </a:ext>
                </a:extLst>
              </a:tr>
              <a:tr h="4297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Social aspects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Collectivism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Individualism</a:t>
                      </a:r>
                    </a:p>
                  </a:txBody>
                  <a:tcPr marL="97662" marR="97662" marT="48831" marB="48831"/>
                </a:tc>
                <a:extLst>
                  <a:ext uri="{0D108BD9-81ED-4DB2-BD59-A6C34878D82A}">
                    <a16:rowId xmlns:a16="http://schemas.microsoft.com/office/drawing/2014/main" xmlns="" val="1330478526"/>
                  </a:ext>
                </a:extLst>
              </a:tr>
              <a:tr h="7226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Time management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Time is fluid, value on the present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Punctuality and adhering to schedules</a:t>
                      </a:r>
                    </a:p>
                  </a:txBody>
                  <a:tcPr marL="97662" marR="97662" marT="48831" marB="48831"/>
                </a:tc>
                <a:extLst>
                  <a:ext uri="{0D108BD9-81ED-4DB2-BD59-A6C34878D82A}">
                    <a16:rowId xmlns:a16="http://schemas.microsoft.com/office/drawing/2014/main" xmlns="" val="837913728"/>
                  </a:ext>
                </a:extLst>
              </a:tr>
              <a:tr h="4297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Power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Vertical hierarchy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Flat hierarchies</a:t>
                      </a:r>
                    </a:p>
                  </a:txBody>
                  <a:tcPr marL="97662" marR="97662" marT="48831" marB="48831"/>
                </a:tc>
                <a:extLst>
                  <a:ext uri="{0D108BD9-81ED-4DB2-BD59-A6C34878D82A}">
                    <a16:rowId xmlns:a16="http://schemas.microsoft.com/office/drawing/2014/main" xmlns="" val="2976750651"/>
                  </a:ext>
                </a:extLst>
              </a:tr>
              <a:tr h="7226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Business etiquette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Formal approach, slight bow, use of titles and last names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Firm handshake, eye contact, use of first name</a:t>
                      </a:r>
                    </a:p>
                  </a:txBody>
                  <a:tcPr marL="97662" marR="97662" marT="48831" marB="48831"/>
                </a:tc>
                <a:extLst>
                  <a:ext uri="{0D108BD9-81ED-4DB2-BD59-A6C34878D82A}">
                    <a16:rowId xmlns:a16="http://schemas.microsoft.com/office/drawing/2014/main" xmlns="" val="3722122304"/>
                  </a:ext>
                </a:extLst>
              </a:tr>
              <a:tr h="72269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Conflict handling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Conflicts are addressed indirectly or privately</a:t>
                      </a:r>
                    </a:p>
                  </a:txBody>
                  <a:tcPr marL="97662" marR="97662" marT="48831" marB="48831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900" dirty="0"/>
                        <a:t>Seek resolution through open dialogue</a:t>
                      </a:r>
                    </a:p>
                  </a:txBody>
                  <a:tcPr marL="97662" marR="97662" marT="48831" marB="48831"/>
                </a:tc>
                <a:extLst>
                  <a:ext uri="{0D108BD9-81ED-4DB2-BD59-A6C34878D82A}">
                    <a16:rowId xmlns:a16="http://schemas.microsoft.com/office/drawing/2014/main" xmlns="" val="6146451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6746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2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Success factors of joint ventures </a:t>
            </a:r>
            <a:endParaRPr lang="en-US" sz="4000" dirty="0">
              <a:solidFill>
                <a:srgbClr val="FFFFFF"/>
              </a:solidFill>
              <a:cs typeface="Calibri Light" panose="020F0302020204030204"/>
            </a:endParaRPr>
          </a:p>
        </p:txBody>
      </p:sp>
      <p:pic>
        <p:nvPicPr>
          <p:cNvPr id="10" name="Picture 10" descr="A close-up of a white background&#10;&#10;Description automatically generated">
            <a:extLst>
              <a:ext uri="{FF2B5EF4-FFF2-40B4-BE49-F238E27FC236}">
                <a16:creationId xmlns:a16="http://schemas.microsoft.com/office/drawing/2014/main" xmlns="" id="{C6885F2F-5B96-8271-DCFD-5F2EB8C86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2447" y="444354"/>
            <a:ext cx="6196098" cy="170862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19683645-3721-0776-EB52-2401A7A06F85}"/>
              </a:ext>
            </a:extLst>
          </p:cNvPr>
          <p:cNvSpPr txBox="1"/>
          <p:nvPr/>
        </p:nvSpPr>
        <p:spPr>
          <a:xfrm>
            <a:off x="4747572" y="2355904"/>
            <a:ext cx="6518093" cy="30931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48640">
              <a:spcAft>
                <a:spcPts val="600"/>
              </a:spcAft>
            </a:pPr>
            <a:r>
              <a:rPr lang="en-US" sz="2000" dirty="0">
                <a:cs typeface="Calibri"/>
              </a:rPr>
              <a:t>Conclusion of the study [4]:</a:t>
            </a:r>
          </a:p>
          <a:p>
            <a:pPr marL="171450" indent="-171450" defTabSz="548640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Systematic approach of risk management </a:t>
            </a:r>
            <a:endParaRPr lang="en-US" dirty="0"/>
          </a:p>
          <a:p>
            <a:pPr marL="171450" indent="-171450" defTabSz="548640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Appropriate risk allocation and sharing</a:t>
            </a:r>
            <a:endParaRPr lang="en-US" sz="2000" kern="1200" dirty="0">
              <a:latin typeface="+mn-lt"/>
              <a:cs typeface="Calibri"/>
            </a:endParaRPr>
          </a:p>
          <a:p>
            <a:pPr marL="171450" indent="-171450" defTabSz="548640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Transparent procedures</a:t>
            </a:r>
            <a:endParaRPr lang="en-US" sz="2000" kern="1200" dirty="0">
              <a:latin typeface="+mn-lt"/>
              <a:cs typeface="Calibri"/>
            </a:endParaRPr>
          </a:p>
          <a:p>
            <a:pPr marL="171450" indent="-171450" defTabSz="548640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Strong consortium: reliable and well-structured companies</a:t>
            </a:r>
            <a:endParaRPr lang="en-US" sz="2000" kern="1200" dirty="0">
              <a:latin typeface="+mn-lt"/>
              <a:cs typeface="Calibri"/>
            </a:endParaRPr>
          </a:p>
          <a:p>
            <a:pPr marL="171450" indent="-171450" defTabSz="548640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Political support</a:t>
            </a:r>
            <a:endParaRPr lang="en-US" sz="2000" kern="1200" dirty="0">
              <a:latin typeface="+mn-lt"/>
              <a:cs typeface="Calibri"/>
            </a:endParaRPr>
          </a:p>
          <a:p>
            <a:pPr marL="171450" indent="-171450" defTabSz="548640">
              <a:spcAft>
                <a:spcPts val="600"/>
              </a:spcAft>
              <a:buFont typeface="Arial"/>
              <a:buChar char="•"/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Public/community support</a:t>
            </a:r>
            <a:endParaRPr lang="en-US" sz="2000" kern="1200" dirty="0">
              <a:latin typeface="+mn-lt"/>
              <a:cs typeface="Calibri"/>
            </a:endParaRP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endParaRPr lang="en-US" sz="2000" dirty="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61E09A4D-FA00-1247-9758-5ACF6A0F03D3}"/>
              </a:ext>
            </a:extLst>
          </p:cNvPr>
          <p:cNvSpPr txBox="1"/>
          <p:nvPr/>
        </p:nvSpPr>
        <p:spPr>
          <a:xfrm>
            <a:off x="4746901" y="5444366"/>
            <a:ext cx="666683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548640">
              <a:spcAft>
                <a:spcPts val="600"/>
              </a:spcAft>
            </a:pPr>
            <a:r>
              <a:rPr lang="en-US" sz="2000" kern="1200" dirty="0">
                <a:latin typeface="+mn-lt"/>
                <a:ea typeface="+mn-ea"/>
                <a:cs typeface="Calibri"/>
              </a:rPr>
              <a:t>Trust, mutual respect of individuals and cultures, shared vision and clear objectives are very important in forming successful joint ventures.</a:t>
            </a:r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19880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xmlns="" id="{C4285719-470E-454C-AF62-8323075F1F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CD9FE4EF-C4D8-49A0-B2FF-81D8DB7D8A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4300840D-0A0B-4512-BACA-B439D5B9C5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D2B78728-A580-49A7-84F9-6EF6F583AD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xmlns="" id="{38FAA1A1-D861-433F-88FA-1E9D6FD31D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8D71EDA1-87BF-4D5D-AB79-F346FD1927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Failure factors of joint ventures </a:t>
            </a:r>
            <a:endParaRPr lang="en-US" sz="4000" dirty="0">
              <a:solidFill>
                <a:srgbClr val="FFFFFF"/>
              </a:solidFill>
              <a:cs typeface="Calibri Light" panose="020F0302020204030204"/>
            </a:endParaRPr>
          </a:p>
        </p:txBody>
      </p:sp>
      <p:pic>
        <p:nvPicPr>
          <p:cNvPr id="5" name="Picture 5" descr="A close up of a white background&#10;&#10;Description automatically generated">
            <a:extLst>
              <a:ext uri="{FF2B5EF4-FFF2-40B4-BE49-F238E27FC236}">
                <a16:creationId xmlns:a16="http://schemas.microsoft.com/office/drawing/2014/main" xmlns="" id="{E37C8A29-A8C3-CB3D-6D2A-B037F6BEB4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96537" y="160630"/>
            <a:ext cx="6243547" cy="95702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70EFC8D0-5AB1-8C73-1608-8F91A994A845}"/>
              </a:ext>
            </a:extLst>
          </p:cNvPr>
          <p:cNvSpPr txBox="1"/>
          <p:nvPr/>
        </p:nvSpPr>
        <p:spPr>
          <a:xfrm>
            <a:off x="4594833" y="1284977"/>
            <a:ext cx="6284434" cy="10926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457200">
              <a:spcAft>
                <a:spcPts val="600"/>
              </a:spcAft>
            </a:pPr>
            <a:r>
              <a:rPr lang="en-US" sz="2000" dirty="0">
                <a:cs typeface="Calibri"/>
              </a:rPr>
              <a:t>Conclusion of the study [5]:</a:t>
            </a:r>
            <a:endParaRPr lang="en-US" dirty="0"/>
          </a:p>
          <a:p>
            <a:pPr defTabSz="457200">
              <a:spcAft>
                <a:spcPts val="600"/>
              </a:spcAft>
            </a:pPr>
            <a:r>
              <a:rPr lang="en-US" sz="2000" dirty="0">
                <a:cs typeface="Calibri"/>
              </a:rPr>
              <a:t>37</a:t>
            </a:r>
            <a:r>
              <a:rPr lang="en-US" sz="2000" kern="1200" dirty="0">
                <a:latin typeface="+mn-lt"/>
                <a:ea typeface="+mn-ea"/>
                <a:cs typeface="Calibri"/>
              </a:rPr>
              <a:t> barrier factors</a:t>
            </a:r>
            <a:r>
              <a:rPr lang="en-US" sz="2000" dirty="0">
                <a:cs typeface="Calibri"/>
              </a:rPr>
              <a:t> have been identified and </a:t>
            </a:r>
            <a:r>
              <a:rPr lang="en-US" sz="2000" kern="1200" dirty="0">
                <a:latin typeface="+mn-lt"/>
                <a:ea typeface="+mn-ea"/>
                <a:cs typeface="Calibri"/>
              </a:rPr>
              <a:t> classified into 6 categories: 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FCD76BDD-7D2A-1CD9-4721-F0E80DCF7CB2}"/>
              </a:ext>
            </a:extLst>
          </p:cNvPr>
          <p:cNvSpPr txBox="1"/>
          <p:nvPr/>
        </p:nvSpPr>
        <p:spPr>
          <a:xfrm>
            <a:off x="4601427" y="2439445"/>
            <a:ext cx="7109474" cy="41703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42875" indent="-142875" defTabSz="457200">
              <a:spcAft>
                <a:spcPts val="600"/>
              </a:spcAft>
              <a:buFont typeface="Arial"/>
              <a:buChar char="•"/>
            </a:pPr>
            <a:r>
              <a:rPr lang="en-US" sz="2000" b="1" kern="1200" dirty="0">
                <a:latin typeface="+mn-lt"/>
                <a:ea typeface="+mn-lt"/>
                <a:cs typeface="+mn-lt"/>
              </a:rPr>
              <a:t>inter-organizational differences</a:t>
            </a:r>
            <a:r>
              <a:rPr lang="en-US" sz="2000" kern="1200" dirty="0">
                <a:latin typeface="+mn-lt"/>
                <a:ea typeface="+mn-lt"/>
                <a:cs typeface="+mn-lt"/>
              </a:rPr>
              <a:t>: different cultures, different policies and procedures</a:t>
            </a:r>
            <a:endParaRPr lang="en-US" sz="2000" kern="1200" dirty="0">
              <a:latin typeface="+mn-lt"/>
              <a:cs typeface="Calibri"/>
            </a:endParaRPr>
          </a:p>
          <a:p>
            <a:pPr marL="142875" indent="-142875" defTabSz="457200">
              <a:spcAft>
                <a:spcPts val="600"/>
              </a:spcAft>
              <a:buFont typeface="Arial"/>
              <a:buChar char="•"/>
            </a:pPr>
            <a:r>
              <a:rPr lang="en-US" sz="2000" b="1" kern="1200" dirty="0">
                <a:latin typeface="+mn-lt"/>
                <a:ea typeface="+mn-lt"/>
                <a:cs typeface="+mn-lt"/>
              </a:rPr>
              <a:t>lack of expertise and confidence</a:t>
            </a:r>
            <a:r>
              <a:rPr lang="en-US" sz="2000" kern="1200" dirty="0">
                <a:latin typeface="+mn-lt"/>
                <a:ea typeface="+mn-lt"/>
                <a:cs typeface="+mn-lt"/>
              </a:rPr>
              <a:t>: poor project management skills, poor spirit of cooperation</a:t>
            </a:r>
          </a:p>
          <a:p>
            <a:pPr marL="142875" indent="-142875" defTabSz="457200">
              <a:spcAft>
                <a:spcPts val="600"/>
              </a:spcAft>
              <a:buFont typeface="Arial"/>
              <a:buChar char="•"/>
            </a:pPr>
            <a:r>
              <a:rPr lang="en-US" sz="2000" b="1" kern="1200" dirty="0">
                <a:latin typeface="+mn-lt"/>
                <a:ea typeface="+mn-lt"/>
                <a:cs typeface="+mn-lt"/>
              </a:rPr>
              <a:t>lack of effective planning and suitable strategies</a:t>
            </a:r>
            <a:r>
              <a:rPr lang="en-US" sz="2000" kern="1200" dirty="0">
                <a:latin typeface="+mn-lt"/>
                <a:ea typeface="+mn-lt"/>
                <a:cs typeface="+mn-lt"/>
              </a:rPr>
              <a:t>: lack of project planning and budgeting</a:t>
            </a:r>
          </a:p>
          <a:p>
            <a:pPr marL="142875" indent="-142875" defTabSz="457200">
              <a:spcAft>
                <a:spcPts val="600"/>
              </a:spcAft>
              <a:buFont typeface="Arial"/>
              <a:buChar char="•"/>
            </a:pPr>
            <a:r>
              <a:rPr lang="en-US" sz="2000" b="1" kern="1200" dirty="0">
                <a:latin typeface="+mn-lt"/>
                <a:ea typeface="+mn-lt"/>
                <a:cs typeface="+mn-lt"/>
              </a:rPr>
              <a:t>lack of experiential knowledge of joint venture’s fundamentals</a:t>
            </a:r>
            <a:r>
              <a:rPr lang="en-US" sz="2000" kern="1200" dirty="0">
                <a:latin typeface="+mn-lt"/>
                <a:ea typeface="+mn-lt"/>
                <a:cs typeface="+mn-lt"/>
              </a:rPr>
              <a:t>: lack of understanding the joint venture's objectives</a:t>
            </a:r>
          </a:p>
          <a:p>
            <a:pPr marL="142875" indent="-142875" defTabSz="457200">
              <a:spcAft>
                <a:spcPts val="600"/>
              </a:spcAft>
              <a:buFont typeface="Arial"/>
              <a:buChar char="•"/>
            </a:pPr>
            <a:r>
              <a:rPr lang="en-US" sz="2000" b="1" kern="1200" dirty="0">
                <a:latin typeface="+mn-lt"/>
                <a:ea typeface="+mn-lt"/>
                <a:cs typeface="+mn-lt"/>
              </a:rPr>
              <a:t>conflicts among joint venture entities</a:t>
            </a:r>
            <a:r>
              <a:rPr lang="en-US" sz="2000" kern="1200" dirty="0">
                <a:latin typeface="+mn-lt"/>
                <a:ea typeface="+mn-lt"/>
                <a:cs typeface="+mn-lt"/>
              </a:rPr>
              <a:t>: conflict of interest, deviation from the original agreement</a:t>
            </a:r>
          </a:p>
          <a:p>
            <a:pPr marL="142875" indent="-142875" defTabSz="457200">
              <a:spcAft>
                <a:spcPts val="600"/>
              </a:spcAft>
              <a:buFont typeface="Arial"/>
              <a:buChar char="•"/>
            </a:pPr>
            <a:r>
              <a:rPr lang="en-US" sz="2000" b="1" kern="1200" dirty="0">
                <a:latin typeface="+mn-lt"/>
                <a:ea typeface="+mn-lt"/>
                <a:cs typeface="+mn-lt"/>
              </a:rPr>
              <a:t>joint venture management difficulties</a:t>
            </a:r>
            <a:r>
              <a:rPr lang="en-US" sz="2000" kern="1200" dirty="0">
                <a:latin typeface="+mn-lt"/>
                <a:ea typeface="+mn-lt"/>
                <a:cs typeface="+mn-lt"/>
              </a:rPr>
              <a:t>: competitors vs collaborators</a:t>
            </a:r>
            <a:endParaRPr lang="en-US" sz="20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617216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C4285719-470E-454C-AF62-8323075F1F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CD9FE4EF-C4D8-49A0-B2FF-81D8DB7D8A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4">
            <a:extLst>
              <a:ext uri="{FF2B5EF4-FFF2-40B4-BE49-F238E27FC236}">
                <a16:creationId xmlns:a16="http://schemas.microsoft.com/office/drawing/2014/main" xmlns="" id="{4300840D-0A0B-4512-BACA-B439D5B9C5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D2B78728-A580-49A7-84F9-6EF6F583AD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xmlns="" id="{38FAA1A1-D861-433F-88FA-1E9D6FD31D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8D71EDA1-87BF-4D5D-AB79-F346FD1927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Cultural sensitivity in China / UK </a:t>
            </a:r>
            <a:endParaRPr lang="en-US" sz="400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5400000">
            <a:off x="-1828800" y="2002536"/>
            <a:ext cx="4114800" cy="365125"/>
          </a:xfrm>
        </p:spPr>
        <p:txBody>
          <a:bodyPr>
            <a:normAutofit/>
          </a:bodyPr>
          <a:lstStyle/>
          <a:p>
            <a:pPr algn="l"/>
            <a:endParaRPr lang="en-US" sz="11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2540" y="459776"/>
            <a:ext cx="7525109" cy="57315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dirty="0">
                <a:ea typeface="+mn-lt"/>
                <a:cs typeface="+mn-lt"/>
              </a:rPr>
              <a:t>Cultural sensitivity / cross-cultural sensitivity / cultural awareness</a:t>
            </a:r>
            <a:r>
              <a:rPr lang="en-US" sz="2000" dirty="0">
                <a:ea typeface="+mn-lt"/>
                <a:cs typeface="+mn-lt"/>
              </a:rPr>
              <a:t> =  the knowledge, awareness, and acceptance of other cultures and </a:t>
            </a:r>
            <a:r>
              <a:rPr lang="en-US" sz="2000">
                <a:ea typeface="+mn-lt"/>
                <a:cs typeface="+mn-lt"/>
              </a:rPr>
              <a:t>others' cultural identities [6]</a:t>
            </a:r>
          </a:p>
          <a:p>
            <a:endParaRPr lang="en-US" sz="2000" dirty="0">
              <a:ea typeface="+mn-lt"/>
              <a:cs typeface="+mn-lt"/>
            </a:endParaRPr>
          </a:p>
          <a:p>
            <a:r>
              <a:rPr lang="en-US" sz="2000" b="1" dirty="0">
                <a:ea typeface="+mn-lt"/>
                <a:cs typeface="+mn-lt"/>
              </a:rPr>
              <a:t>China:</a:t>
            </a:r>
            <a:r>
              <a:rPr lang="en-US" sz="2000" dirty="0">
                <a:ea typeface="+mn-lt"/>
                <a:cs typeface="+mn-lt"/>
              </a:rPr>
              <a:t> In recent years, China has become increasingly sensitive to cross-cultural competence due to its expanding global interactions </a:t>
            </a:r>
            <a:r>
              <a:rPr lang="en-US" sz="2000">
                <a:ea typeface="+mn-lt"/>
                <a:cs typeface="+mn-lt"/>
              </a:rPr>
              <a:t>and presence [7]. The country </a:t>
            </a:r>
            <a:r>
              <a:rPr lang="en-US" sz="2000" err="1">
                <a:ea typeface="+mn-lt"/>
                <a:cs typeface="+mn-lt"/>
              </a:rPr>
              <a:t>recognises</a:t>
            </a:r>
            <a:r>
              <a:rPr lang="en-US" sz="2000" dirty="0">
                <a:ea typeface="+mn-lt"/>
                <a:cs typeface="+mn-lt"/>
              </a:rPr>
              <a:t> the importance of understanding and appreciating foreign cultures in fostering successful collaborations.</a:t>
            </a:r>
            <a:endParaRPr lang="en-US" sz="2000" dirty="0"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UK:</a:t>
            </a:r>
            <a:r>
              <a:rPr lang="en-US" sz="2000" dirty="0">
                <a:ea typeface="+mn-lt"/>
                <a:cs typeface="+mn-lt"/>
              </a:rPr>
              <a:t> The UK, with a long history of global interactions, generally demonstrates openness and adaptability to foreign cultures. British businesses often emphasize cultural sensitivity to navigate </a:t>
            </a:r>
            <a:r>
              <a:rPr lang="en-US" sz="2000">
                <a:ea typeface="+mn-lt"/>
                <a:cs typeface="+mn-lt"/>
              </a:rPr>
              <a:t>international partnerships successfully [7].</a:t>
            </a:r>
            <a:endParaRPr lang="en-US" sz="2000">
              <a:cs typeface="Calibri"/>
            </a:endParaRPr>
          </a:p>
          <a:p>
            <a:endParaRPr lang="en-US" sz="2000" dirty="0">
              <a:cs typeface="Calibri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xmlns="" id="{554EFD27-1886-BA84-A5D7-51105F8A2D5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74920007"/>
              </p:ext>
            </p:extLst>
          </p:nvPr>
        </p:nvGraphicFramePr>
        <p:xfrm>
          <a:off x="4164784" y="5020197"/>
          <a:ext cx="7927981" cy="1491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1">
            <a:extLst>
              <a:ext uri="{FF2B5EF4-FFF2-40B4-BE49-F238E27FC236}">
                <a16:creationId xmlns:a16="http://schemas.microsoft.com/office/drawing/2014/main" xmlns="" id="{4D1248EE-67D1-4BDE-AB0E-01D7CD8DD7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2" y="5686442"/>
            <a:ext cx="10943421" cy="8707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000" dirty="0"/>
              <a:t>Hofstede cultural Dimensions: UK and China </a:t>
            </a:r>
            <a:endParaRPr lang="en-US" dirty="0">
              <a:cs typeface="Calibri Light" panose="020F0302020204030204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5856986" y="5293299"/>
            <a:ext cx="6429554" cy="2357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900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</a:rPr>
              <a:t>Figure 1: Hofstede cultural dimensions: UK vs China [8]</a:t>
            </a:r>
            <a:endParaRPr lang="en-US"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C4C02863-A6B0-D9D1-407D-C64B8C78E7BC}"/>
              </a:ext>
            </a:extLst>
          </p:cNvPr>
          <p:cNvSpPr txBox="1"/>
          <p:nvPr/>
        </p:nvSpPr>
        <p:spPr>
          <a:xfrm>
            <a:off x="368063" y="2570670"/>
            <a:ext cx="2921154" cy="205717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Developed by Geert Hofstede, Hofstede cultural Dimensions Theory is a framework used to understand the differences in culture across countries</a:t>
            </a:r>
            <a:endParaRPr lang="en-US" dirty="0">
              <a:cs typeface="Calibri" panose="020F0502020204030204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1739" r="14701" b="-1"/>
          <a:stretch/>
        </p:blipFill>
        <p:spPr>
          <a:xfrm>
            <a:off x="3118449" y="114588"/>
            <a:ext cx="8630729" cy="5188988"/>
          </a:xfrm>
          <a:prstGeom prst="rect">
            <a:avLst/>
          </a:prstGeom>
        </p:spPr>
      </p:pic>
      <p:sp>
        <p:nvSpPr>
          <p:cNvPr id="25" name="Rectangle 13">
            <a:extLst>
              <a:ext uri="{FF2B5EF4-FFF2-40B4-BE49-F238E27FC236}">
                <a16:creationId xmlns:a16="http://schemas.microsoft.com/office/drawing/2014/main" xmlns="" id="{A344AAA5-41F4-4862-97EF-688D31DC75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xmlns="" id="{69E1A62C-2AAF-4B3E-8CDB-65E2370809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Recommendations for a successful China-UK joint venture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5400000">
            <a:off x="-1827725" y="1984248"/>
            <a:ext cx="4114800" cy="365125"/>
          </a:xfrm>
        </p:spPr>
        <p:txBody>
          <a:bodyPr>
            <a:normAutofit/>
          </a:bodyPr>
          <a:lstStyle/>
          <a:p>
            <a:pPr algn="l"/>
            <a:endParaRPr lang="en-US" sz="11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700" dirty="0">
                <a:cs typeface="Calibri"/>
              </a:rPr>
              <a:t>Foster Cultural Awareness:</a:t>
            </a:r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700" dirty="0">
                <a:cs typeface="Calibri"/>
              </a:rPr>
              <a:t>Provide cross-cultural training to employees involved in the joint venture.</a:t>
            </a:r>
          </a:p>
          <a:p>
            <a:pPr marL="285750" lvl="1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700">
                <a:cs typeface="Calibri"/>
              </a:rPr>
              <a:t>Appoint a cultural liaison or consultant to help bridge cultural gaps.</a:t>
            </a:r>
          </a:p>
          <a:p>
            <a:pPr marL="285750" lvl="1" indent="-285750">
              <a:spcBef>
                <a:spcPts val="0"/>
              </a:spcBef>
              <a:buFont typeface="Arial,Sans-Serif" panose="020B0604020202020204" pitchFamily="34" charset="0"/>
            </a:pPr>
            <a:endParaRPr lang="en-US" sz="1700"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700" dirty="0">
                <a:cs typeface="Calibri"/>
              </a:rPr>
              <a:t>Develop Open Communication Channels:</a:t>
            </a:r>
          </a:p>
          <a:p>
            <a:pPr marL="285750" lvl="1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700">
                <a:cs typeface="Calibri"/>
              </a:rPr>
              <a:t>Encourage regular meetings and open discussions to address concerns and expectations.</a:t>
            </a:r>
          </a:p>
          <a:p>
            <a:pPr marL="285750" lvl="1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700">
                <a:cs typeface="Calibri"/>
              </a:rPr>
              <a:t>Promote transparency in decision-making processes.</a:t>
            </a:r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endParaRPr lang="en-US" sz="1700"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700">
                <a:cs typeface="Calibri"/>
              </a:rPr>
              <a:t>Build Relationships and Trust:</a:t>
            </a:r>
          </a:p>
          <a:p>
            <a:pPr marL="285750" lvl="1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700">
                <a:cs typeface="Calibri"/>
              </a:rPr>
              <a:t>Allocate time and resources for team-building activities.</a:t>
            </a:r>
          </a:p>
          <a:p>
            <a:pPr marL="285750" lvl="1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700">
                <a:cs typeface="Calibri"/>
              </a:rPr>
              <a:t>Show genuine interest in Chinese culture and traditions.</a:t>
            </a:r>
          </a:p>
          <a:p>
            <a:pPr marL="0" indent="0">
              <a:spcBef>
                <a:spcPts val="0"/>
              </a:spcBef>
              <a:buNone/>
            </a:pPr>
            <a:endParaRPr lang="en-US" sz="1700"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700">
                <a:cs typeface="Calibri"/>
              </a:rPr>
              <a:t>Flexibility and Adaptability:</a:t>
            </a:r>
            <a:endParaRPr lang="en-US" sz="1700"/>
          </a:p>
          <a:p>
            <a:pPr marL="285750" lvl="1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700">
                <a:cs typeface="Calibri"/>
              </a:rPr>
              <a:t>Be willing to adapt business practices to align with Chinese customs.</a:t>
            </a:r>
          </a:p>
          <a:p>
            <a:pPr marL="285750" lvl="1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700">
                <a:cs typeface="Calibri"/>
              </a:rPr>
              <a:t>Accept and learn from cultural mistakes or miscommunications.</a:t>
            </a:r>
          </a:p>
          <a:p>
            <a:pPr marL="685800">
              <a:spcBef>
                <a:spcPts val="0"/>
              </a:spcBef>
            </a:pPr>
            <a:endParaRPr lang="en-US" sz="1700">
              <a:cs typeface="Calibri"/>
            </a:endParaRPr>
          </a:p>
          <a:p>
            <a:pPr marL="0" indent="0">
              <a:buNone/>
            </a:pPr>
            <a:endParaRPr lang="en-US" sz="17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09588DA8-065E-4F6F-8EFD-43104AB2E0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C4285719-470E-454C-AF62-8323075F1F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CD9FE4EF-C4D8-49A0-B2FF-81D8DB7D8A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4300840D-0A0B-4512-BACA-B439D5B9C5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D2B78728-A580-49A7-84F9-6EF6F583AD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xmlns="" id="{38FAA1A1-D861-433F-88FA-1E9D6FD31D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8D71EDA1-87BF-4D5D-AB79-F346FD1927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C979006-228E-433A-B2F5-C42C4564A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cs typeface="Calibri"/>
              </a:rPr>
              <a:t>Joint ventures are partnerships with a twofold benefit.</a:t>
            </a:r>
            <a:endParaRPr lang="en-US" sz="2400">
              <a:cs typeface="Calibri"/>
            </a:endParaRPr>
          </a:p>
          <a:p>
            <a:r>
              <a:rPr lang="en-US" sz="2400" dirty="0">
                <a:cs typeface="Calibri"/>
              </a:rPr>
              <a:t>In the British-Chinese joint venture context, there are many cultural challenges identified: communication style, individualism vs collectivism, relationship building, long-term perspective</a:t>
            </a:r>
            <a:endParaRPr lang="en-US" sz="2400">
              <a:cs typeface="Calibri"/>
            </a:endParaRPr>
          </a:p>
          <a:p>
            <a:r>
              <a:rPr lang="en-US" sz="2400" dirty="0"/>
              <a:t>Cultural sensitivity is the foundation of a successful UK-China joint venture.</a:t>
            </a:r>
            <a:endParaRPr lang="en-US" sz="2400" dirty="0">
              <a:cs typeface="Calibri"/>
            </a:endParaRPr>
          </a:p>
          <a:p>
            <a:r>
              <a:rPr lang="en-US" sz="2400" dirty="0"/>
              <a:t>Embracing and appreciating cultural differences leads to a more productive and harmonious partnership.</a:t>
            </a:r>
            <a:endParaRPr lang="en-US" sz="2400" dirty="0">
              <a:cs typeface="Calibri"/>
            </a:endParaRPr>
          </a:p>
          <a:p>
            <a:endParaRPr lang="en-US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300">
                <a:ea typeface="Calibri"/>
                <a:cs typeface="Calibri"/>
              </a:rPr>
              <a:t>[1] </a:t>
            </a:r>
            <a:r>
              <a:rPr lang="en-GB" sz="1300">
                <a:ea typeface="+mn-lt"/>
                <a:cs typeface="+mn-lt"/>
              </a:rPr>
              <a:t>Pure Gym – FactSheet - </a:t>
            </a:r>
            <a:r>
              <a:rPr lang="en-GB" sz="1300">
                <a:ea typeface="+mn-lt"/>
                <a:cs typeface="+mn-lt"/>
                <a:hlinkClick r:id="rId2"/>
              </a:rPr>
              <a:t>https://corporate.puregym.com/home/default.aspx</a:t>
            </a:r>
            <a:endParaRPr lang="en-GB" sz="1300">
              <a:ea typeface="Calibri"/>
              <a:cs typeface="Calibri"/>
              <a:hlinkClick r:id="" action="ppaction://noaction"/>
            </a:endParaRPr>
          </a:p>
          <a:p>
            <a:pPr marL="0" indent="0">
              <a:buNone/>
            </a:pPr>
            <a:r>
              <a:rPr lang="en-GB" sz="1300">
                <a:ea typeface="Calibri"/>
                <a:cs typeface="Calibri"/>
              </a:rPr>
              <a:t>[2]</a:t>
            </a:r>
            <a:r>
              <a:rPr lang="en-GB" sz="1300"/>
              <a:t> Liz Terry (2021) 'Pure Gym signals global ambitions with £300m cash injection from KKR' - </a:t>
            </a:r>
            <a:r>
              <a:rPr lang="en-GB" sz="1300">
                <a:hlinkClick r:id="rId3"/>
              </a:rPr>
              <a:t>Leisure Opportunities News</a:t>
            </a:r>
            <a:endParaRPr lang="en-GB" sz="1300">
              <a:ea typeface="Calibri"/>
              <a:cs typeface="Calibri"/>
              <a:hlinkClick r:id="" action="ppaction://noaction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[3] Fan, Y. (2000), "A classification of Chinese culture", Cross Cultural Management: An International Journal, Vol. 7 No. 2, pp. 3-10. </a:t>
            </a:r>
            <a:r>
              <a:rPr lang="en-GB" sz="1300">
                <a:ea typeface="+mn-lt"/>
                <a:cs typeface="+mn-lt"/>
                <a:hlinkClick r:id="rId4"/>
              </a:rPr>
              <a:t>https://doi.org/10.1108/13527600010797057</a:t>
            </a: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[4] R. Osei-Kyei, A.P.C. Chan, 2015. Review of studies on the Critical Success Factors for Public–Private Partnership (PPP) projects from</a:t>
            </a: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1990 to 2013, Int. J. Proj. Manag. </a:t>
            </a:r>
            <a:r>
              <a:rPr lang="en-GB" sz="1300">
                <a:ea typeface="+mn-lt"/>
                <a:cs typeface="+mn-lt"/>
                <a:hlinkClick r:id="rId5"/>
              </a:rPr>
              <a:t>http://dx.doi.org/10.1016/j.ijproman.2015.02.008</a:t>
            </a:r>
            <a:r>
              <a:rPr lang="en-GB" sz="1300">
                <a:ea typeface="+mn-lt"/>
                <a:cs typeface="+mn-lt"/>
              </a:rPr>
              <a:t> </a:t>
            </a:r>
            <a:endParaRPr lang="en-GB" sz="1300">
              <a:cs typeface="Calibri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[5] Mershack O. Tetteh, Albert P. C. Chan, Amos Darko &amp; Gabriel Nani (2023) Factors affecting international construction joint ventures: a systematic literature review, International Journal of Construction Management, 23:1, 98-113, DOI: </a:t>
            </a:r>
            <a:r>
              <a:rPr lang="en-GB" sz="1300" u="sng">
                <a:ea typeface="+mn-lt"/>
                <a:cs typeface="+mn-lt"/>
                <a:hlinkClick r:id="rId6"/>
              </a:rPr>
              <a:t>10.1080/15623599.2020.1850203</a:t>
            </a:r>
            <a:endParaRPr lang="en-GB" sz="1300">
              <a:ea typeface="+mn-lt"/>
              <a:cs typeface="+mn-lt"/>
              <a:hlinkClick r:id="" action="ppaction://noaction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[6] Cynthia L. Foronda (2008) ‘A Concept Analysis of Cultural Sensitivity’, </a:t>
            </a:r>
            <a:r>
              <a:rPr lang="en-GB" sz="1300">
                <a:ea typeface="+mn-lt"/>
                <a:cs typeface="+mn-lt"/>
                <a:hlinkClick r:id="rId7"/>
              </a:rPr>
              <a:t>Journal of Transcultural Nursing</a:t>
            </a:r>
            <a:r>
              <a:rPr lang="en-GB" sz="1300">
                <a:ea typeface="+mn-lt"/>
                <a:cs typeface="+mn-lt"/>
              </a:rPr>
              <a:t>, Volume 19, Issue 3, doi: </a:t>
            </a:r>
            <a:r>
              <a:rPr lang="en-US" sz="1300">
                <a:ea typeface="+mn-lt"/>
                <a:cs typeface="+mn-lt"/>
                <a:hlinkClick r:id="rId8"/>
              </a:rPr>
              <a:t>https://doi.org/10.1177/1043659608317093</a:t>
            </a:r>
            <a:endParaRPr lang="en-GB" sz="1300" u="sng">
              <a:ea typeface="+mn-lt"/>
              <a:cs typeface="+mn-lt"/>
              <a:hlinkClick r:id="" action="ppaction://noaction"/>
            </a:endParaRPr>
          </a:p>
          <a:p>
            <a:pPr marL="0" indent="0">
              <a:buNone/>
            </a:pPr>
            <a:r>
              <a:rPr lang="en-GB" sz="1300">
                <a:ea typeface="+mn-lt"/>
                <a:cs typeface="+mn-lt"/>
              </a:rPr>
              <a:t>[7] Patricia, C. O. S. (2021) ‘An exploration of EAP professionalism in a joint venture Sino-British university in China’, 3(2), p. 6.</a:t>
            </a:r>
          </a:p>
          <a:p>
            <a:pPr marL="0" indent="0">
              <a:buNone/>
            </a:pPr>
            <a:r>
              <a:rPr lang="en-GB" sz="1300">
                <a:cs typeface="Calibri"/>
              </a:rPr>
              <a:t>[8] Hofstede Cultura Dimensions: </a:t>
            </a:r>
            <a:r>
              <a:rPr lang="en-US" sz="1300">
                <a:cs typeface="Calibri"/>
                <a:hlinkClick r:id="rId9"/>
              </a:rPr>
              <a:t>https://www.hofstede-insights.com/country-comparison-tool?countries=china%2Cunited+kingdom</a:t>
            </a:r>
            <a:endParaRPr lang="en-GB" sz="1300">
              <a:cs typeface="Calibri"/>
            </a:endParaRPr>
          </a:p>
          <a:p>
            <a:pPr marL="0" indent="0">
              <a:buNone/>
            </a:pPr>
            <a:endParaRPr lang="en-US" sz="1300">
              <a:cs typeface="Calibri"/>
            </a:endParaRPr>
          </a:p>
          <a:p>
            <a:pPr marL="0" indent="0">
              <a:buNone/>
            </a:pPr>
            <a:endParaRPr lang="en-US" sz="13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384</Words>
  <Application>Microsoft Office PowerPoint</Application>
  <PresentationFormat>Widescreen</PresentationFormat>
  <Paragraphs>121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Arial,Sans-Serif</vt:lpstr>
      <vt:lpstr>Calibri</vt:lpstr>
      <vt:lpstr>Calibri Light</vt:lpstr>
      <vt:lpstr>Office Theme</vt:lpstr>
      <vt:lpstr>British – Chinese joint venture</vt:lpstr>
      <vt:lpstr>Agenda</vt:lpstr>
      <vt:lpstr>Introduction to context</vt:lpstr>
      <vt:lpstr>Introduce the Chinese culture </vt:lpstr>
      <vt:lpstr>Chinese Culture vs British Culture</vt:lpstr>
      <vt:lpstr>Success factors of joint ventures </vt:lpstr>
      <vt:lpstr>Failure factors of joint ventures </vt:lpstr>
      <vt:lpstr>Cultural sensitivity in China / UK </vt:lpstr>
      <vt:lpstr>Hofstede cultural Dimensions: UK and China </vt:lpstr>
      <vt:lpstr>Recommendations for a successful China-UK joint venture</vt:lpstr>
      <vt:lpstr>Conclusion </vt:lpstr>
      <vt:lpstr>References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the presentation, your name and ID, and module</dc:title>
  <dc:creator>Husam Helmi</dc:creator>
  <cp:lastModifiedBy>Microsoft account</cp:lastModifiedBy>
  <cp:revision>716</cp:revision>
  <dcterms:created xsi:type="dcterms:W3CDTF">2020-10-29T12:05:35Z</dcterms:created>
  <dcterms:modified xsi:type="dcterms:W3CDTF">2023-07-27T23:07:06Z</dcterms:modified>
</cp:coreProperties>
</file>