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20"/>
  </p:notesMasterIdLst>
  <p:sldIdLst>
    <p:sldId id="256" r:id="rId5"/>
    <p:sldId id="378" r:id="rId6"/>
    <p:sldId id="265" r:id="rId7"/>
    <p:sldId id="263" r:id="rId8"/>
    <p:sldId id="380" r:id="rId9"/>
    <p:sldId id="381" r:id="rId10"/>
    <p:sldId id="271" r:id="rId11"/>
    <p:sldId id="277" r:id="rId12"/>
    <p:sldId id="274" r:id="rId13"/>
    <p:sldId id="259" r:id="rId14"/>
    <p:sldId id="382" r:id="rId15"/>
    <p:sldId id="383" r:id="rId16"/>
    <p:sldId id="384" r:id="rId17"/>
    <p:sldId id="379" r:id="rId18"/>
    <p:sldId id="377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99"/>
    <a:srgbClr val="CC3300"/>
    <a:srgbClr val="FF0066"/>
    <a:srgbClr val="FF0000"/>
    <a:srgbClr val="0000CC"/>
    <a:srgbClr val="0099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5366" autoAdjust="0"/>
  </p:normalViewPr>
  <p:slideViewPr>
    <p:cSldViewPr>
      <p:cViewPr varScale="1">
        <p:scale>
          <a:sx n="63" d="100"/>
          <a:sy n="63" d="100"/>
        </p:scale>
        <p:origin x="159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197E91-9ACA-49B4-A1B1-B4642D5CCFDC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6CB15D-7834-4590-98D7-9EFFC39372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3572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698D308C-92F2-D342-A971-401F4280DBE5}" type="slidenum">
              <a:rPr lang="en-GB" altLang="en-US">
                <a:latin typeface="Calibri" charset="0"/>
              </a:rPr>
              <a:pPr eaLnBrk="1" hangingPunct="1"/>
              <a:t>4</a:t>
            </a:fld>
            <a:endParaRPr lang="en-GB" altLang="en-US">
              <a:latin typeface="Calibri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2777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3053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9405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5534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6FE27BEA-FA24-4EB7-8B77-139066C0BDE3}" type="datetime1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TSD60051013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7158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FF2C5-B12F-48A9-836F-7A0063371E09}" type="datetime1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TSD60051013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3263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AF6E-24CD-4B90-B7F2-E8D7DD0D03A5}" type="datetime1">
              <a:rPr lang="en-GB" smtClean="0"/>
              <a:t>21/04/2020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6925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90D1F-6AD4-4833-A781-58EF52D5EC8B}" type="datetime1">
              <a:rPr lang="en-GB" smtClean="0"/>
              <a:t>21/04/2020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681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26F54-918A-4AC5-9654-D7F4C3F85898}" type="datetime1">
              <a:rPr lang="en-GB" smtClean="0"/>
              <a:t>21/04/2020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74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7DA89-ED9D-44AA-BD95-5E705631C41D}" type="datetime1">
              <a:rPr lang="en-GB" smtClean="0"/>
              <a:t>21/04/2020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3958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ED35E-E954-40DD-895D-4405D05DBA4F}" type="datetime1">
              <a:rPr lang="en-GB" smtClean="0"/>
              <a:t>21/04/2020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7202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E0FFB-BDF0-436A-8C43-6EE298C9F366}" type="datetime1">
              <a:rPr lang="en-GB" smtClean="0"/>
              <a:t>21/04/2020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28194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5A1BC-F4F6-4BE5-864D-24856EC73ECB}" type="datetime1">
              <a:rPr lang="en-GB" smtClean="0"/>
              <a:t>21/04/2020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3474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53635-C00D-4B19-8E9B-244CE9048CF1}" type="datetime1">
              <a:rPr lang="en-GB" smtClean="0"/>
              <a:t>21/04/2020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035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95083-90FD-4C2E-B5BA-0DD43CCF8CB7}" type="datetime1">
              <a:rPr lang="en-GB" smtClean="0"/>
              <a:t>21/04/2020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1639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60C728-9A38-45DE-BA73-0730424121CA}" type="datetime1">
              <a:rPr lang="en-GB" smtClean="0"/>
              <a:t>21/04/2020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4160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date-time-calendar-agenda-schedule-163208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mariapcclass.blogspot.com/2015/12/assignment-book-review-presentation.html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2012books.lardbucket.org/books/beginning-management-of-human-resources/s12-03-training-delivery-methods.html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oi.es/blogs/mbaftsev/the-market-code-ethics-as-basis-of-business-growth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497157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qsels.com/en/search?q=talk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nowdon_reflection.jpg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BMSK6005 Coaching &amp; Mentoring Skills of the Workplace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Online Session 7</a:t>
            </a:r>
          </a:p>
        </p:txBody>
      </p:sp>
    </p:spTree>
    <p:extLst>
      <p:ext uri="{BB962C8B-B14F-4D97-AF65-F5344CB8AC3E}">
        <p14:creationId xmlns:p14="http://schemas.microsoft.com/office/powerpoint/2010/main" val="31690443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7140B-19D6-427E-98B2-A5C2C0809F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6DFEBC-83E2-4D34-AC5E-6E0A47BE73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Activity Review – Knowledge, skills, attitudes and behaviours</a:t>
            </a:r>
          </a:p>
          <a:p>
            <a:r>
              <a:rPr lang="en-GB" dirty="0"/>
              <a:t>Competencies</a:t>
            </a:r>
          </a:p>
          <a:p>
            <a:r>
              <a:rPr lang="en-GB" dirty="0"/>
              <a:t>Supervision</a:t>
            </a:r>
          </a:p>
          <a:p>
            <a:r>
              <a:rPr lang="en-GB" dirty="0"/>
              <a:t>Next Activity</a:t>
            </a:r>
          </a:p>
        </p:txBody>
      </p:sp>
      <p:pic>
        <p:nvPicPr>
          <p:cNvPr id="7" name="Picture 6" descr="A close up of a device&#10;&#10;Description automatically generated">
            <a:extLst>
              <a:ext uri="{FF2B5EF4-FFF2-40B4-BE49-F238E27FC236}">
                <a16:creationId xmlns:a16="http://schemas.microsoft.com/office/drawing/2014/main" id="{EA3A2CB5-672D-42B6-90F1-F0F33401DA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364088" y="3347443"/>
            <a:ext cx="3654383" cy="2169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800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031328B2-B40B-4BC1-859D-14E42531588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00191" y="2492896"/>
            <a:ext cx="2815911" cy="208274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7CC5653-F7E3-4642-9F39-C537C82221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Quick Group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61D63-F3B0-42BE-A719-49787D51C8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6563072" cy="3917032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How are you getting on?</a:t>
            </a:r>
          </a:p>
          <a:p>
            <a:r>
              <a:rPr lang="en-GB" dirty="0">
                <a:solidFill>
                  <a:srgbClr val="7030A0"/>
                </a:solidFill>
              </a:rPr>
              <a:t>What names/authors are you coming across with your research?</a:t>
            </a:r>
          </a:p>
          <a:p>
            <a:r>
              <a:rPr lang="en-GB" dirty="0">
                <a:solidFill>
                  <a:srgbClr val="00B050"/>
                </a:solidFill>
              </a:rPr>
              <a:t>Reading and Research</a:t>
            </a:r>
          </a:p>
          <a:p>
            <a:r>
              <a:rPr lang="en-GB" dirty="0">
                <a:solidFill>
                  <a:srgbClr val="FF0066"/>
                </a:solidFill>
              </a:rPr>
              <a:t>Feedback on previous task</a:t>
            </a:r>
          </a:p>
        </p:txBody>
      </p:sp>
    </p:spTree>
    <p:extLst>
      <p:ext uri="{BB962C8B-B14F-4D97-AF65-F5344CB8AC3E}">
        <p14:creationId xmlns:p14="http://schemas.microsoft.com/office/powerpoint/2010/main" val="412184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313" y="332656"/>
            <a:ext cx="8229600" cy="70609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latin typeface="Arial" charset="0"/>
                <a:ea typeface="Arial" charset="0"/>
                <a:cs typeface="Arial" charset="0"/>
              </a:rPr>
              <a:t>Common Competencies</a:t>
            </a:r>
            <a:br>
              <a:rPr lang="en-GB" sz="3600" dirty="0">
                <a:latin typeface="Arial" charset="0"/>
                <a:ea typeface="Arial" charset="0"/>
                <a:cs typeface="Arial" charset="0"/>
              </a:rPr>
            </a:br>
            <a:endParaRPr lang="en-GB" sz="360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17411" name="Content Placeholder 3"/>
          <p:cNvSpPr>
            <a:spLocks noGrp="1"/>
          </p:cNvSpPr>
          <p:nvPr>
            <p:ph sz="half" idx="2"/>
          </p:nvPr>
        </p:nvSpPr>
        <p:spPr>
          <a:xfrm>
            <a:off x="468313" y="1557338"/>
            <a:ext cx="6346825" cy="3951287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rgbClr val="009900"/>
                </a:solidFill>
                <a:latin typeface="Arial" charset="0"/>
                <a:ea typeface="Arial" charset="0"/>
                <a:cs typeface="Arial" charset="0"/>
              </a:rPr>
              <a:t>Values &amp; approach </a:t>
            </a:r>
          </a:p>
          <a:p>
            <a:pPr eaLnBrk="1" hangingPunct="1"/>
            <a:r>
              <a:rPr lang="en-GB" altLang="en-US" dirty="0">
                <a:solidFill>
                  <a:srgbClr val="0000CC"/>
                </a:solidFill>
                <a:latin typeface="Arial" charset="0"/>
                <a:ea typeface="Arial" charset="0"/>
                <a:cs typeface="Arial" charset="0"/>
              </a:rPr>
              <a:t>Skills</a:t>
            </a:r>
          </a:p>
          <a:p>
            <a:pPr eaLnBrk="1" hangingPunct="1"/>
            <a:r>
              <a:rPr lang="en-GB" altLang="en-US" dirty="0">
                <a:solidFill>
                  <a:srgbClr val="FF0066"/>
                </a:solidFill>
                <a:latin typeface="Arial" charset="0"/>
                <a:ea typeface="Arial" charset="0"/>
                <a:cs typeface="Arial" charset="0"/>
              </a:rPr>
              <a:t>Communication </a:t>
            </a:r>
          </a:p>
          <a:p>
            <a:pPr eaLnBrk="1" hangingPunct="1"/>
            <a:r>
              <a:rPr lang="en-GB" altLang="en-US" dirty="0">
                <a:solidFill>
                  <a:srgbClr val="002060"/>
                </a:solidFill>
                <a:latin typeface="Arial" charset="0"/>
                <a:ea typeface="Arial" charset="0"/>
                <a:cs typeface="Arial" charset="0"/>
              </a:rPr>
              <a:t>Facilitating</a:t>
            </a:r>
          </a:p>
          <a:p>
            <a:pPr eaLnBrk="1" hangingPunct="1"/>
            <a:r>
              <a:rPr lang="en-GB" altLang="en-US" dirty="0">
                <a:solidFill>
                  <a:srgbClr val="FF0000"/>
                </a:solidFill>
                <a:latin typeface="Arial" charset="0"/>
                <a:ea typeface="Arial" charset="0"/>
                <a:cs typeface="Arial" charset="0"/>
              </a:rPr>
              <a:t>Process</a:t>
            </a:r>
          </a:p>
          <a:p>
            <a:pPr eaLnBrk="1" hangingPunct="1"/>
            <a:r>
              <a:rPr lang="en-GB" altLang="en-US" dirty="0">
                <a:solidFill>
                  <a:srgbClr val="7030A0"/>
                </a:solidFill>
                <a:latin typeface="Arial" charset="0"/>
                <a:ea typeface="Arial" charset="0"/>
                <a:cs typeface="Arial" charset="0"/>
              </a:rPr>
              <a:t>Domain, specific knowledge, expertise, focus</a:t>
            </a:r>
          </a:p>
          <a:p>
            <a:pPr eaLnBrk="1" hangingPunct="1"/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latin typeface="Arial" charset="0"/>
                <a:ea typeface="Arial" charset="0"/>
                <a:cs typeface="Arial" charset="0"/>
              </a:rPr>
              <a:t>Self</a:t>
            </a:r>
          </a:p>
          <a:p>
            <a:pPr eaLnBrk="1" hangingPunct="1"/>
            <a:endParaRPr lang="en-GB" altLang="en-US" dirty="0"/>
          </a:p>
        </p:txBody>
      </p:sp>
      <p:pic>
        <p:nvPicPr>
          <p:cNvPr id="4" name="Picture 3" descr="A person sitting on a couch&#10;&#10;Description automatically generated">
            <a:extLst>
              <a:ext uri="{FF2B5EF4-FFF2-40B4-BE49-F238E27FC236}">
                <a16:creationId xmlns:a16="http://schemas.microsoft.com/office/drawing/2014/main" id="{5D745E28-0A22-4B59-815A-29A5479C2E2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085909" y="845415"/>
            <a:ext cx="4031870" cy="268756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8574F-4AAE-4B39-A82F-1E5368A1A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1095"/>
            <a:ext cx="9036496" cy="1143000"/>
          </a:xfrm>
        </p:spPr>
        <p:txBody>
          <a:bodyPr>
            <a:normAutofit/>
          </a:bodyPr>
          <a:lstStyle/>
          <a:p>
            <a:r>
              <a:rPr lang="en-US" sz="3200" dirty="0"/>
              <a:t>Eight mentoring/coaching competence </a:t>
            </a:r>
            <a:r>
              <a:rPr lang="en-US" sz="3200" i="1" dirty="0"/>
              <a:t>categories</a:t>
            </a:r>
            <a:endParaRPr lang="en-GB" sz="3200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4E23F5-C914-4EC4-982E-15D51DB2E1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207" y="1052736"/>
            <a:ext cx="8928992" cy="4415145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1600" b="1" dirty="0">
                <a:solidFill>
                  <a:srgbClr val="0000CC"/>
                </a:solidFill>
              </a:rPr>
              <a:t>Understanding Self</a:t>
            </a:r>
            <a:r>
              <a:rPr lang="en-US" sz="1600" dirty="0">
                <a:solidFill>
                  <a:srgbClr val="0000CC"/>
                </a:solidFill>
              </a:rPr>
              <a:t>: Demonstrates awareness of own values, beliefs and behaviours; recognises how these affect their practice and uses this self-awareness to manage their effectiveness in meeting the client’s, and where relevant, the sponsor’s objectives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600" b="1" dirty="0">
                <a:solidFill>
                  <a:srgbClr val="FF0000"/>
                </a:solidFill>
              </a:rPr>
              <a:t>Commitment to Self-Development</a:t>
            </a:r>
            <a:r>
              <a:rPr lang="en-US" sz="1600" dirty="0">
                <a:solidFill>
                  <a:srgbClr val="FF0000"/>
                </a:solidFill>
              </a:rPr>
              <a:t>: Explore and improve the standard of their practice and maintain the reputation of the profession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600" b="1" dirty="0">
                <a:solidFill>
                  <a:srgbClr val="009900"/>
                </a:solidFill>
              </a:rPr>
              <a:t>Managing the Contract</a:t>
            </a:r>
            <a:r>
              <a:rPr lang="en-US" sz="1600" dirty="0">
                <a:solidFill>
                  <a:srgbClr val="009900"/>
                </a:solidFill>
              </a:rPr>
              <a:t>: Establishes and maintains the expectations and boundaries of the mentoring/coaching contract with the client and, where appropriate, with sponsors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600" b="1" dirty="0">
                <a:solidFill>
                  <a:srgbClr val="002060"/>
                </a:solidFill>
              </a:rPr>
              <a:t>Building the Relationship</a:t>
            </a:r>
            <a:r>
              <a:rPr lang="en-US" sz="1600" dirty="0">
                <a:solidFill>
                  <a:srgbClr val="002060"/>
                </a:solidFill>
              </a:rPr>
              <a:t>: Skilfully builds and maintains an effective relationship with the client, and where appropriate, with the sponsor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600" b="1" dirty="0">
                <a:solidFill>
                  <a:srgbClr val="FF0066"/>
                </a:solidFill>
              </a:rPr>
              <a:t>Enabling Insight and Learning</a:t>
            </a:r>
            <a:r>
              <a:rPr lang="en-US" sz="1600" dirty="0">
                <a:solidFill>
                  <a:srgbClr val="FF0066"/>
                </a:solidFill>
              </a:rPr>
              <a:t>: Works with the client and sponsor to bring about insight and learning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600" b="1" dirty="0">
                <a:solidFill>
                  <a:srgbClr val="CC3300"/>
                </a:solidFill>
              </a:rPr>
              <a:t>Outcome and Action Orientation</a:t>
            </a:r>
            <a:r>
              <a:rPr lang="en-US" sz="1600" dirty="0">
                <a:solidFill>
                  <a:srgbClr val="CC3300"/>
                </a:solidFill>
              </a:rPr>
              <a:t>: Demonstrates approach and uses the skills in supporting the client to make desired changes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600" b="1" dirty="0">
                <a:solidFill>
                  <a:srgbClr val="7030A0"/>
                </a:solidFill>
              </a:rPr>
              <a:t>Use of Models and Techniques</a:t>
            </a:r>
            <a:r>
              <a:rPr lang="en-US" sz="1600" dirty="0">
                <a:solidFill>
                  <a:srgbClr val="7030A0"/>
                </a:solidFill>
              </a:rPr>
              <a:t>: Applies models and tools, techniques and ideas beyond the core communication skills in order to bring about insight and learning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Evaluation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: Gathers information on the effectiveness of own practice and contributes to establishing a culture of evaluation of outcomes </a:t>
            </a:r>
            <a:endParaRPr lang="en-GB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2710E57-B5DD-4D84-B5B6-2A1220B9A172}"/>
              </a:ext>
            </a:extLst>
          </p:cNvPr>
          <p:cNvSpPr txBox="1"/>
          <p:nvPr/>
        </p:nvSpPr>
        <p:spPr>
          <a:xfrm>
            <a:off x="5796136" y="728128"/>
            <a:ext cx="24482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Source: EMCC Website</a:t>
            </a:r>
          </a:p>
        </p:txBody>
      </p:sp>
    </p:spTree>
    <p:extLst>
      <p:ext uri="{BB962C8B-B14F-4D97-AF65-F5344CB8AC3E}">
        <p14:creationId xmlns:p14="http://schemas.microsoft.com/office/powerpoint/2010/main" val="1106943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A2D57-BA92-462C-93BB-557A482E7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/>
              <a:t>Rapport Building - </a:t>
            </a:r>
            <a:r>
              <a:rPr lang="en-GB" i="1" dirty="0"/>
              <a:t>Matching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D89FBF-C196-4FA3-B815-05E29033B9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980728"/>
            <a:ext cx="8229600" cy="4176464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rgbClr val="7030A0"/>
                </a:solidFill>
              </a:rPr>
              <a:t>Language – </a:t>
            </a:r>
            <a:r>
              <a:rPr lang="en-GB" i="1" dirty="0">
                <a:solidFill>
                  <a:srgbClr val="7030A0"/>
                </a:solidFill>
              </a:rPr>
              <a:t>listening and paraphrasing</a:t>
            </a:r>
          </a:p>
          <a:p>
            <a:r>
              <a:rPr lang="en-GB" dirty="0">
                <a:solidFill>
                  <a:srgbClr val="009900"/>
                </a:solidFill>
              </a:rPr>
              <a:t>Sensory modes – </a:t>
            </a:r>
            <a:r>
              <a:rPr lang="en-GB" i="1" dirty="0">
                <a:solidFill>
                  <a:srgbClr val="009900"/>
                </a:solidFill>
              </a:rPr>
              <a:t>visual, auditory, kinaesthetic</a:t>
            </a:r>
          </a:p>
          <a:p>
            <a:r>
              <a:rPr lang="en-GB" dirty="0">
                <a:solidFill>
                  <a:srgbClr val="FF0066"/>
                </a:solidFill>
              </a:rPr>
              <a:t>Metaphors </a:t>
            </a:r>
            <a:r>
              <a:rPr lang="en-GB" i="1" dirty="0">
                <a:solidFill>
                  <a:srgbClr val="FF0066"/>
                </a:solidFill>
              </a:rPr>
              <a:t>– similar to the coachee/mentee</a:t>
            </a:r>
          </a:p>
          <a:p>
            <a:r>
              <a:rPr lang="en-GB" dirty="0">
                <a:solidFill>
                  <a:srgbClr val="0000CC"/>
                </a:solidFill>
              </a:rPr>
              <a:t>Body posture – </a:t>
            </a:r>
            <a:r>
              <a:rPr lang="en-GB" i="1" dirty="0">
                <a:solidFill>
                  <a:srgbClr val="0000CC"/>
                </a:solidFill>
              </a:rPr>
              <a:t>formality, distance, level, etc.</a:t>
            </a:r>
          </a:p>
          <a:p>
            <a:r>
              <a:rPr lang="en-GB" dirty="0">
                <a:solidFill>
                  <a:srgbClr val="FF0000"/>
                </a:solidFill>
              </a:rPr>
              <a:t>Gestures and levels of animation – </a:t>
            </a:r>
            <a:r>
              <a:rPr lang="en-GB" i="1" dirty="0">
                <a:solidFill>
                  <a:srgbClr val="FF0000"/>
                </a:solidFill>
              </a:rPr>
              <a:t>arms folded, fists clenched, etc.</a:t>
            </a:r>
          </a:p>
          <a:p>
            <a:r>
              <a:rPr lang="en-GB" dirty="0">
                <a:solidFill>
                  <a:srgbClr val="002060"/>
                </a:solidFill>
              </a:rPr>
              <a:t>Voice level – </a:t>
            </a:r>
            <a:r>
              <a:rPr lang="en-GB" i="1" dirty="0">
                <a:solidFill>
                  <a:srgbClr val="002060"/>
                </a:solidFill>
              </a:rPr>
              <a:t>volume, rhythm, pitch, modulation, etc.</a:t>
            </a:r>
          </a:p>
          <a:p>
            <a:r>
              <a:rPr lang="en-GB" dirty="0">
                <a:solidFill>
                  <a:srgbClr val="C00000"/>
                </a:solidFill>
              </a:rPr>
              <a:t>Emotional tone – </a:t>
            </a:r>
            <a:r>
              <a:rPr lang="en-GB" i="1" dirty="0">
                <a:solidFill>
                  <a:srgbClr val="C00000"/>
                </a:solidFill>
              </a:rPr>
              <a:t>reflecting the tone or undertone</a:t>
            </a:r>
          </a:p>
          <a:p>
            <a:pPr marL="0" indent="0">
              <a:buNone/>
            </a:pPr>
            <a:r>
              <a:rPr lang="en-GB" b="1" i="1" dirty="0">
                <a:solidFill>
                  <a:srgbClr val="FF0066"/>
                </a:solidFill>
              </a:rPr>
              <a:t>Q. What about ‘mismatching’?  What value has it?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E094D7-AEC4-4392-8970-3758A660A80A}"/>
              </a:ext>
            </a:extLst>
          </p:cNvPr>
          <p:cNvSpPr txBox="1"/>
          <p:nvPr/>
        </p:nvSpPr>
        <p:spPr>
          <a:xfrm>
            <a:off x="359024" y="5157192"/>
            <a:ext cx="87849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Hawkins, P. &amp; Smith, N. (2011) </a:t>
            </a:r>
            <a:r>
              <a:rPr lang="en-GB" sz="1400" i="1" dirty="0"/>
              <a:t>Coaching, mentoring and organizational consultancy: supervision and development.</a:t>
            </a:r>
            <a:r>
              <a:rPr lang="en-GB" sz="1400" dirty="0"/>
              <a:t> Maidenhead, UK: Open University Press.  </a:t>
            </a:r>
            <a:r>
              <a:rPr lang="en-GB" sz="1400" i="1" dirty="0"/>
              <a:t>pp214-215</a:t>
            </a:r>
          </a:p>
        </p:txBody>
      </p:sp>
    </p:spTree>
    <p:extLst>
      <p:ext uri="{BB962C8B-B14F-4D97-AF65-F5344CB8AC3E}">
        <p14:creationId xmlns:p14="http://schemas.microsoft.com/office/powerpoint/2010/main" val="2494822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87A8D-F4A4-4984-B26A-D13778FE03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0449"/>
            <a:ext cx="8229600" cy="946467"/>
          </a:xfrm>
        </p:spPr>
        <p:txBody>
          <a:bodyPr/>
          <a:lstStyle/>
          <a:p>
            <a:r>
              <a:rPr lang="en-GB" dirty="0"/>
              <a:t>Ethics Framework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A65DE7B-0415-4F52-BE9E-4E4B0B1F021E}"/>
              </a:ext>
            </a:extLst>
          </p:cNvPr>
          <p:cNvSpPr/>
          <p:nvPr/>
        </p:nvSpPr>
        <p:spPr>
          <a:xfrm>
            <a:off x="287923" y="972584"/>
            <a:ext cx="8435280" cy="19082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dirty="0">
                <a:solidFill>
                  <a:srgbClr val="0000FF"/>
                </a:solidFill>
                <a:latin typeface="Arial" pitchFamily="34" charset="0"/>
              </a:rPr>
              <a:t>.....a standpoint from which to decide whether a particular behaviour is right or wrong.....</a:t>
            </a:r>
          </a:p>
          <a:p>
            <a:pPr algn="ctr">
              <a:defRPr/>
            </a:pPr>
            <a:r>
              <a:rPr lang="en-GB" dirty="0">
                <a:solidFill>
                  <a:srgbClr val="0000FF"/>
                </a:solidFill>
                <a:latin typeface="Arial" pitchFamily="34" charset="0"/>
              </a:rPr>
              <a:t>…one ‘true’ right/wrong is impossible for everyone all the time…</a:t>
            </a:r>
          </a:p>
          <a:p>
            <a:pPr algn="ctr">
              <a:defRPr/>
            </a:pPr>
            <a:r>
              <a:rPr lang="en-GB" dirty="0">
                <a:solidFill>
                  <a:srgbClr val="0000FF"/>
                </a:solidFill>
                <a:latin typeface="Arial" pitchFamily="34" charset="0"/>
              </a:rPr>
              <a:t>…need something else…</a:t>
            </a:r>
          </a:p>
          <a:p>
            <a:pPr algn="ctr">
              <a:defRPr/>
            </a:pPr>
            <a:endParaRPr lang="en-GB" dirty="0">
              <a:solidFill>
                <a:srgbClr val="0000FF"/>
              </a:solidFill>
              <a:latin typeface="Arial" pitchFamily="34" charset="0"/>
            </a:endParaRPr>
          </a:p>
          <a:p>
            <a:pPr algn="ctr">
              <a:defRPr/>
            </a:pPr>
            <a:r>
              <a:rPr lang="en-GB" sz="2800" b="1" dirty="0">
                <a:solidFill>
                  <a:srgbClr val="002060"/>
                </a:solidFill>
                <a:latin typeface="Arial" pitchFamily="34" charset="0"/>
              </a:rPr>
              <a:t>‘Values and Personal Ethics’ </a:t>
            </a: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8721A2C-E042-400A-B958-9001C0F6D65D}"/>
              </a:ext>
            </a:extLst>
          </p:cNvPr>
          <p:cNvSpPr/>
          <p:nvPr/>
        </p:nvSpPr>
        <p:spPr>
          <a:xfrm>
            <a:off x="287923" y="2758188"/>
            <a:ext cx="810162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None/>
              <a:defRPr/>
            </a:pPr>
            <a:r>
              <a:rPr lang="en-GB" sz="2000" b="1" dirty="0">
                <a:solidFill>
                  <a:srgbClr val="FF0000"/>
                </a:solidFill>
              </a:rPr>
              <a:t>Ethics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Based on beliefs and Values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Principles about the world 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Personal/Professional </a:t>
            </a:r>
          </a:p>
          <a:p>
            <a:pPr marL="118872" indent="0">
              <a:buNone/>
              <a:defRPr/>
            </a:pPr>
            <a:endParaRPr lang="en-GB" sz="2000" dirty="0"/>
          </a:p>
          <a:p>
            <a:pPr>
              <a:buFontTx/>
              <a:buNone/>
              <a:defRPr/>
            </a:pPr>
            <a:r>
              <a:rPr lang="en-GB" sz="2000" b="1" dirty="0">
                <a:solidFill>
                  <a:srgbClr val="FF0000"/>
                </a:solidFill>
              </a:rPr>
              <a:t>Integrity 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Acting according to values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Don’t change for expediency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Compromise only for good reason – e.g. transport  </a:t>
            </a:r>
          </a:p>
        </p:txBody>
      </p:sp>
      <p:pic>
        <p:nvPicPr>
          <p:cNvPr id="8" name="Picture 7" descr="A street sign on a pole&#10;&#10;Description automatically generated">
            <a:extLst>
              <a:ext uri="{FF2B5EF4-FFF2-40B4-BE49-F238E27FC236}">
                <a16:creationId xmlns:a16="http://schemas.microsoft.com/office/drawing/2014/main" id="{EEDBF892-F783-486A-8CAC-6CC0EA5A40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334000" y="2947631"/>
            <a:ext cx="3810000" cy="2120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26027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32608-E8B2-4F2D-8608-DEA660868C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0"/>
            <a:ext cx="8856984" cy="1143000"/>
          </a:xfrm>
        </p:spPr>
        <p:txBody>
          <a:bodyPr>
            <a:noAutofit/>
          </a:bodyPr>
          <a:lstStyle/>
          <a:p>
            <a:r>
              <a:rPr lang="en-GB" sz="3600" dirty="0"/>
              <a:t>Value of an Ethical Framework to Coaching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E3BED6E0-BDAF-46CA-9547-08B8A74EA627}"/>
              </a:ext>
            </a:extLst>
          </p:cNvPr>
          <p:cNvSpPr txBox="1">
            <a:spLocks/>
          </p:cNvSpPr>
          <p:nvPr/>
        </p:nvSpPr>
        <p:spPr>
          <a:xfrm>
            <a:off x="179512" y="990529"/>
            <a:ext cx="4752528" cy="3960440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600"/>
              </a:spcBef>
              <a:defRPr/>
            </a:pPr>
            <a:r>
              <a:rPr lang="en-GB" sz="2000" dirty="0">
                <a:solidFill>
                  <a:srgbClr val="0000FF"/>
                </a:solidFill>
              </a:rPr>
              <a:t>Worldwide – largely unregulated  </a:t>
            </a:r>
          </a:p>
          <a:p>
            <a:pPr>
              <a:spcBef>
                <a:spcPts val="600"/>
              </a:spcBef>
              <a:defRPr/>
            </a:pPr>
            <a:r>
              <a:rPr lang="en-GB" sz="2000" dirty="0">
                <a:solidFill>
                  <a:srgbClr val="0000FF"/>
                </a:solidFill>
              </a:rPr>
              <a:t>Problems if competent and ‘serious’ about the work</a:t>
            </a:r>
          </a:p>
          <a:p>
            <a:pPr>
              <a:spcBef>
                <a:spcPts val="600"/>
              </a:spcBef>
              <a:defRPr/>
            </a:pPr>
            <a:r>
              <a:rPr lang="en-GB" sz="2000" dirty="0">
                <a:solidFill>
                  <a:srgbClr val="0000FF"/>
                </a:solidFill>
              </a:rPr>
              <a:t>No one definition of coaching                 </a:t>
            </a:r>
            <a:endParaRPr lang="en-GB" sz="2000" b="1" dirty="0">
              <a:solidFill>
                <a:srgbClr val="FF0000"/>
              </a:solidFill>
            </a:endParaRPr>
          </a:p>
          <a:p>
            <a:pPr>
              <a:spcBef>
                <a:spcPts val="600"/>
              </a:spcBef>
              <a:defRPr/>
            </a:pPr>
            <a:r>
              <a:rPr lang="en-GB" sz="2000" dirty="0">
                <a:solidFill>
                  <a:srgbClr val="0000FF"/>
                </a:solidFill>
              </a:rPr>
              <a:t>No one set of competencies             </a:t>
            </a:r>
            <a:endParaRPr lang="en-GB" sz="2000" dirty="0">
              <a:solidFill>
                <a:srgbClr val="FF0000"/>
              </a:solidFill>
            </a:endParaRPr>
          </a:p>
          <a:p>
            <a:pPr>
              <a:spcBef>
                <a:spcPts val="600"/>
              </a:spcBef>
              <a:defRPr/>
            </a:pPr>
            <a:r>
              <a:rPr lang="en-GB" sz="2000" dirty="0">
                <a:solidFill>
                  <a:srgbClr val="0000FF"/>
                </a:solidFill>
              </a:rPr>
              <a:t>No standards to compare practices </a:t>
            </a:r>
            <a:endParaRPr lang="en-GB" sz="2000" dirty="0">
              <a:solidFill>
                <a:srgbClr val="FF0000"/>
              </a:solidFill>
            </a:endParaRPr>
          </a:p>
          <a:p>
            <a:pPr>
              <a:spcBef>
                <a:spcPts val="600"/>
              </a:spcBef>
              <a:defRPr/>
            </a:pPr>
            <a:r>
              <a:rPr lang="en-GB" sz="2000" dirty="0">
                <a:solidFill>
                  <a:srgbClr val="0000FF"/>
                </a:solidFill>
              </a:rPr>
              <a:t>EMCC and others attempting some regulation and quality standards more credibility  - consistency – competence</a:t>
            </a:r>
          </a:p>
          <a:p>
            <a:pPr>
              <a:spcBef>
                <a:spcPts val="600"/>
              </a:spcBef>
              <a:defRPr/>
            </a:pPr>
            <a:r>
              <a:rPr lang="en-GB" sz="2000" dirty="0">
                <a:solidFill>
                  <a:srgbClr val="0000FF"/>
                </a:solidFill>
              </a:rPr>
              <a:t>Provide protection for the client/coachee </a:t>
            </a:r>
          </a:p>
          <a:p>
            <a:pPr>
              <a:spcBef>
                <a:spcPts val="600"/>
              </a:spcBef>
              <a:defRPr/>
            </a:pPr>
            <a:endParaRPr lang="en-GB" sz="2000" dirty="0">
              <a:solidFill>
                <a:srgbClr val="0000FF"/>
              </a:solidFill>
            </a:endParaRPr>
          </a:p>
          <a:p>
            <a:pPr marL="0" indent="0">
              <a:spcBef>
                <a:spcPts val="600"/>
              </a:spcBef>
              <a:buFontTx/>
              <a:buNone/>
              <a:defRPr/>
            </a:pPr>
            <a:endParaRPr lang="en-GB" sz="2000" dirty="0">
              <a:solidFill>
                <a:srgbClr val="0000FF"/>
              </a:solidFill>
            </a:endParaRPr>
          </a:p>
          <a:p>
            <a:pPr>
              <a:spcBef>
                <a:spcPts val="600"/>
              </a:spcBef>
              <a:defRPr/>
            </a:pPr>
            <a:endParaRPr lang="en-GB" sz="2000" dirty="0">
              <a:solidFill>
                <a:srgbClr val="0000FF"/>
              </a:solidFill>
            </a:endParaRPr>
          </a:p>
          <a:p>
            <a:pPr>
              <a:spcBef>
                <a:spcPts val="600"/>
              </a:spcBef>
              <a:defRPr/>
            </a:pP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476FB15-FC3D-4FEA-9309-995D0EBB0F36}"/>
              </a:ext>
            </a:extLst>
          </p:cNvPr>
          <p:cNvSpPr txBox="1">
            <a:spLocks/>
          </p:cNvSpPr>
          <p:nvPr/>
        </p:nvSpPr>
        <p:spPr>
          <a:xfrm>
            <a:off x="4788346" y="951500"/>
            <a:ext cx="4248150" cy="4157016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600"/>
              </a:spcBef>
              <a:defRPr/>
            </a:pPr>
            <a:r>
              <a:rPr lang="en-GB" sz="2000" dirty="0">
                <a:solidFill>
                  <a:srgbClr val="7030A0"/>
                </a:solidFill>
              </a:rPr>
              <a:t>Number of ‘nominalisations’ (abstract nouns like competence, professionalism, context, boundaries, integrity – broken down into specific actions the coach needs to take to embody the values in work</a:t>
            </a:r>
          </a:p>
          <a:p>
            <a:pPr>
              <a:spcBef>
                <a:spcPts val="600"/>
              </a:spcBef>
              <a:defRPr/>
            </a:pPr>
            <a:r>
              <a:rPr lang="en-GB" sz="2000" dirty="0">
                <a:solidFill>
                  <a:srgbClr val="7030A0"/>
                </a:solidFill>
              </a:rPr>
              <a:t>Guaranteeing a level of service or recourse to complaints procedure</a:t>
            </a:r>
          </a:p>
          <a:p>
            <a:pPr>
              <a:spcBef>
                <a:spcPts val="600"/>
              </a:spcBef>
              <a:defRPr/>
            </a:pPr>
            <a:r>
              <a:rPr lang="en-GB" sz="2000" dirty="0">
                <a:solidFill>
                  <a:srgbClr val="7030A0"/>
                </a:solidFill>
              </a:rPr>
              <a:t>Act with integrity – clearly stating what you will do and doing it</a:t>
            </a:r>
          </a:p>
          <a:p>
            <a:pPr>
              <a:spcBef>
                <a:spcPts val="600"/>
              </a:spcBef>
              <a:spcAft>
                <a:spcPts val="300"/>
              </a:spcAft>
              <a:defRPr/>
            </a:pPr>
            <a:r>
              <a:rPr lang="en-GB" sz="2000" dirty="0">
                <a:solidFill>
                  <a:srgbClr val="7030A0"/>
                </a:solidFill>
              </a:rPr>
              <a:t>Credibility </a:t>
            </a:r>
          </a:p>
          <a:p>
            <a:pPr marL="0" indent="0">
              <a:spcBef>
                <a:spcPts val="600"/>
              </a:spcBef>
              <a:buFontTx/>
              <a:buNone/>
              <a:defRPr/>
            </a:pPr>
            <a:endParaRPr lang="en-GB" sz="2000" dirty="0">
              <a:solidFill>
                <a:srgbClr val="7030A0"/>
              </a:solidFill>
            </a:endParaRPr>
          </a:p>
          <a:p>
            <a:pPr>
              <a:spcBef>
                <a:spcPts val="600"/>
              </a:spcBef>
              <a:defRPr/>
            </a:pPr>
            <a:endParaRPr lang="en-GB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5240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A7AEE-CB32-46BA-9597-72CB4E5DBE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Ethics &amp; Supervision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F25ECAF-B24F-460F-B798-965BC5C4713B}"/>
              </a:ext>
            </a:extLst>
          </p:cNvPr>
          <p:cNvSpPr/>
          <p:nvPr/>
        </p:nvSpPr>
        <p:spPr>
          <a:xfrm>
            <a:off x="179512" y="1289953"/>
            <a:ext cx="8784976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FontTx/>
              <a:buNone/>
              <a:defRPr/>
            </a:pPr>
            <a:r>
              <a:rPr lang="en-GB" sz="2400" b="1" dirty="0">
                <a:solidFill>
                  <a:srgbClr val="0000FF"/>
                </a:solidFill>
              </a:rPr>
              <a:t>Most ethical approaches </a:t>
            </a:r>
          </a:p>
          <a:p>
            <a:pPr>
              <a:buFontTx/>
              <a:buNone/>
              <a:defRPr/>
            </a:pPr>
            <a:r>
              <a:rPr lang="en-GB" sz="2400" b="1" dirty="0">
                <a:solidFill>
                  <a:srgbClr val="FF0000"/>
                </a:solidFill>
              </a:rPr>
              <a:t>Supervision</a:t>
            </a:r>
          </a:p>
          <a:p>
            <a:pPr marL="342900" lvl="1" indent="-342900">
              <a:defRPr/>
            </a:pPr>
            <a:r>
              <a:rPr lang="en-GB" sz="2000" dirty="0">
                <a:solidFill>
                  <a:srgbClr val="0000FF"/>
                </a:solidFill>
              </a:rPr>
              <a:t>Standard procedure professions with a strong psychological focus 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Counselling, 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Psychotherapy, 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Psychology 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Social work </a:t>
            </a:r>
          </a:p>
          <a:p>
            <a:pPr lvl="1">
              <a:defRPr/>
            </a:pPr>
            <a:endParaRPr lang="en-GB" sz="2400" dirty="0"/>
          </a:p>
          <a:p>
            <a:pPr>
              <a:defRPr/>
            </a:pPr>
            <a:r>
              <a:rPr lang="en-GB" sz="2000" dirty="0">
                <a:solidFill>
                  <a:srgbClr val="CC0099"/>
                </a:solidFill>
              </a:rPr>
              <a:t>Where the personality, needs, desires and attitudes of the practitioner have a strong impact on their relationship with their clients</a:t>
            </a:r>
          </a:p>
          <a:p>
            <a:pPr>
              <a:defRPr/>
            </a:pPr>
            <a:endParaRPr lang="en-GB" sz="2000" dirty="0">
              <a:solidFill>
                <a:srgbClr val="CC0099"/>
              </a:solidFill>
            </a:endParaRPr>
          </a:p>
          <a:p>
            <a:pPr>
              <a:defRPr/>
            </a:pPr>
            <a:r>
              <a:rPr lang="en-GB" sz="2000" dirty="0">
                <a:solidFill>
                  <a:srgbClr val="CC0099"/>
                </a:solidFill>
              </a:rPr>
              <a:t>Need to be aware of how you are impacting on, and influencing, the coaching relationship</a:t>
            </a:r>
          </a:p>
        </p:txBody>
      </p:sp>
    </p:spTree>
    <p:extLst>
      <p:ext uri="{BB962C8B-B14F-4D97-AF65-F5344CB8AC3E}">
        <p14:creationId xmlns:p14="http://schemas.microsoft.com/office/powerpoint/2010/main" val="391785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A picture containing indoor&#10;&#10;Description automatically generated">
            <a:extLst>
              <a:ext uri="{FF2B5EF4-FFF2-40B4-BE49-F238E27FC236}">
                <a16:creationId xmlns:a16="http://schemas.microsoft.com/office/drawing/2014/main" id="{E6A2150D-9643-4E43-B504-98BDACFB81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6350" y="2492375"/>
            <a:ext cx="2565400" cy="1703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1" name="Rectangle 2">
            <a:extLst>
              <a:ext uri="{FF2B5EF4-FFF2-40B4-BE49-F238E27FC236}">
                <a16:creationId xmlns:a16="http://schemas.microsoft.com/office/drawing/2014/main" id="{A66F18DC-81EE-4487-8FB6-06B7C690B00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Creating a coaching culture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8217EBDD-0190-4D8B-8A4B-696E6572914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435975" cy="3916363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>
                <a:solidFill>
                  <a:srgbClr val="7030A0"/>
                </a:solidFill>
              </a:rPr>
              <a:t>Coaching linked to business culture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>
                <a:solidFill>
                  <a:srgbClr val="0000CC"/>
                </a:solidFill>
              </a:rPr>
              <a:t>Being a coachee encouraged and supported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>
                <a:solidFill>
                  <a:srgbClr val="FF0000"/>
                </a:solidFill>
              </a:rPr>
              <a:t>Coach training provided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>
                <a:solidFill>
                  <a:srgbClr val="CC00CC"/>
                </a:solidFill>
              </a:rPr>
              <a:t>Coaching rewarded and recognized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>
                <a:solidFill>
                  <a:srgbClr val="993300"/>
                </a:solidFill>
              </a:rPr>
              <a:t>Systemic perspective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>
                <a:solidFill>
                  <a:srgbClr val="009900"/>
                </a:solidFill>
              </a:rPr>
              <a:t>Move to coaching is managed</a:t>
            </a:r>
          </a:p>
          <a:p>
            <a:pPr marL="0" indent="0" eaLnBrk="1" fontAlgn="auto" hangingPunct="1">
              <a:spcAft>
                <a:spcPts val="0"/>
              </a:spcAft>
              <a:buFontTx/>
              <a:buNone/>
              <a:defRPr/>
            </a:pPr>
            <a:endParaRPr lang="en-GB" sz="2800" i="1" dirty="0">
              <a:solidFill>
                <a:srgbClr val="0066FF"/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GB" sz="2800" i="1" dirty="0">
                <a:solidFill>
                  <a:srgbClr val="0066FF"/>
                </a:solidFill>
              </a:rPr>
              <a:t>How far has your organization moved on these dimensions – nascent, tactical, strategic, embedded? Do you see how supervision can help?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BB559-7BD4-49A7-8FA4-3D2C4700E9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Supervision?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F41A8-5413-4F6B-871D-24DB40B9D7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88839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FF0066"/>
                </a:solidFill>
              </a:rPr>
              <a:t>‘Supervision is one of the main integrating processes for ongoing personal and professional development of coaches, mentors and organisational consultants.’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ECAD5B-A984-4FFA-9A59-1A732B1DEE2A}"/>
              </a:ext>
            </a:extLst>
          </p:cNvPr>
          <p:cNvSpPr txBox="1"/>
          <p:nvPr/>
        </p:nvSpPr>
        <p:spPr>
          <a:xfrm>
            <a:off x="107504" y="4334469"/>
            <a:ext cx="59046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Hawkins, P. &amp; Smith, N. (2011) </a:t>
            </a:r>
            <a:r>
              <a:rPr lang="en-GB" i="1" dirty="0"/>
              <a:t>Coaching, mentoring and organizational consultancy: supervision and development.</a:t>
            </a:r>
            <a:r>
              <a:rPr lang="en-GB" dirty="0"/>
              <a:t> Maidenhead, UK: Open University Press.  </a:t>
            </a:r>
            <a:r>
              <a:rPr lang="en-GB" i="1" dirty="0"/>
              <a:t>p.143</a:t>
            </a:r>
          </a:p>
        </p:txBody>
      </p:sp>
      <p:pic>
        <p:nvPicPr>
          <p:cNvPr id="8" name="Picture 7" descr="A person sitting at a table&#10;&#10;Description automatically generated">
            <a:extLst>
              <a:ext uri="{FF2B5EF4-FFF2-40B4-BE49-F238E27FC236}">
                <a16:creationId xmlns:a16="http://schemas.microsoft.com/office/drawing/2014/main" id="{68812BC3-ABD2-46ED-86FF-C49C0344B1C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17647" y="4077072"/>
            <a:ext cx="2626353" cy="1623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231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78382-0459-49EC-95EA-0ABB3F1666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Supervision?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3EB7D1-CEB9-4FF6-A4E6-B3EAE35754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600201"/>
            <a:ext cx="8856984" cy="24048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‘</a:t>
            </a:r>
            <a:r>
              <a:rPr lang="en-GB" dirty="0">
                <a:solidFill>
                  <a:srgbClr val="CC3300"/>
                </a:solidFill>
              </a:rPr>
              <a:t>The process by which a coach/mentor/consultant with the help of a supervisor, who is not working directly with the client, can attend to understanding better both the client system and themselves as part of the client/coach/mentor system, and transform their work.’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F05168A-256B-44E8-8D9D-6035FC785663}"/>
              </a:ext>
            </a:extLst>
          </p:cNvPr>
          <p:cNvSpPr txBox="1"/>
          <p:nvPr/>
        </p:nvSpPr>
        <p:spPr>
          <a:xfrm>
            <a:off x="2888299" y="4334469"/>
            <a:ext cx="61206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Hawkins, P. &amp; Smith, N. (2011) </a:t>
            </a:r>
            <a:r>
              <a:rPr lang="en-GB" i="1" dirty="0"/>
              <a:t>Coaching, mentoring and organizational consultancy: supervision and development.</a:t>
            </a:r>
            <a:r>
              <a:rPr lang="en-GB" dirty="0"/>
              <a:t> Maidenhead, UK: Open University Press.  </a:t>
            </a:r>
            <a:r>
              <a:rPr lang="en-GB" i="1" dirty="0"/>
              <a:t>p.147</a:t>
            </a:r>
          </a:p>
        </p:txBody>
      </p:sp>
      <p:pic>
        <p:nvPicPr>
          <p:cNvPr id="7" name="Picture 6" descr="A person sitting at a table&#10;&#10;Description automatically generated">
            <a:extLst>
              <a:ext uri="{FF2B5EF4-FFF2-40B4-BE49-F238E27FC236}">
                <a16:creationId xmlns:a16="http://schemas.microsoft.com/office/drawing/2014/main" id="{C7611C79-DFB4-4754-9B7D-6D3479325EB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983265"/>
            <a:ext cx="2606631" cy="1738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37326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8B322-03E6-412F-8612-947A5CF0B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1989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dirty="0"/>
              <a:t>Supervision in an Organisational Context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4000D857-47E7-4F19-B983-93876612DE40}"/>
              </a:ext>
            </a:extLst>
          </p:cNvPr>
          <p:cNvSpPr/>
          <p:nvPr/>
        </p:nvSpPr>
        <p:spPr>
          <a:xfrm>
            <a:off x="2341579" y="1340768"/>
            <a:ext cx="4176464" cy="374441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3784FFB-9AA5-434D-B4C1-25183A3D8B9B}"/>
              </a:ext>
            </a:extLst>
          </p:cNvPr>
          <p:cNvSpPr/>
          <p:nvPr/>
        </p:nvSpPr>
        <p:spPr>
          <a:xfrm>
            <a:off x="550246" y="1624069"/>
            <a:ext cx="1073080" cy="634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Professional code/ethics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295BD71-9B98-4C50-8A2C-0B3B797EF470}"/>
              </a:ext>
            </a:extLst>
          </p:cNvPr>
          <p:cNvSpPr/>
          <p:nvPr/>
        </p:nvSpPr>
        <p:spPr>
          <a:xfrm>
            <a:off x="3745735" y="5142395"/>
            <a:ext cx="136815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Social context</a:t>
            </a:r>
          </a:p>
          <a:p>
            <a:pPr algn="ctr"/>
            <a:r>
              <a:rPr lang="en-GB" sz="1100" dirty="0"/>
              <a:t>Social norms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F1C1960-701E-4BA5-9D05-319E9E61AEBE}"/>
              </a:ext>
            </a:extLst>
          </p:cNvPr>
          <p:cNvSpPr/>
          <p:nvPr/>
        </p:nvSpPr>
        <p:spPr>
          <a:xfrm>
            <a:off x="7236296" y="4348965"/>
            <a:ext cx="122413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Family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8641EAE-3447-4610-80BB-E51BAA732D61}"/>
              </a:ext>
            </a:extLst>
          </p:cNvPr>
          <p:cNvSpPr/>
          <p:nvPr/>
        </p:nvSpPr>
        <p:spPr>
          <a:xfrm>
            <a:off x="565642" y="4348965"/>
            <a:ext cx="1057683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Economic pressures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9D396FD-F524-4114-A1D8-16C219E5713E}"/>
              </a:ext>
            </a:extLst>
          </p:cNvPr>
          <p:cNvSpPr/>
          <p:nvPr/>
        </p:nvSpPr>
        <p:spPr>
          <a:xfrm>
            <a:off x="7236296" y="1624068"/>
            <a:ext cx="1224136" cy="63408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Organisational constraints and expectations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BE6454C-AD6A-402F-9FA0-29C1FA44D334}"/>
              </a:ext>
            </a:extLst>
          </p:cNvPr>
          <p:cNvSpPr/>
          <p:nvPr/>
        </p:nvSpPr>
        <p:spPr>
          <a:xfrm>
            <a:off x="3745735" y="723776"/>
            <a:ext cx="136815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Organizational context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42497EDA-0378-4F6A-9E49-8BB2DB944447}"/>
              </a:ext>
            </a:extLst>
          </p:cNvPr>
          <p:cNvCxnSpPr>
            <a:cxnSpLocks/>
            <a:stCxn id="9" idx="3"/>
          </p:cNvCxnSpPr>
          <p:nvPr/>
        </p:nvCxnSpPr>
        <p:spPr>
          <a:xfrm flipV="1">
            <a:off x="1623325" y="4181626"/>
            <a:ext cx="1508514" cy="3833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8904A2AB-C197-457F-92BE-8FDB5DB3098D}"/>
              </a:ext>
            </a:extLst>
          </p:cNvPr>
          <p:cNvCxnSpPr>
            <a:cxnSpLocks/>
            <a:stCxn id="6" idx="3"/>
          </p:cNvCxnSpPr>
          <p:nvPr/>
        </p:nvCxnSpPr>
        <p:spPr>
          <a:xfrm>
            <a:off x="1623326" y="1941109"/>
            <a:ext cx="1508513" cy="40121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32FFBDBA-66BF-443F-BFE7-042E3422B859}"/>
              </a:ext>
            </a:extLst>
          </p:cNvPr>
          <p:cNvCxnSpPr>
            <a:stCxn id="7" idx="0"/>
          </p:cNvCxnSpPr>
          <p:nvPr/>
        </p:nvCxnSpPr>
        <p:spPr>
          <a:xfrm flipH="1" flipV="1">
            <a:off x="4427984" y="4437112"/>
            <a:ext cx="1827" cy="70528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EBCC7AB2-426B-4E53-BC4D-2BA538BBB835}"/>
              </a:ext>
            </a:extLst>
          </p:cNvPr>
          <p:cNvSpPr/>
          <p:nvPr/>
        </p:nvSpPr>
        <p:spPr>
          <a:xfrm>
            <a:off x="2915816" y="2852936"/>
            <a:ext cx="1224136" cy="60034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Fantasy relationship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1DB6612-1058-4C3C-BF98-2872A245D88F}"/>
              </a:ext>
            </a:extLst>
          </p:cNvPr>
          <p:cNvSpPr/>
          <p:nvPr/>
        </p:nvSpPr>
        <p:spPr>
          <a:xfrm>
            <a:off x="5076055" y="2342326"/>
            <a:ext cx="1152127" cy="33404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Supervisor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89F10F3-C37E-4EC3-A563-C23A3B868E60}"/>
              </a:ext>
            </a:extLst>
          </p:cNvPr>
          <p:cNvSpPr/>
          <p:nvPr/>
        </p:nvSpPr>
        <p:spPr>
          <a:xfrm>
            <a:off x="5076056" y="2920104"/>
            <a:ext cx="1152127" cy="33404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Coach/Mentor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4D72E0D-779C-4D05-A614-6E26445C19BC}"/>
              </a:ext>
            </a:extLst>
          </p:cNvPr>
          <p:cNvSpPr/>
          <p:nvPr/>
        </p:nvSpPr>
        <p:spPr>
          <a:xfrm>
            <a:off x="5076056" y="3574730"/>
            <a:ext cx="1152125" cy="33404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Coachee/Mentee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6D8D2514-5014-42D5-8915-E9FB24476B5D}"/>
              </a:ext>
            </a:extLst>
          </p:cNvPr>
          <p:cNvCxnSpPr>
            <a:cxnSpLocks/>
            <a:stCxn id="19" idx="1"/>
            <a:endCxn id="18" idx="3"/>
          </p:cNvCxnSpPr>
          <p:nvPr/>
        </p:nvCxnSpPr>
        <p:spPr>
          <a:xfrm flipH="1">
            <a:off x="4139952" y="2509351"/>
            <a:ext cx="936103" cy="64375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82D4F377-898A-4573-9F90-1E420043E1AA}"/>
              </a:ext>
            </a:extLst>
          </p:cNvPr>
          <p:cNvCxnSpPr>
            <a:cxnSpLocks/>
            <a:stCxn id="21" idx="1"/>
            <a:endCxn id="18" idx="3"/>
          </p:cNvCxnSpPr>
          <p:nvPr/>
        </p:nvCxnSpPr>
        <p:spPr>
          <a:xfrm flipH="1" flipV="1">
            <a:off x="4139952" y="3153107"/>
            <a:ext cx="936104" cy="5886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7BFB4B11-9744-4729-A42A-531DFAB0238A}"/>
              </a:ext>
            </a:extLst>
          </p:cNvPr>
          <p:cNvCxnSpPr>
            <a:stCxn id="19" idx="2"/>
            <a:endCxn id="20" idx="0"/>
          </p:cNvCxnSpPr>
          <p:nvPr/>
        </p:nvCxnSpPr>
        <p:spPr>
          <a:xfrm>
            <a:off x="5652119" y="2676375"/>
            <a:ext cx="1" cy="2437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D1D20FD9-0EE7-4401-B1FD-40B0979F06D5}"/>
              </a:ext>
            </a:extLst>
          </p:cNvPr>
          <p:cNvCxnSpPr>
            <a:cxnSpLocks/>
          </p:cNvCxnSpPr>
          <p:nvPr/>
        </p:nvCxnSpPr>
        <p:spPr>
          <a:xfrm flipH="1">
            <a:off x="5471607" y="3254185"/>
            <a:ext cx="1" cy="3205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374D8332-A094-4093-A99D-9AFAE81B1AEA}"/>
              </a:ext>
            </a:extLst>
          </p:cNvPr>
          <p:cNvCxnSpPr/>
          <p:nvPr/>
        </p:nvCxnSpPr>
        <p:spPr>
          <a:xfrm>
            <a:off x="5938325" y="3254153"/>
            <a:ext cx="0" cy="3205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622CA57E-5E2C-499E-8DFC-61FE0AE9DDC0}"/>
              </a:ext>
            </a:extLst>
          </p:cNvPr>
          <p:cNvCxnSpPr>
            <a:cxnSpLocks/>
            <a:stCxn id="8" idx="1"/>
          </p:cNvCxnSpPr>
          <p:nvPr/>
        </p:nvCxnSpPr>
        <p:spPr>
          <a:xfrm flipH="1" flipV="1">
            <a:off x="5938325" y="4181626"/>
            <a:ext cx="1297971" cy="3833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F64EC0B9-3928-4406-B1D2-80F74F787074}"/>
              </a:ext>
            </a:extLst>
          </p:cNvPr>
          <p:cNvCxnSpPr>
            <a:stCxn id="10" idx="1"/>
          </p:cNvCxnSpPr>
          <p:nvPr/>
        </p:nvCxnSpPr>
        <p:spPr>
          <a:xfrm flipH="1">
            <a:off x="5833052" y="1941109"/>
            <a:ext cx="1403244" cy="2606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TextBox 41">
            <a:extLst>
              <a:ext uri="{FF2B5EF4-FFF2-40B4-BE49-F238E27FC236}">
                <a16:creationId xmlns:a16="http://schemas.microsoft.com/office/drawing/2014/main" id="{FAB13CD8-6180-4DBC-821F-1669DC4C5914}"/>
              </a:ext>
            </a:extLst>
          </p:cNvPr>
          <p:cNvSpPr txBox="1"/>
          <p:nvPr/>
        </p:nvSpPr>
        <p:spPr>
          <a:xfrm>
            <a:off x="5492596" y="5019215"/>
            <a:ext cx="3559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Garvey, R., Stokes, P. and Megginson, D. (2014) Coaching and mentoring theory and practice 2</a:t>
            </a:r>
            <a:r>
              <a:rPr lang="en-GB" sz="1200" baseline="30000" dirty="0"/>
              <a:t>nd</a:t>
            </a:r>
            <a:r>
              <a:rPr lang="en-GB" sz="1200" dirty="0"/>
              <a:t> edn. London: Sage Publications Ltd</a:t>
            </a:r>
          </a:p>
        </p:txBody>
      </p:sp>
    </p:spTree>
    <p:extLst>
      <p:ext uri="{BB962C8B-B14F-4D97-AF65-F5344CB8AC3E}">
        <p14:creationId xmlns:p14="http://schemas.microsoft.com/office/powerpoint/2010/main" val="475215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8" grpId="0" animBg="1"/>
      <p:bldP spid="19" grpId="0" animBg="1"/>
      <p:bldP spid="20" grpId="0" animBg="1"/>
      <p:bldP spid="21" grpId="0" animBg="1"/>
      <p:bldP spid="4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9A943-CA74-406F-9834-1DA9C56D6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1744"/>
            <a:ext cx="8229600" cy="1143000"/>
          </a:xfrm>
        </p:spPr>
        <p:txBody>
          <a:bodyPr/>
          <a:lstStyle/>
          <a:p>
            <a:r>
              <a:rPr lang="en-GB" dirty="0"/>
              <a:t>For the next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4335A4-21C7-42AA-9462-7BB405F79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24847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00CC"/>
                </a:solidFill>
              </a:rPr>
              <a:t>Read and research the role of ‘Supervision’ and ‘Evaluation’ in regard to coaching and mentoring programmes within organisations.</a:t>
            </a:r>
          </a:p>
          <a:p>
            <a:r>
              <a:rPr lang="en-GB" dirty="0">
                <a:solidFill>
                  <a:srgbClr val="FF0000"/>
                </a:solidFill>
              </a:rPr>
              <a:t>Write up your findings using about 300 to 500 words</a:t>
            </a:r>
          </a:p>
          <a:p>
            <a:r>
              <a:rPr lang="en-GB" dirty="0">
                <a:solidFill>
                  <a:srgbClr val="009900"/>
                </a:solidFill>
              </a:rPr>
              <a:t>Fully reference the evidence you provide</a:t>
            </a:r>
          </a:p>
          <a:p>
            <a:r>
              <a:rPr lang="en-GB" dirty="0">
                <a:solidFill>
                  <a:srgbClr val="CC0099"/>
                </a:solidFill>
              </a:rPr>
              <a:t>Chapter 15, </a:t>
            </a:r>
            <a:r>
              <a:rPr lang="en-GB" i="1" dirty="0">
                <a:solidFill>
                  <a:srgbClr val="CC0099"/>
                </a:solidFill>
              </a:rPr>
              <a:t>Design &amp; Evaluation </a:t>
            </a:r>
            <a:r>
              <a:rPr lang="en-GB" dirty="0">
                <a:solidFill>
                  <a:srgbClr val="CC0099"/>
                </a:solidFill>
              </a:rPr>
              <a:t>by Garvey, R., Stokes, P. and Megginson, D. in Maund, A. ed. (2017) </a:t>
            </a:r>
            <a:r>
              <a:rPr lang="en-GB" i="1" dirty="0">
                <a:solidFill>
                  <a:srgbClr val="CC0099"/>
                </a:solidFill>
              </a:rPr>
              <a:t>BA in leadership and management: Skills for the workplace, final year</a:t>
            </a:r>
            <a:r>
              <a:rPr lang="en-GB" dirty="0">
                <a:solidFill>
                  <a:srgbClr val="CC0099"/>
                </a:solidFill>
              </a:rPr>
              <a:t>.  London: Sage </a:t>
            </a:r>
            <a:r>
              <a:rPr lang="en-GB">
                <a:solidFill>
                  <a:srgbClr val="CC0099"/>
                </a:solidFill>
              </a:rPr>
              <a:t>Publications Ltd.</a:t>
            </a:r>
            <a:endParaRPr lang="en-GB" dirty="0">
              <a:solidFill>
                <a:srgbClr val="CC0099"/>
              </a:solidFill>
            </a:endParaRPr>
          </a:p>
          <a:p>
            <a:endParaRPr lang="en-GB" dirty="0">
              <a:solidFill>
                <a:srgbClr val="009900"/>
              </a:solidFill>
            </a:endParaRPr>
          </a:p>
          <a:p>
            <a:endParaRPr lang="en-GB" dirty="0">
              <a:solidFill>
                <a:srgbClr val="0099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30994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F38BA25-F9E8-4E5F-8651-2D8A963FA9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45042"/>
            <a:ext cx="9144000" cy="565314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C89C35-4F29-4E58-BE04-20D965CAE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A2312-1B24-4FA6-B2A2-0A29923A8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2100427"/>
            <a:ext cx="8964488" cy="290072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Take 5 minutes to reflect upon tonight – what have you learnt?  </a:t>
            </a:r>
          </a:p>
          <a:p>
            <a:r>
              <a:rPr lang="en-GB" dirty="0">
                <a:solidFill>
                  <a:srgbClr val="FFFF00"/>
                </a:solidFill>
              </a:rPr>
              <a:t>Any key areas you want to research further? </a:t>
            </a:r>
          </a:p>
          <a:p>
            <a:r>
              <a:rPr lang="en-GB" dirty="0">
                <a:solidFill>
                  <a:srgbClr val="FFFF00"/>
                </a:solidFill>
              </a:rPr>
              <a:t>What can help you with your assignment?</a:t>
            </a:r>
          </a:p>
          <a:p>
            <a:r>
              <a:rPr lang="en-GB" dirty="0">
                <a:solidFill>
                  <a:srgbClr val="FFFF00"/>
                </a:solidFill>
              </a:rPr>
              <a:t>What can help you in your career?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1590A9-85E1-44C4-8875-F82C6BB63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53492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B9528BA58694940A69F131DBB6E1994" ma:contentTypeVersion="10" ma:contentTypeDescription="Create a new document." ma:contentTypeScope="" ma:versionID="67ad0adf2f928ed26371fcab58371e10">
  <xsd:schema xmlns:xsd="http://www.w3.org/2001/XMLSchema" xmlns:xs="http://www.w3.org/2001/XMLSchema" xmlns:p="http://schemas.microsoft.com/office/2006/metadata/properties" xmlns:ns3="f90edf9b-0f74-455c-b63c-928a27ec8b1c" targetNamespace="http://schemas.microsoft.com/office/2006/metadata/properties" ma:root="true" ma:fieldsID="7eddfc940f653d213bb439334c42ffe4" ns3:_="">
    <xsd:import namespace="f90edf9b-0f74-455c-b63c-928a27ec8b1c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0edf9b-0f74-455c-b63c-928a27ec8b1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2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EC19A70-49D2-4B48-A37F-22A5AF9D44D6}">
  <ds:schemaRefs>
    <ds:schemaRef ds:uri="http://schemas.microsoft.com/office/2006/documentManagement/types"/>
    <ds:schemaRef ds:uri="http://schemas.microsoft.com/office/infopath/2007/PartnerControls"/>
    <ds:schemaRef ds:uri="f90edf9b-0f74-455c-b63c-928a27ec8b1c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FD7EE1FF-9B9F-45B9-89CA-7C4AF9B170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90edf9b-0f74-455c-b63c-928a27ec8b1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87331A4-C63F-4E4E-A563-96CEABD9479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9099</TotalTime>
  <Words>1050</Words>
  <Application>Microsoft Office PowerPoint</Application>
  <PresentationFormat>On-screen Show (4:3)</PresentationFormat>
  <Paragraphs>125</Paragraphs>
  <Slides>15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Myriad Pro</vt:lpstr>
      <vt:lpstr>20140311PresentationUWTSDTemplate</vt:lpstr>
      <vt:lpstr>BMSK6005 Coaching &amp; Mentoring Skills of the Workplace</vt:lpstr>
      <vt:lpstr>Agenda</vt:lpstr>
      <vt:lpstr>Quick Group Review</vt:lpstr>
      <vt:lpstr>Common Competencies </vt:lpstr>
      <vt:lpstr>Eight mentoring/coaching competence categories</vt:lpstr>
      <vt:lpstr>Rapport Building - Matching</vt:lpstr>
      <vt:lpstr>Ethics Framework</vt:lpstr>
      <vt:lpstr>Value of an Ethical Framework to Coaching</vt:lpstr>
      <vt:lpstr>Ethics &amp; Supervision</vt:lpstr>
      <vt:lpstr>Creating a coaching culture</vt:lpstr>
      <vt:lpstr>Why Supervision?</vt:lpstr>
      <vt:lpstr>What is Supervision?</vt:lpstr>
      <vt:lpstr>Supervision in an Organisational Context</vt:lpstr>
      <vt:lpstr>For the next session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core principles of coaching</dc:title>
  <dc:creator>Andrew Maund</dc:creator>
  <cp:lastModifiedBy>Paul Tinkler</cp:lastModifiedBy>
  <cp:revision>25</cp:revision>
  <dcterms:created xsi:type="dcterms:W3CDTF">2015-03-03T13:29:53Z</dcterms:created>
  <dcterms:modified xsi:type="dcterms:W3CDTF">2020-04-21T14:54:14Z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0x0101006B9528BA58694940A69F131DBB6E1994</vt:lpwstr>
  </property>
</Properties>
</file>