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9"/>
  </p:notesMasterIdLst>
  <p:sldIdLst>
    <p:sldId id="1014" r:id="rId3"/>
    <p:sldId id="1012" r:id="rId4"/>
    <p:sldId id="1013" r:id="rId5"/>
    <p:sldId id="1015" r:id="rId6"/>
    <p:sldId id="1016" r:id="rId7"/>
    <p:sldId id="1017" r:id="rId8"/>
    <p:sldId id="1018" r:id="rId9"/>
    <p:sldId id="257" r:id="rId10"/>
    <p:sldId id="987" r:id="rId11"/>
    <p:sldId id="988" r:id="rId12"/>
    <p:sldId id="1011" r:id="rId13"/>
    <p:sldId id="287" r:id="rId14"/>
    <p:sldId id="454" r:id="rId15"/>
    <p:sldId id="289" r:id="rId16"/>
    <p:sldId id="989" r:id="rId17"/>
    <p:sldId id="990" r:id="rId18"/>
    <p:sldId id="991" r:id="rId19"/>
    <p:sldId id="457" r:id="rId20"/>
    <p:sldId id="985" r:id="rId21"/>
    <p:sldId id="972" r:id="rId22"/>
    <p:sldId id="992" r:id="rId23"/>
    <p:sldId id="993" r:id="rId24"/>
    <p:sldId id="986" r:id="rId25"/>
    <p:sldId id="983" r:id="rId26"/>
    <p:sldId id="994" r:id="rId27"/>
    <p:sldId id="995" r:id="rId28"/>
    <p:sldId id="996" r:id="rId29"/>
    <p:sldId id="997" r:id="rId30"/>
    <p:sldId id="898" r:id="rId31"/>
    <p:sldId id="1000" r:id="rId32"/>
    <p:sldId id="308" r:id="rId33"/>
    <p:sldId id="354" r:id="rId34"/>
    <p:sldId id="358" r:id="rId35"/>
    <p:sldId id="1001" r:id="rId36"/>
    <p:sldId id="1006" r:id="rId37"/>
    <p:sldId id="1005" r:id="rId38"/>
    <p:sldId id="1007" r:id="rId39"/>
    <p:sldId id="1004" r:id="rId40"/>
    <p:sldId id="1008" r:id="rId41"/>
    <p:sldId id="1009" r:id="rId42"/>
    <p:sldId id="1010" r:id="rId43"/>
    <p:sldId id="998" r:id="rId44"/>
    <p:sldId id="1019" r:id="rId45"/>
    <p:sldId id="1020" r:id="rId46"/>
    <p:sldId id="1021" r:id="rId47"/>
    <p:sldId id="29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27" autoAdjust="0"/>
    <p:restoredTop sz="94662"/>
  </p:normalViewPr>
  <p:slideViewPr>
    <p:cSldViewPr snapToGrid="0">
      <p:cViewPr varScale="1">
        <p:scale>
          <a:sx n="84" d="100"/>
          <a:sy n="84" d="100"/>
        </p:scale>
        <p:origin x="6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C6EF92-629B-4D42-B21B-FF4F5E785E07}" type="doc">
      <dgm:prSet loTypeId="urn:microsoft.com/office/officeart/2005/8/layout/process4" loCatId="process" qsTypeId="urn:microsoft.com/office/officeart/2005/8/quickstyle/simple4" qsCatId="simple" csTypeId="urn:microsoft.com/office/officeart/2005/8/colors/colorful5" csCatId="colorful"/>
      <dgm:spPr/>
      <dgm:t>
        <a:bodyPr/>
        <a:lstStyle/>
        <a:p>
          <a:endParaRPr lang="en-US"/>
        </a:p>
      </dgm:t>
    </dgm:pt>
    <dgm:pt modelId="{2478F0D2-9849-4380-8B7C-9D7D6CE5F6CD}">
      <dgm:prSet/>
      <dgm:spPr/>
      <dgm:t>
        <a:bodyPr/>
        <a:lstStyle/>
        <a:p>
          <a:r>
            <a:rPr lang="en-US" dirty="0"/>
            <a:t>Complete a personal skills audit – use the feedback on the selected skills (last slide) to write a 200 word paragraph that details your current skills to date.  </a:t>
          </a:r>
        </a:p>
      </dgm:t>
    </dgm:pt>
    <dgm:pt modelId="{6549C32D-1153-4D4E-89DA-69D277E76915}" type="parTrans" cxnId="{F5E37E3D-1685-4B68-8761-688B1027C2CE}">
      <dgm:prSet/>
      <dgm:spPr/>
      <dgm:t>
        <a:bodyPr/>
        <a:lstStyle/>
        <a:p>
          <a:endParaRPr lang="en-US"/>
        </a:p>
      </dgm:t>
    </dgm:pt>
    <dgm:pt modelId="{32284F31-1F2D-4BC2-916B-0506634600E6}" type="sibTrans" cxnId="{F5E37E3D-1685-4B68-8761-688B1027C2CE}">
      <dgm:prSet/>
      <dgm:spPr/>
      <dgm:t>
        <a:bodyPr/>
        <a:lstStyle/>
        <a:p>
          <a:endParaRPr lang="en-US"/>
        </a:p>
      </dgm:t>
    </dgm:pt>
    <dgm:pt modelId="{651C76EE-5B13-409F-A351-19BBCE06FF52}">
      <dgm:prSet/>
      <dgm:spPr/>
      <dgm:t>
        <a:bodyPr/>
        <a:lstStyle/>
        <a:p>
          <a:r>
            <a:rPr lang="en-US"/>
            <a:t>Complete a self - personalised SWOT analysis </a:t>
          </a:r>
        </a:p>
      </dgm:t>
    </dgm:pt>
    <dgm:pt modelId="{7F832FA0-7A24-4FA4-B300-3FDEBEE6872E}" type="parTrans" cxnId="{4354CF87-326B-44E5-87A2-2AF6D6C1B92C}">
      <dgm:prSet/>
      <dgm:spPr/>
      <dgm:t>
        <a:bodyPr/>
        <a:lstStyle/>
        <a:p>
          <a:endParaRPr lang="en-US"/>
        </a:p>
      </dgm:t>
    </dgm:pt>
    <dgm:pt modelId="{924F8CBD-6534-46B6-AFBA-DAA6A5D08536}" type="sibTrans" cxnId="{4354CF87-326B-44E5-87A2-2AF6D6C1B92C}">
      <dgm:prSet/>
      <dgm:spPr/>
      <dgm:t>
        <a:bodyPr/>
        <a:lstStyle/>
        <a:p>
          <a:endParaRPr lang="en-US"/>
        </a:p>
      </dgm:t>
    </dgm:pt>
    <dgm:pt modelId="{03855107-BF55-9B4B-9406-04ADD5A00D0B}" type="pres">
      <dgm:prSet presAssocID="{28C6EF92-629B-4D42-B21B-FF4F5E785E07}" presName="Name0" presStyleCnt="0">
        <dgm:presLayoutVars>
          <dgm:dir/>
          <dgm:animLvl val="lvl"/>
          <dgm:resizeHandles val="exact"/>
        </dgm:presLayoutVars>
      </dgm:prSet>
      <dgm:spPr/>
    </dgm:pt>
    <dgm:pt modelId="{D46288AD-2B99-0A4D-85BF-5F8E9947CC11}" type="pres">
      <dgm:prSet presAssocID="{651C76EE-5B13-409F-A351-19BBCE06FF52}" presName="boxAndChildren" presStyleCnt="0"/>
      <dgm:spPr/>
    </dgm:pt>
    <dgm:pt modelId="{95607268-A2C7-F641-8B4D-B3C4D4B23B52}" type="pres">
      <dgm:prSet presAssocID="{651C76EE-5B13-409F-A351-19BBCE06FF52}" presName="parentTextBox" presStyleLbl="node1" presStyleIdx="0" presStyleCnt="2"/>
      <dgm:spPr/>
    </dgm:pt>
    <dgm:pt modelId="{A8E3A9EF-99D6-C94F-B86D-8DDA6BC9FFE6}" type="pres">
      <dgm:prSet presAssocID="{32284F31-1F2D-4BC2-916B-0506634600E6}" presName="sp" presStyleCnt="0"/>
      <dgm:spPr/>
    </dgm:pt>
    <dgm:pt modelId="{7D6FA3DF-F754-1742-B665-FB8F108BC1D2}" type="pres">
      <dgm:prSet presAssocID="{2478F0D2-9849-4380-8B7C-9D7D6CE5F6CD}" presName="arrowAndChildren" presStyleCnt="0"/>
      <dgm:spPr/>
    </dgm:pt>
    <dgm:pt modelId="{2DFFB722-EBBE-F640-9728-BC0D9A88BD7A}" type="pres">
      <dgm:prSet presAssocID="{2478F0D2-9849-4380-8B7C-9D7D6CE5F6CD}" presName="parentTextArrow" presStyleLbl="node1" presStyleIdx="1" presStyleCnt="2"/>
      <dgm:spPr/>
    </dgm:pt>
  </dgm:ptLst>
  <dgm:cxnLst>
    <dgm:cxn modelId="{F5E37E3D-1685-4B68-8761-688B1027C2CE}" srcId="{28C6EF92-629B-4D42-B21B-FF4F5E785E07}" destId="{2478F0D2-9849-4380-8B7C-9D7D6CE5F6CD}" srcOrd="0" destOrd="0" parTransId="{6549C32D-1153-4D4E-89DA-69D277E76915}" sibTransId="{32284F31-1F2D-4BC2-916B-0506634600E6}"/>
    <dgm:cxn modelId="{EEA76040-57CC-FF45-960E-57D6C8E98F5B}" type="presOf" srcId="{28C6EF92-629B-4D42-B21B-FF4F5E785E07}" destId="{03855107-BF55-9B4B-9406-04ADD5A00D0B}" srcOrd="0" destOrd="0" presId="urn:microsoft.com/office/officeart/2005/8/layout/process4"/>
    <dgm:cxn modelId="{4354CF87-326B-44E5-87A2-2AF6D6C1B92C}" srcId="{28C6EF92-629B-4D42-B21B-FF4F5E785E07}" destId="{651C76EE-5B13-409F-A351-19BBCE06FF52}" srcOrd="1" destOrd="0" parTransId="{7F832FA0-7A24-4FA4-B300-3FDEBEE6872E}" sibTransId="{924F8CBD-6534-46B6-AFBA-DAA6A5D08536}"/>
    <dgm:cxn modelId="{5003D78A-ADF4-9349-8FAB-0AC279F834A7}" type="presOf" srcId="{651C76EE-5B13-409F-A351-19BBCE06FF52}" destId="{95607268-A2C7-F641-8B4D-B3C4D4B23B52}" srcOrd="0" destOrd="0" presId="urn:microsoft.com/office/officeart/2005/8/layout/process4"/>
    <dgm:cxn modelId="{5D0251D6-4676-DD49-8994-76756902FC04}" type="presOf" srcId="{2478F0D2-9849-4380-8B7C-9D7D6CE5F6CD}" destId="{2DFFB722-EBBE-F640-9728-BC0D9A88BD7A}" srcOrd="0" destOrd="0" presId="urn:microsoft.com/office/officeart/2005/8/layout/process4"/>
    <dgm:cxn modelId="{7D6C5281-8FE9-4541-B7E0-39FD1557628C}" type="presParOf" srcId="{03855107-BF55-9B4B-9406-04ADD5A00D0B}" destId="{D46288AD-2B99-0A4D-85BF-5F8E9947CC11}" srcOrd="0" destOrd="0" presId="urn:microsoft.com/office/officeart/2005/8/layout/process4"/>
    <dgm:cxn modelId="{93F55AA0-B36A-FA40-B8BF-9E2EFDD23C3D}" type="presParOf" srcId="{D46288AD-2B99-0A4D-85BF-5F8E9947CC11}" destId="{95607268-A2C7-F641-8B4D-B3C4D4B23B52}" srcOrd="0" destOrd="0" presId="urn:microsoft.com/office/officeart/2005/8/layout/process4"/>
    <dgm:cxn modelId="{FADE3768-7C05-204D-9B41-1E1FDE56A8CC}" type="presParOf" srcId="{03855107-BF55-9B4B-9406-04ADD5A00D0B}" destId="{A8E3A9EF-99D6-C94F-B86D-8DDA6BC9FFE6}" srcOrd="1" destOrd="0" presId="urn:microsoft.com/office/officeart/2005/8/layout/process4"/>
    <dgm:cxn modelId="{C1E98EFB-0DBE-E647-8858-7918596B1716}" type="presParOf" srcId="{03855107-BF55-9B4B-9406-04ADD5A00D0B}" destId="{7D6FA3DF-F754-1742-B665-FB8F108BC1D2}" srcOrd="2" destOrd="0" presId="urn:microsoft.com/office/officeart/2005/8/layout/process4"/>
    <dgm:cxn modelId="{B51101C8-760C-6043-8E0E-1F1A98C9B10A}" type="presParOf" srcId="{7D6FA3DF-F754-1742-B665-FB8F108BC1D2}" destId="{2DFFB722-EBBE-F640-9728-BC0D9A88BD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C6EF92-629B-4D42-B21B-FF4F5E785E07}" type="doc">
      <dgm:prSet loTypeId="urn:microsoft.com/office/officeart/2005/8/layout/process4" loCatId="process" qsTypeId="urn:microsoft.com/office/officeart/2005/8/quickstyle/simple4" qsCatId="simple" csTypeId="urn:microsoft.com/office/officeart/2005/8/colors/colorful5" csCatId="colorful" phldr="1"/>
      <dgm:spPr/>
      <dgm:t>
        <a:bodyPr/>
        <a:lstStyle/>
        <a:p>
          <a:endParaRPr lang="en-US"/>
        </a:p>
      </dgm:t>
    </dgm:pt>
    <dgm:pt modelId="{2478F0D2-9849-4380-8B7C-9D7D6CE5F6CD}">
      <dgm:prSet/>
      <dgm:spPr/>
      <dgm:t>
        <a:bodyPr/>
        <a:lstStyle/>
        <a:p>
          <a:r>
            <a:rPr lang="en-US" dirty="0"/>
            <a:t>Complete a personal development plan using the GROW model template from </a:t>
          </a:r>
          <a:r>
            <a:rPr lang="en-US" dirty="0" err="1"/>
            <a:t>moodle</a:t>
          </a:r>
          <a:r>
            <a:rPr lang="en-US" dirty="0"/>
            <a:t>. Identify 4 key goals- use your skills audit to consider where are you now and what you need to improve / develop, identify the available options and select what you will do.  </a:t>
          </a:r>
        </a:p>
      </dgm:t>
    </dgm:pt>
    <dgm:pt modelId="{6549C32D-1153-4D4E-89DA-69D277E76915}" type="parTrans" cxnId="{F5E37E3D-1685-4B68-8761-688B1027C2CE}">
      <dgm:prSet/>
      <dgm:spPr/>
      <dgm:t>
        <a:bodyPr/>
        <a:lstStyle/>
        <a:p>
          <a:endParaRPr lang="en-US"/>
        </a:p>
      </dgm:t>
    </dgm:pt>
    <dgm:pt modelId="{32284F31-1F2D-4BC2-916B-0506634600E6}" type="sibTrans" cxnId="{F5E37E3D-1685-4B68-8761-688B1027C2CE}">
      <dgm:prSet/>
      <dgm:spPr/>
      <dgm:t>
        <a:bodyPr/>
        <a:lstStyle/>
        <a:p>
          <a:endParaRPr lang="en-US"/>
        </a:p>
      </dgm:t>
    </dgm:pt>
    <dgm:pt modelId="{651C76EE-5B13-409F-A351-19BBCE06FF52}">
      <dgm:prSet/>
      <dgm:spPr/>
      <dgm:t>
        <a:bodyPr/>
        <a:lstStyle/>
        <a:p>
          <a:r>
            <a:rPr lang="en-US" dirty="0"/>
            <a:t>Use the GROW model personal development plan template to complete task 2!</a:t>
          </a:r>
        </a:p>
      </dgm:t>
    </dgm:pt>
    <dgm:pt modelId="{7F832FA0-7A24-4FA4-B300-3FDEBEE6872E}" type="parTrans" cxnId="{4354CF87-326B-44E5-87A2-2AF6D6C1B92C}">
      <dgm:prSet/>
      <dgm:spPr/>
      <dgm:t>
        <a:bodyPr/>
        <a:lstStyle/>
        <a:p>
          <a:endParaRPr lang="en-US"/>
        </a:p>
      </dgm:t>
    </dgm:pt>
    <dgm:pt modelId="{924F8CBD-6534-46B6-AFBA-DAA6A5D08536}" type="sibTrans" cxnId="{4354CF87-326B-44E5-87A2-2AF6D6C1B92C}">
      <dgm:prSet/>
      <dgm:spPr/>
      <dgm:t>
        <a:bodyPr/>
        <a:lstStyle/>
        <a:p>
          <a:endParaRPr lang="en-US"/>
        </a:p>
      </dgm:t>
    </dgm:pt>
    <dgm:pt modelId="{03855107-BF55-9B4B-9406-04ADD5A00D0B}" type="pres">
      <dgm:prSet presAssocID="{28C6EF92-629B-4D42-B21B-FF4F5E785E07}" presName="Name0" presStyleCnt="0">
        <dgm:presLayoutVars>
          <dgm:dir/>
          <dgm:animLvl val="lvl"/>
          <dgm:resizeHandles val="exact"/>
        </dgm:presLayoutVars>
      </dgm:prSet>
      <dgm:spPr/>
    </dgm:pt>
    <dgm:pt modelId="{D46288AD-2B99-0A4D-85BF-5F8E9947CC11}" type="pres">
      <dgm:prSet presAssocID="{651C76EE-5B13-409F-A351-19BBCE06FF52}" presName="boxAndChildren" presStyleCnt="0"/>
      <dgm:spPr/>
    </dgm:pt>
    <dgm:pt modelId="{95607268-A2C7-F641-8B4D-B3C4D4B23B52}" type="pres">
      <dgm:prSet presAssocID="{651C76EE-5B13-409F-A351-19BBCE06FF52}" presName="parentTextBox" presStyleLbl="node1" presStyleIdx="0" presStyleCnt="2"/>
      <dgm:spPr/>
    </dgm:pt>
    <dgm:pt modelId="{A8E3A9EF-99D6-C94F-B86D-8DDA6BC9FFE6}" type="pres">
      <dgm:prSet presAssocID="{32284F31-1F2D-4BC2-916B-0506634600E6}" presName="sp" presStyleCnt="0"/>
      <dgm:spPr/>
    </dgm:pt>
    <dgm:pt modelId="{7D6FA3DF-F754-1742-B665-FB8F108BC1D2}" type="pres">
      <dgm:prSet presAssocID="{2478F0D2-9849-4380-8B7C-9D7D6CE5F6CD}" presName="arrowAndChildren" presStyleCnt="0"/>
      <dgm:spPr/>
    </dgm:pt>
    <dgm:pt modelId="{2DFFB722-EBBE-F640-9728-BC0D9A88BD7A}" type="pres">
      <dgm:prSet presAssocID="{2478F0D2-9849-4380-8B7C-9D7D6CE5F6CD}" presName="parentTextArrow" presStyleLbl="node1" presStyleIdx="1" presStyleCnt="2"/>
      <dgm:spPr/>
    </dgm:pt>
  </dgm:ptLst>
  <dgm:cxnLst>
    <dgm:cxn modelId="{F5E37E3D-1685-4B68-8761-688B1027C2CE}" srcId="{28C6EF92-629B-4D42-B21B-FF4F5E785E07}" destId="{2478F0D2-9849-4380-8B7C-9D7D6CE5F6CD}" srcOrd="0" destOrd="0" parTransId="{6549C32D-1153-4D4E-89DA-69D277E76915}" sibTransId="{32284F31-1F2D-4BC2-916B-0506634600E6}"/>
    <dgm:cxn modelId="{EEA76040-57CC-FF45-960E-57D6C8E98F5B}" type="presOf" srcId="{28C6EF92-629B-4D42-B21B-FF4F5E785E07}" destId="{03855107-BF55-9B4B-9406-04ADD5A00D0B}" srcOrd="0" destOrd="0" presId="urn:microsoft.com/office/officeart/2005/8/layout/process4"/>
    <dgm:cxn modelId="{4354CF87-326B-44E5-87A2-2AF6D6C1B92C}" srcId="{28C6EF92-629B-4D42-B21B-FF4F5E785E07}" destId="{651C76EE-5B13-409F-A351-19BBCE06FF52}" srcOrd="1" destOrd="0" parTransId="{7F832FA0-7A24-4FA4-B300-3FDEBEE6872E}" sibTransId="{924F8CBD-6534-46B6-AFBA-DAA6A5D08536}"/>
    <dgm:cxn modelId="{5003D78A-ADF4-9349-8FAB-0AC279F834A7}" type="presOf" srcId="{651C76EE-5B13-409F-A351-19BBCE06FF52}" destId="{95607268-A2C7-F641-8B4D-B3C4D4B23B52}" srcOrd="0" destOrd="0" presId="urn:microsoft.com/office/officeart/2005/8/layout/process4"/>
    <dgm:cxn modelId="{5D0251D6-4676-DD49-8994-76756902FC04}" type="presOf" srcId="{2478F0D2-9849-4380-8B7C-9D7D6CE5F6CD}" destId="{2DFFB722-EBBE-F640-9728-BC0D9A88BD7A}" srcOrd="0" destOrd="0" presId="urn:microsoft.com/office/officeart/2005/8/layout/process4"/>
    <dgm:cxn modelId="{7D6C5281-8FE9-4541-B7E0-39FD1557628C}" type="presParOf" srcId="{03855107-BF55-9B4B-9406-04ADD5A00D0B}" destId="{D46288AD-2B99-0A4D-85BF-5F8E9947CC11}" srcOrd="0" destOrd="0" presId="urn:microsoft.com/office/officeart/2005/8/layout/process4"/>
    <dgm:cxn modelId="{93F55AA0-B36A-FA40-B8BF-9E2EFDD23C3D}" type="presParOf" srcId="{D46288AD-2B99-0A4D-85BF-5F8E9947CC11}" destId="{95607268-A2C7-F641-8B4D-B3C4D4B23B52}" srcOrd="0" destOrd="0" presId="urn:microsoft.com/office/officeart/2005/8/layout/process4"/>
    <dgm:cxn modelId="{FADE3768-7C05-204D-9B41-1E1FDE56A8CC}" type="presParOf" srcId="{03855107-BF55-9B4B-9406-04ADD5A00D0B}" destId="{A8E3A9EF-99D6-C94F-B86D-8DDA6BC9FFE6}" srcOrd="1" destOrd="0" presId="urn:microsoft.com/office/officeart/2005/8/layout/process4"/>
    <dgm:cxn modelId="{C1E98EFB-0DBE-E647-8858-7918596B1716}" type="presParOf" srcId="{03855107-BF55-9B4B-9406-04ADD5A00D0B}" destId="{7D6FA3DF-F754-1742-B665-FB8F108BC1D2}" srcOrd="2" destOrd="0" presId="urn:microsoft.com/office/officeart/2005/8/layout/process4"/>
    <dgm:cxn modelId="{B51101C8-760C-6043-8E0E-1F1A98C9B10A}" type="presParOf" srcId="{7D6FA3DF-F754-1742-B665-FB8F108BC1D2}" destId="{2DFFB722-EBBE-F640-9728-BC0D9A88BD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C6EF92-629B-4D42-B21B-FF4F5E785E07}" type="doc">
      <dgm:prSet loTypeId="urn:microsoft.com/office/officeart/2005/8/layout/process4" loCatId="process" qsTypeId="urn:microsoft.com/office/officeart/2005/8/quickstyle/simple4" qsCatId="simple" csTypeId="urn:microsoft.com/office/officeart/2005/8/colors/colorful5" csCatId="colorful" phldr="1"/>
      <dgm:spPr/>
      <dgm:t>
        <a:bodyPr/>
        <a:lstStyle/>
        <a:p>
          <a:endParaRPr lang="en-US"/>
        </a:p>
      </dgm:t>
    </dgm:pt>
    <dgm:pt modelId="{2478F0D2-9849-4380-8B7C-9D7D6CE5F6CD}">
      <dgm:prSet/>
      <dgm:spPr/>
      <dgm:t>
        <a:bodyPr/>
        <a:lstStyle/>
        <a:p>
          <a:r>
            <a:rPr lang="en-US" dirty="0"/>
            <a:t>Create / update your linked in page- Consider all of the points raised in this weeks </a:t>
          </a:r>
          <a:r>
            <a:rPr lang="en-US" dirty="0" err="1"/>
            <a:t>linkedin</a:t>
          </a:r>
          <a:r>
            <a:rPr lang="en-US" dirty="0"/>
            <a:t> lab</a:t>
          </a:r>
        </a:p>
      </dgm:t>
    </dgm:pt>
    <dgm:pt modelId="{6549C32D-1153-4D4E-89DA-69D277E76915}" type="parTrans" cxnId="{F5E37E3D-1685-4B68-8761-688B1027C2CE}">
      <dgm:prSet/>
      <dgm:spPr/>
      <dgm:t>
        <a:bodyPr/>
        <a:lstStyle/>
        <a:p>
          <a:endParaRPr lang="en-US"/>
        </a:p>
      </dgm:t>
    </dgm:pt>
    <dgm:pt modelId="{32284F31-1F2D-4BC2-916B-0506634600E6}" type="sibTrans" cxnId="{F5E37E3D-1685-4B68-8761-688B1027C2CE}">
      <dgm:prSet/>
      <dgm:spPr/>
      <dgm:t>
        <a:bodyPr/>
        <a:lstStyle/>
        <a:p>
          <a:endParaRPr lang="en-US"/>
        </a:p>
      </dgm:t>
    </dgm:pt>
    <dgm:pt modelId="{651C76EE-5B13-409F-A351-19BBCE06FF52}">
      <dgm:prSet/>
      <dgm:spPr/>
      <dgm:t>
        <a:bodyPr/>
        <a:lstStyle/>
        <a:p>
          <a:r>
            <a:rPr lang="en-US" dirty="0"/>
            <a:t>Include the link to the </a:t>
          </a:r>
          <a:r>
            <a:rPr lang="en-US" dirty="0" err="1"/>
            <a:t>linkedin</a:t>
          </a:r>
          <a:r>
            <a:rPr lang="en-US" dirty="0"/>
            <a:t> page in the A1 template after the GROW Model.</a:t>
          </a:r>
        </a:p>
      </dgm:t>
    </dgm:pt>
    <dgm:pt modelId="{7F832FA0-7A24-4FA4-B300-3FDEBEE6872E}" type="parTrans" cxnId="{4354CF87-326B-44E5-87A2-2AF6D6C1B92C}">
      <dgm:prSet/>
      <dgm:spPr/>
      <dgm:t>
        <a:bodyPr/>
        <a:lstStyle/>
        <a:p>
          <a:endParaRPr lang="en-US"/>
        </a:p>
      </dgm:t>
    </dgm:pt>
    <dgm:pt modelId="{924F8CBD-6534-46B6-AFBA-DAA6A5D08536}" type="sibTrans" cxnId="{4354CF87-326B-44E5-87A2-2AF6D6C1B92C}">
      <dgm:prSet/>
      <dgm:spPr/>
      <dgm:t>
        <a:bodyPr/>
        <a:lstStyle/>
        <a:p>
          <a:endParaRPr lang="en-US"/>
        </a:p>
      </dgm:t>
    </dgm:pt>
    <dgm:pt modelId="{03855107-BF55-9B4B-9406-04ADD5A00D0B}" type="pres">
      <dgm:prSet presAssocID="{28C6EF92-629B-4D42-B21B-FF4F5E785E07}" presName="Name0" presStyleCnt="0">
        <dgm:presLayoutVars>
          <dgm:dir/>
          <dgm:animLvl val="lvl"/>
          <dgm:resizeHandles val="exact"/>
        </dgm:presLayoutVars>
      </dgm:prSet>
      <dgm:spPr/>
    </dgm:pt>
    <dgm:pt modelId="{D46288AD-2B99-0A4D-85BF-5F8E9947CC11}" type="pres">
      <dgm:prSet presAssocID="{651C76EE-5B13-409F-A351-19BBCE06FF52}" presName="boxAndChildren" presStyleCnt="0"/>
      <dgm:spPr/>
    </dgm:pt>
    <dgm:pt modelId="{95607268-A2C7-F641-8B4D-B3C4D4B23B52}" type="pres">
      <dgm:prSet presAssocID="{651C76EE-5B13-409F-A351-19BBCE06FF52}" presName="parentTextBox" presStyleLbl="node1" presStyleIdx="0" presStyleCnt="2"/>
      <dgm:spPr/>
    </dgm:pt>
    <dgm:pt modelId="{A8E3A9EF-99D6-C94F-B86D-8DDA6BC9FFE6}" type="pres">
      <dgm:prSet presAssocID="{32284F31-1F2D-4BC2-916B-0506634600E6}" presName="sp" presStyleCnt="0"/>
      <dgm:spPr/>
    </dgm:pt>
    <dgm:pt modelId="{7D6FA3DF-F754-1742-B665-FB8F108BC1D2}" type="pres">
      <dgm:prSet presAssocID="{2478F0D2-9849-4380-8B7C-9D7D6CE5F6CD}" presName="arrowAndChildren" presStyleCnt="0"/>
      <dgm:spPr/>
    </dgm:pt>
    <dgm:pt modelId="{2DFFB722-EBBE-F640-9728-BC0D9A88BD7A}" type="pres">
      <dgm:prSet presAssocID="{2478F0D2-9849-4380-8B7C-9D7D6CE5F6CD}" presName="parentTextArrow" presStyleLbl="node1" presStyleIdx="1" presStyleCnt="2"/>
      <dgm:spPr/>
    </dgm:pt>
  </dgm:ptLst>
  <dgm:cxnLst>
    <dgm:cxn modelId="{F5E37E3D-1685-4B68-8761-688B1027C2CE}" srcId="{28C6EF92-629B-4D42-B21B-FF4F5E785E07}" destId="{2478F0D2-9849-4380-8B7C-9D7D6CE5F6CD}" srcOrd="0" destOrd="0" parTransId="{6549C32D-1153-4D4E-89DA-69D277E76915}" sibTransId="{32284F31-1F2D-4BC2-916B-0506634600E6}"/>
    <dgm:cxn modelId="{EEA76040-57CC-FF45-960E-57D6C8E98F5B}" type="presOf" srcId="{28C6EF92-629B-4D42-B21B-FF4F5E785E07}" destId="{03855107-BF55-9B4B-9406-04ADD5A00D0B}" srcOrd="0" destOrd="0" presId="urn:microsoft.com/office/officeart/2005/8/layout/process4"/>
    <dgm:cxn modelId="{4354CF87-326B-44E5-87A2-2AF6D6C1B92C}" srcId="{28C6EF92-629B-4D42-B21B-FF4F5E785E07}" destId="{651C76EE-5B13-409F-A351-19BBCE06FF52}" srcOrd="1" destOrd="0" parTransId="{7F832FA0-7A24-4FA4-B300-3FDEBEE6872E}" sibTransId="{924F8CBD-6534-46B6-AFBA-DAA6A5D08536}"/>
    <dgm:cxn modelId="{5003D78A-ADF4-9349-8FAB-0AC279F834A7}" type="presOf" srcId="{651C76EE-5B13-409F-A351-19BBCE06FF52}" destId="{95607268-A2C7-F641-8B4D-B3C4D4B23B52}" srcOrd="0" destOrd="0" presId="urn:microsoft.com/office/officeart/2005/8/layout/process4"/>
    <dgm:cxn modelId="{5D0251D6-4676-DD49-8994-76756902FC04}" type="presOf" srcId="{2478F0D2-9849-4380-8B7C-9D7D6CE5F6CD}" destId="{2DFFB722-EBBE-F640-9728-BC0D9A88BD7A}" srcOrd="0" destOrd="0" presId="urn:microsoft.com/office/officeart/2005/8/layout/process4"/>
    <dgm:cxn modelId="{7D6C5281-8FE9-4541-B7E0-39FD1557628C}" type="presParOf" srcId="{03855107-BF55-9B4B-9406-04ADD5A00D0B}" destId="{D46288AD-2B99-0A4D-85BF-5F8E9947CC11}" srcOrd="0" destOrd="0" presId="urn:microsoft.com/office/officeart/2005/8/layout/process4"/>
    <dgm:cxn modelId="{93F55AA0-B36A-FA40-B8BF-9E2EFDD23C3D}" type="presParOf" srcId="{D46288AD-2B99-0A4D-85BF-5F8E9947CC11}" destId="{95607268-A2C7-F641-8B4D-B3C4D4B23B52}" srcOrd="0" destOrd="0" presId="urn:microsoft.com/office/officeart/2005/8/layout/process4"/>
    <dgm:cxn modelId="{FADE3768-7C05-204D-9B41-1E1FDE56A8CC}" type="presParOf" srcId="{03855107-BF55-9B4B-9406-04ADD5A00D0B}" destId="{A8E3A9EF-99D6-C94F-B86D-8DDA6BC9FFE6}" srcOrd="1" destOrd="0" presId="urn:microsoft.com/office/officeart/2005/8/layout/process4"/>
    <dgm:cxn modelId="{C1E98EFB-0DBE-E647-8858-7918596B1716}" type="presParOf" srcId="{03855107-BF55-9B4B-9406-04ADD5A00D0B}" destId="{7D6FA3DF-F754-1742-B665-FB8F108BC1D2}" srcOrd="2" destOrd="0" presId="urn:microsoft.com/office/officeart/2005/8/layout/process4"/>
    <dgm:cxn modelId="{B51101C8-760C-6043-8E0E-1F1A98C9B10A}" type="presParOf" srcId="{7D6FA3DF-F754-1742-B665-FB8F108BC1D2}" destId="{2DFFB722-EBBE-F640-9728-BC0D9A88BD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C6EF92-629B-4D42-B21B-FF4F5E785E07}" type="doc">
      <dgm:prSet loTypeId="urn:microsoft.com/office/officeart/2005/8/layout/process4" loCatId="process" qsTypeId="urn:microsoft.com/office/officeart/2005/8/quickstyle/simple4" qsCatId="simple" csTypeId="urn:microsoft.com/office/officeart/2005/8/colors/colorful5" csCatId="colorful" phldr="1"/>
      <dgm:spPr/>
      <dgm:t>
        <a:bodyPr/>
        <a:lstStyle/>
        <a:p>
          <a:endParaRPr lang="en-US"/>
        </a:p>
      </dgm:t>
    </dgm:pt>
    <dgm:pt modelId="{2478F0D2-9849-4380-8B7C-9D7D6CE5F6CD}">
      <dgm:prSet/>
      <dgm:spPr/>
      <dgm:t>
        <a:bodyPr/>
        <a:lstStyle/>
        <a:p>
          <a:r>
            <a:rPr lang="en-US" dirty="0"/>
            <a:t>View Template for A1 </a:t>
          </a:r>
        </a:p>
      </dgm:t>
    </dgm:pt>
    <dgm:pt modelId="{6549C32D-1153-4D4E-89DA-69D277E76915}" type="parTrans" cxnId="{F5E37E3D-1685-4B68-8761-688B1027C2CE}">
      <dgm:prSet/>
      <dgm:spPr/>
      <dgm:t>
        <a:bodyPr/>
        <a:lstStyle/>
        <a:p>
          <a:endParaRPr lang="en-US"/>
        </a:p>
      </dgm:t>
    </dgm:pt>
    <dgm:pt modelId="{32284F31-1F2D-4BC2-916B-0506634600E6}" type="sibTrans" cxnId="{F5E37E3D-1685-4B68-8761-688B1027C2CE}">
      <dgm:prSet/>
      <dgm:spPr/>
      <dgm:t>
        <a:bodyPr/>
        <a:lstStyle/>
        <a:p>
          <a:endParaRPr lang="en-US"/>
        </a:p>
      </dgm:t>
    </dgm:pt>
    <dgm:pt modelId="{03855107-BF55-9B4B-9406-04ADD5A00D0B}" type="pres">
      <dgm:prSet presAssocID="{28C6EF92-629B-4D42-B21B-FF4F5E785E07}" presName="Name0" presStyleCnt="0">
        <dgm:presLayoutVars>
          <dgm:dir/>
          <dgm:animLvl val="lvl"/>
          <dgm:resizeHandles val="exact"/>
        </dgm:presLayoutVars>
      </dgm:prSet>
      <dgm:spPr/>
    </dgm:pt>
    <dgm:pt modelId="{F17B79A5-E7A1-7446-B5B8-734CCEE47BA1}" type="pres">
      <dgm:prSet presAssocID="{2478F0D2-9849-4380-8B7C-9D7D6CE5F6CD}" presName="boxAndChildren" presStyleCnt="0"/>
      <dgm:spPr/>
    </dgm:pt>
    <dgm:pt modelId="{D2A8450E-A4E6-1743-9C10-4AAF85B420F9}" type="pres">
      <dgm:prSet presAssocID="{2478F0D2-9849-4380-8B7C-9D7D6CE5F6CD}" presName="parentTextBox" presStyleLbl="node1" presStyleIdx="0" presStyleCnt="1"/>
      <dgm:spPr/>
    </dgm:pt>
  </dgm:ptLst>
  <dgm:cxnLst>
    <dgm:cxn modelId="{F5E37E3D-1685-4B68-8761-688B1027C2CE}" srcId="{28C6EF92-629B-4D42-B21B-FF4F5E785E07}" destId="{2478F0D2-9849-4380-8B7C-9D7D6CE5F6CD}" srcOrd="0" destOrd="0" parTransId="{6549C32D-1153-4D4E-89DA-69D277E76915}" sibTransId="{32284F31-1F2D-4BC2-916B-0506634600E6}"/>
    <dgm:cxn modelId="{083F2F3E-93CC-D544-8A5E-7A08451EA565}" type="presOf" srcId="{2478F0D2-9849-4380-8B7C-9D7D6CE5F6CD}" destId="{D2A8450E-A4E6-1743-9C10-4AAF85B420F9}" srcOrd="0" destOrd="0" presId="urn:microsoft.com/office/officeart/2005/8/layout/process4"/>
    <dgm:cxn modelId="{EEA76040-57CC-FF45-960E-57D6C8E98F5B}" type="presOf" srcId="{28C6EF92-629B-4D42-B21B-FF4F5E785E07}" destId="{03855107-BF55-9B4B-9406-04ADD5A00D0B}" srcOrd="0" destOrd="0" presId="urn:microsoft.com/office/officeart/2005/8/layout/process4"/>
    <dgm:cxn modelId="{0E1E89C1-3E74-D345-841A-0A0BD71FE547}" type="presParOf" srcId="{03855107-BF55-9B4B-9406-04ADD5A00D0B}" destId="{F17B79A5-E7A1-7446-B5B8-734CCEE47BA1}" srcOrd="0" destOrd="0" presId="urn:microsoft.com/office/officeart/2005/8/layout/process4"/>
    <dgm:cxn modelId="{9ECE3582-24BA-0C4C-9ADB-3E64DA4ACA13}" type="presParOf" srcId="{F17B79A5-E7A1-7446-B5B8-734CCEE47BA1}" destId="{D2A8450E-A4E6-1743-9C10-4AAF85B420F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C6EF92-629B-4D42-B21B-FF4F5E785E07}" type="doc">
      <dgm:prSet loTypeId="urn:microsoft.com/office/officeart/2005/8/layout/process4" loCatId="process" qsTypeId="urn:microsoft.com/office/officeart/2005/8/quickstyle/simple4" qsCatId="simple" csTypeId="urn:microsoft.com/office/officeart/2005/8/colors/colorful5" csCatId="colorful" phldr="1"/>
      <dgm:spPr/>
      <dgm:t>
        <a:bodyPr/>
        <a:lstStyle/>
        <a:p>
          <a:endParaRPr lang="en-US"/>
        </a:p>
      </dgm:t>
    </dgm:pt>
    <dgm:pt modelId="{2478F0D2-9849-4380-8B7C-9D7D6CE5F6CD}">
      <dgm:prSet/>
      <dgm:spPr/>
      <dgm:t>
        <a:bodyPr/>
        <a:lstStyle/>
        <a:p>
          <a:r>
            <a:rPr lang="en-US" dirty="0"/>
            <a:t>Hand in 30/10/26</a:t>
          </a:r>
        </a:p>
        <a:p>
          <a:r>
            <a:rPr lang="en-US" dirty="0"/>
            <a:t>Along with Workbook ½ (separate submission point) </a:t>
          </a:r>
        </a:p>
      </dgm:t>
    </dgm:pt>
    <dgm:pt modelId="{6549C32D-1153-4D4E-89DA-69D277E76915}" type="parTrans" cxnId="{F5E37E3D-1685-4B68-8761-688B1027C2CE}">
      <dgm:prSet/>
      <dgm:spPr/>
      <dgm:t>
        <a:bodyPr/>
        <a:lstStyle/>
        <a:p>
          <a:endParaRPr lang="en-US"/>
        </a:p>
      </dgm:t>
    </dgm:pt>
    <dgm:pt modelId="{32284F31-1F2D-4BC2-916B-0506634600E6}" type="sibTrans" cxnId="{F5E37E3D-1685-4B68-8761-688B1027C2CE}">
      <dgm:prSet/>
      <dgm:spPr/>
      <dgm:t>
        <a:bodyPr/>
        <a:lstStyle/>
        <a:p>
          <a:endParaRPr lang="en-US"/>
        </a:p>
      </dgm:t>
    </dgm:pt>
    <dgm:pt modelId="{03855107-BF55-9B4B-9406-04ADD5A00D0B}" type="pres">
      <dgm:prSet presAssocID="{28C6EF92-629B-4D42-B21B-FF4F5E785E07}" presName="Name0" presStyleCnt="0">
        <dgm:presLayoutVars>
          <dgm:dir/>
          <dgm:animLvl val="lvl"/>
          <dgm:resizeHandles val="exact"/>
        </dgm:presLayoutVars>
      </dgm:prSet>
      <dgm:spPr/>
    </dgm:pt>
    <dgm:pt modelId="{F17B79A5-E7A1-7446-B5B8-734CCEE47BA1}" type="pres">
      <dgm:prSet presAssocID="{2478F0D2-9849-4380-8B7C-9D7D6CE5F6CD}" presName="boxAndChildren" presStyleCnt="0"/>
      <dgm:spPr/>
    </dgm:pt>
    <dgm:pt modelId="{D2A8450E-A4E6-1743-9C10-4AAF85B420F9}" type="pres">
      <dgm:prSet presAssocID="{2478F0D2-9849-4380-8B7C-9D7D6CE5F6CD}" presName="parentTextBox" presStyleLbl="node1" presStyleIdx="0" presStyleCnt="1"/>
      <dgm:spPr/>
    </dgm:pt>
  </dgm:ptLst>
  <dgm:cxnLst>
    <dgm:cxn modelId="{F5E37E3D-1685-4B68-8761-688B1027C2CE}" srcId="{28C6EF92-629B-4D42-B21B-FF4F5E785E07}" destId="{2478F0D2-9849-4380-8B7C-9D7D6CE5F6CD}" srcOrd="0" destOrd="0" parTransId="{6549C32D-1153-4D4E-89DA-69D277E76915}" sibTransId="{32284F31-1F2D-4BC2-916B-0506634600E6}"/>
    <dgm:cxn modelId="{083F2F3E-93CC-D544-8A5E-7A08451EA565}" type="presOf" srcId="{2478F0D2-9849-4380-8B7C-9D7D6CE5F6CD}" destId="{D2A8450E-A4E6-1743-9C10-4AAF85B420F9}" srcOrd="0" destOrd="0" presId="urn:microsoft.com/office/officeart/2005/8/layout/process4"/>
    <dgm:cxn modelId="{EEA76040-57CC-FF45-960E-57D6C8E98F5B}" type="presOf" srcId="{28C6EF92-629B-4D42-B21B-FF4F5E785E07}" destId="{03855107-BF55-9B4B-9406-04ADD5A00D0B}" srcOrd="0" destOrd="0" presId="urn:microsoft.com/office/officeart/2005/8/layout/process4"/>
    <dgm:cxn modelId="{0E1E89C1-3E74-D345-841A-0A0BD71FE547}" type="presParOf" srcId="{03855107-BF55-9B4B-9406-04ADD5A00D0B}" destId="{F17B79A5-E7A1-7446-B5B8-734CCEE47BA1}" srcOrd="0" destOrd="0" presId="urn:microsoft.com/office/officeart/2005/8/layout/process4"/>
    <dgm:cxn modelId="{9ECE3582-24BA-0C4C-9ADB-3E64DA4ACA13}" type="presParOf" srcId="{F17B79A5-E7A1-7446-B5B8-734CCEE47BA1}" destId="{D2A8450E-A4E6-1743-9C10-4AAF85B420F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07268-A2C7-F641-8B4D-B3C4D4B23B52}">
      <dsp:nvSpPr>
        <dsp:cNvPr id="0" name=""/>
        <dsp:cNvSpPr/>
      </dsp:nvSpPr>
      <dsp:spPr>
        <a:xfrm>
          <a:off x="0" y="3291729"/>
          <a:ext cx="6666833" cy="215973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US" sz="2900" kern="1200"/>
            <a:t>Complete a self - personalised SWOT analysis </a:t>
          </a:r>
        </a:p>
      </dsp:txBody>
      <dsp:txXfrm>
        <a:off x="0" y="3291729"/>
        <a:ext cx="6666833" cy="2159731"/>
      </dsp:txXfrm>
    </dsp:sp>
    <dsp:sp modelId="{2DFFB722-EBBE-F640-9728-BC0D9A88BD7A}">
      <dsp:nvSpPr>
        <dsp:cNvPr id="0" name=""/>
        <dsp:cNvSpPr/>
      </dsp:nvSpPr>
      <dsp:spPr>
        <a:xfrm rot="10800000">
          <a:off x="0" y="2459"/>
          <a:ext cx="6666833" cy="3321666"/>
        </a:xfrm>
        <a:prstGeom prst="upArrowCallou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US" sz="2900" kern="1200" dirty="0"/>
            <a:t>Complete a personal skills audit – use the feedback on the selected skills (last slide) to write a 200 word paragraph that details your current skills to date.  </a:t>
          </a:r>
        </a:p>
      </dsp:txBody>
      <dsp:txXfrm rot="10800000">
        <a:off x="0" y="2459"/>
        <a:ext cx="6666833" cy="21583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07268-A2C7-F641-8B4D-B3C4D4B23B52}">
      <dsp:nvSpPr>
        <dsp:cNvPr id="0" name=""/>
        <dsp:cNvSpPr/>
      </dsp:nvSpPr>
      <dsp:spPr>
        <a:xfrm>
          <a:off x="0" y="3291729"/>
          <a:ext cx="6666833" cy="215973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dirty="0"/>
            <a:t>Use the GROW model personal development plan template to complete task 2!</a:t>
          </a:r>
        </a:p>
      </dsp:txBody>
      <dsp:txXfrm>
        <a:off x="0" y="3291729"/>
        <a:ext cx="6666833" cy="2159731"/>
      </dsp:txXfrm>
    </dsp:sp>
    <dsp:sp modelId="{2DFFB722-EBBE-F640-9728-BC0D9A88BD7A}">
      <dsp:nvSpPr>
        <dsp:cNvPr id="0" name=""/>
        <dsp:cNvSpPr/>
      </dsp:nvSpPr>
      <dsp:spPr>
        <a:xfrm rot="10800000">
          <a:off x="0" y="2459"/>
          <a:ext cx="6666833" cy="3321666"/>
        </a:xfrm>
        <a:prstGeom prst="upArrowCallou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dirty="0"/>
            <a:t>Complete a personal development plan using the GROW model template from </a:t>
          </a:r>
          <a:r>
            <a:rPr lang="en-US" sz="2200" kern="1200" dirty="0" err="1"/>
            <a:t>moodle</a:t>
          </a:r>
          <a:r>
            <a:rPr lang="en-US" sz="2200" kern="1200" dirty="0"/>
            <a:t>. Identify 4 key goals- use your skills audit to consider where are you now and what you need to improve / develop, identify the available options and select what you will do.  </a:t>
          </a:r>
        </a:p>
      </dsp:txBody>
      <dsp:txXfrm rot="10800000">
        <a:off x="0" y="2459"/>
        <a:ext cx="6666833" cy="21583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07268-A2C7-F641-8B4D-B3C4D4B23B52}">
      <dsp:nvSpPr>
        <dsp:cNvPr id="0" name=""/>
        <dsp:cNvSpPr/>
      </dsp:nvSpPr>
      <dsp:spPr>
        <a:xfrm>
          <a:off x="0" y="3291729"/>
          <a:ext cx="6666833" cy="215973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US" sz="3500" kern="1200" dirty="0"/>
            <a:t>Include the link to the </a:t>
          </a:r>
          <a:r>
            <a:rPr lang="en-US" sz="3500" kern="1200" dirty="0" err="1"/>
            <a:t>linkedin</a:t>
          </a:r>
          <a:r>
            <a:rPr lang="en-US" sz="3500" kern="1200" dirty="0"/>
            <a:t> page in the A1 template after the GROW Model.</a:t>
          </a:r>
        </a:p>
      </dsp:txBody>
      <dsp:txXfrm>
        <a:off x="0" y="3291729"/>
        <a:ext cx="6666833" cy="2159731"/>
      </dsp:txXfrm>
    </dsp:sp>
    <dsp:sp modelId="{2DFFB722-EBBE-F640-9728-BC0D9A88BD7A}">
      <dsp:nvSpPr>
        <dsp:cNvPr id="0" name=""/>
        <dsp:cNvSpPr/>
      </dsp:nvSpPr>
      <dsp:spPr>
        <a:xfrm rot="10800000">
          <a:off x="0" y="2459"/>
          <a:ext cx="6666833" cy="3321666"/>
        </a:xfrm>
        <a:prstGeom prst="upArrowCallou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US" sz="3500" kern="1200" dirty="0"/>
            <a:t>Create / update your linked in page- Consider all of the points raised in this weeks </a:t>
          </a:r>
          <a:r>
            <a:rPr lang="en-US" sz="3500" kern="1200" dirty="0" err="1"/>
            <a:t>linkedin</a:t>
          </a:r>
          <a:r>
            <a:rPr lang="en-US" sz="3500" kern="1200" dirty="0"/>
            <a:t> lab</a:t>
          </a:r>
        </a:p>
      </dsp:txBody>
      <dsp:txXfrm rot="10800000">
        <a:off x="0" y="2459"/>
        <a:ext cx="6666833" cy="21583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8450E-A4E6-1743-9C10-4AAF85B420F9}">
      <dsp:nvSpPr>
        <dsp:cNvPr id="0" name=""/>
        <dsp:cNvSpPr/>
      </dsp:nvSpPr>
      <dsp:spPr>
        <a:xfrm>
          <a:off x="0" y="0"/>
          <a:ext cx="6666833" cy="545392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62280" tIns="462280" rIns="462280" bIns="462280" numCol="1" spcCol="1270" anchor="ctr" anchorCtr="0">
          <a:noAutofit/>
        </a:bodyPr>
        <a:lstStyle/>
        <a:p>
          <a:pPr marL="0" lvl="0" indent="0" algn="ctr" defTabSz="2889250">
            <a:lnSpc>
              <a:spcPct val="90000"/>
            </a:lnSpc>
            <a:spcBef>
              <a:spcPct val="0"/>
            </a:spcBef>
            <a:spcAft>
              <a:spcPct val="35000"/>
            </a:spcAft>
            <a:buNone/>
          </a:pPr>
          <a:r>
            <a:rPr lang="en-US" sz="6500" kern="1200" dirty="0"/>
            <a:t>View Template for A1 </a:t>
          </a:r>
        </a:p>
      </dsp:txBody>
      <dsp:txXfrm>
        <a:off x="0" y="0"/>
        <a:ext cx="6666833" cy="54539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8450E-A4E6-1743-9C10-4AAF85B420F9}">
      <dsp:nvSpPr>
        <dsp:cNvPr id="0" name=""/>
        <dsp:cNvSpPr/>
      </dsp:nvSpPr>
      <dsp:spPr>
        <a:xfrm>
          <a:off x="0" y="0"/>
          <a:ext cx="6666833" cy="545392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608" tIns="419608" rIns="419608" bIns="419608" numCol="1" spcCol="1270" anchor="ctr" anchorCtr="0">
          <a:noAutofit/>
        </a:bodyPr>
        <a:lstStyle/>
        <a:p>
          <a:pPr marL="0" lvl="0" indent="0" algn="ctr" defTabSz="2622550">
            <a:lnSpc>
              <a:spcPct val="90000"/>
            </a:lnSpc>
            <a:spcBef>
              <a:spcPct val="0"/>
            </a:spcBef>
            <a:spcAft>
              <a:spcPct val="35000"/>
            </a:spcAft>
            <a:buNone/>
          </a:pPr>
          <a:r>
            <a:rPr lang="en-US" sz="5900" kern="1200" dirty="0"/>
            <a:t>Hand in 30/10/26</a:t>
          </a:r>
        </a:p>
        <a:p>
          <a:pPr marL="0" lvl="0" indent="0" algn="ctr" defTabSz="2622550">
            <a:lnSpc>
              <a:spcPct val="90000"/>
            </a:lnSpc>
            <a:spcBef>
              <a:spcPct val="0"/>
            </a:spcBef>
            <a:spcAft>
              <a:spcPct val="35000"/>
            </a:spcAft>
            <a:buNone/>
          </a:pPr>
          <a:r>
            <a:rPr lang="en-US" sz="5900" kern="1200" dirty="0"/>
            <a:t>Along with Workbook ½ (separate submission point) </a:t>
          </a:r>
        </a:p>
      </dsp:txBody>
      <dsp:txXfrm>
        <a:off x="0" y="0"/>
        <a:ext cx="6666833" cy="545392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200593-57CD-4133-AF9A-D1646D96A9E0}"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DB7520-F8E4-4E10-A8B9-229C4B0D8E37}" type="slidenum">
              <a:rPr lang="en-GB" smtClean="0"/>
              <a:t>‹#›</a:t>
            </a:fld>
            <a:endParaRPr lang="en-GB"/>
          </a:p>
        </p:txBody>
      </p:sp>
    </p:spTree>
    <p:extLst>
      <p:ext uri="{BB962C8B-B14F-4D97-AF65-F5344CB8AC3E}">
        <p14:creationId xmlns:p14="http://schemas.microsoft.com/office/powerpoint/2010/main" val="123159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DB7520-F8E4-4E10-A8B9-229C4B0D8E37}" type="slidenum">
              <a:rPr lang="en-GB" smtClean="0"/>
              <a:t>2</a:t>
            </a:fld>
            <a:endParaRPr lang="en-GB"/>
          </a:p>
        </p:txBody>
      </p:sp>
    </p:spTree>
    <p:extLst>
      <p:ext uri="{BB962C8B-B14F-4D97-AF65-F5344CB8AC3E}">
        <p14:creationId xmlns:p14="http://schemas.microsoft.com/office/powerpoint/2010/main" val="3909103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Explore the Advantages of LinkedIn</a:t>
            </a:r>
            <a:r>
              <a:rPr lang="en-GB" dirty="0"/>
              <a:t>: Gain insight into how LinkedIn can enhance your career prospects and professional </a:t>
            </a:r>
            <a:r>
              <a:rPr lang="en-GB" dirty="0" err="1"/>
              <a:t>network.</a:t>
            </a:r>
            <a:r>
              <a:rPr lang="en-GB" b="1" dirty="0" err="1"/>
              <a:t>Hands</a:t>
            </a:r>
            <a:r>
              <a:rPr lang="en-GB" b="1" dirty="0"/>
              <a:t>-On LinkedIn Lab</a:t>
            </a:r>
            <a:r>
              <a:rPr lang="en-GB" dirty="0"/>
              <a:t>: Optimize and update your LinkedIn profile to make a strong first </a:t>
            </a:r>
            <a:r>
              <a:rPr lang="en-GB" dirty="0" err="1"/>
              <a:t>impression.</a:t>
            </a:r>
            <a:r>
              <a:rPr lang="en-GB" b="1" dirty="0" err="1"/>
              <a:t>Master</a:t>
            </a:r>
            <a:r>
              <a:rPr lang="en-GB" b="1" dirty="0"/>
              <a:t> LinkedIn for Career Success</a:t>
            </a:r>
            <a:r>
              <a:rPr lang="en-GB" dirty="0"/>
              <a:t>: Discover strategies to leverage LinkedIn for networking, job searching, and showcasing your </a:t>
            </a:r>
            <a:r>
              <a:rPr lang="en-GB" dirty="0" err="1"/>
              <a:t>expertise.</a:t>
            </a:r>
            <a:r>
              <a:rPr lang="en-GB" b="1" dirty="0" err="1"/>
              <a:t>Learn</a:t>
            </a:r>
            <a:r>
              <a:rPr lang="en-GB" b="1" dirty="0"/>
              <a:t> from Success Stories</a:t>
            </a:r>
            <a:r>
              <a:rPr lang="en-GB" dirty="0"/>
              <a:t>: Understand how Cardiff Met graduates have built impactful personal brands on LinkedIn and achieved career milestones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53CE5E-685B-466F-A999-F52FFAF7A7E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8256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Networking</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 reach larger audiences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Visibility</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 be found!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Showcase Skills </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display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Access to Opportunities </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professionals use to actively seek talent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Learn from the Best</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 what are others doing?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Control your Narrative </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tell your own story in your own voice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Humanising your Brand </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dynamic, relatable and personal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Commercial Awareness </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companies/professionals share content </a:t>
            </a:r>
          </a:p>
          <a:p>
            <a:pPr marL="285750" lvl="0" indent="-285750">
              <a:buFont typeface="Arial" panose="020B0604020202020204" pitchFamily="34" charset="0"/>
              <a:buChar char="•"/>
              <a:defRPr/>
            </a:pPr>
            <a:r>
              <a:rPr lang="en-GB" sz="1200" b="1" dirty="0">
                <a:solidFill>
                  <a:srgbClr val="002060"/>
                </a:solidFill>
                <a:latin typeface="Calibri" panose="020F0502020204030204"/>
              </a:rPr>
              <a:t>75% of hiring managers </a:t>
            </a:r>
            <a:r>
              <a:rPr lang="en-GB" sz="1200" dirty="0">
                <a:solidFill>
                  <a:srgbClr val="002060"/>
                </a:solidFill>
                <a:latin typeface="Calibri" panose="020F0502020204030204"/>
              </a:rPr>
              <a:t>report looking at LinkedIn profiles before making hiring decisions</a:t>
            </a:r>
          </a:p>
          <a:p>
            <a:pPr marL="285750" lvl="0" indent="-285750">
              <a:buFont typeface="Arial" panose="020B0604020202020204" pitchFamily="34" charset="0"/>
              <a:buChar char="•"/>
              <a:defRPr/>
            </a:pPr>
            <a:r>
              <a:rPr lang="en-GB" sz="1200" dirty="0">
                <a:solidFill>
                  <a:srgbClr val="002060"/>
                </a:solidFill>
                <a:latin typeface="Calibri" panose="020F0502020204030204"/>
              </a:rPr>
              <a:t>Over </a:t>
            </a:r>
            <a:r>
              <a:rPr lang="en-GB" sz="1200" b="1" dirty="0">
                <a:solidFill>
                  <a:srgbClr val="002060"/>
                </a:solidFill>
                <a:latin typeface="Calibri" panose="020F0502020204030204"/>
              </a:rPr>
              <a:t>40 million students and recent graduates </a:t>
            </a:r>
            <a:r>
              <a:rPr lang="en-GB" sz="1200" dirty="0">
                <a:solidFill>
                  <a:srgbClr val="002060"/>
                </a:solidFill>
                <a:latin typeface="Calibri" panose="020F0502020204030204"/>
              </a:rPr>
              <a:t>are on LinkedIn, making it a growing hub for young professionals.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A negative online presence, </a:t>
            </a: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or none at all</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can be seen as a red flag by employers (</a:t>
            </a:r>
            <a:r>
              <a:rPr kumimoji="0" lang="en-GB" sz="1200" b="0" i="1" u="none" strike="noStrike" kern="1200" cap="none" spc="0" normalizeH="0" baseline="0" noProof="0" dirty="0">
                <a:ln>
                  <a:noFill/>
                </a:ln>
                <a:solidFill>
                  <a:srgbClr val="002060"/>
                </a:solidFill>
                <a:effectLst/>
                <a:uLnTx/>
                <a:uFillTx/>
                <a:latin typeface="Calibri" panose="020F0502020204030204"/>
                <a:ea typeface="+mn-ea"/>
                <a:cs typeface="+mn-cs"/>
              </a:rPr>
              <a:t>YouGov, 2022)</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53CE5E-685B-466F-A999-F52FFAF7A7E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0398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92DB8-8FA8-BC2D-4F21-9F42124757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C07398-4A1E-D8A4-27FD-7960E43BBA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86F684-08EB-FAD3-7621-DD52E2D5C725}"/>
              </a:ext>
            </a:extLst>
          </p:cNvPr>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Networking</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 reach larger audiences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Visibility</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 be found!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Showcase Skills </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display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Access to Opportunities </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professionals use to actively seek talent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Learn from the Best</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 what are others doing?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Control your Narrative </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tell your own story in your own voice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Humanising your Brand </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dynamic, relatable and personal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Commercial Awareness </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companies/professionals share content </a:t>
            </a:r>
          </a:p>
          <a:p>
            <a:pPr marL="285750" lvl="0" indent="-285750">
              <a:buFont typeface="Arial" panose="020B0604020202020204" pitchFamily="34" charset="0"/>
              <a:buChar char="•"/>
              <a:defRPr/>
            </a:pPr>
            <a:r>
              <a:rPr lang="en-GB" sz="1200" b="1" dirty="0">
                <a:solidFill>
                  <a:srgbClr val="002060"/>
                </a:solidFill>
                <a:latin typeface="Calibri" panose="020F0502020204030204"/>
              </a:rPr>
              <a:t>75% of hiring managers </a:t>
            </a:r>
            <a:r>
              <a:rPr lang="en-GB" sz="1200" dirty="0">
                <a:solidFill>
                  <a:srgbClr val="002060"/>
                </a:solidFill>
                <a:latin typeface="Calibri" panose="020F0502020204030204"/>
              </a:rPr>
              <a:t>report looking at LinkedIn profiles before making hiring decisions</a:t>
            </a:r>
          </a:p>
          <a:p>
            <a:pPr marL="285750" lvl="0" indent="-285750">
              <a:buFont typeface="Arial" panose="020B0604020202020204" pitchFamily="34" charset="0"/>
              <a:buChar char="•"/>
              <a:defRPr/>
            </a:pPr>
            <a:r>
              <a:rPr lang="en-GB" sz="1200" dirty="0">
                <a:solidFill>
                  <a:srgbClr val="002060"/>
                </a:solidFill>
                <a:latin typeface="Calibri" panose="020F0502020204030204"/>
              </a:rPr>
              <a:t>Over </a:t>
            </a:r>
            <a:r>
              <a:rPr lang="en-GB" sz="1200" b="1" dirty="0">
                <a:solidFill>
                  <a:srgbClr val="002060"/>
                </a:solidFill>
                <a:latin typeface="Calibri" panose="020F0502020204030204"/>
              </a:rPr>
              <a:t>40 million students and recent graduates </a:t>
            </a:r>
            <a:r>
              <a:rPr lang="en-GB" sz="1200" dirty="0">
                <a:solidFill>
                  <a:srgbClr val="002060"/>
                </a:solidFill>
                <a:latin typeface="Calibri" panose="020F0502020204030204"/>
              </a:rPr>
              <a:t>are on LinkedIn, making it a growing hub for young professionals.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A negative online presence, </a:t>
            </a:r>
            <a:r>
              <a:rPr kumimoji="0" lang="en-GB" sz="1200" b="1" i="0" u="none" strike="noStrike" kern="1200" cap="none" spc="0" normalizeH="0" baseline="0" noProof="0" dirty="0">
                <a:ln>
                  <a:noFill/>
                </a:ln>
                <a:solidFill>
                  <a:srgbClr val="002060"/>
                </a:solidFill>
                <a:effectLst/>
                <a:uLnTx/>
                <a:uFillTx/>
                <a:latin typeface="Calibri" panose="020F0502020204030204"/>
                <a:ea typeface="+mn-ea"/>
                <a:cs typeface="+mn-cs"/>
              </a:rPr>
              <a:t>or none at all</a:t>
            </a:r>
            <a:r>
              <a:rPr kumimoji="0" lang="en-GB" sz="1200" b="0" i="0" u="none" strike="noStrike" kern="1200" cap="none" spc="0" normalizeH="0" baseline="0" noProof="0" dirty="0">
                <a:ln>
                  <a:noFill/>
                </a:ln>
                <a:solidFill>
                  <a:srgbClr val="002060"/>
                </a:solidFill>
                <a:effectLst/>
                <a:uLnTx/>
                <a:uFillTx/>
                <a:latin typeface="Calibri" panose="020F0502020204030204"/>
                <a:ea typeface="+mn-ea"/>
                <a:cs typeface="+mn-cs"/>
              </a:rPr>
              <a:t>, can be seen as a red flag by employers (</a:t>
            </a:r>
            <a:r>
              <a:rPr kumimoji="0" lang="en-GB" sz="1200" b="0" i="1" u="none" strike="noStrike" kern="1200" cap="none" spc="0" normalizeH="0" baseline="0" noProof="0" dirty="0">
                <a:ln>
                  <a:noFill/>
                </a:ln>
                <a:solidFill>
                  <a:srgbClr val="002060"/>
                </a:solidFill>
                <a:effectLst/>
                <a:uLnTx/>
                <a:uFillTx/>
                <a:latin typeface="Calibri" panose="020F0502020204030204"/>
                <a:ea typeface="+mn-ea"/>
                <a:cs typeface="+mn-cs"/>
              </a:rPr>
              <a:t>YouGov, 2022)</a:t>
            </a:r>
          </a:p>
          <a:p>
            <a:endParaRPr lang="en-GB" dirty="0"/>
          </a:p>
        </p:txBody>
      </p:sp>
      <p:sp>
        <p:nvSpPr>
          <p:cNvPr id="4" name="Slide Number Placeholder 3">
            <a:extLst>
              <a:ext uri="{FF2B5EF4-FFF2-40B4-BE49-F238E27FC236}">
                <a16:creationId xmlns:a16="http://schemas.microsoft.com/office/drawing/2014/main" id="{78A9E5D2-0510-DCB9-0CD1-A6A47D0BE115}"/>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53CE5E-685B-466F-A999-F52FFAF7A7E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1954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LinkedIn hiring and recruiting statistics</a:t>
            </a:r>
            <a:endParaRPr lang="en-GB" dirty="0"/>
          </a:p>
          <a:p>
            <a:pPr marL="171450" indent="-171450">
              <a:buFont typeface="Arial" panose="020B0604020202020204" pitchFamily="34" charset="0"/>
              <a:buChar char="•"/>
            </a:pPr>
            <a:r>
              <a:rPr lang="en-GB" dirty="0"/>
              <a:t>67% of recruiters say that professionals hired through LinkedIn are of higher quality – will that result in employers looking to LinkedIn to recruit? </a:t>
            </a:r>
          </a:p>
          <a:p>
            <a:pPr marL="171450" indent="-171450">
              <a:buFont typeface="Arial" panose="020B0604020202020204" pitchFamily="34" charset="0"/>
              <a:buChar char="•"/>
            </a:pPr>
            <a:r>
              <a:rPr lang="en-GB" dirty="0"/>
              <a:t>61 million people search for jobs weekly on LinkedIn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117 job applications submitted every second - adds up to over 8 million job applications a day!</a:t>
            </a:r>
            <a:endParaRPr lang="en-GB" dirty="0"/>
          </a:p>
          <a:p>
            <a:pPr marL="171450" indent="-171450">
              <a:buFont typeface="Arial" panose="020B0604020202020204" pitchFamily="34" charset="0"/>
              <a:buChar char="•"/>
            </a:pPr>
            <a:r>
              <a:rPr lang="en-GB" dirty="0"/>
              <a:t>Around 72% of recruiters use LinkedIn when hiring new talent. The talent they hire through the platform is of higher quality than professionals they find through other job sites and methods.</a:t>
            </a:r>
          </a:p>
          <a:p>
            <a:pPr marL="171450" indent="-171450">
              <a:buFont typeface="Arial" panose="020B0604020202020204" pitchFamily="34" charset="0"/>
              <a:buChar char="•"/>
            </a:pPr>
            <a:r>
              <a:rPr lang="en-GB" sz="1200" dirty="0"/>
              <a:t>45% of hirers explicitly use skills data to fill their roles</a:t>
            </a:r>
          </a:p>
          <a:p>
            <a:pPr marL="171450" indent="-171450">
              <a:buFont typeface="Arial" panose="020B0604020202020204" pitchFamily="34" charset="0"/>
              <a:buChar char="•"/>
            </a:pPr>
            <a:r>
              <a:rPr lang="en-GB" sz="1200" dirty="0"/>
              <a:t>8 people hired every minute on LinkedIn – over 3 millions new hires each year!</a:t>
            </a:r>
          </a:p>
          <a:p>
            <a:pPr marL="171450" indent="-171450">
              <a:buFont typeface="Arial" panose="020B0604020202020204" pitchFamily="34" charset="0"/>
              <a:buChar char="•"/>
            </a:pPr>
            <a:r>
              <a:rPr lang="en-GB" sz="1200" dirty="0"/>
              <a:t>40,000 skills listed on LinkedIn – you can add up to 50 skills on your page. Listing skills makes it easier for employers to find candidates </a:t>
            </a:r>
          </a:p>
          <a:p>
            <a:pPr marL="0" indent="0">
              <a:buFont typeface="Arial" panose="020B0604020202020204" pitchFamily="34" charset="0"/>
              <a:buNone/>
            </a:pPr>
            <a:endParaRPr lang="en-GB" sz="1200" dirty="0"/>
          </a:p>
          <a:p>
            <a:pPr marL="171450" indent="-171450">
              <a:buFont typeface="Arial" panose="020B0604020202020204" pitchFamily="34" charset="0"/>
              <a:buChar char="•"/>
            </a:pPr>
            <a:r>
              <a:rPr lang="en-GB" sz="1200" dirty="0"/>
              <a:t>61 millions companies are on LinkedIn, in addition to individual users, companies also have profiles on LinkedIn. </a:t>
            </a:r>
          </a:p>
          <a:p>
            <a:pPr marL="171450" indent="-171450">
              <a:buFont typeface="Arial" panose="020B0604020202020204" pitchFamily="34" charset="0"/>
              <a:buChar char="•"/>
            </a:pPr>
            <a:r>
              <a:rPr lang="en-GB" sz="1200" dirty="0"/>
              <a:t>88% increase in hires in 2022</a:t>
            </a:r>
          </a:p>
          <a:p>
            <a:pPr marL="171450" indent="-171450">
              <a:buFont typeface="Arial" panose="020B0604020202020204" pitchFamily="34" charset="0"/>
              <a:buChar char="•"/>
            </a:pPr>
            <a:r>
              <a:rPr lang="en-GB" sz="1200" dirty="0"/>
              <a:t>57% of job seekers use LinkedIn to find new opportunities (2</a:t>
            </a:r>
            <a:r>
              <a:rPr lang="en-GB" sz="1200" baseline="30000" dirty="0"/>
              <a:t>nd</a:t>
            </a:r>
            <a:r>
              <a:rPr lang="en-GB" sz="1200" dirty="0"/>
              <a:t> to Indeed).</a:t>
            </a:r>
          </a:p>
          <a:p>
            <a:pPr marL="171450" indent="-171450">
              <a:buFont typeface="Arial" panose="020B0604020202020204" pitchFamily="34" charset="0"/>
              <a:buChar char="•"/>
            </a:pPr>
            <a:r>
              <a:rPr lang="en-GB" sz="1200" dirty="0"/>
              <a:t>20 million people added #OpentoWork frames to their profiles</a:t>
            </a:r>
          </a:p>
          <a:p>
            <a:endParaRPr lang="en-GB" dirty="0"/>
          </a:p>
          <a:p>
            <a:endParaRPr lang="en-GB" dirty="0"/>
          </a:p>
          <a:p>
            <a:r>
              <a:rPr lang="en-GB" dirty="0"/>
              <a:t>Source: https://thesocialshepherd.com/blog/linkedin-statistics and https://www.linkedin.com/pulse/28-linkedin-stats-you-need-know-2023-joe-apfelbaum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E1F748C-6D40-4706-918F-3C3202D596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3217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53CE5E-685B-466F-A999-F52FFAF7A7E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2921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865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5578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44696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0582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Getting your LinkedIn profile working harder for you doesn’t have to take up hours of your time. Try working through these ideas, building from one to the other – and you’ll find that you can make progress quickly.</a:t>
            </a:r>
          </a:p>
          <a:p>
            <a:endParaRPr lang="en-GB" dirty="0"/>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603DEE2B-2EE3-4323-8A15-6F7AE06AD65B}" type="slidenum">
              <a:rPr kumimoji="0" lang="en-GB" sz="1400" b="0" i="0" u="none" strike="noStrike" kern="0" cap="none" spc="0" normalizeH="0" baseline="0" noProof="0" smtClean="0">
                <a:ln>
                  <a:noFill/>
                </a:ln>
                <a:solidFill>
                  <a:srgbClr val="000000"/>
                </a:solidFill>
                <a:effectLst/>
                <a:uLnTx/>
                <a:uFillTx/>
                <a:latin typeface="Arial"/>
                <a:ea typeface="+mn-ea"/>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18</a:t>
            </a:fld>
            <a:endParaRPr kumimoji="0" lang="en-GB"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558716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Getting your LinkedIn profile working harder for you doesn’t have to take up hours of your time. Try working through these ideas, building from one to the other – and you’ll find that you can make progress quickly.</a:t>
            </a:r>
          </a:p>
          <a:p>
            <a:endParaRPr lang="en-GB" dirty="0"/>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603DEE2B-2EE3-4323-8A15-6F7AE06AD65B}" type="slidenum">
              <a:rPr kumimoji="0" lang="en-GB" sz="1400" b="0" i="0" u="none" strike="noStrike" kern="0" cap="none" spc="0" normalizeH="0" baseline="0" noProof="0" smtClean="0">
                <a:ln>
                  <a:noFill/>
                </a:ln>
                <a:solidFill>
                  <a:srgbClr val="000000"/>
                </a:solidFill>
                <a:effectLst/>
                <a:uLnTx/>
                <a:uFillTx/>
                <a:latin typeface="Arial"/>
                <a:ea typeface="+mn-ea"/>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19</a:t>
            </a:fld>
            <a:endParaRPr kumimoji="0" lang="en-GB"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2013248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26492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Guess the person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32552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69082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about section should be open, friendly, written in the first person and include key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10705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about section should be open, friendly, written in the first person and include key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29058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about section should be open, friendly, written in the first person and include key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78322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62071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18161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skills do you have?</a:t>
            </a:r>
          </a:p>
          <a:p>
            <a:r>
              <a:rPr lang="en-GB" dirty="0"/>
              <a:t>You can endorse others and they can endorse you back </a:t>
            </a:r>
          </a:p>
          <a:p>
            <a:r>
              <a:rPr lang="en-GB" dirty="0"/>
              <a:t>Remember – 45% of employers use skills data to fill roles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35837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43F43A-644F-4014-A404-8D5282EB2F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98958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skills do you have?</a:t>
            </a:r>
          </a:p>
          <a:p>
            <a:r>
              <a:rPr lang="en-GB" dirty="0"/>
              <a:t>You can endorse others and they can endorse you back </a:t>
            </a:r>
          </a:p>
          <a:p>
            <a:r>
              <a:rPr lang="en-GB" dirty="0"/>
              <a:t>Remember – 45% of employers use skills data to fill roles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46BF9F-7A5E-4424-BD8E-3DDEBE5F389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36457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3DEE2B-2EE3-4323-8A15-6F7AE06AD65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09129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3DEE2B-2EE3-4323-8A15-6F7AE06AD65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12081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3DEE2B-2EE3-4323-8A15-6F7AE06AD65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52739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LinkedIn Groups are an incredible way to find even more like-minded professionals in your industry. You can discuss relevant topics in a more focused setting and become more engaged in your field. Plus, the other group members are a large pool of possible connections.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There’s 3 ways of finding groups: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Simply search for them </a:t>
            </a:r>
          </a:p>
          <a:p>
            <a:pPr lvl="0"/>
            <a:r>
              <a:rPr lang="en-GB" sz="1200" kern="1200" dirty="0">
                <a:solidFill>
                  <a:schemeClr val="tx1"/>
                </a:solidFill>
                <a:effectLst/>
                <a:latin typeface="+mn-lt"/>
                <a:ea typeface="+mn-ea"/>
                <a:cs typeface="+mn-cs"/>
              </a:rPr>
              <a:t>LinkedIn will recommend groups for you to join</a:t>
            </a:r>
          </a:p>
          <a:p>
            <a:pPr lvl="0"/>
            <a:r>
              <a:rPr lang="en-GB" sz="1200" kern="1200" dirty="0">
                <a:solidFill>
                  <a:schemeClr val="tx1"/>
                </a:solidFill>
                <a:effectLst/>
                <a:latin typeface="+mn-lt"/>
                <a:ea typeface="+mn-ea"/>
                <a:cs typeface="+mn-cs"/>
              </a:rPr>
              <a:t>And finally, you can look at what groups your fellow connections have joined</a:t>
            </a:r>
          </a:p>
          <a:p>
            <a:r>
              <a:rPr lang="en-GB" sz="1200" b="1"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&lt;&lt; GO TO LINKEDIN AND SHOW &gt;&gt;</a:t>
            </a:r>
            <a:endParaRPr lang="en-GB" sz="1200" kern="1200" dirty="0">
              <a:solidFill>
                <a:schemeClr val="tx1"/>
              </a:solidFill>
              <a:effectLst/>
              <a:latin typeface="+mn-lt"/>
              <a:ea typeface="+mn-ea"/>
              <a:cs typeface="+mn-cs"/>
            </a:endParaRPr>
          </a:p>
          <a:p>
            <a:endParaRPr lang="en-GB" sz="1200" b="1" i="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BASES </a:t>
            </a:r>
          </a:p>
          <a:p>
            <a:r>
              <a:rPr lang="en-GB" sz="1200" b="1" i="1" kern="1200" dirty="0">
                <a:solidFill>
                  <a:schemeClr val="tx1"/>
                </a:solidFill>
                <a:effectLst/>
                <a:latin typeface="+mn-lt"/>
                <a:ea typeface="+mn-ea"/>
                <a:cs typeface="+mn-cs"/>
              </a:rPr>
              <a:t>Sports Psychology (professionals Network) </a:t>
            </a:r>
          </a:p>
          <a:p>
            <a:r>
              <a:rPr lang="en-GB" sz="1200" b="1" i="1" kern="1200" dirty="0">
                <a:solidFill>
                  <a:schemeClr val="tx1"/>
                </a:solidFill>
                <a:effectLst/>
                <a:latin typeface="+mn-lt"/>
                <a:ea typeface="+mn-ea"/>
                <a:cs typeface="+mn-cs"/>
              </a:rPr>
              <a:t>Strength and Conditioning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effectLst/>
                <a:latin typeface="-apple-system"/>
              </a:rPr>
              <a:t>Welsh Institute of Performance Science (WIPS)</a:t>
            </a:r>
          </a:p>
          <a:p>
            <a:endParaRPr lang="en-GB" sz="1200" b="1" i="1" kern="1200" dirty="0">
              <a:solidFill>
                <a:schemeClr val="tx1"/>
              </a:solidFill>
              <a:effectLst/>
              <a:latin typeface="+mn-lt"/>
              <a:ea typeface="+mn-ea"/>
              <a:cs typeface="+mn-cs"/>
            </a:endParaRPr>
          </a:p>
          <a:p>
            <a:endParaRPr lang="en-GB" sz="1200" b="1" i="1"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43F43A-644F-4014-A404-8D5282EB2F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8448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787C7-F966-BD41-3727-A821A89EA1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7CE518-4CD7-25B1-80A0-210205802A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FE2262-1319-7206-5C9C-AEF32D89A85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7C3BB4A5-6C61-CBE3-20B2-168D726A9FDA}"/>
              </a:ext>
            </a:extLst>
          </p:cNvPr>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E043F43A-644F-4014-A404-8D5282EB2F19}" type="slidenum">
              <a:rPr kumimoji="0" lang="en-GB" sz="1400" b="0" i="0" u="none" strike="noStrike" kern="0" cap="none" spc="0" normalizeH="0" baseline="0" noProof="0" smtClean="0">
                <a:ln>
                  <a:noFill/>
                </a:ln>
                <a:solidFill>
                  <a:srgbClr val="000000"/>
                </a:solidFill>
                <a:effectLst/>
                <a:uLnTx/>
                <a:uFillTx/>
                <a:latin typeface="Arial"/>
                <a:ea typeface="+mn-ea"/>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38</a:t>
            </a:fld>
            <a:endParaRPr kumimoji="0" lang="en-GB"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5472232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dirty="0">
                <a:effectLst/>
                <a:latin typeface="-apple-system"/>
              </a:rPr>
              <a:t>Storytelling and emotion are powerful tools to capture your readers' attention, interest, and curiosity. They help you to communicate your message in a clear, relatable, and memorable way. They also trigger emotional responses that influence your readers' decisions, </a:t>
            </a:r>
            <a:r>
              <a:rPr lang="en-GB" b="0" i="0" dirty="0" err="1">
                <a:effectLst/>
                <a:latin typeface="-apple-system"/>
              </a:rPr>
              <a:t>behaviors</a:t>
            </a:r>
            <a:r>
              <a:rPr lang="en-GB" b="0" i="0" dirty="0">
                <a:effectLst/>
                <a:latin typeface="-apple-system"/>
              </a:rPr>
              <a:t>, and feelings. According to neuroscience, emotions are essential for learning, memory, and motivation. By using storytelling and emotion, you can tap into your readers' emotions and motivate them to engage with your content, share it, and take action.</a:t>
            </a: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Don’t worry about keeping it professional. Let your personality come through your posts too.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2060"/>
                </a:solidFill>
                <a:effectLst/>
                <a:uLnTx/>
                <a:uFillTx/>
                <a:latin typeface="Comic Sans MS" panose="030F0702030302020204" pitchFamily="66" charset="0"/>
                <a:cs typeface="Arial"/>
                <a:sym typeface="Arial"/>
              </a:rPr>
              <a:t>Be authentic: true to who you are, so make sure to be authentic and honest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2060"/>
                </a:solidFill>
                <a:effectLst/>
                <a:uLnTx/>
                <a:uFillTx/>
                <a:latin typeface="Comic Sans MS" panose="030F0702030302020204" pitchFamily="66" charset="0"/>
                <a:cs typeface="Arial"/>
                <a:sym typeface="Arial"/>
              </a:rPr>
              <a:t>Be specific: use specific examples and anecdotes to make your story more relatable and memorable.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2060"/>
                </a:solidFill>
                <a:effectLst/>
                <a:uLnTx/>
                <a:uFillTx/>
                <a:latin typeface="Comic Sans MS" panose="030F0702030302020204" pitchFamily="66" charset="0"/>
                <a:cs typeface="Arial"/>
                <a:sym typeface="Arial"/>
              </a:rPr>
              <a:t>Be consistent: use it consistently across all of your branding efforts.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E043F43A-644F-4014-A404-8D5282EB2F19}" type="slidenum">
              <a:rPr kumimoji="0" lang="en-GB" sz="1400" b="0" i="0" u="none" strike="noStrike" kern="0" cap="none" spc="0" normalizeH="0" baseline="0" noProof="0" smtClean="0">
                <a:ln>
                  <a:noFill/>
                </a:ln>
                <a:solidFill>
                  <a:srgbClr val="000000"/>
                </a:solidFill>
                <a:effectLst/>
                <a:uLnTx/>
                <a:uFillTx/>
                <a:latin typeface="Arial"/>
                <a:ea typeface="+mn-ea"/>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39</a:t>
            </a:fld>
            <a:endParaRPr kumimoji="0" lang="en-GB"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33071784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E043F43A-644F-4014-A404-8D5282EB2F19}" type="slidenum">
              <a:rPr kumimoji="0" lang="en-GB" sz="1400" b="0" i="0" u="none" strike="noStrike" kern="0" cap="none" spc="0" normalizeH="0" baseline="0" noProof="0" smtClean="0">
                <a:ln>
                  <a:noFill/>
                </a:ln>
                <a:solidFill>
                  <a:srgbClr val="000000"/>
                </a:solidFill>
                <a:effectLst/>
                <a:uLnTx/>
                <a:uFillTx/>
                <a:latin typeface="Arial"/>
                <a:ea typeface="+mn-ea"/>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40</a:t>
            </a:fld>
            <a:endParaRPr kumimoji="0" lang="en-GB"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22401669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4CEF23-973F-037B-0586-9D1C81654D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524295-630A-1053-21E4-4745CAB5A5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AA0C28-8A8F-228C-803F-B1098E51767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EE2D26E-FB66-A13F-DF55-025D62F59A0B}"/>
              </a:ext>
            </a:extLst>
          </p:cNvPr>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E043F43A-644F-4014-A404-8D5282EB2F19}" type="slidenum">
              <a:rPr kumimoji="0" lang="en-GB" sz="1400" b="0" i="0" u="none" strike="noStrike" kern="0" cap="none" spc="0" normalizeH="0" baseline="0" noProof="0" smtClean="0">
                <a:ln>
                  <a:noFill/>
                </a:ln>
                <a:solidFill>
                  <a:srgbClr val="000000"/>
                </a:solidFill>
                <a:effectLst/>
                <a:uLnTx/>
                <a:uFillTx/>
                <a:latin typeface="Arial"/>
                <a:ea typeface="+mn-ea"/>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41</a:t>
            </a:fld>
            <a:endParaRPr kumimoji="0" lang="en-GB"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9499908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Why LinkedIn Matters:</a:t>
            </a:r>
          </a:p>
          <a:p>
            <a:pPr>
              <a:buFont typeface="Arial" panose="020B0604020202020204" pitchFamily="34" charset="0"/>
              <a:buChar char="•"/>
            </a:pPr>
            <a:r>
              <a:rPr lang="en-GB" b="1" dirty="0"/>
              <a:t>87% of recruiters</a:t>
            </a:r>
            <a:r>
              <a:rPr lang="en-GB" dirty="0"/>
              <a:t> use LinkedIn to screen candidates.</a:t>
            </a:r>
          </a:p>
          <a:p>
            <a:pPr>
              <a:buFont typeface="Arial" panose="020B0604020202020204" pitchFamily="34" charset="0"/>
              <a:buChar char="•"/>
            </a:pPr>
            <a:r>
              <a:rPr lang="en-GB" b="1" dirty="0"/>
              <a:t>5x more engagement</a:t>
            </a:r>
            <a:r>
              <a:rPr lang="en-GB" dirty="0"/>
              <a:t> with videos compared to other content.</a:t>
            </a:r>
          </a:p>
          <a:p>
            <a:pPr>
              <a:buFont typeface="Arial" panose="020B0604020202020204" pitchFamily="34" charset="0"/>
              <a:buChar char="•"/>
            </a:pPr>
            <a:r>
              <a:rPr lang="en-GB" b="1" dirty="0"/>
              <a:t>35% of LinkedIn users</a:t>
            </a:r>
            <a:r>
              <a:rPr lang="en-GB" dirty="0"/>
              <a:t> found jobs through referrals.</a:t>
            </a:r>
          </a:p>
          <a:p>
            <a:r>
              <a:rPr lang="en-GB" b="1" dirty="0"/>
              <a:t>Key Takeaways:</a:t>
            </a:r>
          </a:p>
          <a:p>
            <a:pPr>
              <a:buFont typeface="Arial" panose="020B0604020202020204" pitchFamily="34" charset="0"/>
              <a:buChar char="•"/>
            </a:pPr>
            <a:r>
              <a:rPr lang="en-GB" b="1" dirty="0"/>
              <a:t>Craft a compelling headline</a:t>
            </a:r>
            <a:r>
              <a:rPr lang="en-GB" dirty="0"/>
              <a:t>: Showcase your value and stand out to recruiters.</a:t>
            </a:r>
          </a:p>
          <a:p>
            <a:pPr>
              <a:buFont typeface="Arial" panose="020B0604020202020204" pitchFamily="34" charset="0"/>
              <a:buChar char="•"/>
            </a:pPr>
            <a:r>
              <a:rPr lang="en-GB" b="1" dirty="0"/>
              <a:t>Use multimedia</a:t>
            </a:r>
            <a:r>
              <a:rPr lang="en-GB" dirty="0"/>
              <a:t>: Incorporate images, videos, and documents to increase visibility and engagement.</a:t>
            </a:r>
          </a:p>
          <a:p>
            <a:pPr>
              <a:buFont typeface="Arial" panose="020B0604020202020204" pitchFamily="34" charset="0"/>
              <a:buChar char="•"/>
            </a:pPr>
            <a:r>
              <a:rPr lang="en-GB" b="1" dirty="0"/>
              <a:t>Highlight relevant skills</a:t>
            </a:r>
            <a:r>
              <a:rPr lang="en-GB" dirty="0"/>
              <a:t>: Feature key skills to enhance your profile and attract job opportunities.</a:t>
            </a:r>
          </a:p>
          <a:p>
            <a:pPr>
              <a:buFont typeface="Arial" panose="020B0604020202020204" pitchFamily="34" charset="0"/>
              <a:buChar char="•"/>
            </a:pPr>
            <a:r>
              <a:rPr lang="en-GB" b="1" dirty="0"/>
              <a:t>Join LinkedIn Groups</a:t>
            </a:r>
            <a:r>
              <a:rPr lang="en-GB" dirty="0"/>
              <a:t>: Engage in communities related to your industry or career interests for networking and learning.</a:t>
            </a:r>
          </a:p>
          <a:p>
            <a:pPr>
              <a:buFont typeface="Arial" panose="020B0604020202020204" pitchFamily="34" charset="0"/>
              <a:buChar char="•"/>
            </a:pPr>
            <a:r>
              <a:rPr lang="en-GB" b="1" dirty="0"/>
              <a:t>Network effectively</a:t>
            </a:r>
            <a:r>
              <a:rPr lang="en-GB" dirty="0"/>
              <a:t>: Connect with professionals in your field, engage in discussions, and build valuable relationships.</a:t>
            </a:r>
          </a:p>
          <a:p>
            <a:pPr>
              <a:buFont typeface="Arial" panose="020B0604020202020204" pitchFamily="34" charset="0"/>
              <a:buChar char="•"/>
            </a:pPr>
            <a:r>
              <a:rPr lang="en-GB" b="1" dirty="0"/>
              <a:t>Search for jobs</a:t>
            </a:r>
            <a:r>
              <a:rPr lang="en-GB" dirty="0"/>
              <a:t>: Use LinkedIn’s job search tools to discover opportunities and set up job alerts.</a:t>
            </a:r>
          </a:p>
          <a:p>
            <a:r>
              <a:rPr lang="en-GB" b="1" dirty="0"/>
              <a:t>Call to Action:</a:t>
            </a:r>
          </a:p>
          <a:p>
            <a:pPr>
              <a:buFont typeface="Arial" panose="020B0604020202020204" pitchFamily="34" charset="0"/>
              <a:buChar char="•"/>
            </a:pPr>
            <a:r>
              <a:rPr lang="en-GB" b="1" dirty="0"/>
              <a:t>Update your profile</a:t>
            </a:r>
            <a:r>
              <a:rPr lang="en-GB" dirty="0"/>
              <a:t>: Add a professional profile picture, compelling headline, and relevant skills to attract attention.</a:t>
            </a:r>
          </a:p>
          <a:p>
            <a:pPr>
              <a:buFont typeface="Arial" panose="020B0604020202020204" pitchFamily="34" charset="0"/>
              <a:buChar char="•"/>
            </a:pPr>
            <a:r>
              <a:rPr lang="en-GB" b="1" dirty="0"/>
              <a:t>Engage with your network</a:t>
            </a:r>
            <a:r>
              <a:rPr lang="en-GB" dirty="0"/>
              <a:t>: Post regularly using images, videos, or documents, and interact with your connections.</a:t>
            </a:r>
          </a:p>
          <a:p>
            <a:pPr>
              <a:buFont typeface="Arial" panose="020B0604020202020204" pitchFamily="34" charset="0"/>
              <a:buChar char="•"/>
            </a:pPr>
            <a:r>
              <a:rPr lang="en-GB" b="1" dirty="0"/>
              <a:t>Join relevant groups</a:t>
            </a:r>
            <a:r>
              <a:rPr lang="en-GB" dirty="0"/>
              <a:t>: Participate in industry-related LinkedIn groups to broaden your network and stay informed.</a:t>
            </a:r>
          </a:p>
          <a:p>
            <a:pPr>
              <a:buFont typeface="Arial" panose="020B0604020202020204" pitchFamily="34" charset="0"/>
              <a:buChar char="•"/>
            </a:pPr>
            <a:r>
              <a:rPr lang="en-GB" b="1" dirty="0"/>
              <a:t>Start networking</a:t>
            </a:r>
            <a:r>
              <a:rPr lang="en-GB" dirty="0"/>
              <a:t>: Reach out to potential employers and connections to grow your professional network.</a:t>
            </a:r>
          </a:p>
          <a:p>
            <a:pPr>
              <a:buFont typeface="Arial" panose="020B0604020202020204" pitchFamily="34" charset="0"/>
              <a:buChar char="•"/>
            </a:pPr>
            <a:r>
              <a:rPr lang="en-GB" b="1" dirty="0"/>
              <a:t>Search and apply for jobs</a:t>
            </a:r>
            <a:r>
              <a:rPr lang="en-GB" dirty="0"/>
              <a:t>: Use LinkedIn’s job search feature to explore opportunities and apply directly.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fld id="{E043F43A-644F-4014-A404-8D5282EB2F19}" type="slidenum">
              <a:rPr kumimoji="0" lang="en-GB" sz="1400" b="0" i="0" u="none" strike="noStrike" kern="0" cap="none" spc="0" normalizeH="0" baseline="0" noProof="0" smtClean="0">
                <a:ln>
                  <a:noFill/>
                </a:ln>
                <a:solidFill>
                  <a:srgbClr val="000000"/>
                </a:solidFill>
                <a:effectLst/>
                <a:uLnTx/>
                <a:uFillTx/>
                <a:latin typeface="Arial"/>
                <a:ea typeface="+mn-ea"/>
                <a:cs typeface="Arial"/>
                <a:sym typeface="Arial"/>
              </a:rPr>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t>42</a:t>
            </a:fld>
            <a:endParaRPr kumimoji="0" lang="en-GB"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41090213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Ask your questions on </a:t>
            </a:r>
            <a:r>
              <a:rPr lang="en-GB" b="0" dirty="0" err="1"/>
              <a:t>Menti</a:t>
            </a:r>
            <a:r>
              <a:rPr lang="en-GB" b="0" dirty="0"/>
              <a:t> if you’d prefer</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A2B125C-7D39-45EF-8F5B-E5DCD2DD4D1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4140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FAA10-F98D-AF96-69D9-CED1D3E1DE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12BDB2-7572-A872-B949-61FFD1E548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784193-6126-49E4-6546-5FA8B1EC8A1D}"/>
              </a:ext>
            </a:extLst>
          </p:cNvPr>
          <p:cNvSpPr>
            <a:spLocks noGrp="1"/>
          </p:cNvSpPr>
          <p:nvPr>
            <p:ph type="dt" sz="half" idx="10"/>
          </p:nvPr>
        </p:nvSpPr>
        <p:spPr/>
        <p:txBody>
          <a:bodyPr/>
          <a:lstStyle/>
          <a:p>
            <a:fld id="{E4630804-0A7B-4AC4-8A91-E88D2358089C}" type="datetimeFigureOut">
              <a:rPr lang="en-GB" smtClean="0"/>
              <a:t>22/10/2026</a:t>
            </a:fld>
            <a:endParaRPr lang="en-GB"/>
          </a:p>
        </p:txBody>
      </p:sp>
      <p:sp>
        <p:nvSpPr>
          <p:cNvPr id="5" name="Footer Placeholder 4">
            <a:extLst>
              <a:ext uri="{FF2B5EF4-FFF2-40B4-BE49-F238E27FC236}">
                <a16:creationId xmlns:a16="http://schemas.microsoft.com/office/drawing/2014/main" id="{3543586A-0533-8CDD-E819-C38E1664D9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41F705-F9C7-4C13-2BF7-3D46F1FCDDD2}"/>
              </a:ext>
            </a:extLst>
          </p:cNvPr>
          <p:cNvSpPr>
            <a:spLocks noGrp="1"/>
          </p:cNvSpPr>
          <p:nvPr>
            <p:ph type="sldNum" sz="quarter" idx="12"/>
          </p:nvPr>
        </p:nvSpPr>
        <p:spPr/>
        <p:txBody>
          <a:bodyPr/>
          <a:lstStyle/>
          <a:p>
            <a:fld id="{A1800FA2-B2FA-4E2A-AEA2-B95B0D4CF65A}" type="slidenum">
              <a:rPr lang="en-GB" smtClean="0"/>
              <a:t>‹#›</a:t>
            </a:fld>
            <a:endParaRPr lang="en-GB"/>
          </a:p>
        </p:txBody>
      </p:sp>
    </p:spTree>
    <p:extLst>
      <p:ext uri="{BB962C8B-B14F-4D97-AF65-F5344CB8AC3E}">
        <p14:creationId xmlns:p14="http://schemas.microsoft.com/office/powerpoint/2010/main" val="301207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C8B92-CE0D-2291-65B3-5DE541B1DB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FA275C-B1DB-058C-8E9C-557E3C355A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508ED7-6B59-EE1B-CB6E-019F9DC4E277}"/>
              </a:ext>
            </a:extLst>
          </p:cNvPr>
          <p:cNvSpPr>
            <a:spLocks noGrp="1"/>
          </p:cNvSpPr>
          <p:nvPr>
            <p:ph type="dt" sz="half" idx="10"/>
          </p:nvPr>
        </p:nvSpPr>
        <p:spPr/>
        <p:txBody>
          <a:bodyPr/>
          <a:lstStyle/>
          <a:p>
            <a:fld id="{E4630804-0A7B-4AC4-8A91-E88D2358089C}" type="datetimeFigureOut">
              <a:rPr lang="en-GB" smtClean="0"/>
              <a:t>22/10/2026</a:t>
            </a:fld>
            <a:endParaRPr lang="en-GB"/>
          </a:p>
        </p:txBody>
      </p:sp>
      <p:sp>
        <p:nvSpPr>
          <p:cNvPr id="5" name="Footer Placeholder 4">
            <a:extLst>
              <a:ext uri="{FF2B5EF4-FFF2-40B4-BE49-F238E27FC236}">
                <a16:creationId xmlns:a16="http://schemas.microsoft.com/office/drawing/2014/main" id="{C760C307-B315-DDEC-E7C7-055F8F37B1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9F16A-D002-B9DC-A38F-6AE2CA820475}"/>
              </a:ext>
            </a:extLst>
          </p:cNvPr>
          <p:cNvSpPr>
            <a:spLocks noGrp="1"/>
          </p:cNvSpPr>
          <p:nvPr>
            <p:ph type="sldNum" sz="quarter" idx="12"/>
          </p:nvPr>
        </p:nvSpPr>
        <p:spPr/>
        <p:txBody>
          <a:bodyPr/>
          <a:lstStyle/>
          <a:p>
            <a:fld id="{A1800FA2-B2FA-4E2A-AEA2-B95B0D4CF65A}" type="slidenum">
              <a:rPr lang="en-GB" smtClean="0"/>
              <a:t>‹#›</a:t>
            </a:fld>
            <a:endParaRPr lang="en-GB"/>
          </a:p>
        </p:txBody>
      </p:sp>
    </p:spTree>
    <p:extLst>
      <p:ext uri="{BB962C8B-B14F-4D97-AF65-F5344CB8AC3E}">
        <p14:creationId xmlns:p14="http://schemas.microsoft.com/office/powerpoint/2010/main" val="447991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32770-E6A1-26D6-5BC3-54935F057A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ECCDCDF-6FCA-C642-DB22-C8C2EE3A074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03679E-E88D-DE3D-B7BF-AEB8F099CC26}"/>
              </a:ext>
            </a:extLst>
          </p:cNvPr>
          <p:cNvSpPr>
            <a:spLocks noGrp="1"/>
          </p:cNvSpPr>
          <p:nvPr>
            <p:ph type="dt" sz="half" idx="10"/>
          </p:nvPr>
        </p:nvSpPr>
        <p:spPr/>
        <p:txBody>
          <a:bodyPr/>
          <a:lstStyle/>
          <a:p>
            <a:fld id="{E4630804-0A7B-4AC4-8A91-E88D2358089C}" type="datetimeFigureOut">
              <a:rPr lang="en-GB" smtClean="0"/>
              <a:t>22/10/2026</a:t>
            </a:fld>
            <a:endParaRPr lang="en-GB"/>
          </a:p>
        </p:txBody>
      </p:sp>
      <p:sp>
        <p:nvSpPr>
          <p:cNvPr id="5" name="Footer Placeholder 4">
            <a:extLst>
              <a:ext uri="{FF2B5EF4-FFF2-40B4-BE49-F238E27FC236}">
                <a16:creationId xmlns:a16="http://schemas.microsoft.com/office/drawing/2014/main" id="{136C987E-1406-4C9C-D299-8962C3D2CE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1D6C89-6179-3C12-E142-C650C4B30D4F}"/>
              </a:ext>
            </a:extLst>
          </p:cNvPr>
          <p:cNvSpPr>
            <a:spLocks noGrp="1"/>
          </p:cNvSpPr>
          <p:nvPr>
            <p:ph type="sldNum" sz="quarter" idx="12"/>
          </p:nvPr>
        </p:nvSpPr>
        <p:spPr/>
        <p:txBody>
          <a:bodyPr/>
          <a:lstStyle/>
          <a:p>
            <a:fld id="{A1800FA2-B2FA-4E2A-AEA2-B95B0D4CF65A}" type="slidenum">
              <a:rPr lang="en-GB" smtClean="0"/>
              <a:t>‹#›</a:t>
            </a:fld>
            <a:endParaRPr lang="en-GB"/>
          </a:p>
        </p:txBody>
      </p:sp>
    </p:spTree>
    <p:extLst>
      <p:ext uri="{BB962C8B-B14F-4D97-AF65-F5344CB8AC3E}">
        <p14:creationId xmlns:p14="http://schemas.microsoft.com/office/powerpoint/2010/main" val="3889103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1E598-F31A-55A0-B79B-2F2B1A7686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82FD99-B8B2-7AFB-5AC6-D1AD7E9543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75141B-2FC2-70E3-09A9-91CCF98035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41849D-5A31-C42E-0DFB-3AA738425F37}"/>
              </a:ext>
            </a:extLst>
          </p:cNvPr>
          <p:cNvSpPr>
            <a:spLocks noGrp="1"/>
          </p:cNvSpPr>
          <p:nvPr>
            <p:ph type="dt" sz="half" idx="10"/>
          </p:nvPr>
        </p:nvSpPr>
        <p:spPr/>
        <p:txBody>
          <a:bodyPr/>
          <a:lstStyle/>
          <a:p>
            <a:fld id="{E4630804-0A7B-4AC4-8A91-E88D2358089C}" type="datetimeFigureOut">
              <a:rPr lang="en-GB" smtClean="0"/>
              <a:t>22/10/2026</a:t>
            </a:fld>
            <a:endParaRPr lang="en-GB"/>
          </a:p>
        </p:txBody>
      </p:sp>
      <p:sp>
        <p:nvSpPr>
          <p:cNvPr id="6" name="Footer Placeholder 5">
            <a:extLst>
              <a:ext uri="{FF2B5EF4-FFF2-40B4-BE49-F238E27FC236}">
                <a16:creationId xmlns:a16="http://schemas.microsoft.com/office/drawing/2014/main" id="{C198FBD3-5D1B-7C8F-3205-DAD5D3B45A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49EF51-75E8-D5EF-8709-DE13AC178F4B}"/>
              </a:ext>
            </a:extLst>
          </p:cNvPr>
          <p:cNvSpPr>
            <a:spLocks noGrp="1"/>
          </p:cNvSpPr>
          <p:nvPr>
            <p:ph type="sldNum" sz="quarter" idx="12"/>
          </p:nvPr>
        </p:nvSpPr>
        <p:spPr/>
        <p:txBody>
          <a:bodyPr/>
          <a:lstStyle/>
          <a:p>
            <a:fld id="{A1800FA2-B2FA-4E2A-AEA2-B95B0D4CF65A}" type="slidenum">
              <a:rPr lang="en-GB" smtClean="0"/>
              <a:t>‹#›</a:t>
            </a:fld>
            <a:endParaRPr lang="en-GB"/>
          </a:p>
        </p:txBody>
      </p:sp>
    </p:spTree>
    <p:extLst>
      <p:ext uri="{BB962C8B-B14F-4D97-AF65-F5344CB8AC3E}">
        <p14:creationId xmlns:p14="http://schemas.microsoft.com/office/powerpoint/2010/main" val="3431156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7BBA7-5AC9-B155-C77B-712D2CB5D4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033FE3-0F36-BB5D-4045-4A8C238039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7E810-3E90-7D77-4D16-2984667554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710B1E-5C1D-FC76-29FE-D955D7DB54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20EF9E-18A1-2649-A351-E65D01DDDD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A8F975-AF3E-BFDB-E24A-B9B30A9620CD}"/>
              </a:ext>
            </a:extLst>
          </p:cNvPr>
          <p:cNvSpPr>
            <a:spLocks noGrp="1"/>
          </p:cNvSpPr>
          <p:nvPr>
            <p:ph type="dt" sz="half" idx="10"/>
          </p:nvPr>
        </p:nvSpPr>
        <p:spPr/>
        <p:txBody>
          <a:bodyPr/>
          <a:lstStyle/>
          <a:p>
            <a:fld id="{E4630804-0A7B-4AC4-8A91-E88D2358089C}" type="datetimeFigureOut">
              <a:rPr lang="en-GB" smtClean="0"/>
              <a:t>22/10/2026</a:t>
            </a:fld>
            <a:endParaRPr lang="en-GB"/>
          </a:p>
        </p:txBody>
      </p:sp>
      <p:sp>
        <p:nvSpPr>
          <p:cNvPr id="8" name="Footer Placeholder 7">
            <a:extLst>
              <a:ext uri="{FF2B5EF4-FFF2-40B4-BE49-F238E27FC236}">
                <a16:creationId xmlns:a16="http://schemas.microsoft.com/office/drawing/2014/main" id="{D2F525E1-6D0F-DA83-185D-FEBF28F0D5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354943-E4C2-4371-A0D6-885E13E5FC83}"/>
              </a:ext>
            </a:extLst>
          </p:cNvPr>
          <p:cNvSpPr>
            <a:spLocks noGrp="1"/>
          </p:cNvSpPr>
          <p:nvPr>
            <p:ph type="sldNum" sz="quarter" idx="12"/>
          </p:nvPr>
        </p:nvSpPr>
        <p:spPr/>
        <p:txBody>
          <a:bodyPr/>
          <a:lstStyle/>
          <a:p>
            <a:fld id="{A1800FA2-B2FA-4E2A-AEA2-B95B0D4CF65A}" type="slidenum">
              <a:rPr lang="en-GB" smtClean="0"/>
              <a:t>‹#›</a:t>
            </a:fld>
            <a:endParaRPr lang="en-GB"/>
          </a:p>
        </p:txBody>
      </p:sp>
    </p:spTree>
    <p:extLst>
      <p:ext uri="{BB962C8B-B14F-4D97-AF65-F5344CB8AC3E}">
        <p14:creationId xmlns:p14="http://schemas.microsoft.com/office/powerpoint/2010/main" val="3479802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100C9-280F-71BE-097B-3B69773009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EADA9A-9B0D-BFC3-CFED-27842C687892}"/>
              </a:ext>
            </a:extLst>
          </p:cNvPr>
          <p:cNvSpPr>
            <a:spLocks noGrp="1"/>
          </p:cNvSpPr>
          <p:nvPr>
            <p:ph type="dt" sz="half" idx="10"/>
          </p:nvPr>
        </p:nvSpPr>
        <p:spPr/>
        <p:txBody>
          <a:bodyPr/>
          <a:lstStyle/>
          <a:p>
            <a:fld id="{E4630804-0A7B-4AC4-8A91-E88D2358089C}" type="datetimeFigureOut">
              <a:rPr lang="en-GB" smtClean="0"/>
              <a:t>22/10/2026</a:t>
            </a:fld>
            <a:endParaRPr lang="en-GB"/>
          </a:p>
        </p:txBody>
      </p:sp>
      <p:sp>
        <p:nvSpPr>
          <p:cNvPr id="4" name="Footer Placeholder 3">
            <a:extLst>
              <a:ext uri="{FF2B5EF4-FFF2-40B4-BE49-F238E27FC236}">
                <a16:creationId xmlns:a16="http://schemas.microsoft.com/office/drawing/2014/main" id="{4D63E125-41E5-E897-768B-FA5B5E0DB65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8AC684-E6F3-E1AD-92E2-427717F369BF}"/>
              </a:ext>
            </a:extLst>
          </p:cNvPr>
          <p:cNvSpPr>
            <a:spLocks noGrp="1"/>
          </p:cNvSpPr>
          <p:nvPr>
            <p:ph type="sldNum" sz="quarter" idx="12"/>
          </p:nvPr>
        </p:nvSpPr>
        <p:spPr/>
        <p:txBody>
          <a:bodyPr/>
          <a:lstStyle/>
          <a:p>
            <a:fld id="{A1800FA2-B2FA-4E2A-AEA2-B95B0D4CF65A}" type="slidenum">
              <a:rPr lang="en-GB" smtClean="0"/>
              <a:t>‹#›</a:t>
            </a:fld>
            <a:endParaRPr lang="en-GB"/>
          </a:p>
        </p:txBody>
      </p:sp>
    </p:spTree>
    <p:extLst>
      <p:ext uri="{BB962C8B-B14F-4D97-AF65-F5344CB8AC3E}">
        <p14:creationId xmlns:p14="http://schemas.microsoft.com/office/powerpoint/2010/main" val="3184315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81CAF5-A944-2723-F9DF-A7968B8BDD22}"/>
              </a:ext>
            </a:extLst>
          </p:cNvPr>
          <p:cNvSpPr>
            <a:spLocks noGrp="1"/>
          </p:cNvSpPr>
          <p:nvPr>
            <p:ph type="dt" sz="half" idx="10"/>
          </p:nvPr>
        </p:nvSpPr>
        <p:spPr/>
        <p:txBody>
          <a:bodyPr/>
          <a:lstStyle/>
          <a:p>
            <a:fld id="{E4630804-0A7B-4AC4-8A91-E88D2358089C}" type="datetimeFigureOut">
              <a:rPr lang="en-GB" smtClean="0"/>
              <a:t>22/10/2026</a:t>
            </a:fld>
            <a:endParaRPr lang="en-GB"/>
          </a:p>
        </p:txBody>
      </p:sp>
      <p:sp>
        <p:nvSpPr>
          <p:cNvPr id="3" name="Footer Placeholder 2">
            <a:extLst>
              <a:ext uri="{FF2B5EF4-FFF2-40B4-BE49-F238E27FC236}">
                <a16:creationId xmlns:a16="http://schemas.microsoft.com/office/drawing/2014/main" id="{5988E274-943F-4494-C83D-CD47F52943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427023-F9E6-FDEE-0B7A-AE0BCE441722}"/>
              </a:ext>
            </a:extLst>
          </p:cNvPr>
          <p:cNvSpPr>
            <a:spLocks noGrp="1"/>
          </p:cNvSpPr>
          <p:nvPr>
            <p:ph type="sldNum" sz="quarter" idx="12"/>
          </p:nvPr>
        </p:nvSpPr>
        <p:spPr/>
        <p:txBody>
          <a:bodyPr/>
          <a:lstStyle/>
          <a:p>
            <a:fld id="{A1800FA2-B2FA-4E2A-AEA2-B95B0D4CF65A}" type="slidenum">
              <a:rPr lang="en-GB" smtClean="0"/>
              <a:t>‹#›</a:t>
            </a:fld>
            <a:endParaRPr lang="en-GB"/>
          </a:p>
        </p:txBody>
      </p:sp>
    </p:spTree>
    <p:extLst>
      <p:ext uri="{BB962C8B-B14F-4D97-AF65-F5344CB8AC3E}">
        <p14:creationId xmlns:p14="http://schemas.microsoft.com/office/powerpoint/2010/main" val="2056015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72219-D899-5399-6DB3-509B755A3D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53E501-0046-A040-CAAC-BBBCA64439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E70EF6-7D4D-4465-783D-4D15829B51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B32824-0A1D-0C03-26C0-F605DA2D982C}"/>
              </a:ext>
            </a:extLst>
          </p:cNvPr>
          <p:cNvSpPr>
            <a:spLocks noGrp="1"/>
          </p:cNvSpPr>
          <p:nvPr>
            <p:ph type="dt" sz="half" idx="10"/>
          </p:nvPr>
        </p:nvSpPr>
        <p:spPr/>
        <p:txBody>
          <a:bodyPr/>
          <a:lstStyle/>
          <a:p>
            <a:fld id="{E4630804-0A7B-4AC4-8A91-E88D2358089C}" type="datetimeFigureOut">
              <a:rPr lang="en-GB" smtClean="0"/>
              <a:t>22/10/2026</a:t>
            </a:fld>
            <a:endParaRPr lang="en-GB"/>
          </a:p>
        </p:txBody>
      </p:sp>
      <p:sp>
        <p:nvSpPr>
          <p:cNvPr id="6" name="Footer Placeholder 5">
            <a:extLst>
              <a:ext uri="{FF2B5EF4-FFF2-40B4-BE49-F238E27FC236}">
                <a16:creationId xmlns:a16="http://schemas.microsoft.com/office/drawing/2014/main" id="{D2F880DD-3871-9BCE-69FB-E484150D55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025308-04C0-9501-E42E-C6E7030F7DAD}"/>
              </a:ext>
            </a:extLst>
          </p:cNvPr>
          <p:cNvSpPr>
            <a:spLocks noGrp="1"/>
          </p:cNvSpPr>
          <p:nvPr>
            <p:ph type="sldNum" sz="quarter" idx="12"/>
          </p:nvPr>
        </p:nvSpPr>
        <p:spPr/>
        <p:txBody>
          <a:bodyPr/>
          <a:lstStyle/>
          <a:p>
            <a:fld id="{A1800FA2-B2FA-4E2A-AEA2-B95B0D4CF65A}" type="slidenum">
              <a:rPr lang="en-GB" smtClean="0"/>
              <a:t>‹#›</a:t>
            </a:fld>
            <a:endParaRPr lang="en-GB"/>
          </a:p>
        </p:txBody>
      </p:sp>
    </p:spTree>
    <p:extLst>
      <p:ext uri="{BB962C8B-B14F-4D97-AF65-F5344CB8AC3E}">
        <p14:creationId xmlns:p14="http://schemas.microsoft.com/office/powerpoint/2010/main" val="369977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43580-9891-B2A3-6F51-A49C469EC1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4A2093-C0B4-60C9-31EC-316F4E781D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1E5117-D949-FADB-C06A-AB1EC8E23A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A57F49-0A95-8669-4DFB-4D49AFAEAFB6}"/>
              </a:ext>
            </a:extLst>
          </p:cNvPr>
          <p:cNvSpPr>
            <a:spLocks noGrp="1"/>
          </p:cNvSpPr>
          <p:nvPr>
            <p:ph type="dt" sz="half" idx="10"/>
          </p:nvPr>
        </p:nvSpPr>
        <p:spPr/>
        <p:txBody>
          <a:bodyPr/>
          <a:lstStyle/>
          <a:p>
            <a:fld id="{E4630804-0A7B-4AC4-8A91-E88D2358089C}" type="datetimeFigureOut">
              <a:rPr lang="en-GB" smtClean="0"/>
              <a:t>22/10/2026</a:t>
            </a:fld>
            <a:endParaRPr lang="en-GB"/>
          </a:p>
        </p:txBody>
      </p:sp>
      <p:sp>
        <p:nvSpPr>
          <p:cNvPr id="6" name="Footer Placeholder 5">
            <a:extLst>
              <a:ext uri="{FF2B5EF4-FFF2-40B4-BE49-F238E27FC236}">
                <a16:creationId xmlns:a16="http://schemas.microsoft.com/office/drawing/2014/main" id="{BFF7A3AB-D674-B965-9751-DE359E0975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92D93E-824D-20EE-E6CE-3F764D037548}"/>
              </a:ext>
            </a:extLst>
          </p:cNvPr>
          <p:cNvSpPr>
            <a:spLocks noGrp="1"/>
          </p:cNvSpPr>
          <p:nvPr>
            <p:ph type="sldNum" sz="quarter" idx="12"/>
          </p:nvPr>
        </p:nvSpPr>
        <p:spPr/>
        <p:txBody>
          <a:bodyPr/>
          <a:lstStyle/>
          <a:p>
            <a:fld id="{A1800FA2-B2FA-4E2A-AEA2-B95B0D4CF65A}" type="slidenum">
              <a:rPr lang="en-GB" smtClean="0"/>
              <a:t>‹#›</a:t>
            </a:fld>
            <a:endParaRPr lang="en-GB"/>
          </a:p>
        </p:txBody>
      </p:sp>
    </p:spTree>
    <p:extLst>
      <p:ext uri="{BB962C8B-B14F-4D97-AF65-F5344CB8AC3E}">
        <p14:creationId xmlns:p14="http://schemas.microsoft.com/office/powerpoint/2010/main" val="1922935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2B16D-40DF-B6AE-FA59-5A0979C168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37C2F8-B1BC-26FF-BD0C-1B2DA43A81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D70378-74F3-95D5-5446-0A0F50B35546}"/>
              </a:ext>
            </a:extLst>
          </p:cNvPr>
          <p:cNvSpPr>
            <a:spLocks noGrp="1"/>
          </p:cNvSpPr>
          <p:nvPr>
            <p:ph type="dt" sz="half" idx="10"/>
          </p:nvPr>
        </p:nvSpPr>
        <p:spPr/>
        <p:txBody>
          <a:bodyPr/>
          <a:lstStyle/>
          <a:p>
            <a:fld id="{E4630804-0A7B-4AC4-8A91-E88D2358089C}" type="datetimeFigureOut">
              <a:rPr lang="en-GB" smtClean="0"/>
              <a:t>22/10/2026</a:t>
            </a:fld>
            <a:endParaRPr lang="en-GB"/>
          </a:p>
        </p:txBody>
      </p:sp>
      <p:sp>
        <p:nvSpPr>
          <p:cNvPr id="5" name="Footer Placeholder 4">
            <a:extLst>
              <a:ext uri="{FF2B5EF4-FFF2-40B4-BE49-F238E27FC236}">
                <a16:creationId xmlns:a16="http://schemas.microsoft.com/office/drawing/2014/main" id="{4C7B5083-6C14-78DB-24EC-C4C0C58C27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EFE92C-5071-BAFF-C39E-9E04DA2B935F}"/>
              </a:ext>
            </a:extLst>
          </p:cNvPr>
          <p:cNvSpPr>
            <a:spLocks noGrp="1"/>
          </p:cNvSpPr>
          <p:nvPr>
            <p:ph type="sldNum" sz="quarter" idx="12"/>
          </p:nvPr>
        </p:nvSpPr>
        <p:spPr/>
        <p:txBody>
          <a:bodyPr/>
          <a:lstStyle/>
          <a:p>
            <a:fld id="{A1800FA2-B2FA-4E2A-AEA2-B95B0D4CF65A}" type="slidenum">
              <a:rPr lang="en-GB" smtClean="0"/>
              <a:t>‹#›</a:t>
            </a:fld>
            <a:endParaRPr lang="en-GB"/>
          </a:p>
        </p:txBody>
      </p:sp>
    </p:spTree>
    <p:extLst>
      <p:ext uri="{BB962C8B-B14F-4D97-AF65-F5344CB8AC3E}">
        <p14:creationId xmlns:p14="http://schemas.microsoft.com/office/powerpoint/2010/main" val="2987691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0AD74C-BC6F-7A9D-E82B-B8E4B89B3E7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385B7A-C28E-DE57-8111-DE6200A2FA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12AD60-93C3-59E0-971E-59FDD89CBA27}"/>
              </a:ext>
            </a:extLst>
          </p:cNvPr>
          <p:cNvSpPr>
            <a:spLocks noGrp="1"/>
          </p:cNvSpPr>
          <p:nvPr>
            <p:ph type="dt" sz="half" idx="10"/>
          </p:nvPr>
        </p:nvSpPr>
        <p:spPr/>
        <p:txBody>
          <a:bodyPr/>
          <a:lstStyle/>
          <a:p>
            <a:fld id="{E4630804-0A7B-4AC4-8A91-E88D2358089C}" type="datetimeFigureOut">
              <a:rPr lang="en-GB" smtClean="0"/>
              <a:t>22/10/2026</a:t>
            </a:fld>
            <a:endParaRPr lang="en-GB"/>
          </a:p>
        </p:txBody>
      </p:sp>
      <p:sp>
        <p:nvSpPr>
          <p:cNvPr id="5" name="Footer Placeholder 4">
            <a:extLst>
              <a:ext uri="{FF2B5EF4-FFF2-40B4-BE49-F238E27FC236}">
                <a16:creationId xmlns:a16="http://schemas.microsoft.com/office/drawing/2014/main" id="{32974DBC-CC8A-62B0-26C7-7260D2071C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F2D68C-EBD1-875B-955F-DF823ABEB7C9}"/>
              </a:ext>
            </a:extLst>
          </p:cNvPr>
          <p:cNvSpPr>
            <a:spLocks noGrp="1"/>
          </p:cNvSpPr>
          <p:nvPr>
            <p:ph type="sldNum" sz="quarter" idx="12"/>
          </p:nvPr>
        </p:nvSpPr>
        <p:spPr/>
        <p:txBody>
          <a:bodyPr/>
          <a:lstStyle/>
          <a:p>
            <a:fld id="{A1800FA2-B2FA-4E2A-AEA2-B95B0D4CF65A}" type="slidenum">
              <a:rPr lang="en-GB" smtClean="0"/>
              <a:t>‹#›</a:t>
            </a:fld>
            <a:endParaRPr lang="en-GB"/>
          </a:p>
        </p:txBody>
      </p:sp>
    </p:spTree>
    <p:extLst>
      <p:ext uri="{BB962C8B-B14F-4D97-AF65-F5344CB8AC3E}">
        <p14:creationId xmlns:p14="http://schemas.microsoft.com/office/powerpoint/2010/main" val="3821722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1A4A69A-3183-4ADA-A1B1-C6010D1C6FB6}"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6724732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A4A69A-3183-4ADA-A1B1-C6010D1C6FB6}"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3298884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1A4A69A-3183-4ADA-A1B1-C6010D1C6FB6}"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3800884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1A4A69A-3183-4ADA-A1B1-C6010D1C6FB6}"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28901478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1A4A69A-3183-4ADA-A1B1-C6010D1C6FB6}" type="datetimeFigureOut">
              <a:rPr lang="en-GB" smtClean="0"/>
              <a:t>22/10/2026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21593414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1A4A69A-3183-4ADA-A1B1-C6010D1C6FB6}" type="datetimeFigureOut">
              <a:rPr lang="en-GB" smtClean="0"/>
              <a:t>22/10/2026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19069519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A4A69A-3183-4ADA-A1B1-C6010D1C6FB6}" type="datetimeFigureOut">
              <a:rPr lang="en-GB" smtClean="0"/>
              <a:t>22/10/2026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16718276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1A4A69A-3183-4ADA-A1B1-C6010D1C6FB6}"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10021211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1A4A69A-3183-4ADA-A1B1-C6010D1C6FB6}"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4652526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A4A69A-3183-4ADA-A1B1-C6010D1C6FB6}"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32016338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A4A69A-3183-4ADA-A1B1-C6010D1C6FB6}"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30058194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Date Placeholder 3"/>
          <p:cNvSpPr>
            <a:spLocks noGrp="1"/>
          </p:cNvSpPr>
          <p:nvPr>
            <p:ph type="dt" sz="half" idx="10"/>
          </p:nvPr>
        </p:nvSpPr>
        <p:spPr/>
        <p:txBody>
          <a:bodyPr/>
          <a:lstStyle/>
          <a:p>
            <a:fld id="{A1A4A69A-3183-4ADA-A1B1-C6010D1C6FB6}"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1CE51-11B5-49B4-BB56-4EDFDDC278B8}" type="slidenum">
              <a:rPr lang="en-GB" smtClean="0"/>
              <a:t>‹#›</a:t>
            </a:fld>
            <a:endParaRPr lang="en-GB"/>
          </a:p>
        </p:txBody>
      </p:sp>
    </p:spTree>
    <p:extLst>
      <p:ext uri="{BB962C8B-B14F-4D97-AF65-F5344CB8AC3E}">
        <p14:creationId xmlns:p14="http://schemas.microsoft.com/office/powerpoint/2010/main" val="2394269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1B58B7-8E34-9323-B2B3-BC7A570557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27BE85-1863-13C2-A896-4E35ECC6AB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DACA7B-4DB8-CA13-D626-6A4C311DA5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630804-0A7B-4AC4-8A91-E88D2358089C}" type="datetimeFigureOut">
              <a:rPr lang="en-GB" smtClean="0"/>
              <a:t>22/10/2026</a:t>
            </a:fld>
            <a:endParaRPr lang="en-GB"/>
          </a:p>
        </p:txBody>
      </p:sp>
      <p:sp>
        <p:nvSpPr>
          <p:cNvPr id="5" name="Footer Placeholder 4">
            <a:extLst>
              <a:ext uri="{FF2B5EF4-FFF2-40B4-BE49-F238E27FC236}">
                <a16:creationId xmlns:a16="http://schemas.microsoft.com/office/drawing/2014/main" id="{E3BC85AE-D713-22B6-C4ED-D25185CD15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E88B01F-B563-6544-2174-5E1CB33663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1800FA2-B2FA-4E2A-AEA2-B95B0D4CF65A}" type="slidenum">
              <a:rPr lang="en-GB" smtClean="0"/>
              <a:t>‹#›</a:t>
            </a:fld>
            <a:endParaRPr lang="en-GB"/>
          </a:p>
        </p:txBody>
      </p:sp>
    </p:spTree>
    <p:extLst>
      <p:ext uri="{BB962C8B-B14F-4D97-AF65-F5344CB8AC3E}">
        <p14:creationId xmlns:p14="http://schemas.microsoft.com/office/powerpoint/2010/main" val="4048146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A4A69A-3183-4ADA-A1B1-C6010D1C6FB6}" type="datetimeFigureOut">
              <a:rPr lang="en-GB" smtClean="0"/>
              <a:t>22/10/2026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61CE51-11B5-49B4-BB56-4EDFDDC278B8}" type="slidenum">
              <a:rPr lang="en-GB" smtClean="0"/>
              <a:t>‹#›</a:t>
            </a:fld>
            <a:endParaRPr lang="en-GB"/>
          </a:p>
        </p:txBody>
      </p:sp>
    </p:spTree>
    <p:extLst>
      <p:ext uri="{BB962C8B-B14F-4D97-AF65-F5344CB8AC3E}">
        <p14:creationId xmlns:p14="http://schemas.microsoft.com/office/powerpoint/2010/main" val="8081376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gif"/></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2.jpeg"/><Relationship Id="rId7" Type="http://schemas.openxmlformats.org/officeDocument/2006/relationships/image" Target="../media/image15.png"/><Relationship Id="rId12"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14.png"/><Relationship Id="rId11" Type="http://schemas.openxmlformats.org/officeDocument/2006/relationships/image" Target="../media/image18.jpeg"/><Relationship Id="rId5" Type="http://schemas.openxmlformats.org/officeDocument/2006/relationships/image" Target="../media/image13.png"/><Relationship Id="rId10" Type="http://schemas.openxmlformats.org/officeDocument/2006/relationships/image" Target="../media/image17.jpeg"/><Relationship Id="rId4" Type="http://schemas.openxmlformats.org/officeDocument/2006/relationships/hyperlink" Target="https://www.linkedin.com/pulse/10-worst-linkedin-profile-pictures-ever-giorgio-minguzzi/" TargetMode="External"/><Relationship Id="rId9" Type="http://schemas.openxmlformats.org/officeDocument/2006/relationships/hyperlink" Target="https://pfpmaker.com/"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www.canva.com/templates/?query=linkedIn-banner"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4.xml"/><Relationship Id="rId5" Type="http://schemas.openxmlformats.org/officeDocument/2006/relationships/image" Target="../media/image37.png"/><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image" Target="../media/image40.png"/><Relationship Id="rId4" Type="http://schemas.openxmlformats.org/officeDocument/2006/relationships/image" Target="../media/image39.png"/></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43.png"/><Relationship Id="rId4" Type="http://schemas.openxmlformats.org/officeDocument/2006/relationships/image" Target="../media/image42.png"/></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4.xml"/><Relationship Id="rId4" Type="http://schemas.openxmlformats.org/officeDocument/2006/relationships/image" Target="../media/image54.png"/></Relationships>
</file>

<file path=ppt/slides/_rels/slide3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8.xml"/><Relationship Id="rId1" Type="http://schemas.openxmlformats.org/officeDocument/2006/relationships/slideLayout" Target="../slideLayouts/slideLayout15.xml"/><Relationship Id="rId4" Type="http://schemas.openxmlformats.org/officeDocument/2006/relationships/image" Target="../media/image58.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65">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0" name="Rectangle 2069">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Oval 2064">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703197-C895-8B45-82EE-8BDE392128E3}"/>
              </a:ext>
            </a:extLst>
          </p:cNvPr>
          <p:cNvSpPr>
            <a:spLocks noGrp="1"/>
          </p:cNvSpPr>
          <p:nvPr>
            <p:ph type="ctrTitle"/>
          </p:nvPr>
        </p:nvSpPr>
        <p:spPr>
          <a:xfrm>
            <a:off x="683191" y="1667884"/>
            <a:ext cx="4412021" cy="3030724"/>
          </a:xfrm>
        </p:spPr>
        <p:txBody>
          <a:bodyPr anchor="b">
            <a:normAutofit/>
          </a:bodyPr>
          <a:lstStyle/>
          <a:p>
            <a:pPr algn="r"/>
            <a:r>
              <a:rPr lang="en-US" sz="4000" dirty="0">
                <a:solidFill>
                  <a:srgbClr val="FFFFFF"/>
                </a:solidFill>
              </a:rPr>
              <a:t>Skills Audit, development plan and LinkedIn lecture</a:t>
            </a:r>
            <a:br>
              <a:rPr lang="en-US" sz="4000" dirty="0">
                <a:solidFill>
                  <a:srgbClr val="FFFFFF"/>
                </a:solidFill>
              </a:rPr>
            </a:br>
            <a:br>
              <a:rPr lang="en-US" sz="4000" dirty="0">
                <a:solidFill>
                  <a:srgbClr val="FFFFFF"/>
                </a:solidFill>
              </a:rPr>
            </a:br>
            <a:r>
              <a:rPr lang="en-US" sz="4000" dirty="0">
                <a:solidFill>
                  <a:srgbClr val="FFFFFF"/>
                </a:solidFill>
              </a:rPr>
              <a:t>A1 Assessment Link</a:t>
            </a:r>
          </a:p>
        </p:txBody>
      </p:sp>
      <p:pic>
        <p:nvPicPr>
          <p:cNvPr id="2050" name="Picture 2" descr="UWTSD Named UK University of the Year for Teaching Quality">
            <a:extLst>
              <a:ext uri="{FF2B5EF4-FFF2-40B4-BE49-F238E27FC236}">
                <a16:creationId xmlns:a16="http://schemas.microsoft.com/office/drawing/2014/main" id="{775FFC14-5DB2-1F07-DA4E-A458A216B4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1724279"/>
            <a:ext cx="5608320" cy="3364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52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9A0DE-0A95-0159-0B3C-B296E80FEFB7}"/>
              </a:ext>
            </a:extLst>
          </p:cNvPr>
          <p:cNvSpPr>
            <a:spLocks noGrp="1"/>
          </p:cNvSpPr>
          <p:nvPr>
            <p:ph type="ctrTitle"/>
          </p:nvPr>
        </p:nvSpPr>
        <p:spPr>
          <a:xfrm>
            <a:off x="1524000" y="48610"/>
            <a:ext cx="9144000" cy="500545"/>
          </a:xfrm>
        </p:spPr>
        <p:txBody>
          <a:bodyPr>
            <a:normAutofit/>
          </a:bodyPr>
          <a:lstStyle/>
          <a:p>
            <a:r>
              <a:rPr lang="en-US" sz="2000" dirty="0"/>
              <a:t>What are your current skills to date? Rate yourself 1-10 on the following skills: </a:t>
            </a:r>
          </a:p>
        </p:txBody>
      </p:sp>
      <p:sp>
        <p:nvSpPr>
          <p:cNvPr id="5" name="Subtitle 4">
            <a:extLst>
              <a:ext uri="{FF2B5EF4-FFF2-40B4-BE49-F238E27FC236}">
                <a16:creationId xmlns:a16="http://schemas.microsoft.com/office/drawing/2014/main" id="{28202C27-F572-DD4F-F8F0-E35BFAE80B8C}"/>
              </a:ext>
            </a:extLst>
          </p:cNvPr>
          <p:cNvSpPr>
            <a:spLocks noGrp="1"/>
          </p:cNvSpPr>
          <p:nvPr>
            <p:ph type="subTitle" idx="1"/>
          </p:nvPr>
        </p:nvSpPr>
        <p:spPr>
          <a:xfrm>
            <a:off x="231494" y="787077"/>
            <a:ext cx="3842795" cy="5729469"/>
          </a:xfrm>
        </p:spPr>
        <p:txBody>
          <a:bodyPr>
            <a:normAutofit fontScale="77500" lnSpcReduction="20000"/>
          </a:bodyPr>
          <a:lstStyle/>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1. Communication Skills</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Verbal and written communication</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Presentation and public speaking</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Active listening and giving feedback</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Communicating with different audiences</a:t>
            </a:r>
            <a:endParaRPr lang="en-GB" sz="1800" dirty="0">
              <a:effectLst/>
              <a:latin typeface="Times New Roman" panose="02020603050405020304" pitchFamily="18" charset="0"/>
              <a:ea typeface="Times New Roman" panose="02020603050405020304" pitchFamily="18" charset="0"/>
            </a:endParaRPr>
          </a:p>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2. Teamwork and Collaboration</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Working effectively with others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Sharing responsibilities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Managing disagreements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Supporting and motivating team members</a:t>
            </a:r>
            <a:endParaRPr lang="en-GB" sz="1800" dirty="0">
              <a:effectLst/>
              <a:latin typeface="Times New Roman" panose="02020603050405020304" pitchFamily="18" charset="0"/>
              <a:ea typeface="Times New Roman" panose="02020603050405020304" pitchFamily="18" charset="0"/>
            </a:endParaRPr>
          </a:p>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3. Leadership and Management</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Taking initiative</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Delegating tasks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Motivating others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Making decisions and accepting responsibility</a:t>
            </a:r>
            <a:endParaRPr lang="en-GB" sz="1800" dirty="0">
              <a:effectLst/>
              <a:latin typeface="Times New Roman" panose="02020603050405020304" pitchFamily="18" charset="0"/>
              <a:ea typeface="Times New Roman" panose="02020603050405020304" pitchFamily="18" charset="0"/>
            </a:endParaRPr>
          </a:p>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4. Organisation and Time Management</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Prioritising tasks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Meeting deadlines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Managing competing commitments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Planning and delivering projects</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6" name="Subtitle 4">
            <a:extLst>
              <a:ext uri="{FF2B5EF4-FFF2-40B4-BE49-F238E27FC236}">
                <a16:creationId xmlns:a16="http://schemas.microsoft.com/office/drawing/2014/main" id="{7611B1B8-F2C7-158C-B883-7F6939763E8F}"/>
              </a:ext>
            </a:extLst>
          </p:cNvPr>
          <p:cNvSpPr txBox="1">
            <a:spLocks/>
          </p:cNvSpPr>
          <p:nvPr/>
        </p:nvSpPr>
        <p:spPr>
          <a:xfrm>
            <a:off x="4274918" y="787077"/>
            <a:ext cx="3842795" cy="5729469"/>
          </a:xfrm>
          <a:prstGeom prst="rect">
            <a:avLst/>
          </a:prstGeom>
        </p:spPr>
        <p:txBody>
          <a:bodyPr vert="horz" lIns="91440" tIns="45720" rIns="91440" bIns="45720" rtlCol="0">
            <a:normAutofit fontScale="70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5. Problem-Solving and Critical Thinking</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Analysing information</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Evaluating different options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Making evidence-informed decisions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Responding to unexpected challenges</a:t>
            </a:r>
            <a:endParaRPr lang="en-GB" sz="1800" dirty="0">
              <a:effectLst/>
              <a:latin typeface="Times New Roman" panose="02020603050405020304" pitchFamily="18" charset="0"/>
              <a:ea typeface="Times New Roman" panose="02020603050405020304" pitchFamily="18" charset="0"/>
            </a:endParaRPr>
          </a:p>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6. Digital and Technological Skills</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Using Microsoft Office and collaborative platforms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Finding and evaluating digital information</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Using AI tools responsibly</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Understanding data, digital communication and online professionalism</a:t>
            </a:r>
            <a:endParaRPr lang="en-GB" sz="1800" dirty="0">
              <a:effectLst/>
              <a:latin typeface="Times New Roman" panose="02020603050405020304" pitchFamily="18" charset="0"/>
              <a:ea typeface="Times New Roman" panose="02020603050405020304" pitchFamily="18" charset="0"/>
            </a:endParaRPr>
          </a:p>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7. Self-Awareness and Reflective Practice</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Recognising personal strengths and weaknesses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Accepting constructive criticism</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Learning from mistakes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Evaluating personal performance and progress</a:t>
            </a:r>
            <a:endParaRPr lang="en-GB" sz="1800" dirty="0">
              <a:effectLst/>
              <a:latin typeface="Times New Roman" panose="02020603050405020304" pitchFamily="18" charset="0"/>
              <a:ea typeface="Times New Roman" panose="02020603050405020304" pitchFamily="18" charset="0"/>
            </a:endParaRPr>
          </a:p>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8. Adaptability and Resilience</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Responding positively to change</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Managing pressure and setbacks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Demonstrating flexibility</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Maintaining motivation when facing challenges</a:t>
            </a:r>
            <a:endParaRPr lang="en-GB" sz="1800" dirty="0">
              <a:effectLst/>
              <a:latin typeface="Times New Roman" panose="02020603050405020304" pitchFamily="18" charset="0"/>
              <a:ea typeface="Times New Roman" panose="02020603050405020304" pitchFamily="18" charset="0"/>
            </a:endParaRPr>
          </a:p>
          <a:p>
            <a:pPr algn="l"/>
            <a:endParaRPr lang="en-US" dirty="0"/>
          </a:p>
        </p:txBody>
      </p:sp>
      <p:sp>
        <p:nvSpPr>
          <p:cNvPr id="7" name="Subtitle 4">
            <a:extLst>
              <a:ext uri="{FF2B5EF4-FFF2-40B4-BE49-F238E27FC236}">
                <a16:creationId xmlns:a16="http://schemas.microsoft.com/office/drawing/2014/main" id="{8CBCEA89-2645-A461-5087-7D4C6F3A2EEE}"/>
              </a:ext>
            </a:extLst>
          </p:cNvPr>
          <p:cNvSpPr txBox="1">
            <a:spLocks/>
          </p:cNvSpPr>
          <p:nvPr/>
        </p:nvSpPr>
        <p:spPr>
          <a:xfrm>
            <a:off x="8318342" y="787077"/>
            <a:ext cx="3842795" cy="5729469"/>
          </a:xfrm>
          <a:prstGeom prst="rect">
            <a:avLst/>
          </a:prstGeom>
        </p:spPr>
        <p:txBody>
          <a:bodyPr vert="horz" lIns="91440" tIns="45720" rIns="91440" bIns="45720" rtlCol="0">
            <a:normAutofit fontScale="70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9. Creativity and Innovation</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Generating new ideas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Thinking independently</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Developing solutions to challenges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Improving existing practices</a:t>
            </a:r>
            <a:endParaRPr lang="en-GB" sz="1800" dirty="0">
              <a:effectLst/>
              <a:latin typeface="Times New Roman" panose="02020603050405020304" pitchFamily="18" charset="0"/>
              <a:ea typeface="Times New Roman" panose="02020603050405020304" pitchFamily="18" charset="0"/>
            </a:endParaRPr>
          </a:p>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10. Professionalism and Employability</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Reliability and punctuality</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Professional conduct and integrity</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Networking and relationship building</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CV writing, interview skills and professional confidence</a:t>
            </a:r>
            <a:endParaRPr lang="en-GB" sz="1800" dirty="0">
              <a:effectLst/>
              <a:latin typeface="Times New Roman" panose="02020603050405020304" pitchFamily="18" charset="0"/>
              <a:ea typeface="Times New Roman" panose="02020603050405020304" pitchFamily="18" charset="0"/>
            </a:endParaRPr>
          </a:p>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11. Emotional Intelligence and Interpersonal Skills</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Empathy and understanding others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Managing emotions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Demonstrating respect and inclusivity</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Building positive professional relationships</a:t>
            </a:r>
            <a:endParaRPr lang="en-GB" sz="1800" dirty="0">
              <a:effectLst/>
              <a:latin typeface="Times New Roman" panose="02020603050405020304" pitchFamily="18" charset="0"/>
              <a:ea typeface="Times New Roman" panose="02020603050405020304" pitchFamily="18" charset="0"/>
            </a:endParaRPr>
          </a:p>
          <a:p>
            <a:pPr algn="l">
              <a:buNone/>
            </a:pPr>
            <a:r>
              <a:rPr lang="en-GB" sz="1800" b="1" dirty="0">
                <a:solidFill>
                  <a:srgbClr val="000000"/>
                </a:solidFill>
                <a:effectLst/>
                <a:latin typeface="Times New Roman" panose="02020603050405020304" pitchFamily="18" charset="0"/>
                <a:ea typeface="Times New Roman" panose="02020603050405020304" pitchFamily="18" charset="0"/>
              </a:rPr>
              <a:t>12. Career Development and Self-Management</a:t>
            </a:r>
            <a:endParaRPr lang="en-GB" sz="1800" b="1"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Setting personal and professional goals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Identifying career interests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Recognising skills required by employers</a:t>
            </a:r>
            <a:endParaRPr lang="en-GB" sz="1800" dirty="0">
              <a:effectLst/>
              <a:latin typeface="Times New Roman" panose="02020603050405020304" pitchFamily="18" charset="0"/>
              <a:ea typeface="Times New Roman" panose="02020603050405020304" pitchFamily="18" charset="0"/>
            </a:endParaRPr>
          </a:p>
          <a:p>
            <a:pPr marL="342900" lvl="0" indent="-342900" algn="l">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rPr>
              <a:t>Developing a realistic continuing professional development plan</a:t>
            </a:r>
            <a:endParaRPr lang="en-GB" sz="1800" dirty="0">
              <a:effectLst/>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3245820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AE879-7C7C-9C6C-7EEC-CCB23EC11A28}"/>
              </a:ext>
            </a:extLst>
          </p:cNvPr>
          <p:cNvSpPr>
            <a:spLocks noGrp="1"/>
          </p:cNvSpPr>
          <p:nvPr>
            <p:ph type="title"/>
          </p:nvPr>
        </p:nvSpPr>
        <p:spPr>
          <a:xfrm>
            <a:off x="620115" y="2637962"/>
            <a:ext cx="3115265" cy="2396359"/>
          </a:xfrm>
        </p:spPr>
        <p:txBody>
          <a:bodyPr anchor="b">
            <a:normAutofit fontScale="90000"/>
          </a:bodyPr>
          <a:lstStyle/>
          <a:p>
            <a:pPr algn="r"/>
            <a:r>
              <a:rPr lang="en-US" sz="4000" dirty="0">
                <a:solidFill>
                  <a:srgbClr val="FFFFFF"/>
                </a:solidFill>
              </a:rPr>
              <a:t>Independent Task </a:t>
            </a:r>
            <a:br>
              <a:rPr lang="en-US" sz="4000" dirty="0">
                <a:solidFill>
                  <a:srgbClr val="FFFFFF"/>
                </a:solidFill>
              </a:rPr>
            </a:br>
            <a:r>
              <a:rPr lang="en-US" sz="4000" dirty="0">
                <a:solidFill>
                  <a:srgbClr val="FFFFFF"/>
                </a:solidFill>
              </a:rPr>
              <a:t>A1 Task 1:</a:t>
            </a:r>
            <a:br>
              <a:rPr lang="en-US" sz="4000" dirty="0">
                <a:solidFill>
                  <a:srgbClr val="FFFFFF"/>
                </a:solidFill>
              </a:rPr>
            </a:br>
            <a:br>
              <a:rPr lang="en-US" sz="4000" dirty="0">
                <a:solidFill>
                  <a:srgbClr val="FFFFFF"/>
                </a:solidFill>
              </a:rPr>
            </a:br>
            <a:r>
              <a:rPr lang="en-US" sz="4000" dirty="0">
                <a:solidFill>
                  <a:srgbClr val="FFFFFF"/>
                </a:solidFill>
              </a:rPr>
              <a:t>Hand in date 30/10/26</a:t>
            </a:r>
          </a:p>
        </p:txBody>
      </p:sp>
      <p:graphicFrame>
        <p:nvGraphicFramePr>
          <p:cNvPr id="5" name="Content Placeholder 2">
            <a:extLst>
              <a:ext uri="{FF2B5EF4-FFF2-40B4-BE49-F238E27FC236}">
                <a16:creationId xmlns:a16="http://schemas.microsoft.com/office/drawing/2014/main" id="{06CC4E75-16D0-9DE1-C237-4FB19517C0FE}"/>
              </a:ext>
            </a:extLst>
          </p:cNvPr>
          <p:cNvGraphicFramePr>
            <a:graphicFrameLocks noGrp="1"/>
          </p:cNvGraphicFramePr>
          <p:nvPr>
            <p:ph idx="1"/>
            <p:extLst>
              <p:ext uri="{D42A27DB-BD31-4B8C-83A1-F6EECF244321}">
                <p14:modId xmlns:p14="http://schemas.microsoft.com/office/powerpoint/2010/main" val="17928118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1165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GROW Model Coaching Framework: 4 Proven Stages - Coach Pedro Pinto">
            <a:extLst>
              <a:ext uri="{FF2B5EF4-FFF2-40B4-BE49-F238E27FC236}">
                <a16:creationId xmlns:a16="http://schemas.microsoft.com/office/drawing/2014/main" id="{5FFF0235-79F4-A016-2AB1-A3DFEA72C8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20000"/>
          <a:stretch>
            <a:fillRect/>
          </a:stretch>
        </p:blipFill>
        <p:spPr bwMode="auto">
          <a:xfrm>
            <a:off x="20" y="10"/>
            <a:ext cx="12191979" cy="5486390"/>
          </a:xfrm>
          <a:prstGeom prst="rect">
            <a:avLst/>
          </a:prstGeom>
          <a:noFill/>
          <a:effectLst>
            <a:outerShdw blurRad="596900" dist="330200" dir="8820000" sx="87000" sy="87000" algn="ctr" rotWithShape="0">
              <a:srgbClr val="000000">
                <a:alpha val="29000"/>
              </a:srgbClr>
            </a:outerShdw>
          </a:effectLst>
          <a:extLst>
            <a:ext uri="{909E8E84-426E-40DD-AFC4-6F175D3DCCD1}">
              <a14:hiddenFill xmlns:a14="http://schemas.microsoft.com/office/drawing/2010/main">
                <a:solidFill>
                  <a:srgbClr val="FFFFFF"/>
                </a:solidFill>
              </a14:hiddenFill>
            </a:ext>
          </a:extLst>
        </p:spPr>
      </p:pic>
      <p:sp useBgFill="1">
        <p:nvSpPr>
          <p:cNvPr id="3081" name="Rectangle 308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4FA8B-55F2-9EA8-1AF3-7AE84C644A86}"/>
              </a:ext>
            </a:extLst>
          </p:cNvPr>
          <p:cNvSpPr>
            <a:spLocks noGrp="1"/>
          </p:cNvSpPr>
          <p:nvPr>
            <p:ph type="title"/>
          </p:nvPr>
        </p:nvSpPr>
        <p:spPr>
          <a:xfrm>
            <a:off x="589555" y="5746071"/>
            <a:ext cx="11152501" cy="852260"/>
          </a:xfrm>
        </p:spPr>
        <p:txBody>
          <a:bodyPr vert="horz" lIns="91440" tIns="45720" rIns="91440" bIns="45720" rtlCol="0" anchor="ctr">
            <a:normAutofit/>
          </a:bodyPr>
          <a:lstStyle/>
          <a:p>
            <a:r>
              <a:rPr lang="en-US" sz="3600" dirty="0"/>
              <a:t>Completing a development plan using the GROW model</a:t>
            </a:r>
          </a:p>
        </p:txBody>
      </p:sp>
    </p:spTree>
    <p:extLst>
      <p:ext uri="{BB962C8B-B14F-4D97-AF65-F5344CB8AC3E}">
        <p14:creationId xmlns:p14="http://schemas.microsoft.com/office/powerpoint/2010/main" val="1879183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Barcelona set plans for another Camp Nou renovation, stadium will close |  Barca Universal">
            <a:extLst>
              <a:ext uri="{FF2B5EF4-FFF2-40B4-BE49-F238E27FC236}">
                <a16:creationId xmlns:a16="http://schemas.microsoft.com/office/drawing/2014/main" id="{8CF72055-FF44-74C8-EC09-BC611D3E2C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120"/>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49B763A-3E4F-A830-FCAA-AF6EAF43C967}"/>
              </a:ext>
            </a:extLst>
          </p:cNvPr>
          <p:cNvSpPr>
            <a:spLocks noGrp="1"/>
          </p:cNvSpPr>
          <p:nvPr>
            <p:ph idx="1"/>
          </p:nvPr>
        </p:nvSpPr>
        <p:spPr>
          <a:xfrm>
            <a:off x="7988810" y="823406"/>
            <a:ext cx="4203190" cy="5552849"/>
          </a:xfrm>
        </p:spPr>
        <p:txBody>
          <a:bodyPr>
            <a:normAutofit/>
          </a:bodyPr>
          <a:lstStyle/>
          <a:p>
            <a:pPr marL="0" indent="0">
              <a:buNone/>
            </a:pPr>
            <a:r>
              <a:rPr lang="en-GB" sz="2600" dirty="0">
                <a:effectLst/>
                <a:latin typeface="Helvetica" pitchFamily="2" charset="0"/>
              </a:rPr>
              <a:t>GROW is like planning a trip – you identify where</a:t>
            </a:r>
            <a:r>
              <a:rPr lang="en-GB" sz="2600" dirty="0">
                <a:latin typeface="Helvetica" pitchFamily="2" charset="0"/>
              </a:rPr>
              <a:t> </a:t>
            </a:r>
            <a:r>
              <a:rPr lang="en-GB" sz="2600" dirty="0">
                <a:effectLst/>
                <a:latin typeface="Helvetica" pitchFamily="2" charset="0"/>
              </a:rPr>
              <a:t>you want to go (Goal)</a:t>
            </a:r>
          </a:p>
          <a:p>
            <a:pPr marL="0" indent="0">
              <a:buNone/>
            </a:pPr>
            <a:endParaRPr lang="en-GB" sz="2600" dirty="0">
              <a:effectLst/>
              <a:latin typeface="Helvetica" pitchFamily="2" charset="0"/>
            </a:endParaRPr>
          </a:p>
          <a:p>
            <a:pPr marL="0" indent="0">
              <a:buNone/>
            </a:pPr>
            <a:r>
              <a:rPr lang="en-GB" sz="2600" dirty="0">
                <a:latin typeface="Helvetica" pitchFamily="2" charset="0"/>
              </a:rPr>
              <a:t>Y</a:t>
            </a:r>
            <a:r>
              <a:rPr lang="en-GB" sz="2600" dirty="0">
                <a:effectLst/>
                <a:latin typeface="Helvetica" pitchFamily="2" charset="0"/>
              </a:rPr>
              <a:t>ou consider where</a:t>
            </a:r>
            <a:r>
              <a:rPr lang="en-GB" sz="2600" dirty="0">
                <a:latin typeface="Helvetica" pitchFamily="2" charset="0"/>
              </a:rPr>
              <a:t> </a:t>
            </a:r>
            <a:r>
              <a:rPr lang="en-GB" sz="2600" dirty="0">
                <a:effectLst/>
                <a:latin typeface="Helvetica" pitchFamily="2" charset="0"/>
              </a:rPr>
              <a:t>you currently are (Reality)</a:t>
            </a:r>
          </a:p>
          <a:p>
            <a:pPr marL="0" indent="0">
              <a:buNone/>
            </a:pPr>
            <a:endParaRPr lang="en-GB" sz="2600" dirty="0">
              <a:effectLst/>
              <a:latin typeface="Helvetica" pitchFamily="2" charset="0"/>
            </a:endParaRPr>
          </a:p>
          <a:p>
            <a:pPr marL="0" indent="0">
              <a:buNone/>
            </a:pPr>
            <a:r>
              <a:rPr lang="en-GB" sz="2600" dirty="0">
                <a:effectLst/>
                <a:latin typeface="Helvetica" pitchFamily="2" charset="0"/>
              </a:rPr>
              <a:t>You then consider the Options for getting from A to B, before committing to the trip with a Will to get there.</a:t>
            </a:r>
          </a:p>
          <a:p>
            <a:pPr marL="0" indent="0">
              <a:buNone/>
            </a:pPr>
            <a:endParaRPr lang="en-US" sz="2000" dirty="0"/>
          </a:p>
        </p:txBody>
      </p:sp>
    </p:spTree>
    <p:extLst>
      <p:ext uri="{BB962C8B-B14F-4D97-AF65-F5344CB8AC3E}">
        <p14:creationId xmlns:p14="http://schemas.microsoft.com/office/powerpoint/2010/main" val="3384609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DBAB63B-7EA3-5C0B-E3C5-D2E30F9DB332}"/>
              </a:ext>
            </a:extLst>
          </p:cNvPr>
          <p:cNvPicPr>
            <a:picLocks noChangeAspect="1"/>
          </p:cNvPicPr>
          <p:nvPr/>
        </p:nvPicPr>
        <p:blipFill>
          <a:blip r:embed="rId2"/>
          <a:stretch>
            <a:fillRect/>
          </a:stretch>
        </p:blipFill>
        <p:spPr>
          <a:xfrm>
            <a:off x="815181" y="111776"/>
            <a:ext cx="10561638" cy="6746224"/>
          </a:xfrm>
          <a:prstGeom prst="rect">
            <a:avLst/>
          </a:prstGeom>
        </p:spPr>
      </p:pic>
    </p:spTree>
    <p:extLst>
      <p:ext uri="{BB962C8B-B14F-4D97-AF65-F5344CB8AC3E}">
        <p14:creationId xmlns:p14="http://schemas.microsoft.com/office/powerpoint/2010/main" val="2346036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DDA7AE-2C00-A867-3A39-37CF6509DDF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10ECA93-7349-AAFC-E723-ED0BA2D8C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AC13B9-5643-803D-6306-A6AC6AC3E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E1627A5-E393-41E3-006A-42A4F2256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14FDB0-0BF5-3195-1AC5-23267DD0F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531E01BA-8376-00BB-EDA4-956115D58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3C38F38-FC02-B18C-1D7D-7462F7687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9AC621-417B-BD99-3D08-D42F3AF6C9E7}"/>
              </a:ext>
            </a:extLst>
          </p:cNvPr>
          <p:cNvSpPr>
            <a:spLocks noGrp="1"/>
          </p:cNvSpPr>
          <p:nvPr>
            <p:ph type="title"/>
          </p:nvPr>
        </p:nvSpPr>
        <p:spPr>
          <a:xfrm>
            <a:off x="620115" y="2637962"/>
            <a:ext cx="3115265" cy="2396359"/>
          </a:xfrm>
        </p:spPr>
        <p:txBody>
          <a:bodyPr anchor="b">
            <a:normAutofit fontScale="90000"/>
          </a:bodyPr>
          <a:lstStyle/>
          <a:p>
            <a:pPr algn="r"/>
            <a:r>
              <a:rPr lang="en-US" sz="4000" dirty="0">
                <a:solidFill>
                  <a:srgbClr val="FFFFFF"/>
                </a:solidFill>
              </a:rPr>
              <a:t>Independent Task </a:t>
            </a:r>
            <a:br>
              <a:rPr lang="en-US" sz="4000" dirty="0">
                <a:solidFill>
                  <a:srgbClr val="FFFFFF"/>
                </a:solidFill>
              </a:rPr>
            </a:br>
            <a:r>
              <a:rPr lang="en-US" sz="4000" dirty="0">
                <a:solidFill>
                  <a:srgbClr val="FFFFFF"/>
                </a:solidFill>
              </a:rPr>
              <a:t>A1 Task 2:</a:t>
            </a:r>
            <a:br>
              <a:rPr lang="en-US" sz="4000" dirty="0">
                <a:solidFill>
                  <a:srgbClr val="FFFFFF"/>
                </a:solidFill>
              </a:rPr>
            </a:br>
            <a:br>
              <a:rPr lang="en-US" sz="4000" dirty="0">
                <a:solidFill>
                  <a:srgbClr val="FFFFFF"/>
                </a:solidFill>
              </a:rPr>
            </a:br>
            <a:r>
              <a:rPr lang="en-US" sz="4000" dirty="0">
                <a:solidFill>
                  <a:srgbClr val="FFFFFF"/>
                </a:solidFill>
              </a:rPr>
              <a:t>Hand in date 30/10/26</a:t>
            </a:r>
          </a:p>
        </p:txBody>
      </p:sp>
      <p:graphicFrame>
        <p:nvGraphicFramePr>
          <p:cNvPr id="5" name="Content Placeholder 2">
            <a:extLst>
              <a:ext uri="{FF2B5EF4-FFF2-40B4-BE49-F238E27FC236}">
                <a16:creationId xmlns:a16="http://schemas.microsoft.com/office/drawing/2014/main" id="{C2632C4E-57B0-ACAF-8ACB-A18CFF27757E}"/>
              </a:ext>
            </a:extLst>
          </p:cNvPr>
          <p:cNvGraphicFramePr>
            <a:graphicFrameLocks noGrp="1"/>
          </p:cNvGraphicFramePr>
          <p:nvPr>
            <p:ph idx="1"/>
            <p:extLst>
              <p:ext uri="{D42A27DB-BD31-4B8C-83A1-F6EECF244321}">
                <p14:modId xmlns:p14="http://schemas.microsoft.com/office/powerpoint/2010/main" val="204459034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823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4 LinkedIn-hacks skaffer dig næste job - Business Danmark">
            <a:extLst>
              <a:ext uri="{FF2B5EF4-FFF2-40B4-BE49-F238E27FC236}">
                <a16:creationId xmlns:a16="http://schemas.microsoft.com/office/drawing/2014/main" id="{50017D83-27D2-3E32-0228-735A152372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20560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2D72D73-5345-AE9E-99FD-BD00FC158BFE}"/>
              </a:ext>
            </a:extLst>
          </p:cNvPr>
          <p:cNvSpPr txBox="1"/>
          <p:nvPr/>
        </p:nvSpPr>
        <p:spPr>
          <a:xfrm>
            <a:off x="751115" y="1415143"/>
            <a:ext cx="4593771" cy="2739211"/>
          </a:xfrm>
          <a:prstGeom prst="rect">
            <a:avLst/>
          </a:prstGeom>
          <a:noFill/>
        </p:spPr>
        <p:txBody>
          <a:bodyPr wrap="square" rtlCol="0">
            <a:spAutoFit/>
          </a:bodyPr>
          <a:lstStyle/>
          <a:p>
            <a:r>
              <a:rPr lang="en-GB" sz="4400" dirty="0">
                <a:solidFill>
                  <a:schemeClr val="bg1"/>
                </a:solidFill>
              </a:rPr>
              <a:t>LinkedIn Lab </a:t>
            </a:r>
          </a:p>
          <a:p>
            <a:r>
              <a:rPr lang="en-GB" sz="3200" dirty="0">
                <a:solidFill>
                  <a:schemeClr val="bg1"/>
                </a:solidFill>
              </a:rPr>
              <a:t>How to use LinkedIn to enhance Career Prospects and Professional Networks </a:t>
            </a:r>
          </a:p>
        </p:txBody>
      </p:sp>
    </p:spTree>
    <p:extLst>
      <p:ext uri="{BB962C8B-B14F-4D97-AF65-F5344CB8AC3E}">
        <p14:creationId xmlns:p14="http://schemas.microsoft.com/office/powerpoint/2010/main" val="3086322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616280" y="5805264"/>
            <a:ext cx="3240360" cy="936104"/>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itle 1"/>
          <p:cNvSpPr>
            <a:spLocks noGrp="1"/>
          </p:cNvSpPr>
          <p:nvPr>
            <p:ph type="title"/>
          </p:nvPr>
        </p:nvSpPr>
        <p:spPr>
          <a:xfrm>
            <a:off x="620201" y="192236"/>
            <a:ext cx="9328226" cy="889938"/>
          </a:xfrm>
        </p:spPr>
        <p:txBody>
          <a:bodyPr>
            <a:normAutofit/>
          </a:bodyPr>
          <a:lstStyle/>
          <a:p>
            <a:r>
              <a:rPr lang="en-GB" altLang="en-US" sz="4000" b="1" dirty="0">
                <a:solidFill>
                  <a:srgbClr val="0070C0"/>
                </a:solidFill>
                <a:cs typeface="Arial" panose="020B0604020202020204" pitchFamily="34" charset="0"/>
              </a:rPr>
              <a:t>Learning Outcomes</a:t>
            </a:r>
          </a:p>
        </p:txBody>
      </p:sp>
      <p:sp>
        <p:nvSpPr>
          <p:cNvPr id="9" name="TextBox 8">
            <a:extLst>
              <a:ext uri="{FF2B5EF4-FFF2-40B4-BE49-F238E27FC236}">
                <a16:creationId xmlns:a16="http://schemas.microsoft.com/office/drawing/2014/main" id="{AB2B8C11-74A4-2B8C-DCA6-15DF4823B1D1}"/>
              </a:ext>
            </a:extLst>
          </p:cNvPr>
          <p:cNvSpPr txBox="1"/>
          <p:nvPr/>
        </p:nvSpPr>
        <p:spPr>
          <a:xfrm>
            <a:off x="711200" y="1113011"/>
            <a:ext cx="10769600"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700" b="1" i="0" u="none" strike="noStrike" kern="1200" cap="none" spc="0" normalizeH="0" baseline="0" noProof="0" dirty="0">
                <a:ln>
                  <a:noFill/>
                </a:ln>
                <a:solidFill>
                  <a:srgbClr val="002060"/>
                </a:solidFill>
                <a:effectLst/>
                <a:uLnTx/>
                <a:uFillTx/>
                <a:latin typeface="Calibri" panose="020F0502020204030204"/>
                <a:ea typeface="+mn-ea"/>
                <a:cs typeface="+mn-cs"/>
              </a:rPr>
              <a:t>Explore the Advantages of LinkedIn</a:t>
            </a:r>
            <a:r>
              <a:rPr kumimoji="0" lang="en-GB" sz="2700" b="0" i="0" u="none" strike="noStrike" kern="1200" cap="none" spc="0" normalizeH="0" baseline="0" noProof="0" dirty="0">
                <a:ln>
                  <a:noFill/>
                </a:ln>
                <a:solidFill>
                  <a:srgbClr val="002060"/>
                </a:solidFill>
                <a:effectLst/>
                <a:uLnTx/>
                <a:uFillTx/>
                <a:latin typeface="Calibri" panose="020F0502020204030204"/>
                <a:ea typeface="+mn-ea"/>
                <a:cs typeface="+mn-cs"/>
              </a:rPr>
              <a:t>: Gain insight into how LinkedIn can enhance your career prospects and professional network.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7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700" b="1" i="0" u="none" strike="noStrike" kern="1200" cap="none" spc="0" normalizeH="0" baseline="0" noProof="0" dirty="0">
                <a:ln>
                  <a:noFill/>
                </a:ln>
                <a:solidFill>
                  <a:srgbClr val="002060"/>
                </a:solidFill>
                <a:effectLst/>
                <a:uLnTx/>
                <a:uFillTx/>
                <a:latin typeface="Calibri" panose="020F0502020204030204"/>
                <a:ea typeface="+mn-ea"/>
                <a:cs typeface="+mn-cs"/>
              </a:rPr>
              <a:t>Master LinkedIn for Career Success</a:t>
            </a:r>
            <a:r>
              <a:rPr kumimoji="0" lang="en-GB" sz="2700" b="0" i="0" u="none" strike="noStrike" kern="1200" cap="none" spc="0" normalizeH="0" baseline="0" noProof="0" dirty="0">
                <a:ln>
                  <a:noFill/>
                </a:ln>
                <a:solidFill>
                  <a:srgbClr val="002060"/>
                </a:solidFill>
                <a:effectLst/>
                <a:uLnTx/>
                <a:uFillTx/>
                <a:latin typeface="Calibri" panose="020F0502020204030204"/>
                <a:ea typeface="+mn-ea"/>
                <a:cs typeface="+mn-cs"/>
              </a:rPr>
              <a:t>: Discover strategies to optimise LinkedIn for networking, job searching, and showcasing your expertise.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7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700" b="1" i="0" u="none" strike="noStrike" kern="1200" cap="none" spc="0" normalizeH="0" baseline="0" noProof="0" dirty="0">
                <a:ln>
                  <a:noFill/>
                </a:ln>
                <a:solidFill>
                  <a:srgbClr val="002060"/>
                </a:solidFill>
                <a:effectLst/>
                <a:uLnTx/>
                <a:uFillTx/>
                <a:latin typeface="Calibri" panose="020F0502020204030204"/>
                <a:ea typeface="+mn-ea"/>
                <a:cs typeface="+mn-cs"/>
              </a:rPr>
              <a:t>Learn from Success Stories</a:t>
            </a:r>
            <a:r>
              <a:rPr kumimoji="0" lang="en-GB" sz="2700" b="0" i="0" u="none" strike="noStrike" kern="1200" cap="none" spc="0" normalizeH="0" baseline="0" noProof="0" dirty="0">
                <a:ln>
                  <a:noFill/>
                </a:ln>
                <a:solidFill>
                  <a:srgbClr val="002060"/>
                </a:solidFill>
                <a:effectLst/>
                <a:uLnTx/>
                <a:uFillTx/>
                <a:latin typeface="Calibri" panose="020F0502020204030204"/>
                <a:ea typeface="+mn-ea"/>
                <a:cs typeface="+mn-cs"/>
              </a:rPr>
              <a:t>: Understand how Cardiff Met students and graduates have built impactful personal brands on LinkedIn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700" dirty="0">
              <a:solidFill>
                <a:srgbClr val="002060"/>
              </a:solidFill>
              <a:latin typeface="Calibri" panose="020F0502020204030204"/>
            </a:endParaRPr>
          </a:p>
          <a:p>
            <a:pPr>
              <a:defRPr/>
            </a:pPr>
            <a:r>
              <a:rPr lang="en-GB" sz="2700" b="1" dirty="0">
                <a:solidFill>
                  <a:srgbClr val="002060"/>
                </a:solidFill>
                <a:latin typeface="Calibri" panose="020F0502020204030204"/>
              </a:rPr>
              <a:t>Hands-On LinkedIn Lab</a:t>
            </a:r>
            <a:r>
              <a:rPr lang="en-GB" sz="2700" dirty="0">
                <a:solidFill>
                  <a:srgbClr val="002060"/>
                </a:solidFill>
                <a:latin typeface="Calibri" panose="020F0502020204030204"/>
              </a:rPr>
              <a:t>: Optimise and update your LinkedIn profile to make a strong first impression.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7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338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616280" y="5805264"/>
            <a:ext cx="3240360" cy="936104"/>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itle 1"/>
          <p:cNvSpPr>
            <a:spLocks noGrp="1"/>
          </p:cNvSpPr>
          <p:nvPr>
            <p:ph type="title"/>
          </p:nvPr>
        </p:nvSpPr>
        <p:spPr>
          <a:xfrm>
            <a:off x="620200" y="156767"/>
            <a:ext cx="9328226" cy="889938"/>
          </a:xfrm>
        </p:spPr>
        <p:txBody>
          <a:bodyPr>
            <a:normAutofit/>
          </a:bodyPr>
          <a:lstStyle/>
          <a:p>
            <a:r>
              <a:rPr lang="en-GB" altLang="en-US" sz="4000" b="1" dirty="0">
                <a:solidFill>
                  <a:srgbClr val="0070C0"/>
                </a:solidFill>
                <a:cs typeface="Arial" panose="020B0604020202020204" pitchFamily="34" charset="0"/>
              </a:rPr>
              <a:t>Why Use LinkedIn?</a:t>
            </a:r>
          </a:p>
        </p:txBody>
      </p:sp>
      <p:pic>
        <p:nvPicPr>
          <p:cNvPr id="3" name="Picture 2">
            <a:extLst>
              <a:ext uri="{FF2B5EF4-FFF2-40B4-BE49-F238E27FC236}">
                <a16:creationId xmlns:a16="http://schemas.microsoft.com/office/drawing/2014/main" id="{DC09975D-3E99-54FF-07D2-749DA99336DA}"/>
              </a:ext>
            </a:extLst>
          </p:cNvPr>
          <p:cNvPicPr>
            <a:picLocks noChangeAspect="1"/>
          </p:cNvPicPr>
          <p:nvPr/>
        </p:nvPicPr>
        <p:blipFill>
          <a:blip r:embed="rId3"/>
          <a:stretch>
            <a:fillRect/>
          </a:stretch>
        </p:blipFill>
        <p:spPr>
          <a:xfrm>
            <a:off x="10145487" y="136700"/>
            <a:ext cx="1820010" cy="1820010"/>
          </a:xfrm>
          <a:prstGeom prst="rect">
            <a:avLst/>
          </a:prstGeom>
        </p:spPr>
      </p:pic>
      <p:sp>
        <p:nvSpPr>
          <p:cNvPr id="8" name="TextBox 7">
            <a:extLst>
              <a:ext uri="{FF2B5EF4-FFF2-40B4-BE49-F238E27FC236}">
                <a16:creationId xmlns:a16="http://schemas.microsoft.com/office/drawing/2014/main" id="{05281B87-5DB7-0770-7B95-8E454CCFCE23}"/>
              </a:ext>
            </a:extLst>
          </p:cNvPr>
          <p:cNvSpPr txBox="1"/>
          <p:nvPr/>
        </p:nvSpPr>
        <p:spPr>
          <a:xfrm>
            <a:off x="231917" y="1075221"/>
            <a:ext cx="6378275" cy="5293757"/>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002060"/>
                </a:solidFill>
                <a:effectLst/>
                <a:uLnTx/>
                <a:uFillTx/>
                <a:latin typeface="Calibri" panose="020F0502020204030204"/>
                <a:ea typeface="+mn-ea"/>
                <a:cs typeface="+mn-cs"/>
              </a:rPr>
              <a:t>Networking</a:t>
            </a:r>
            <a:r>
              <a:rPr kumimoji="0" lang="en-GB" sz="2600" b="0" i="0" u="none" strike="noStrike" kern="1200" cap="none" spc="0" normalizeH="0" baseline="0" noProof="0" dirty="0">
                <a:ln>
                  <a:noFill/>
                </a:ln>
                <a:solidFill>
                  <a:srgbClr val="002060"/>
                </a:solidFill>
                <a:effectLst/>
                <a:uLnTx/>
                <a:uFillTx/>
                <a:latin typeface="Calibri" panose="020F0502020204030204"/>
                <a:ea typeface="+mn-ea"/>
                <a:cs typeface="+mn-cs"/>
              </a:rPr>
              <a:t> – reach larger audiences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002060"/>
                </a:solidFill>
                <a:effectLst/>
                <a:uLnTx/>
                <a:uFillTx/>
                <a:latin typeface="Calibri" panose="020F0502020204030204"/>
                <a:ea typeface="+mn-ea"/>
                <a:cs typeface="+mn-cs"/>
              </a:rPr>
              <a:t>Visibility</a:t>
            </a:r>
            <a:r>
              <a:rPr kumimoji="0" lang="en-GB" sz="2600" b="0" i="0" u="none" strike="noStrike" kern="1200" cap="none" spc="0" normalizeH="0" baseline="0" noProof="0" dirty="0">
                <a:ln>
                  <a:noFill/>
                </a:ln>
                <a:solidFill>
                  <a:srgbClr val="002060"/>
                </a:solidFill>
                <a:effectLst/>
                <a:uLnTx/>
                <a:uFillTx/>
                <a:latin typeface="Calibri" panose="020F0502020204030204"/>
                <a:ea typeface="+mn-ea"/>
                <a:cs typeface="+mn-cs"/>
              </a:rPr>
              <a:t> – be found!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002060"/>
                </a:solidFill>
                <a:effectLst/>
                <a:uLnTx/>
                <a:uFillTx/>
                <a:latin typeface="Calibri" panose="020F0502020204030204"/>
                <a:ea typeface="+mn-ea"/>
                <a:cs typeface="+mn-cs"/>
              </a:rPr>
              <a:t>Showcase Skills </a:t>
            </a:r>
            <a:r>
              <a:rPr kumimoji="0" lang="en-GB" sz="2600" b="0" i="0" u="none" strike="noStrike" kern="1200" cap="none" spc="0" normalizeH="0" baseline="0" noProof="0" dirty="0">
                <a:ln>
                  <a:noFill/>
                </a:ln>
                <a:solidFill>
                  <a:srgbClr val="002060"/>
                </a:solidFill>
                <a:effectLst/>
                <a:uLnTx/>
                <a:uFillTx/>
                <a:latin typeface="Calibri" panose="020F0502020204030204"/>
                <a:ea typeface="+mn-ea"/>
                <a:cs typeface="+mn-cs"/>
              </a:rPr>
              <a:t>– display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002060"/>
                </a:solidFill>
                <a:effectLst/>
                <a:uLnTx/>
                <a:uFillTx/>
                <a:latin typeface="Calibri" panose="020F0502020204030204"/>
                <a:ea typeface="+mn-ea"/>
                <a:cs typeface="+mn-cs"/>
              </a:rPr>
              <a:t>Access to Opportunities </a:t>
            </a:r>
            <a:r>
              <a:rPr kumimoji="0" lang="en-GB" sz="2600" b="0" i="0" u="none" strike="noStrike" kern="1200" cap="none" spc="0" normalizeH="0" baseline="0" noProof="0" dirty="0">
                <a:ln>
                  <a:noFill/>
                </a:ln>
                <a:solidFill>
                  <a:srgbClr val="002060"/>
                </a:solidFill>
                <a:effectLst/>
                <a:uLnTx/>
                <a:uFillTx/>
                <a:latin typeface="Calibri" panose="020F0502020204030204"/>
                <a:ea typeface="+mn-ea"/>
                <a:cs typeface="+mn-cs"/>
              </a:rPr>
              <a:t>– professionals use to actively seek talent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002060"/>
                </a:solidFill>
                <a:effectLst/>
                <a:uLnTx/>
                <a:uFillTx/>
                <a:latin typeface="Calibri" panose="020F0502020204030204"/>
                <a:ea typeface="+mn-ea"/>
                <a:cs typeface="+mn-cs"/>
              </a:rPr>
              <a:t>Learn from the Best</a:t>
            </a:r>
            <a:r>
              <a:rPr kumimoji="0" lang="en-GB" sz="2600" b="0" i="0" u="none" strike="noStrike" kern="1200" cap="none" spc="0" normalizeH="0" baseline="0" noProof="0" dirty="0">
                <a:ln>
                  <a:noFill/>
                </a:ln>
                <a:solidFill>
                  <a:srgbClr val="002060"/>
                </a:solidFill>
                <a:effectLst/>
                <a:uLnTx/>
                <a:uFillTx/>
                <a:latin typeface="Calibri" panose="020F0502020204030204"/>
                <a:ea typeface="+mn-ea"/>
                <a:cs typeface="+mn-cs"/>
              </a:rPr>
              <a:t> – what are others doing?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002060"/>
                </a:solidFill>
                <a:effectLst/>
                <a:uLnTx/>
                <a:uFillTx/>
                <a:latin typeface="Calibri" panose="020F0502020204030204"/>
                <a:ea typeface="+mn-ea"/>
                <a:cs typeface="+mn-cs"/>
              </a:rPr>
              <a:t>Control your Narrative </a:t>
            </a:r>
            <a:r>
              <a:rPr kumimoji="0" lang="en-GB" sz="2600" b="0" i="0" u="none" strike="noStrike" kern="1200" cap="none" spc="0" normalizeH="0" baseline="0" noProof="0" dirty="0">
                <a:ln>
                  <a:noFill/>
                </a:ln>
                <a:solidFill>
                  <a:srgbClr val="002060"/>
                </a:solidFill>
                <a:effectLst/>
                <a:uLnTx/>
                <a:uFillTx/>
                <a:latin typeface="Calibri" panose="020F0502020204030204"/>
                <a:ea typeface="+mn-ea"/>
                <a:cs typeface="+mn-cs"/>
              </a:rPr>
              <a:t>– tell your own story in your own voice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002060"/>
                </a:solidFill>
                <a:effectLst/>
                <a:uLnTx/>
                <a:uFillTx/>
                <a:latin typeface="Calibri" panose="020F0502020204030204"/>
                <a:ea typeface="+mn-ea"/>
                <a:cs typeface="+mn-cs"/>
              </a:rPr>
              <a:t>Humanising your Brand </a:t>
            </a:r>
            <a:r>
              <a:rPr kumimoji="0" lang="en-GB" sz="2600" b="0" i="0" u="none" strike="noStrike" kern="1200" cap="none" spc="0" normalizeH="0" baseline="0" noProof="0" dirty="0">
                <a:ln>
                  <a:noFill/>
                </a:ln>
                <a:solidFill>
                  <a:srgbClr val="002060"/>
                </a:solidFill>
                <a:effectLst/>
                <a:uLnTx/>
                <a:uFillTx/>
                <a:latin typeface="Calibri" panose="020F0502020204030204"/>
                <a:ea typeface="+mn-ea"/>
                <a:cs typeface="+mn-cs"/>
              </a:rPr>
              <a:t>– dynamic, relatable and personal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srgbClr val="002060"/>
                </a:solidFill>
                <a:effectLst/>
                <a:uLnTx/>
                <a:uFillTx/>
                <a:latin typeface="Calibri" panose="020F0502020204030204"/>
                <a:ea typeface="+mn-ea"/>
                <a:cs typeface="+mn-cs"/>
              </a:rPr>
              <a:t>Commercial Awareness </a:t>
            </a:r>
            <a:r>
              <a:rPr kumimoji="0" lang="en-GB" sz="2600" b="0" i="0" u="none" strike="noStrike" kern="1200" cap="none" spc="0" normalizeH="0" baseline="0" noProof="0" dirty="0">
                <a:ln>
                  <a:noFill/>
                </a:ln>
                <a:solidFill>
                  <a:srgbClr val="002060"/>
                </a:solidFill>
                <a:effectLst/>
                <a:uLnTx/>
                <a:uFillTx/>
                <a:latin typeface="Calibri" panose="020F0502020204030204"/>
                <a:ea typeface="+mn-ea"/>
                <a:cs typeface="+mn-cs"/>
              </a:rPr>
              <a:t>– companies/professionals share content </a:t>
            </a:r>
          </a:p>
        </p:txBody>
      </p:sp>
      <p:sp>
        <p:nvSpPr>
          <p:cNvPr id="10" name="Oval 9">
            <a:extLst>
              <a:ext uri="{FF2B5EF4-FFF2-40B4-BE49-F238E27FC236}">
                <a16:creationId xmlns:a16="http://schemas.microsoft.com/office/drawing/2014/main" id="{3DE543C0-B02A-DD44-DDCC-5D10ABDCB7A2}"/>
              </a:ext>
            </a:extLst>
          </p:cNvPr>
          <p:cNvSpPr/>
          <p:nvPr/>
        </p:nvSpPr>
        <p:spPr>
          <a:xfrm>
            <a:off x="9051937" y="2485430"/>
            <a:ext cx="3063721" cy="2676718"/>
          </a:xfrm>
          <a:prstGeom prst="ellipse">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b="1" dirty="0">
                <a:solidFill>
                  <a:prstClr val="white"/>
                </a:solidFill>
                <a:latin typeface="Calibri" panose="020F0502020204030204"/>
              </a:rPr>
              <a:t>75% of hiring managers report looking at LinkedIn profiles before making hiring decisions</a:t>
            </a:r>
          </a:p>
        </p:txBody>
      </p:sp>
      <p:sp>
        <p:nvSpPr>
          <p:cNvPr id="13" name="Oval 12">
            <a:extLst>
              <a:ext uri="{FF2B5EF4-FFF2-40B4-BE49-F238E27FC236}">
                <a16:creationId xmlns:a16="http://schemas.microsoft.com/office/drawing/2014/main" id="{D77EEA6C-DEC1-8997-804A-7B0C24B5EE2A}"/>
              </a:ext>
            </a:extLst>
          </p:cNvPr>
          <p:cNvSpPr/>
          <p:nvPr/>
        </p:nvSpPr>
        <p:spPr>
          <a:xfrm>
            <a:off x="6847443" y="289679"/>
            <a:ext cx="3199514" cy="3139321"/>
          </a:xfrm>
          <a:prstGeom prst="ellipse">
            <a:avLst/>
          </a:prstGeom>
          <a:solidFill>
            <a:srgbClr val="0B38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Over </a:t>
            </a: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40 million students and recent graduates </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are on LinkedIn, making it a growing hub for young professionals.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9501723-38CE-D0BA-E5FB-99A27492FDB1}"/>
              </a:ext>
            </a:extLst>
          </p:cNvPr>
          <p:cNvSpPr/>
          <p:nvPr/>
        </p:nvSpPr>
        <p:spPr>
          <a:xfrm>
            <a:off x="6656202" y="3843607"/>
            <a:ext cx="3063721" cy="2676718"/>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100" b="0" i="0" u="none" strike="noStrike" kern="1200" cap="none" spc="0" normalizeH="0" baseline="0" noProof="0" dirty="0">
                <a:ln>
                  <a:noFill/>
                </a:ln>
                <a:solidFill>
                  <a:prstClr val="white"/>
                </a:solidFill>
                <a:effectLst/>
                <a:uLnTx/>
                <a:uFillTx/>
                <a:latin typeface="Calibri" panose="020F0502020204030204"/>
                <a:ea typeface="+mn-ea"/>
                <a:cs typeface="+mn-cs"/>
              </a:rPr>
              <a:t>A negative online presence, </a:t>
            </a:r>
            <a:r>
              <a:rPr kumimoji="0" lang="en-GB" sz="2100" b="1" i="0" u="none" strike="noStrike" kern="1200" cap="none" spc="0" normalizeH="0" baseline="0" noProof="0" dirty="0">
                <a:ln>
                  <a:noFill/>
                </a:ln>
                <a:solidFill>
                  <a:prstClr val="white"/>
                </a:solidFill>
                <a:effectLst/>
                <a:uLnTx/>
                <a:uFillTx/>
                <a:latin typeface="Calibri" panose="020F0502020204030204"/>
                <a:ea typeface="+mn-ea"/>
                <a:cs typeface="+mn-cs"/>
              </a:rPr>
              <a:t>or none at all</a:t>
            </a:r>
            <a:r>
              <a:rPr kumimoji="0" lang="en-GB" sz="2100" b="0" i="0" u="none" strike="noStrike" kern="1200" cap="none" spc="0" normalizeH="0" baseline="0" noProof="0" dirty="0">
                <a:ln>
                  <a:noFill/>
                </a:ln>
                <a:solidFill>
                  <a:prstClr val="white"/>
                </a:solidFill>
                <a:effectLst/>
                <a:uLnTx/>
                <a:uFillTx/>
                <a:latin typeface="Calibri" panose="020F0502020204030204"/>
                <a:ea typeface="+mn-ea"/>
                <a:cs typeface="+mn-cs"/>
              </a:rPr>
              <a:t>, can be seen as a red flag by employers </a:t>
            </a:r>
            <a:r>
              <a:rPr kumimoji="0" lang="en-GB" b="0"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GB" b="0" i="1" u="none" strike="noStrike" kern="1200" cap="none" spc="0" normalizeH="0" baseline="0" noProof="0" dirty="0">
                <a:ln>
                  <a:noFill/>
                </a:ln>
                <a:solidFill>
                  <a:prstClr val="white"/>
                </a:solidFill>
                <a:effectLst/>
                <a:uLnTx/>
                <a:uFillTx/>
                <a:latin typeface="Calibri" panose="020F0502020204030204"/>
                <a:ea typeface="+mn-ea"/>
                <a:cs typeface="+mn-cs"/>
              </a:rPr>
              <a:t>YouGov, 2022)</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050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72D7C-A01B-FDB9-790F-0102FA8C8AF4}"/>
            </a:ext>
          </a:extLst>
        </p:cNvPr>
        <p:cNvGrpSpPr/>
        <p:nvPr/>
      </p:nvGrpSpPr>
      <p:grpSpPr>
        <a:xfrm>
          <a:off x="0" y="0"/>
          <a:ext cx="0" cy="0"/>
          <a:chOff x="0" y="0"/>
          <a:chExt cx="0" cy="0"/>
        </a:xfrm>
      </p:grpSpPr>
      <p:sp>
        <p:nvSpPr>
          <p:cNvPr id="2" name="Rounded Rectangle 1">
            <a:extLst>
              <a:ext uri="{FF2B5EF4-FFF2-40B4-BE49-F238E27FC236}">
                <a16:creationId xmlns:a16="http://schemas.microsoft.com/office/drawing/2014/main" id="{C8B8B4FB-A7A6-813F-2369-4183B292C7CF}"/>
              </a:ext>
            </a:extLst>
          </p:cNvPr>
          <p:cNvSpPr/>
          <p:nvPr/>
        </p:nvSpPr>
        <p:spPr>
          <a:xfrm>
            <a:off x="8616280" y="5805264"/>
            <a:ext cx="3240360" cy="936104"/>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6CA72B9B-B216-3679-161F-EF540ED64E7B}"/>
              </a:ext>
            </a:extLst>
          </p:cNvPr>
          <p:cNvSpPr>
            <a:spLocks noGrp="1"/>
          </p:cNvSpPr>
          <p:nvPr>
            <p:ph type="title"/>
          </p:nvPr>
        </p:nvSpPr>
        <p:spPr>
          <a:xfrm>
            <a:off x="620200" y="156767"/>
            <a:ext cx="9328226" cy="889938"/>
          </a:xfrm>
        </p:spPr>
        <p:txBody>
          <a:bodyPr>
            <a:normAutofit/>
          </a:bodyPr>
          <a:lstStyle/>
          <a:p>
            <a:r>
              <a:rPr lang="en-GB" altLang="en-US" sz="4000" b="1" dirty="0">
                <a:solidFill>
                  <a:srgbClr val="0070C0"/>
                </a:solidFill>
                <a:cs typeface="Arial" panose="020B0604020202020204" pitchFamily="34" charset="0"/>
              </a:rPr>
              <a:t>Why Use LinkedIn?</a:t>
            </a:r>
          </a:p>
        </p:txBody>
      </p:sp>
      <p:pic>
        <p:nvPicPr>
          <p:cNvPr id="3" name="Picture 2">
            <a:extLst>
              <a:ext uri="{FF2B5EF4-FFF2-40B4-BE49-F238E27FC236}">
                <a16:creationId xmlns:a16="http://schemas.microsoft.com/office/drawing/2014/main" id="{D7ABD150-407A-8D55-C33A-4F3E43B03A3A}"/>
              </a:ext>
            </a:extLst>
          </p:cNvPr>
          <p:cNvPicPr>
            <a:picLocks noChangeAspect="1"/>
          </p:cNvPicPr>
          <p:nvPr/>
        </p:nvPicPr>
        <p:blipFill>
          <a:blip r:embed="rId3"/>
          <a:stretch>
            <a:fillRect/>
          </a:stretch>
        </p:blipFill>
        <p:spPr>
          <a:xfrm>
            <a:off x="10145487" y="136700"/>
            <a:ext cx="1820010" cy="1820010"/>
          </a:xfrm>
          <a:prstGeom prst="rect">
            <a:avLst/>
          </a:prstGeom>
        </p:spPr>
      </p:pic>
      <p:pic>
        <p:nvPicPr>
          <p:cNvPr id="5" name="Picture 4">
            <a:extLst>
              <a:ext uri="{FF2B5EF4-FFF2-40B4-BE49-F238E27FC236}">
                <a16:creationId xmlns:a16="http://schemas.microsoft.com/office/drawing/2014/main" id="{72D779D3-D0DD-6E02-B727-F42953F289FB}"/>
              </a:ext>
            </a:extLst>
          </p:cNvPr>
          <p:cNvPicPr>
            <a:picLocks noChangeAspect="1"/>
          </p:cNvPicPr>
          <p:nvPr/>
        </p:nvPicPr>
        <p:blipFill>
          <a:blip r:embed="rId4"/>
          <a:srcRect l="33450" t="39618" r="36925" b="30522"/>
          <a:stretch>
            <a:fillRect/>
          </a:stretch>
        </p:blipFill>
        <p:spPr>
          <a:xfrm>
            <a:off x="3235188" y="2243527"/>
            <a:ext cx="5721623" cy="3099816"/>
          </a:xfrm>
          <a:prstGeom prst="rect">
            <a:avLst/>
          </a:prstGeom>
          <a:ln w="38100">
            <a:solidFill>
              <a:srgbClr val="002060"/>
            </a:solidFill>
          </a:ln>
        </p:spPr>
      </p:pic>
    </p:spTree>
    <p:extLst>
      <p:ext uri="{BB962C8B-B14F-4D97-AF65-F5344CB8AC3E}">
        <p14:creationId xmlns:p14="http://schemas.microsoft.com/office/powerpoint/2010/main" val="2618729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AF302A9-118F-077B-C6F7-098AAB94B885}"/>
              </a:ext>
            </a:extLst>
          </p:cNvPr>
          <p:cNvPicPr>
            <a:picLocks noChangeAspect="1"/>
          </p:cNvPicPr>
          <p:nvPr/>
        </p:nvPicPr>
        <p:blipFill>
          <a:blip r:embed="rId3"/>
          <a:stretch>
            <a:fillRect/>
          </a:stretch>
        </p:blipFill>
        <p:spPr>
          <a:xfrm>
            <a:off x="10253133" y="58472"/>
            <a:ext cx="1938867" cy="1938867"/>
          </a:xfrm>
          <a:prstGeom prst="rect">
            <a:avLst/>
          </a:prstGeom>
        </p:spPr>
      </p:pic>
      <p:sp>
        <p:nvSpPr>
          <p:cNvPr id="2" name="Title 1">
            <a:extLst>
              <a:ext uri="{FF2B5EF4-FFF2-40B4-BE49-F238E27FC236}">
                <a16:creationId xmlns:a16="http://schemas.microsoft.com/office/drawing/2014/main" id="{E05C344D-6EF7-1096-E0CD-AF59203CC39D}"/>
              </a:ext>
            </a:extLst>
          </p:cNvPr>
          <p:cNvSpPr>
            <a:spLocks noGrp="1"/>
          </p:cNvSpPr>
          <p:nvPr>
            <p:ph type="title"/>
          </p:nvPr>
        </p:nvSpPr>
        <p:spPr>
          <a:xfrm>
            <a:off x="322291" y="110556"/>
            <a:ext cx="10515600" cy="1325563"/>
          </a:xfrm>
        </p:spPr>
        <p:txBody>
          <a:bodyPr>
            <a:normAutofit fontScale="90000"/>
          </a:bodyPr>
          <a:lstStyle/>
          <a:p>
            <a:br>
              <a:rPr lang="en-GB" b="1" dirty="0">
                <a:solidFill>
                  <a:schemeClr val="accent1"/>
                </a:solidFill>
              </a:rPr>
            </a:br>
            <a:r>
              <a:rPr lang="en-GB" b="1" dirty="0">
                <a:solidFill>
                  <a:srgbClr val="0070C0"/>
                </a:solidFill>
                <a:cs typeface="Arial" panose="020B0604020202020204" pitchFamily="34" charset="0"/>
              </a:rPr>
              <a:t>LinkedIn Statistics</a:t>
            </a:r>
            <a:br>
              <a:rPr lang="en-GB" b="1" i="0" dirty="0">
                <a:solidFill>
                  <a:srgbClr val="FF9900"/>
                </a:solidFill>
                <a:effectLst/>
              </a:rPr>
            </a:br>
            <a:endParaRPr lang="en-GB" b="1" dirty="0">
              <a:solidFill>
                <a:schemeClr val="accent1"/>
              </a:solidFill>
            </a:endParaRPr>
          </a:p>
        </p:txBody>
      </p:sp>
      <p:sp>
        <p:nvSpPr>
          <p:cNvPr id="3" name="Oval 2">
            <a:extLst>
              <a:ext uri="{FF2B5EF4-FFF2-40B4-BE49-F238E27FC236}">
                <a16:creationId xmlns:a16="http://schemas.microsoft.com/office/drawing/2014/main" id="{8E914665-EAB7-346D-3D9C-855D9A627D6F}"/>
              </a:ext>
            </a:extLst>
          </p:cNvPr>
          <p:cNvSpPr/>
          <p:nvPr/>
        </p:nvSpPr>
        <p:spPr>
          <a:xfrm>
            <a:off x="1709029" y="3757513"/>
            <a:ext cx="2116239" cy="2116239"/>
          </a:xfrm>
          <a:prstGeom prst="ellipse">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white"/>
                </a:solidFill>
                <a:effectLst/>
                <a:uLnTx/>
                <a:uFillTx/>
                <a:latin typeface="Calibri" panose="020F0502020204030204"/>
                <a:ea typeface="+mn-ea"/>
                <a:cs typeface="+mn-cs"/>
              </a:rPr>
              <a:t>55</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Million companies 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LinkedIn</a:t>
            </a:r>
          </a:p>
        </p:txBody>
      </p:sp>
      <p:sp>
        <p:nvSpPr>
          <p:cNvPr id="4" name="Oval 3">
            <a:extLst>
              <a:ext uri="{FF2B5EF4-FFF2-40B4-BE49-F238E27FC236}">
                <a16:creationId xmlns:a16="http://schemas.microsoft.com/office/drawing/2014/main" id="{A6A1BD78-0057-7C8A-545F-0DEDCA369CBE}"/>
              </a:ext>
            </a:extLst>
          </p:cNvPr>
          <p:cNvSpPr/>
          <p:nvPr/>
        </p:nvSpPr>
        <p:spPr>
          <a:xfrm>
            <a:off x="465032" y="1312761"/>
            <a:ext cx="2116239" cy="2116239"/>
          </a:xfrm>
          <a:prstGeom prst="ellipse">
            <a:avLst/>
          </a:prstGeom>
          <a:solidFill>
            <a:schemeClr val="tx2">
              <a:lumMod val="50000"/>
              <a:lumOff val="50000"/>
            </a:schemeClr>
          </a:solidFill>
          <a:ln>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 </a:t>
            </a:r>
            <a:r>
              <a:rPr lang="en-GB" sz="2400" dirty="0">
                <a:solidFill>
                  <a:prstClr val="white"/>
                </a:solidFill>
                <a:latin typeface="Calibri" panose="020F0502020204030204"/>
              </a:rPr>
              <a:t>Over</a:t>
            </a:r>
            <a:r>
              <a:rPr lang="en-GB" sz="4400" dirty="0">
                <a:solidFill>
                  <a:prstClr val="white"/>
                </a:solidFill>
                <a:latin typeface="Calibri" panose="020F0502020204030204"/>
              </a:rPr>
              <a:t> </a:t>
            </a:r>
            <a:r>
              <a:rPr lang="en-GB" sz="4400" b="1" dirty="0">
                <a:solidFill>
                  <a:prstClr val="white"/>
                </a:solidFill>
                <a:latin typeface="Calibri" panose="020F0502020204030204"/>
              </a:rPr>
              <a:t>1</a:t>
            </a:r>
            <a:r>
              <a:rPr kumimoji="0" lang="en-GB" sz="4400" b="1" i="0" u="none" strike="noStrike" kern="1200" cap="none" spc="0" normalizeH="0" baseline="0" noProof="0" dirty="0">
                <a:ln>
                  <a:noFill/>
                </a:ln>
                <a:solidFill>
                  <a:prstClr val="white"/>
                </a:solidFill>
                <a:effectLst/>
                <a:uLnTx/>
                <a:uFillTx/>
                <a:latin typeface="Calibri" panose="020F0502020204030204"/>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noProof="0" dirty="0">
                <a:solidFill>
                  <a:prstClr val="white"/>
                </a:solidFill>
                <a:latin typeface="Calibri" panose="020F0502020204030204"/>
              </a:rPr>
              <a:t>b</a:t>
            </a:r>
            <a:r>
              <a:rPr kumimoji="0" lang="en-GB" sz="2400" b="0" i="0" u="none" strike="noStrike" kern="1200" cap="none" spc="0" normalizeH="0" baseline="0" noProof="0" dirty="0">
                <a:ln>
                  <a:noFill/>
                </a:ln>
                <a:solidFill>
                  <a:prstClr val="white"/>
                </a:solidFill>
                <a:effectLst/>
                <a:uLnTx/>
                <a:uFillTx/>
                <a:latin typeface="Calibri" panose="020F0502020204030204"/>
              </a:rPr>
              <a:t>illion members worldwide</a:t>
            </a:r>
          </a:p>
        </p:txBody>
      </p:sp>
      <p:sp>
        <p:nvSpPr>
          <p:cNvPr id="5" name="Oval 4">
            <a:extLst>
              <a:ext uri="{FF2B5EF4-FFF2-40B4-BE49-F238E27FC236}">
                <a16:creationId xmlns:a16="http://schemas.microsoft.com/office/drawing/2014/main" id="{B07172A3-E3D4-C35C-1C2B-0907B002AA9B}"/>
              </a:ext>
            </a:extLst>
          </p:cNvPr>
          <p:cNvSpPr/>
          <p:nvPr/>
        </p:nvSpPr>
        <p:spPr>
          <a:xfrm>
            <a:off x="5850224" y="1312759"/>
            <a:ext cx="2116239" cy="2116239"/>
          </a:xfrm>
          <a:prstGeom prst="ellipse">
            <a:avLst/>
          </a:prstGeom>
          <a:solidFill>
            <a:schemeClr val="tx2">
              <a:lumMod val="50000"/>
              <a:lumOff val="50000"/>
            </a:schemeClr>
          </a:solidFill>
          <a:ln>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prstClr val="white"/>
                </a:solidFill>
                <a:latin typeface="Calibri" panose="020F0502020204030204"/>
              </a:rPr>
              <a:t>90% </a:t>
            </a:r>
            <a:r>
              <a:rPr lang="en-GB" sz="2000" dirty="0">
                <a:solidFill>
                  <a:prstClr val="white"/>
                </a:solidFill>
                <a:latin typeface="Calibri" panose="020F0502020204030204"/>
              </a:rPr>
              <a:t>recruiters use LinkedIn to hire</a:t>
            </a:r>
          </a:p>
        </p:txBody>
      </p:sp>
      <p:sp>
        <p:nvSpPr>
          <p:cNvPr id="12" name="Oval 11">
            <a:extLst>
              <a:ext uri="{FF2B5EF4-FFF2-40B4-BE49-F238E27FC236}">
                <a16:creationId xmlns:a16="http://schemas.microsoft.com/office/drawing/2014/main" id="{26B88014-996D-18BA-6B6A-C30B012D34C1}"/>
              </a:ext>
            </a:extLst>
          </p:cNvPr>
          <p:cNvSpPr/>
          <p:nvPr/>
        </p:nvSpPr>
        <p:spPr>
          <a:xfrm>
            <a:off x="4420183" y="3708841"/>
            <a:ext cx="2116239" cy="2116239"/>
          </a:xfrm>
          <a:prstGeom prst="ellipse">
            <a:avLst/>
          </a:prstGeom>
          <a:solidFill>
            <a:schemeClr val="tx2">
              <a:lumMod val="50000"/>
              <a:lumOff val="50000"/>
            </a:schemeClr>
          </a:solidFill>
          <a:ln>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solidFill>
                  <a:prstClr val="white"/>
                </a:solidFill>
                <a:latin typeface="Calibri" panose="020F0502020204030204"/>
              </a:rPr>
              <a:t>101</a:t>
            </a:r>
            <a:r>
              <a:rPr lang="en-GB" sz="3200" dirty="0">
                <a:solidFill>
                  <a:prstClr val="white"/>
                </a:solidFill>
                <a:latin typeface="Calibri" panose="020F0502020204030204"/>
              </a:rPr>
              <a:t> </a:t>
            </a:r>
            <a:r>
              <a:rPr lang="en-GB" sz="2000" dirty="0">
                <a:solidFill>
                  <a:prstClr val="white"/>
                </a:solidFill>
                <a:latin typeface="Calibri" panose="020F0502020204030204"/>
              </a:rPr>
              <a:t>job</a:t>
            </a:r>
            <a:r>
              <a:rPr lang="en-GB" sz="3600" dirty="0">
                <a:solidFill>
                  <a:prstClr val="white"/>
                </a:solidFill>
                <a:latin typeface="Calibri" panose="020F0502020204030204"/>
              </a:rPr>
              <a:t> </a:t>
            </a:r>
            <a:r>
              <a:rPr lang="en-GB" sz="2000" dirty="0">
                <a:solidFill>
                  <a:prstClr val="white"/>
                </a:solidFill>
                <a:latin typeface="Calibri" panose="020F0502020204030204"/>
              </a:rPr>
              <a:t>applications submitted every second </a:t>
            </a:r>
          </a:p>
        </p:txBody>
      </p:sp>
      <p:sp>
        <p:nvSpPr>
          <p:cNvPr id="13" name="Oval 12">
            <a:extLst>
              <a:ext uri="{FF2B5EF4-FFF2-40B4-BE49-F238E27FC236}">
                <a16:creationId xmlns:a16="http://schemas.microsoft.com/office/drawing/2014/main" id="{98AA1BF1-6194-6129-E679-A85B5EAD403C}"/>
              </a:ext>
            </a:extLst>
          </p:cNvPr>
          <p:cNvSpPr/>
          <p:nvPr/>
        </p:nvSpPr>
        <p:spPr>
          <a:xfrm>
            <a:off x="7131337" y="3696228"/>
            <a:ext cx="2116239" cy="2116239"/>
          </a:xfrm>
          <a:prstGeom prst="ellipse">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87%</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Recruiters vet candidates via LinkedIn</a:t>
            </a:r>
          </a:p>
        </p:txBody>
      </p:sp>
      <p:sp>
        <p:nvSpPr>
          <p:cNvPr id="14" name="Oval 13">
            <a:extLst>
              <a:ext uri="{FF2B5EF4-FFF2-40B4-BE49-F238E27FC236}">
                <a16:creationId xmlns:a16="http://schemas.microsoft.com/office/drawing/2014/main" id="{1672500D-4B08-4128-23C5-7948C64E9D46}"/>
              </a:ext>
            </a:extLst>
          </p:cNvPr>
          <p:cNvSpPr/>
          <p:nvPr/>
        </p:nvSpPr>
        <p:spPr>
          <a:xfrm>
            <a:off x="8598770" y="1312758"/>
            <a:ext cx="2116239" cy="2116239"/>
          </a:xfrm>
          <a:prstGeom prst="ellipse">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Calibri" panose="020F0502020204030204"/>
                <a:ea typeface="+mn-ea"/>
                <a:cs typeface="+mn-cs"/>
              </a:rPr>
              <a:t>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people hired every minute on LinkedIn </a:t>
            </a:r>
            <a:endParaRPr kumimoji="0" lang="en-GB" sz="10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Oval 5">
            <a:extLst>
              <a:ext uri="{FF2B5EF4-FFF2-40B4-BE49-F238E27FC236}">
                <a16:creationId xmlns:a16="http://schemas.microsoft.com/office/drawing/2014/main" id="{A2D7C603-311B-9000-173D-624011A65EAE}"/>
              </a:ext>
            </a:extLst>
          </p:cNvPr>
          <p:cNvSpPr/>
          <p:nvPr/>
        </p:nvSpPr>
        <p:spPr>
          <a:xfrm>
            <a:off x="9779771" y="3670873"/>
            <a:ext cx="2116239" cy="2116239"/>
          </a:xfrm>
          <a:prstGeom prst="ellipse">
            <a:avLst/>
          </a:prstGeom>
          <a:solidFill>
            <a:schemeClr val="tx2">
              <a:lumMod val="50000"/>
              <a:lumOff val="50000"/>
            </a:schemeClr>
          </a:solidFill>
          <a:ln>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prstClr val="white"/>
                </a:solidFill>
                <a:latin typeface="Calibri" panose="020F0502020204030204"/>
              </a:rPr>
              <a:t>Top</a:t>
            </a:r>
            <a:r>
              <a:rPr lang="en-GB" sz="4000" b="1" dirty="0">
                <a:solidFill>
                  <a:prstClr val="white"/>
                </a:solidFill>
                <a:latin typeface="Calibri" panose="020F0502020204030204"/>
              </a:rPr>
              <a:t> 3</a:t>
            </a:r>
          </a:p>
          <a:p>
            <a:pPr algn="ctr"/>
            <a:r>
              <a:rPr lang="en-GB" sz="2000" b="1" dirty="0">
                <a:solidFill>
                  <a:prstClr val="white"/>
                </a:solidFill>
                <a:latin typeface="Calibri" panose="020F0502020204030204"/>
              </a:rPr>
              <a:t>Platforms for job postings</a:t>
            </a:r>
          </a:p>
        </p:txBody>
      </p:sp>
      <p:sp>
        <p:nvSpPr>
          <p:cNvPr id="7" name="Oval 6">
            <a:extLst>
              <a:ext uri="{FF2B5EF4-FFF2-40B4-BE49-F238E27FC236}">
                <a16:creationId xmlns:a16="http://schemas.microsoft.com/office/drawing/2014/main" id="{78BF287A-483C-E8D8-69AA-7CCA3D674B28}"/>
              </a:ext>
            </a:extLst>
          </p:cNvPr>
          <p:cNvSpPr/>
          <p:nvPr/>
        </p:nvSpPr>
        <p:spPr>
          <a:xfrm>
            <a:off x="3034746" y="1312758"/>
            <a:ext cx="2116239" cy="2116239"/>
          </a:xfrm>
          <a:prstGeom prst="ellipse">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b="1" dirty="0">
                <a:solidFill>
                  <a:prstClr val="white"/>
                </a:solidFill>
                <a:latin typeface="Calibri" panose="020F0502020204030204"/>
              </a:rPr>
              <a:t>44+</a:t>
            </a:r>
            <a:endParaRPr kumimoji="0" lang="en-GB" sz="44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million LinkedIn users in the UK</a:t>
            </a:r>
          </a:p>
        </p:txBody>
      </p:sp>
    </p:spTree>
    <p:extLst>
      <p:ext uri="{BB962C8B-B14F-4D97-AF65-F5344CB8AC3E}">
        <p14:creationId xmlns:p14="http://schemas.microsoft.com/office/powerpoint/2010/main" val="4164460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12" grpId="0" animBg="1"/>
      <p:bldP spid="13" grpId="0" animBg="1"/>
      <p:bldP spid="14" grpId="0" animBg="1"/>
      <p:bldP spid="6"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616280" y="5805264"/>
            <a:ext cx="3240360" cy="936104"/>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itle 1"/>
          <p:cNvSpPr>
            <a:spLocks noGrp="1"/>
          </p:cNvSpPr>
          <p:nvPr>
            <p:ph type="title"/>
          </p:nvPr>
        </p:nvSpPr>
        <p:spPr>
          <a:xfrm>
            <a:off x="301628" y="382031"/>
            <a:ext cx="11134843" cy="889938"/>
          </a:xfrm>
        </p:spPr>
        <p:txBody>
          <a:bodyPr>
            <a:normAutofit fontScale="90000"/>
          </a:bodyPr>
          <a:lstStyle/>
          <a:p>
            <a:br>
              <a:rPr lang="en-GB" altLang="en-US" sz="4000" b="1" dirty="0">
                <a:solidFill>
                  <a:schemeClr val="accent5"/>
                </a:solidFill>
                <a:cs typeface="Arial" panose="020B0604020202020204" pitchFamily="34" charset="0"/>
              </a:rPr>
            </a:br>
            <a:r>
              <a:rPr lang="en-GB" altLang="en-US" sz="4000" b="1" dirty="0">
                <a:solidFill>
                  <a:schemeClr val="accent5"/>
                </a:solidFill>
                <a:cs typeface="Arial" panose="020B0604020202020204" pitchFamily="34" charset="0"/>
              </a:rPr>
              <a:t>Do you have a profile? If so- </a:t>
            </a:r>
            <a:r>
              <a:rPr lang="en-GB" b="1" dirty="0">
                <a:solidFill>
                  <a:srgbClr val="0070C0"/>
                </a:solidFill>
                <a:cs typeface="Arial" panose="020B0604020202020204" pitchFamily="34" charset="0"/>
              </a:rPr>
              <a:t>When did you last look at your LinkedIn Profile?</a:t>
            </a:r>
            <a:br>
              <a:rPr lang="en-GB" altLang="en-US" sz="4900" b="1" dirty="0">
                <a:solidFill>
                  <a:schemeClr val="accent5"/>
                </a:solidFill>
              </a:rPr>
            </a:br>
            <a:endParaRPr lang="en-GB" altLang="en-US" sz="4900" b="1" dirty="0">
              <a:solidFill>
                <a:schemeClr val="accent5"/>
              </a:solidFill>
            </a:endParaRPr>
          </a:p>
        </p:txBody>
      </p:sp>
      <p:pic>
        <p:nvPicPr>
          <p:cNvPr id="4" name="Picture 3" descr="A person with his hand on his head&#10;&#10;Description automatically generated with low confidence">
            <a:extLst>
              <a:ext uri="{FF2B5EF4-FFF2-40B4-BE49-F238E27FC236}">
                <a16:creationId xmlns:a16="http://schemas.microsoft.com/office/drawing/2014/main" id="{975C812D-0B11-EC52-0F7A-BDADD1002F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678" y="1363261"/>
            <a:ext cx="4131478" cy="4131478"/>
          </a:xfrm>
          <a:prstGeom prst="rect">
            <a:avLst/>
          </a:prstGeom>
        </p:spPr>
      </p:pic>
      <p:pic>
        <p:nvPicPr>
          <p:cNvPr id="3" name="Picture 2" descr="A person in a car&#10;&#10;Description automatically generated with medium confidence">
            <a:extLst>
              <a:ext uri="{FF2B5EF4-FFF2-40B4-BE49-F238E27FC236}">
                <a16:creationId xmlns:a16="http://schemas.microsoft.com/office/drawing/2014/main" id="{40E03346-DEA9-9E05-C126-E293521D0C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47627" y="1606562"/>
            <a:ext cx="4572000" cy="3810000"/>
          </a:xfrm>
          <a:prstGeom prst="rect">
            <a:avLst/>
          </a:prstGeom>
        </p:spPr>
      </p:pic>
    </p:spTree>
    <p:extLst>
      <p:ext uri="{BB962C8B-B14F-4D97-AF65-F5344CB8AC3E}">
        <p14:creationId xmlns:p14="http://schemas.microsoft.com/office/powerpoint/2010/main" val="13492336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316290" y="13610"/>
            <a:ext cx="11559420" cy="1325563"/>
          </a:xfrm>
        </p:spPr>
        <p:txBody>
          <a:bodyPr/>
          <a:lstStyle/>
          <a:p>
            <a:r>
              <a:rPr lang="en-GB" b="1" i="0" dirty="0">
                <a:solidFill>
                  <a:schemeClr val="tx2">
                    <a:lumMod val="50000"/>
                    <a:lumOff val="50000"/>
                  </a:schemeClr>
                </a:solidFill>
                <a:effectLst/>
              </a:rPr>
              <a:t>Get your LinkedIn Profile Working Harder for you</a:t>
            </a:r>
            <a:endParaRPr lang="en-GB" dirty="0">
              <a:solidFill>
                <a:schemeClr val="tx2">
                  <a:lumMod val="50000"/>
                  <a:lumOff val="50000"/>
                </a:schemeClr>
              </a:solidFill>
            </a:endParaRPr>
          </a:p>
        </p:txBody>
      </p:sp>
      <p:pic>
        <p:nvPicPr>
          <p:cNvPr id="8" name="Picture 7">
            <a:extLst>
              <a:ext uri="{FF2B5EF4-FFF2-40B4-BE49-F238E27FC236}">
                <a16:creationId xmlns:a16="http://schemas.microsoft.com/office/drawing/2014/main" id="{BCCEC10F-7AFD-7CF8-71D7-5E1E289A63A3}"/>
              </a:ext>
            </a:extLst>
          </p:cNvPr>
          <p:cNvPicPr>
            <a:picLocks noChangeAspect="1"/>
          </p:cNvPicPr>
          <p:nvPr/>
        </p:nvPicPr>
        <p:blipFill>
          <a:blip r:embed="rId3"/>
          <a:stretch>
            <a:fillRect/>
          </a:stretch>
        </p:blipFill>
        <p:spPr>
          <a:xfrm>
            <a:off x="9882201" y="2457718"/>
            <a:ext cx="1675173" cy="1675173"/>
          </a:xfrm>
          <a:prstGeom prst="rect">
            <a:avLst/>
          </a:prstGeom>
        </p:spPr>
      </p:pic>
      <p:sp>
        <p:nvSpPr>
          <p:cNvPr id="9" name="Content Placeholder 8">
            <a:extLst>
              <a:ext uri="{FF2B5EF4-FFF2-40B4-BE49-F238E27FC236}">
                <a16:creationId xmlns:a16="http://schemas.microsoft.com/office/drawing/2014/main" id="{7789557C-E6BD-7BD5-1B10-95310F3DB24A}"/>
              </a:ext>
            </a:extLst>
          </p:cNvPr>
          <p:cNvSpPr>
            <a:spLocks noGrp="1"/>
          </p:cNvSpPr>
          <p:nvPr>
            <p:ph sz="half" idx="1"/>
          </p:nvPr>
        </p:nvSpPr>
        <p:spPr>
          <a:xfrm>
            <a:off x="316290" y="1154092"/>
            <a:ext cx="11881900" cy="5009833"/>
          </a:xfrm>
        </p:spPr>
        <p:txBody>
          <a:bodyPr>
            <a:normAutofit fontScale="25000" lnSpcReduction="20000"/>
          </a:bodyPr>
          <a:lstStyle/>
          <a:p>
            <a:pPr marL="514350" indent="-514350">
              <a:lnSpc>
                <a:spcPct val="120000"/>
              </a:lnSpc>
              <a:buFont typeface="+mj-lt"/>
              <a:buAutoNum type="arabicPeriod"/>
            </a:pPr>
            <a:r>
              <a:rPr lang="en-GB" sz="7200" b="1" dirty="0">
                <a:solidFill>
                  <a:srgbClr val="002060"/>
                </a:solidFill>
              </a:rPr>
              <a:t>Profile photo</a:t>
            </a:r>
            <a:r>
              <a:rPr lang="en-GB" sz="7200" dirty="0">
                <a:solidFill>
                  <a:srgbClr val="002060"/>
                </a:solidFill>
              </a:rPr>
              <a:t>: Pose for the camera</a:t>
            </a:r>
          </a:p>
          <a:p>
            <a:pPr marL="514350" indent="-514350">
              <a:lnSpc>
                <a:spcPct val="120000"/>
              </a:lnSpc>
              <a:buFont typeface="+mj-lt"/>
              <a:buAutoNum type="arabicPeriod"/>
            </a:pPr>
            <a:r>
              <a:rPr lang="en-GB" sz="7200" b="1" dirty="0">
                <a:solidFill>
                  <a:srgbClr val="002060"/>
                </a:solidFill>
              </a:rPr>
              <a:t>Cover photo</a:t>
            </a:r>
            <a:r>
              <a:rPr lang="en-GB" sz="7200" dirty="0">
                <a:solidFill>
                  <a:srgbClr val="002060"/>
                </a:solidFill>
              </a:rPr>
              <a:t>: aka that space at the top of your LinkedIn profiles that no one uses</a:t>
            </a:r>
          </a:p>
          <a:p>
            <a:pPr marL="514350" indent="-514350">
              <a:lnSpc>
                <a:spcPct val="120000"/>
              </a:lnSpc>
              <a:buFont typeface="+mj-lt"/>
              <a:buAutoNum type="arabicPeriod"/>
            </a:pPr>
            <a:r>
              <a:rPr lang="en-GB" sz="7200" b="1" dirty="0">
                <a:solidFill>
                  <a:srgbClr val="002060"/>
                </a:solidFill>
              </a:rPr>
              <a:t>Headline</a:t>
            </a:r>
            <a:r>
              <a:rPr lang="en-GB" sz="7200" dirty="0">
                <a:solidFill>
                  <a:srgbClr val="002060"/>
                </a:solidFill>
              </a:rPr>
              <a:t>: Use those characters</a:t>
            </a:r>
          </a:p>
          <a:p>
            <a:pPr marL="514350" indent="-514350">
              <a:lnSpc>
                <a:spcPct val="120000"/>
              </a:lnSpc>
              <a:buFont typeface="+mj-lt"/>
              <a:buAutoNum type="arabicPeriod"/>
            </a:pPr>
            <a:r>
              <a:rPr lang="en-GB" sz="7200" b="1" dirty="0">
                <a:solidFill>
                  <a:srgbClr val="002060"/>
                </a:solidFill>
              </a:rPr>
              <a:t>About</a:t>
            </a:r>
            <a:r>
              <a:rPr lang="en-GB" sz="7200" dirty="0">
                <a:solidFill>
                  <a:srgbClr val="002060"/>
                </a:solidFill>
              </a:rPr>
              <a:t>: Permission to brag about yourself</a:t>
            </a:r>
          </a:p>
          <a:p>
            <a:pPr marL="514350" indent="-514350">
              <a:lnSpc>
                <a:spcPct val="120000"/>
              </a:lnSpc>
              <a:buFont typeface="+mj-lt"/>
              <a:buAutoNum type="arabicPeriod"/>
            </a:pPr>
            <a:r>
              <a:rPr lang="en-GB" sz="7200" b="1" dirty="0">
                <a:solidFill>
                  <a:srgbClr val="002060"/>
                </a:solidFill>
              </a:rPr>
              <a:t>Education and Experience </a:t>
            </a:r>
            <a:r>
              <a:rPr lang="en-GB" sz="7200" dirty="0">
                <a:solidFill>
                  <a:srgbClr val="002060"/>
                </a:solidFill>
              </a:rPr>
              <a:t>: Look at what I can do</a:t>
            </a:r>
          </a:p>
          <a:p>
            <a:pPr marL="514350" indent="-514350">
              <a:lnSpc>
                <a:spcPct val="120000"/>
              </a:lnSpc>
              <a:buFont typeface="+mj-lt"/>
              <a:buAutoNum type="arabicPeriod"/>
            </a:pPr>
            <a:r>
              <a:rPr lang="en-GB" sz="7200" b="1" dirty="0">
                <a:solidFill>
                  <a:srgbClr val="002060"/>
                </a:solidFill>
              </a:rPr>
              <a:t>Licenses and Certification : </a:t>
            </a:r>
            <a:r>
              <a:rPr lang="en-GB" sz="7200" dirty="0">
                <a:solidFill>
                  <a:srgbClr val="002060"/>
                </a:solidFill>
              </a:rPr>
              <a:t>I can do more than that, too  </a:t>
            </a:r>
          </a:p>
          <a:p>
            <a:pPr marL="514350" indent="-514350">
              <a:lnSpc>
                <a:spcPct val="120000"/>
              </a:lnSpc>
              <a:buFont typeface="+mj-lt"/>
              <a:buAutoNum type="arabicPeriod"/>
            </a:pPr>
            <a:r>
              <a:rPr lang="en-GB" sz="7200" b="1" dirty="0">
                <a:solidFill>
                  <a:srgbClr val="002060"/>
                </a:solidFill>
              </a:rPr>
              <a:t>Honors and awards :  </a:t>
            </a:r>
            <a:r>
              <a:rPr lang="en-GB" sz="7200" dirty="0">
                <a:solidFill>
                  <a:srgbClr val="002060"/>
                </a:solidFill>
              </a:rPr>
              <a:t>Proof you’re awesome </a:t>
            </a:r>
          </a:p>
          <a:p>
            <a:pPr marL="514350" indent="-514350">
              <a:lnSpc>
                <a:spcPct val="120000"/>
              </a:lnSpc>
              <a:buFont typeface="+mj-lt"/>
              <a:buAutoNum type="arabicPeriod"/>
            </a:pPr>
            <a:r>
              <a:rPr lang="en-GB" sz="7200" b="1" dirty="0">
                <a:solidFill>
                  <a:srgbClr val="002060"/>
                </a:solidFill>
              </a:rPr>
              <a:t>Skills</a:t>
            </a:r>
            <a:r>
              <a:rPr lang="en-GB" sz="7200" dirty="0">
                <a:solidFill>
                  <a:srgbClr val="002060"/>
                </a:solidFill>
              </a:rPr>
              <a:t>: Brag some more </a:t>
            </a:r>
          </a:p>
          <a:p>
            <a:pPr marL="514350" indent="-514350">
              <a:lnSpc>
                <a:spcPct val="120000"/>
              </a:lnSpc>
              <a:buFont typeface="+mj-lt"/>
              <a:buAutoNum type="arabicPeriod"/>
            </a:pPr>
            <a:r>
              <a:rPr lang="en-GB" sz="7200" b="1" dirty="0">
                <a:solidFill>
                  <a:srgbClr val="002060"/>
                </a:solidFill>
              </a:rPr>
              <a:t>Interests : </a:t>
            </a:r>
            <a:r>
              <a:rPr lang="en-GB" sz="7200" dirty="0">
                <a:solidFill>
                  <a:srgbClr val="002060"/>
                </a:solidFill>
              </a:rPr>
              <a:t>Show what inspires you</a:t>
            </a:r>
          </a:p>
          <a:p>
            <a:pPr marL="514350" indent="-514350">
              <a:lnSpc>
                <a:spcPct val="120000"/>
              </a:lnSpc>
              <a:buFont typeface="+mj-lt"/>
              <a:buAutoNum type="arabicPeriod"/>
            </a:pPr>
            <a:r>
              <a:rPr lang="en-GB" sz="7200" b="1" dirty="0">
                <a:solidFill>
                  <a:srgbClr val="002060"/>
                </a:solidFill>
              </a:rPr>
              <a:t>Connect</a:t>
            </a:r>
            <a:r>
              <a:rPr lang="en-GB" sz="7200" dirty="0">
                <a:solidFill>
                  <a:srgbClr val="002060"/>
                </a:solidFill>
              </a:rPr>
              <a:t>: Make friends and join groups </a:t>
            </a:r>
          </a:p>
          <a:p>
            <a:pPr marL="514350" indent="-514350">
              <a:lnSpc>
                <a:spcPct val="120000"/>
              </a:lnSpc>
              <a:buFont typeface="+mj-lt"/>
              <a:buAutoNum type="arabicPeriod"/>
            </a:pPr>
            <a:r>
              <a:rPr lang="en-GB" sz="7200" b="1" dirty="0">
                <a:solidFill>
                  <a:srgbClr val="002060"/>
                </a:solidFill>
              </a:rPr>
              <a:t>Posts</a:t>
            </a:r>
            <a:r>
              <a:rPr lang="en-GB" sz="7200" dirty="0">
                <a:solidFill>
                  <a:srgbClr val="002060"/>
                </a:solidFill>
              </a:rPr>
              <a:t>: Tell a story </a:t>
            </a:r>
          </a:p>
          <a:p>
            <a:pPr marL="514350" indent="-514350">
              <a:lnSpc>
                <a:spcPct val="120000"/>
              </a:lnSpc>
              <a:buFont typeface="+mj-lt"/>
              <a:buAutoNum type="arabicPeriod"/>
            </a:pPr>
            <a:r>
              <a:rPr lang="en-GB" sz="7200" b="1" dirty="0">
                <a:solidFill>
                  <a:srgbClr val="002060"/>
                </a:solidFill>
              </a:rPr>
              <a:t>Jobs: </a:t>
            </a:r>
            <a:r>
              <a:rPr lang="en-GB" sz="7200" dirty="0">
                <a:solidFill>
                  <a:srgbClr val="002060"/>
                </a:solidFill>
              </a:rPr>
              <a:t>Hire me</a:t>
            </a:r>
          </a:p>
          <a:p>
            <a:pPr marL="0" indent="0">
              <a:lnSpc>
                <a:spcPct val="120000"/>
              </a:lnSpc>
              <a:buNone/>
            </a:pPr>
            <a:endParaRPr lang="en-GB" sz="4400" dirty="0">
              <a:solidFill>
                <a:srgbClr val="002060"/>
              </a:solidFill>
            </a:endParaRPr>
          </a:p>
          <a:p>
            <a:pPr marL="0" indent="0">
              <a:lnSpc>
                <a:spcPct val="120000"/>
              </a:lnSpc>
              <a:buNone/>
            </a:pPr>
            <a:r>
              <a:rPr lang="en-GB" sz="6400" u="sng" dirty="0">
                <a:solidFill>
                  <a:srgbClr val="002060"/>
                </a:solidFill>
              </a:rPr>
              <a:t>Why? LinkedIn members with complete profiles are </a:t>
            </a:r>
            <a:r>
              <a:rPr lang="en-GB" sz="6400" b="1" u="sng" dirty="0">
                <a:solidFill>
                  <a:srgbClr val="002060"/>
                </a:solidFill>
              </a:rPr>
              <a:t>40%</a:t>
            </a:r>
            <a:r>
              <a:rPr lang="en-GB" sz="6400" u="sng" dirty="0">
                <a:solidFill>
                  <a:srgbClr val="002060"/>
                </a:solidFill>
              </a:rPr>
              <a:t> more likely to receive job opportunities</a:t>
            </a:r>
          </a:p>
          <a:p>
            <a:endParaRPr lang="en-GB" dirty="0"/>
          </a:p>
        </p:txBody>
      </p:sp>
    </p:spTree>
    <p:extLst>
      <p:ext uri="{BB962C8B-B14F-4D97-AF65-F5344CB8AC3E}">
        <p14:creationId xmlns:p14="http://schemas.microsoft.com/office/powerpoint/2010/main" val="981673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xEl>
                                              <p:pRg st="1" end="1"/>
                                            </p:txEl>
                                          </p:spTgt>
                                        </p:tgtEl>
                                        <p:attrNameLst>
                                          <p:attrName>style.visibility</p:attrName>
                                        </p:attrNameLst>
                                      </p:cBhvr>
                                      <p:to>
                                        <p:strVal val="visible"/>
                                      </p:to>
                                    </p:set>
                                    <p:animEffect transition="in" filter="fade">
                                      <p:cBhvr>
                                        <p:cTn id="14" dur="1000"/>
                                        <p:tgtEl>
                                          <p:spTgt spid="9">
                                            <p:txEl>
                                              <p:pRg st="1" end="1"/>
                                            </p:txEl>
                                          </p:spTgt>
                                        </p:tgtEl>
                                      </p:cBhvr>
                                    </p:animEffect>
                                    <p:anim calcmode="lin" valueType="num">
                                      <p:cBhvr>
                                        <p:cTn id="1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
                                            <p:txEl>
                                              <p:pRg st="2" end="2"/>
                                            </p:txEl>
                                          </p:spTgt>
                                        </p:tgtEl>
                                        <p:attrNameLst>
                                          <p:attrName>style.visibility</p:attrName>
                                        </p:attrNameLst>
                                      </p:cBhvr>
                                      <p:to>
                                        <p:strVal val="visible"/>
                                      </p:to>
                                    </p:set>
                                    <p:animEffect transition="in" filter="fade">
                                      <p:cBhvr>
                                        <p:cTn id="21" dur="1000"/>
                                        <p:tgtEl>
                                          <p:spTgt spid="9">
                                            <p:txEl>
                                              <p:pRg st="2" end="2"/>
                                            </p:txEl>
                                          </p:spTgt>
                                        </p:tgtEl>
                                      </p:cBhvr>
                                    </p:animEffect>
                                    <p:anim calcmode="lin" valueType="num">
                                      <p:cBhvr>
                                        <p:cTn id="2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9">
                                            <p:txEl>
                                              <p:pRg st="3" end="3"/>
                                            </p:txEl>
                                          </p:spTgt>
                                        </p:tgtEl>
                                        <p:attrNameLst>
                                          <p:attrName>style.visibility</p:attrName>
                                        </p:attrNameLst>
                                      </p:cBhvr>
                                      <p:to>
                                        <p:strVal val="visible"/>
                                      </p:to>
                                    </p:set>
                                    <p:animEffect transition="in" filter="fade">
                                      <p:cBhvr>
                                        <p:cTn id="28" dur="1000"/>
                                        <p:tgtEl>
                                          <p:spTgt spid="9">
                                            <p:txEl>
                                              <p:pRg st="3" end="3"/>
                                            </p:txEl>
                                          </p:spTgt>
                                        </p:tgtEl>
                                      </p:cBhvr>
                                    </p:animEffect>
                                    <p:anim calcmode="lin" valueType="num">
                                      <p:cBhvr>
                                        <p:cTn id="29"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
                                            <p:txEl>
                                              <p:pRg st="4" end="4"/>
                                            </p:txEl>
                                          </p:spTgt>
                                        </p:tgtEl>
                                        <p:attrNameLst>
                                          <p:attrName>style.visibility</p:attrName>
                                        </p:attrNameLst>
                                      </p:cBhvr>
                                      <p:to>
                                        <p:strVal val="visible"/>
                                      </p:to>
                                    </p:set>
                                    <p:animEffect transition="in" filter="fade">
                                      <p:cBhvr>
                                        <p:cTn id="35" dur="1000"/>
                                        <p:tgtEl>
                                          <p:spTgt spid="9">
                                            <p:txEl>
                                              <p:pRg st="4" end="4"/>
                                            </p:txEl>
                                          </p:spTgt>
                                        </p:tgtEl>
                                      </p:cBhvr>
                                    </p:animEffect>
                                    <p:anim calcmode="lin" valueType="num">
                                      <p:cBhvr>
                                        <p:cTn id="36"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9">
                                            <p:txEl>
                                              <p:pRg st="5" end="5"/>
                                            </p:txEl>
                                          </p:spTgt>
                                        </p:tgtEl>
                                        <p:attrNameLst>
                                          <p:attrName>style.visibility</p:attrName>
                                        </p:attrNameLst>
                                      </p:cBhvr>
                                      <p:to>
                                        <p:strVal val="visible"/>
                                      </p:to>
                                    </p:set>
                                    <p:animEffect transition="in" filter="fade">
                                      <p:cBhvr>
                                        <p:cTn id="42" dur="1000"/>
                                        <p:tgtEl>
                                          <p:spTgt spid="9">
                                            <p:txEl>
                                              <p:pRg st="5" end="5"/>
                                            </p:txEl>
                                          </p:spTgt>
                                        </p:tgtEl>
                                      </p:cBhvr>
                                    </p:animEffect>
                                    <p:anim calcmode="lin" valueType="num">
                                      <p:cBhvr>
                                        <p:cTn id="43"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9">
                                            <p:txEl>
                                              <p:pRg st="6" end="6"/>
                                            </p:txEl>
                                          </p:spTgt>
                                        </p:tgtEl>
                                        <p:attrNameLst>
                                          <p:attrName>style.visibility</p:attrName>
                                        </p:attrNameLst>
                                      </p:cBhvr>
                                      <p:to>
                                        <p:strVal val="visible"/>
                                      </p:to>
                                    </p:set>
                                    <p:animEffect transition="in" filter="fade">
                                      <p:cBhvr>
                                        <p:cTn id="49" dur="1000"/>
                                        <p:tgtEl>
                                          <p:spTgt spid="9">
                                            <p:txEl>
                                              <p:pRg st="6" end="6"/>
                                            </p:txEl>
                                          </p:spTgt>
                                        </p:tgtEl>
                                      </p:cBhvr>
                                    </p:animEffect>
                                    <p:anim calcmode="lin" valueType="num">
                                      <p:cBhvr>
                                        <p:cTn id="50"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9">
                                            <p:txEl>
                                              <p:pRg st="7" end="7"/>
                                            </p:txEl>
                                          </p:spTgt>
                                        </p:tgtEl>
                                        <p:attrNameLst>
                                          <p:attrName>style.visibility</p:attrName>
                                        </p:attrNameLst>
                                      </p:cBhvr>
                                      <p:to>
                                        <p:strVal val="visible"/>
                                      </p:to>
                                    </p:set>
                                    <p:animEffect transition="in" filter="fade">
                                      <p:cBhvr>
                                        <p:cTn id="56" dur="1000"/>
                                        <p:tgtEl>
                                          <p:spTgt spid="9">
                                            <p:txEl>
                                              <p:pRg st="7" end="7"/>
                                            </p:txEl>
                                          </p:spTgt>
                                        </p:tgtEl>
                                      </p:cBhvr>
                                    </p:animEffect>
                                    <p:anim calcmode="lin" valueType="num">
                                      <p:cBhvr>
                                        <p:cTn id="57" dur="1000" fill="hold"/>
                                        <p:tgtEl>
                                          <p:spTgt spid="9">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9">
                                            <p:txEl>
                                              <p:pRg st="8" end="8"/>
                                            </p:txEl>
                                          </p:spTgt>
                                        </p:tgtEl>
                                        <p:attrNameLst>
                                          <p:attrName>style.visibility</p:attrName>
                                        </p:attrNameLst>
                                      </p:cBhvr>
                                      <p:to>
                                        <p:strVal val="visible"/>
                                      </p:to>
                                    </p:set>
                                    <p:animEffect transition="in" filter="fade">
                                      <p:cBhvr>
                                        <p:cTn id="63" dur="1000"/>
                                        <p:tgtEl>
                                          <p:spTgt spid="9">
                                            <p:txEl>
                                              <p:pRg st="8" end="8"/>
                                            </p:txEl>
                                          </p:spTgt>
                                        </p:tgtEl>
                                      </p:cBhvr>
                                    </p:animEffect>
                                    <p:anim calcmode="lin" valueType="num">
                                      <p:cBhvr>
                                        <p:cTn id="64" dur="1000" fill="hold"/>
                                        <p:tgtEl>
                                          <p:spTgt spid="9">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9">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9">
                                            <p:txEl>
                                              <p:pRg st="9" end="9"/>
                                            </p:txEl>
                                          </p:spTgt>
                                        </p:tgtEl>
                                        <p:attrNameLst>
                                          <p:attrName>style.visibility</p:attrName>
                                        </p:attrNameLst>
                                      </p:cBhvr>
                                      <p:to>
                                        <p:strVal val="visible"/>
                                      </p:to>
                                    </p:set>
                                    <p:animEffect transition="in" filter="fade">
                                      <p:cBhvr>
                                        <p:cTn id="70" dur="1000"/>
                                        <p:tgtEl>
                                          <p:spTgt spid="9">
                                            <p:txEl>
                                              <p:pRg st="9" end="9"/>
                                            </p:txEl>
                                          </p:spTgt>
                                        </p:tgtEl>
                                      </p:cBhvr>
                                    </p:animEffect>
                                    <p:anim calcmode="lin" valueType="num">
                                      <p:cBhvr>
                                        <p:cTn id="71" dur="1000" fill="hold"/>
                                        <p:tgtEl>
                                          <p:spTgt spid="9">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9">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9">
                                            <p:txEl>
                                              <p:pRg st="10" end="10"/>
                                            </p:txEl>
                                          </p:spTgt>
                                        </p:tgtEl>
                                        <p:attrNameLst>
                                          <p:attrName>style.visibility</p:attrName>
                                        </p:attrNameLst>
                                      </p:cBhvr>
                                      <p:to>
                                        <p:strVal val="visible"/>
                                      </p:to>
                                    </p:set>
                                    <p:animEffect transition="in" filter="fade">
                                      <p:cBhvr>
                                        <p:cTn id="77" dur="1000"/>
                                        <p:tgtEl>
                                          <p:spTgt spid="9">
                                            <p:txEl>
                                              <p:pRg st="10" end="10"/>
                                            </p:txEl>
                                          </p:spTgt>
                                        </p:tgtEl>
                                      </p:cBhvr>
                                    </p:animEffect>
                                    <p:anim calcmode="lin" valueType="num">
                                      <p:cBhvr>
                                        <p:cTn id="78" dur="1000" fill="hold"/>
                                        <p:tgtEl>
                                          <p:spTgt spid="9">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9">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9">
                                            <p:txEl>
                                              <p:pRg st="11" end="11"/>
                                            </p:txEl>
                                          </p:spTgt>
                                        </p:tgtEl>
                                        <p:attrNameLst>
                                          <p:attrName>style.visibility</p:attrName>
                                        </p:attrNameLst>
                                      </p:cBhvr>
                                      <p:to>
                                        <p:strVal val="visible"/>
                                      </p:to>
                                    </p:set>
                                    <p:animEffect transition="in" filter="fade">
                                      <p:cBhvr>
                                        <p:cTn id="84" dur="1000"/>
                                        <p:tgtEl>
                                          <p:spTgt spid="9">
                                            <p:txEl>
                                              <p:pRg st="11" end="11"/>
                                            </p:txEl>
                                          </p:spTgt>
                                        </p:tgtEl>
                                      </p:cBhvr>
                                    </p:animEffect>
                                    <p:anim calcmode="lin" valueType="num">
                                      <p:cBhvr>
                                        <p:cTn id="85" dur="1000" fill="hold"/>
                                        <p:tgtEl>
                                          <p:spTgt spid="9">
                                            <p:txEl>
                                              <p:pRg st="11" end="11"/>
                                            </p:txEl>
                                          </p:spTgt>
                                        </p:tgtEl>
                                        <p:attrNameLst>
                                          <p:attrName>ppt_x</p:attrName>
                                        </p:attrNameLst>
                                      </p:cBhvr>
                                      <p:tavLst>
                                        <p:tav tm="0">
                                          <p:val>
                                            <p:strVal val="#ppt_x"/>
                                          </p:val>
                                        </p:tav>
                                        <p:tav tm="100000">
                                          <p:val>
                                            <p:strVal val="#ppt_x"/>
                                          </p:val>
                                        </p:tav>
                                      </p:tavLst>
                                    </p:anim>
                                    <p:anim calcmode="lin" valueType="num">
                                      <p:cBhvr>
                                        <p:cTn id="86" dur="1000" fill="hold"/>
                                        <p:tgtEl>
                                          <p:spTgt spid="9">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nodeType="clickEffect">
                                  <p:stCondLst>
                                    <p:cond delay="0"/>
                                  </p:stCondLst>
                                  <p:childTnLst>
                                    <p:set>
                                      <p:cBhvr>
                                        <p:cTn id="90" dur="1" fill="hold">
                                          <p:stCondLst>
                                            <p:cond delay="0"/>
                                          </p:stCondLst>
                                        </p:cTn>
                                        <p:tgtEl>
                                          <p:spTgt spid="9">
                                            <p:txEl>
                                              <p:pRg st="13" end="13"/>
                                            </p:txEl>
                                          </p:spTgt>
                                        </p:tgtEl>
                                        <p:attrNameLst>
                                          <p:attrName>style.visibility</p:attrName>
                                        </p:attrNameLst>
                                      </p:cBhvr>
                                      <p:to>
                                        <p:strVal val="visible"/>
                                      </p:to>
                                    </p:set>
                                    <p:animEffect transition="in" filter="fade">
                                      <p:cBhvr>
                                        <p:cTn id="91" dur="1000"/>
                                        <p:tgtEl>
                                          <p:spTgt spid="9">
                                            <p:txEl>
                                              <p:pRg st="13" end="13"/>
                                            </p:txEl>
                                          </p:spTgt>
                                        </p:tgtEl>
                                      </p:cBhvr>
                                    </p:animEffect>
                                    <p:anim calcmode="lin" valueType="num">
                                      <p:cBhvr>
                                        <p:cTn id="92" dur="1000" fill="hold"/>
                                        <p:tgtEl>
                                          <p:spTgt spid="9">
                                            <p:txEl>
                                              <p:pRg st="13" end="13"/>
                                            </p:txEl>
                                          </p:spTgt>
                                        </p:tgtEl>
                                        <p:attrNameLst>
                                          <p:attrName>ppt_x</p:attrName>
                                        </p:attrNameLst>
                                      </p:cBhvr>
                                      <p:tavLst>
                                        <p:tav tm="0">
                                          <p:val>
                                            <p:strVal val="#ppt_x"/>
                                          </p:val>
                                        </p:tav>
                                        <p:tav tm="100000">
                                          <p:val>
                                            <p:strVal val="#ppt_x"/>
                                          </p:val>
                                        </p:tav>
                                      </p:tavLst>
                                    </p:anim>
                                    <p:anim calcmode="lin" valueType="num">
                                      <p:cBhvr>
                                        <p:cTn id="93" dur="1000" fill="hold"/>
                                        <p:tgtEl>
                                          <p:spTgt spid="9">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326922" y="197976"/>
            <a:ext cx="10515600" cy="1325563"/>
          </a:xfrm>
        </p:spPr>
        <p:txBody>
          <a:bodyPr/>
          <a:lstStyle/>
          <a:p>
            <a:r>
              <a:rPr lang="en-GB" sz="4000" b="1" dirty="0">
                <a:solidFill>
                  <a:srgbClr val="0070C0"/>
                </a:solidFill>
                <a:cs typeface="Arial" panose="020B0604020202020204" pitchFamily="34" charset="0"/>
              </a:rPr>
              <a:t>Profile Picture </a:t>
            </a:r>
          </a:p>
        </p:txBody>
      </p:sp>
      <p:sp>
        <p:nvSpPr>
          <p:cNvPr id="7" name="TextBox 6">
            <a:extLst>
              <a:ext uri="{FF2B5EF4-FFF2-40B4-BE49-F238E27FC236}">
                <a16:creationId xmlns:a16="http://schemas.microsoft.com/office/drawing/2014/main" id="{BFE61F6D-37D7-3E88-A3B9-703C4214B879}"/>
              </a:ext>
            </a:extLst>
          </p:cNvPr>
          <p:cNvSpPr txBox="1"/>
          <p:nvPr/>
        </p:nvSpPr>
        <p:spPr>
          <a:xfrm>
            <a:off x="-844980" y="2641119"/>
            <a:ext cx="6156434" cy="292387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0" normalizeH="0" baseline="0" noProof="0" dirty="0">
                <a:ln>
                  <a:noFill/>
                </a:ln>
                <a:solidFill>
                  <a:srgbClr val="002060"/>
                </a:solidFill>
                <a:effectLst/>
                <a:uLnTx/>
                <a:uFillTx/>
                <a:latin typeface="Calibri Light" panose="020F0302020204030204"/>
                <a:ea typeface="+mn-ea"/>
                <a:cs typeface="+mn-cs"/>
              </a:rPr>
              <a:t>9 </a:t>
            </a:r>
            <a:r>
              <a:rPr kumimoji="0" lang="en-GB" sz="4000" b="0" i="0" u="none" strike="noStrike" kern="1200" cap="none" spc="0" normalizeH="0" baseline="0" noProof="0" dirty="0">
                <a:ln>
                  <a:noFill/>
                </a:ln>
                <a:solidFill>
                  <a:srgbClr val="002060"/>
                </a:solidFill>
                <a:effectLst/>
                <a:uLnTx/>
                <a:uFillTx/>
                <a:latin typeface="Calibri Light" panose="020F0302020204030204"/>
                <a:ea typeface="+mn-ea"/>
                <a:cs typeface="+mn-cs"/>
              </a:rPr>
              <a:t>x</a:t>
            </a:r>
            <a:b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br>
            <a:r>
              <a:rPr kumimoji="0" lang="en-GB" sz="3200" b="0" i="0" u="none" strike="noStrike" kern="1200" cap="none" spc="0" normalizeH="0" baseline="0" noProof="0" dirty="0">
                <a:ln>
                  <a:noFill/>
                </a:ln>
                <a:solidFill>
                  <a:srgbClr val="002060"/>
                </a:solidFill>
                <a:effectLst/>
                <a:uLnTx/>
                <a:uFillTx/>
                <a:latin typeface="Calibri Light" panose="020F0302020204030204"/>
                <a:ea typeface="+mn-ea"/>
                <a:cs typeface="+mn-cs"/>
              </a:rPr>
              <a:t>times more likely to </a:t>
            </a:r>
            <a:br>
              <a:rPr kumimoji="0" lang="en-GB" sz="3200" b="0" i="0" u="none" strike="noStrike" kern="1200" cap="none" spc="0" normalizeH="0" baseline="0" noProof="0" dirty="0">
                <a:ln>
                  <a:noFill/>
                </a:ln>
                <a:solidFill>
                  <a:srgbClr val="002060"/>
                </a:solidFill>
                <a:effectLst/>
                <a:uLnTx/>
                <a:uFillTx/>
                <a:latin typeface="Calibri Light" panose="020F0302020204030204"/>
                <a:ea typeface="+mn-ea"/>
                <a:cs typeface="+mn-cs"/>
              </a:rPr>
            </a:br>
            <a:r>
              <a:rPr kumimoji="0" lang="en-GB" sz="3200" b="0" i="0" u="none" strike="noStrike" kern="1200" cap="none" spc="0" normalizeH="0" baseline="0" noProof="0" dirty="0">
                <a:ln>
                  <a:noFill/>
                </a:ln>
                <a:solidFill>
                  <a:srgbClr val="002060"/>
                </a:solidFill>
                <a:effectLst/>
                <a:uLnTx/>
                <a:uFillTx/>
                <a:latin typeface="Calibri Light" panose="020F0302020204030204"/>
                <a:ea typeface="+mn-ea"/>
                <a:cs typeface="+mn-cs"/>
              </a:rPr>
              <a:t>get connection </a:t>
            </a:r>
            <a:br>
              <a:rPr kumimoji="0" lang="en-GB" sz="3200" b="0" i="0" u="none" strike="noStrike" kern="1200" cap="none" spc="0" normalizeH="0" baseline="0" noProof="0" dirty="0">
                <a:ln>
                  <a:noFill/>
                </a:ln>
                <a:solidFill>
                  <a:srgbClr val="002060"/>
                </a:solidFill>
                <a:effectLst/>
                <a:uLnTx/>
                <a:uFillTx/>
                <a:latin typeface="Calibri Light" panose="020F0302020204030204"/>
                <a:ea typeface="+mn-ea"/>
                <a:cs typeface="+mn-cs"/>
              </a:rPr>
            </a:br>
            <a:r>
              <a:rPr kumimoji="0" lang="en-GB" sz="3200" b="0" i="0" u="none" strike="noStrike" kern="1200" cap="none" spc="0" normalizeH="0" baseline="0" noProof="0" dirty="0">
                <a:ln>
                  <a:noFill/>
                </a:ln>
                <a:solidFill>
                  <a:srgbClr val="002060"/>
                </a:solidFill>
                <a:effectLst/>
                <a:uLnTx/>
                <a:uFillTx/>
                <a:latin typeface="Calibri Light" panose="020F0302020204030204"/>
                <a:ea typeface="+mn-ea"/>
                <a:cs typeface="+mn-cs"/>
              </a:rPr>
              <a:t>requests</a:t>
            </a:r>
          </a:p>
        </p:txBody>
      </p:sp>
      <p:sp>
        <p:nvSpPr>
          <p:cNvPr id="10" name="Title 5">
            <a:extLst>
              <a:ext uri="{FF2B5EF4-FFF2-40B4-BE49-F238E27FC236}">
                <a16:creationId xmlns:a16="http://schemas.microsoft.com/office/drawing/2014/main" id="{5AD8F177-F8B4-E530-0B5E-9143111F7557}"/>
              </a:ext>
            </a:extLst>
          </p:cNvPr>
          <p:cNvSpPr txBox="1">
            <a:spLocks/>
          </p:cNvSpPr>
          <p:nvPr/>
        </p:nvSpPr>
        <p:spPr>
          <a:xfrm>
            <a:off x="3078937" y="1369249"/>
            <a:ext cx="6369269" cy="1524000"/>
          </a:xfrm>
          <a:prstGeom prst="rect">
            <a:avLst/>
          </a:prstGeom>
        </p:spPr>
        <p:txBody>
          <a:bodyPr vert="horz" lIns="91440" tIns="45720" rIns="91440" bIns="45720" rtlCol="0" anchor="ctr">
            <a:normAutofit fontScale="3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9300" b="0" i="0" u="none" strike="noStrike" kern="1200" cap="none" spc="0" normalizeH="0" baseline="0" noProof="0" dirty="0">
                <a:ln>
                  <a:noFill/>
                </a:ln>
                <a:solidFill>
                  <a:srgbClr val="002060"/>
                </a:solidFill>
                <a:effectLst/>
                <a:uLnTx/>
                <a:uFillTx/>
                <a:latin typeface="Calibri Light" panose="020F0302020204030204"/>
                <a:ea typeface="+mj-ea"/>
                <a:cs typeface="+mj-cs"/>
              </a:rPr>
              <a:t>21</a:t>
            </a:r>
            <a:r>
              <a:rPr kumimoji="0" lang="en-GB" sz="4400" b="0" i="0" u="none" strike="noStrike" kern="1200" cap="none" spc="0" normalizeH="0" baseline="0" noProof="0" dirty="0">
                <a:ln>
                  <a:noFill/>
                </a:ln>
                <a:solidFill>
                  <a:srgbClr val="002060"/>
                </a:solidFill>
                <a:effectLst/>
                <a:uLnTx/>
                <a:uFillTx/>
                <a:latin typeface="Calibri Light" panose="020F0302020204030204"/>
                <a:ea typeface="+mj-ea"/>
                <a:cs typeface="+mj-cs"/>
              </a:rPr>
              <a:t> </a:t>
            </a:r>
            <a:r>
              <a:rPr kumimoji="0" lang="en-GB" sz="11700" b="0" i="0" u="none" strike="noStrike" kern="1200" cap="none" spc="0" normalizeH="0" baseline="0" noProof="0" dirty="0">
                <a:ln>
                  <a:noFill/>
                </a:ln>
                <a:solidFill>
                  <a:srgbClr val="002060"/>
                </a:solidFill>
                <a:effectLst/>
                <a:uLnTx/>
                <a:uFillTx/>
                <a:latin typeface="Calibri Light" panose="020F0302020204030204"/>
                <a:ea typeface="+mj-ea"/>
                <a:cs typeface="+mj-cs"/>
              </a:rPr>
              <a:t>x</a:t>
            </a:r>
            <a:r>
              <a:rPr kumimoji="0" lang="en-GB" sz="4700" b="0" i="0" u="none" strike="noStrike" kern="1200" cap="none" spc="0" normalizeH="0" baseline="0" noProof="0" dirty="0">
                <a:ln>
                  <a:noFill/>
                </a:ln>
                <a:solidFill>
                  <a:srgbClr val="002060"/>
                </a:solidFill>
                <a:effectLst/>
                <a:uLnTx/>
                <a:uFillTx/>
                <a:latin typeface="Calibri Light" panose="020F0302020204030204"/>
                <a:ea typeface="+mj-ea"/>
                <a:cs typeface="+mj-cs"/>
              </a:rPr>
              <a:t> </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10700" b="0" i="0" u="none" strike="noStrike" kern="1200" cap="none" spc="0" normalizeH="0" baseline="0" noProof="0" dirty="0">
                <a:ln>
                  <a:noFill/>
                </a:ln>
                <a:solidFill>
                  <a:srgbClr val="002060"/>
                </a:solidFill>
                <a:effectLst/>
                <a:uLnTx/>
                <a:uFillTx/>
                <a:latin typeface="Calibri Light" panose="020F0302020204030204"/>
                <a:ea typeface="+mj-ea"/>
                <a:cs typeface="+mj-cs"/>
              </a:rPr>
              <a:t>more profile views</a:t>
            </a:r>
            <a:endParaRPr kumimoji="0" lang="en-GB" sz="9300" b="0" i="0" u="none" strike="noStrike" kern="1200" cap="none" spc="0" normalizeH="0" baseline="0" noProof="0" dirty="0">
              <a:ln>
                <a:noFill/>
              </a:ln>
              <a:solidFill>
                <a:srgbClr val="002060"/>
              </a:solidFill>
              <a:effectLst/>
              <a:uLnTx/>
              <a:uFillTx/>
              <a:latin typeface="Calibri Light" panose="020F0302020204030204"/>
              <a:ea typeface="+mj-ea"/>
              <a:cs typeface="+mj-cs"/>
            </a:endParaRPr>
          </a:p>
        </p:txBody>
      </p:sp>
      <p:sp>
        <p:nvSpPr>
          <p:cNvPr id="11" name="Title 5">
            <a:extLst>
              <a:ext uri="{FF2B5EF4-FFF2-40B4-BE49-F238E27FC236}">
                <a16:creationId xmlns:a16="http://schemas.microsoft.com/office/drawing/2014/main" id="{824B3FF5-E681-6A05-CF27-54299F8C112B}"/>
              </a:ext>
            </a:extLst>
          </p:cNvPr>
          <p:cNvSpPr txBox="1">
            <a:spLocks/>
          </p:cNvSpPr>
          <p:nvPr/>
        </p:nvSpPr>
        <p:spPr>
          <a:xfrm>
            <a:off x="6263572" y="4103057"/>
            <a:ext cx="5659820" cy="1524000"/>
          </a:xfrm>
          <a:prstGeom prst="rect">
            <a:avLst/>
          </a:prstGeom>
        </p:spPr>
        <p:txBody>
          <a:bodyPr vert="horz" lIns="91440" tIns="45720" rIns="91440" bIns="45720" rtlCol="0" anchor="ctr">
            <a:normAutofit fontScale="3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9300" b="0" i="0" u="none" strike="noStrike" kern="1200" cap="none" spc="0" normalizeH="0" baseline="0" noProof="0" dirty="0">
                <a:ln>
                  <a:noFill/>
                </a:ln>
                <a:solidFill>
                  <a:srgbClr val="002060"/>
                </a:solidFill>
                <a:effectLst/>
                <a:uLnTx/>
                <a:uFillTx/>
                <a:latin typeface="Calibri Light" panose="020F0302020204030204"/>
                <a:ea typeface="+mj-ea"/>
                <a:cs typeface="+mj-cs"/>
              </a:rPr>
              <a:t>36 </a:t>
            </a:r>
            <a:r>
              <a:rPr kumimoji="0" lang="en-GB" sz="13300" b="0" i="0" u="none" strike="noStrike" kern="1200" cap="none" spc="0" normalizeH="0" baseline="0" noProof="0" dirty="0">
                <a:ln>
                  <a:noFill/>
                </a:ln>
                <a:solidFill>
                  <a:srgbClr val="002060"/>
                </a:solidFill>
                <a:effectLst/>
                <a:uLnTx/>
                <a:uFillTx/>
                <a:latin typeface="Calibri Light" panose="020F0302020204030204"/>
                <a:ea typeface="+mj-ea"/>
                <a:cs typeface="+mj-cs"/>
              </a:rPr>
              <a:t>x</a:t>
            </a:r>
            <a:br>
              <a:rPr kumimoji="0" lang="en-GB" sz="4400" b="0" i="0" u="none" strike="noStrike" kern="1200" cap="none" spc="0" normalizeH="0" baseline="0" noProof="0" dirty="0">
                <a:ln>
                  <a:noFill/>
                </a:ln>
                <a:solidFill>
                  <a:srgbClr val="002060"/>
                </a:solidFill>
                <a:effectLst/>
                <a:uLnTx/>
                <a:uFillTx/>
                <a:latin typeface="Calibri Light" panose="020F0302020204030204"/>
                <a:ea typeface="+mj-ea"/>
                <a:cs typeface="+mj-cs"/>
              </a:rPr>
            </a:br>
            <a:r>
              <a:rPr kumimoji="0" lang="en-GB" sz="12000" b="0" i="0" u="none" strike="noStrike" kern="1200" cap="none" spc="0" normalizeH="0" baseline="0" noProof="0" dirty="0">
                <a:ln>
                  <a:noFill/>
                </a:ln>
                <a:solidFill>
                  <a:srgbClr val="002060"/>
                </a:solidFill>
                <a:effectLst/>
                <a:uLnTx/>
                <a:uFillTx/>
                <a:latin typeface="Calibri Light" panose="020F0302020204030204"/>
                <a:ea typeface="+mj-ea"/>
                <a:cs typeface="+mj-cs"/>
              </a:rPr>
              <a:t> </a:t>
            </a:r>
            <a:r>
              <a:rPr kumimoji="0" lang="en-GB" sz="10700" b="0" i="0" u="none" strike="noStrike" kern="1200" cap="none" spc="0" normalizeH="0" baseline="0" noProof="0" dirty="0">
                <a:ln>
                  <a:noFill/>
                </a:ln>
                <a:solidFill>
                  <a:srgbClr val="002060"/>
                </a:solidFill>
                <a:effectLst/>
                <a:uLnTx/>
                <a:uFillTx/>
                <a:latin typeface="Calibri Light" panose="020F0302020204030204"/>
                <a:ea typeface="+mj-ea"/>
                <a:cs typeface="+mj-cs"/>
              </a:rPr>
              <a:t>likely to get messages</a:t>
            </a:r>
            <a:endParaRPr kumimoji="0" lang="en-GB" sz="4400" b="0" i="0" u="none" strike="noStrike" kern="1200" cap="none" spc="0" normalizeH="0" baseline="0" noProof="0" dirty="0">
              <a:ln>
                <a:noFill/>
              </a:ln>
              <a:solidFill>
                <a:srgbClr val="002060"/>
              </a:solidFill>
              <a:effectLst/>
              <a:uLnTx/>
              <a:uFillTx/>
              <a:latin typeface="Calibri Light" panose="020F0302020204030204"/>
              <a:ea typeface="+mj-ea"/>
              <a:cs typeface="+mj-cs"/>
            </a:endParaRPr>
          </a:p>
        </p:txBody>
      </p:sp>
      <p:pic>
        <p:nvPicPr>
          <p:cNvPr id="2050" name="Picture 2" descr="Say Cheese GIF - Say Cheese - Discover &amp; Share GIFs">
            <a:extLst>
              <a:ext uri="{FF2B5EF4-FFF2-40B4-BE49-F238E27FC236}">
                <a16:creationId xmlns:a16="http://schemas.microsoft.com/office/drawing/2014/main" id="{DD824C51-CD74-5312-439D-803B8F192E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2213" y="197976"/>
            <a:ext cx="2762865" cy="2762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5920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Megan Cooper">
            <a:extLst>
              <a:ext uri="{FF2B5EF4-FFF2-40B4-BE49-F238E27FC236}">
                <a16:creationId xmlns:a16="http://schemas.microsoft.com/office/drawing/2014/main" id="{B1E4C3C8-33A6-FAFD-949C-4379036D5B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3965" y="1187649"/>
            <a:ext cx="1905000" cy="1905000"/>
          </a:xfrm>
          <a:prstGeom prst="ellipse">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204188" y="-10978"/>
            <a:ext cx="10515600" cy="1325563"/>
          </a:xfrm>
        </p:spPr>
        <p:txBody>
          <a:bodyPr/>
          <a:lstStyle/>
          <a:p>
            <a:r>
              <a:rPr lang="en-GB" b="1" i="0" dirty="0">
                <a:solidFill>
                  <a:schemeClr val="tx2">
                    <a:lumMod val="50000"/>
                    <a:lumOff val="50000"/>
                  </a:schemeClr>
                </a:solidFill>
                <a:effectLst/>
              </a:rPr>
              <a:t>Profile Picture </a:t>
            </a:r>
            <a:endParaRPr lang="en-GB" dirty="0">
              <a:solidFill>
                <a:schemeClr val="tx2">
                  <a:lumMod val="50000"/>
                  <a:lumOff val="50000"/>
                </a:schemeClr>
              </a:solidFill>
            </a:endParaRPr>
          </a:p>
        </p:txBody>
      </p:sp>
      <p:sp>
        <p:nvSpPr>
          <p:cNvPr id="3" name="TextBox 2">
            <a:extLst>
              <a:ext uri="{FF2B5EF4-FFF2-40B4-BE49-F238E27FC236}">
                <a16:creationId xmlns:a16="http://schemas.microsoft.com/office/drawing/2014/main" id="{0ACB04E5-9DBF-795C-5CCC-D660F0484680}"/>
              </a:ext>
            </a:extLst>
          </p:cNvPr>
          <p:cNvSpPr txBox="1"/>
          <p:nvPr/>
        </p:nvSpPr>
        <p:spPr>
          <a:xfrm>
            <a:off x="113108" y="5591287"/>
            <a:ext cx="6093372"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(10) The 10 Worst LinkedIn Profile Pictures Ever | LinkedIn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4B70256F-F585-8917-6789-E41D853E12AE}"/>
              </a:ext>
            </a:extLst>
          </p:cNvPr>
          <p:cNvPicPr>
            <a:picLocks noChangeAspect="1"/>
          </p:cNvPicPr>
          <p:nvPr/>
        </p:nvPicPr>
        <p:blipFill rotWithShape="1">
          <a:blip r:embed="rId5"/>
          <a:srcRect t="17242" b="22299"/>
          <a:stretch/>
        </p:blipFill>
        <p:spPr>
          <a:xfrm>
            <a:off x="3123726" y="1272187"/>
            <a:ext cx="1816502" cy="1839080"/>
          </a:xfrm>
          <a:prstGeom prst="ellipse">
            <a:avLst/>
          </a:prstGeom>
        </p:spPr>
      </p:pic>
      <p:pic>
        <p:nvPicPr>
          <p:cNvPr id="15" name="Picture 14">
            <a:extLst>
              <a:ext uri="{FF2B5EF4-FFF2-40B4-BE49-F238E27FC236}">
                <a16:creationId xmlns:a16="http://schemas.microsoft.com/office/drawing/2014/main" id="{800240A5-11CA-55C7-C514-930B36F31286}"/>
              </a:ext>
            </a:extLst>
          </p:cNvPr>
          <p:cNvPicPr>
            <a:picLocks noChangeAspect="1"/>
          </p:cNvPicPr>
          <p:nvPr/>
        </p:nvPicPr>
        <p:blipFill rotWithShape="1">
          <a:blip r:embed="rId6"/>
          <a:srcRect r="32725"/>
          <a:stretch/>
        </p:blipFill>
        <p:spPr>
          <a:xfrm>
            <a:off x="634482" y="1227517"/>
            <a:ext cx="1967870" cy="1959434"/>
          </a:xfrm>
          <a:prstGeom prst="ellipse">
            <a:avLst/>
          </a:prstGeom>
        </p:spPr>
      </p:pic>
      <p:pic>
        <p:nvPicPr>
          <p:cNvPr id="18" name="Picture 17">
            <a:extLst>
              <a:ext uri="{FF2B5EF4-FFF2-40B4-BE49-F238E27FC236}">
                <a16:creationId xmlns:a16="http://schemas.microsoft.com/office/drawing/2014/main" id="{B95872ED-71DF-30B4-4DC5-AC56BFC8E065}"/>
              </a:ext>
            </a:extLst>
          </p:cNvPr>
          <p:cNvPicPr>
            <a:picLocks noChangeAspect="1"/>
          </p:cNvPicPr>
          <p:nvPr/>
        </p:nvPicPr>
        <p:blipFill rotWithShape="1">
          <a:blip r:embed="rId7"/>
          <a:srcRect l="33839" r="4684"/>
          <a:stretch/>
        </p:blipFill>
        <p:spPr>
          <a:xfrm>
            <a:off x="3159794" y="3416123"/>
            <a:ext cx="1967870" cy="2016147"/>
          </a:xfrm>
          <a:prstGeom prst="ellipse">
            <a:avLst/>
          </a:prstGeom>
        </p:spPr>
      </p:pic>
      <p:grpSp>
        <p:nvGrpSpPr>
          <p:cNvPr id="22" name="Group 21">
            <a:extLst>
              <a:ext uri="{FF2B5EF4-FFF2-40B4-BE49-F238E27FC236}">
                <a16:creationId xmlns:a16="http://schemas.microsoft.com/office/drawing/2014/main" id="{8FF06076-09A0-E036-1050-4E1C5522F4D4}"/>
              </a:ext>
            </a:extLst>
          </p:cNvPr>
          <p:cNvGrpSpPr/>
          <p:nvPr/>
        </p:nvGrpSpPr>
        <p:grpSpPr>
          <a:xfrm>
            <a:off x="674295" y="3417362"/>
            <a:ext cx="1990397" cy="1990397"/>
            <a:chOff x="1563292" y="3722140"/>
            <a:chExt cx="1990397" cy="1990397"/>
          </a:xfrm>
        </p:grpSpPr>
        <p:sp>
          <p:nvSpPr>
            <p:cNvPr id="21" name="Oval 20">
              <a:extLst>
                <a:ext uri="{FF2B5EF4-FFF2-40B4-BE49-F238E27FC236}">
                  <a16:creationId xmlns:a16="http://schemas.microsoft.com/office/drawing/2014/main" id="{A1548E5E-2FCC-B01F-1C16-7C9BCC8D5BF8}"/>
                </a:ext>
              </a:extLst>
            </p:cNvPr>
            <p:cNvSpPr/>
            <p:nvPr/>
          </p:nvSpPr>
          <p:spPr>
            <a:xfrm>
              <a:off x="1563292" y="3722140"/>
              <a:ext cx="1990397" cy="1990397"/>
            </a:xfrm>
            <a:prstGeom prst="ellipse">
              <a:avLst/>
            </a:prstGeom>
            <a:solidFill>
              <a:schemeClr val="tx1">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0" name="Picture 19">
              <a:extLst>
                <a:ext uri="{FF2B5EF4-FFF2-40B4-BE49-F238E27FC236}">
                  <a16:creationId xmlns:a16="http://schemas.microsoft.com/office/drawing/2014/main" id="{37D9586D-6790-F066-5EAC-85C7DBA2F25D}"/>
                </a:ext>
              </a:extLst>
            </p:cNvPr>
            <p:cNvPicPr>
              <a:picLocks noChangeAspect="1"/>
            </p:cNvPicPr>
            <p:nvPr/>
          </p:nvPicPr>
          <p:blipFill rotWithShape="1">
            <a:blip r:embed="rId8"/>
            <a:srcRect l="21185" t="3334" r="21185"/>
            <a:stretch/>
          </p:blipFill>
          <p:spPr>
            <a:xfrm>
              <a:off x="2320122" y="4339417"/>
              <a:ext cx="563126" cy="755841"/>
            </a:xfrm>
            <a:prstGeom prst="rect">
              <a:avLst/>
            </a:prstGeom>
          </p:spPr>
        </p:pic>
      </p:grpSp>
      <p:sp>
        <p:nvSpPr>
          <p:cNvPr id="6" name="TextBox 5">
            <a:extLst>
              <a:ext uri="{FF2B5EF4-FFF2-40B4-BE49-F238E27FC236}">
                <a16:creationId xmlns:a16="http://schemas.microsoft.com/office/drawing/2014/main" id="{7C28778C-A34A-1482-6C4F-412835F428C2}"/>
              </a:ext>
            </a:extLst>
          </p:cNvPr>
          <p:cNvSpPr txBox="1"/>
          <p:nvPr/>
        </p:nvSpPr>
        <p:spPr>
          <a:xfrm>
            <a:off x="5620929" y="2947983"/>
            <a:ext cx="1070811"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4472C4"/>
                </a:solidFill>
                <a:effectLst/>
                <a:uLnTx/>
                <a:uFillTx/>
                <a:latin typeface="Calibri Light" panose="020F0302020204030204"/>
                <a:ea typeface="+mn-ea"/>
                <a:cs typeface="+mn-cs"/>
              </a:rPr>
              <a:t>Vs. </a:t>
            </a:r>
          </a:p>
        </p:txBody>
      </p:sp>
      <p:sp>
        <p:nvSpPr>
          <p:cNvPr id="17" name="Rectangle 16">
            <a:extLst>
              <a:ext uri="{FF2B5EF4-FFF2-40B4-BE49-F238E27FC236}">
                <a16:creationId xmlns:a16="http://schemas.microsoft.com/office/drawing/2014/main" id="{E2E071C8-AD25-5CE8-A865-C91F33225EB4}"/>
              </a:ext>
            </a:extLst>
          </p:cNvPr>
          <p:cNvSpPr/>
          <p:nvPr/>
        </p:nvSpPr>
        <p:spPr>
          <a:xfrm>
            <a:off x="9809663" y="5621798"/>
            <a:ext cx="2732158"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5B9BD5"/>
                </a:solidFill>
                <a:effectLst/>
                <a:uLnTx/>
                <a:uFillTx/>
                <a:latin typeface="Calibri" panose="020F0502020204030204"/>
                <a:ea typeface="+mn-ea"/>
                <a:cs typeface="Arial" panose="020B0604020202020204" pitchFamily="34" charset="0"/>
                <a:hlinkClick r:id="rId9"/>
              </a:rPr>
              <a:t>Profile Pic Maker</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FC7E53A2-690B-A4F6-BFCC-CE0A82EBC9C5}"/>
              </a:ext>
            </a:extLst>
          </p:cNvPr>
          <p:cNvSpPr/>
          <p:nvPr/>
        </p:nvSpPr>
        <p:spPr>
          <a:xfrm>
            <a:off x="6793691" y="5591286"/>
            <a:ext cx="2507482" cy="646331"/>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5B9BD5"/>
                </a:solidFill>
                <a:effectLst/>
                <a:uLnTx/>
                <a:uFillTx/>
                <a:latin typeface="Calibri" panose="020F0502020204030204"/>
                <a:ea typeface="+mn-ea"/>
                <a:cs typeface="Arial" panose="020B0604020202020204" pitchFamily="34" charset="0"/>
                <a:hlinkClick r:id="" action="ppaction://noaction"/>
              </a:rPr>
              <a:t>Remove Image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5B9BD5"/>
                </a:solidFill>
                <a:effectLst/>
                <a:uLnTx/>
                <a:uFillTx/>
                <a:latin typeface="Calibri" panose="020F0502020204030204"/>
                <a:ea typeface="+mn-ea"/>
                <a:cs typeface="Arial" panose="020B0604020202020204" pitchFamily="34" charset="0"/>
                <a:hlinkClick r:id="" action="ppaction://noaction"/>
              </a:rPr>
              <a:t>Background</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Nia Francis-Davies, #OPEN_TO_WORK">
            <a:extLst>
              <a:ext uri="{FF2B5EF4-FFF2-40B4-BE49-F238E27FC236}">
                <a16:creationId xmlns:a16="http://schemas.microsoft.com/office/drawing/2014/main" id="{AF342EB2-11D5-2CEA-748C-61212944419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000647" y="3389467"/>
            <a:ext cx="1905000" cy="1905000"/>
          </a:xfrm>
          <a:prstGeom prst="ellipse">
            <a:avLst/>
          </a:prstGeom>
          <a:noFill/>
          <a:extLst>
            <a:ext uri="{909E8E84-426E-40DD-AFC4-6F175D3DCCD1}">
              <a14:hiddenFill xmlns:a14="http://schemas.microsoft.com/office/drawing/2010/main">
                <a:solidFill>
                  <a:srgbClr val="FFFFFF"/>
                </a:solidFill>
              </a14:hiddenFill>
            </a:ext>
          </a:extLst>
        </p:spPr>
      </p:pic>
      <p:pic>
        <p:nvPicPr>
          <p:cNvPr id="1028" name="Picture 4" descr="Victoria Roshleva, #OPEN_TO_WORK">
            <a:extLst>
              <a:ext uri="{FF2B5EF4-FFF2-40B4-BE49-F238E27FC236}">
                <a16:creationId xmlns:a16="http://schemas.microsoft.com/office/drawing/2014/main" id="{FF17EA30-BFA6-0499-CFB8-B1FFD7637E0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721536" y="3358319"/>
            <a:ext cx="1905000" cy="1905000"/>
          </a:xfrm>
          <a:prstGeom prst="ellipse">
            <a:avLst/>
          </a:prstGeom>
          <a:noFill/>
          <a:extLst>
            <a:ext uri="{909E8E84-426E-40DD-AFC4-6F175D3DCCD1}">
              <a14:hiddenFill xmlns:a14="http://schemas.microsoft.com/office/drawing/2010/main">
                <a:solidFill>
                  <a:srgbClr val="FFFFFF"/>
                </a:solidFill>
              </a14:hiddenFill>
            </a:ext>
          </a:extLst>
        </p:spPr>
      </p:pic>
      <p:pic>
        <p:nvPicPr>
          <p:cNvPr id="1030" name="Picture 6" descr="Maria Jones">
            <a:extLst>
              <a:ext uri="{FF2B5EF4-FFF2-40B4-BE49-F238E27FC236}">
                <a16:creationId xmlns:a16="http://schemas.microsoft.com/office/drawing/2014/main" id="{3E28FEC9-357A-2474-D489-6F52BDF7DB4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647977" y="1178784"/>
            <a:ext cx="1905000" cy="1905000"/>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781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30"/>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26"/>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7" grpId="0"/>
      <p:bldP spid="1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113108" y="80299"/>
            <a:ext cx="10515600" cy="1325563"/>
          </a:xfrm>
        </p:spPr>
        <p:txBody>
          <a:bodyPr/>
          <a:lstStyle/>
          <a:p>
            <a:r>
              <a:rPr lang="en-GB" b="1" dirty="0">
                <a:solidFill>
                  <a:schemeClr val="tx2">
                    <a:lumMod val="50000"/>
                    <a:lumOff val="50000"/>
                  </a:schemeClr>
                </a:solidFill>
              </a:rPr>
              <a:t>#OpenToWork Feature</a:t>
            </a:r>
            <a:endParaRPr lang="en-GB" dirty="0">
              <a:solidFill>
                <a:schemeClr val="tx2">
                  <a:lumMod val="50000"/>
                  <a:lumOff val="50000"/>
                </a:schemeClr>
              </a:solidFill>
            </a:endParaRPr>
          </a:p>
        </p:txBody>
      </p:sp>
      <p:pic>
        <p:nvPicPr>
          <p:cNvPr id="8" name="Picture 7">
            <a:extLst>
              <a:ext uri="{FF2B5EF4-FFF2-40B4-BE49-F238E27FC236}">
                <a16:creationId xmlns:a16="http://schemas.microsoft.com/office/drawing/2014/main" id="{7A771005-4578-00F7-716E-C68C248B3DC7}"/>
              </a:ext>
            </a:extLst>
          </p:cNvPr>
          <p:cNvPicPr>
            <a:picLocks noChangeAspect="1"/>
          </p:cNvPicPr>
          <p:nvPr/>
        </p:nvPicPr>
        <p:blipFill>
          <a:blip r:embed="rId3"/>
          <a:srcRect l="63214" t="26190" r="21684" b="5873"/>
          <a:stretch/>
        </p:blipFill>
        <p:spPr>
          <a:xfrm>
            <a:off x="5802087" y="80299"/>
            <a:ext cx="5211337" cy="6593402"/>
          </a:xfrm>
          <a:prstGeom prst="rect">
            <a:avLst/>
          </a:prstGeom>
        </p:spPr>
      </p:pic>
      <p:pic>
        <p:nvPicPr>
          <p:cNvPr id="5" name="Picture 4" descr="Victoria Roshleva, #OPEN_TO_WORK">
            <a:extLst>
              <a:ext uri="{FF2B5EF4-FFF2-40B4-BE49-F238E27FC236}">
                <a16:creationId xmlns:a16="http://schemas.microsoft.com/office/drawing/2014/main" id="{4E229090-9C71-158C-C968-8935097E37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890" y="1222975"/>
            <a:ext cx="3715364" cy="3715364"/>
          </a:xfrm>
          <a:prstGeom prst="ellipse">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5C8F5012-D824-84F5-723E-3DC59667790A}"/>
              </a:ext>
            </a:extLst>
          </p:cNvPr>
          <p:cNvPicPr>
            <a:picLocks noChangeAspect="1"/>
          </p:cNvPicPr>
          <p:nvPr/>
        </p:nvPicPr>
        <p:blipFill>
          <a:blip r:embed="rId5"/>
          <a:srcRect l="23493" t="54665" r="40141" b="30877"/>
          <a:stretch>
            <a:fillRect/>
          </a:stretch>
        </p:blipFill>
        <p:spPr>
          <a:xfrm>
            <a:off x="1523152" y="5077406"/>
            <a:ext cx="4433676" cy="947451"/>
          </a:xfrm>
          <a:prstGeom prst="rect">
            <a:avLst/>
          </a:prstGeom>
        </p:spPr>
      </p:pic>
    </p:spTree>
    <p:extLst>
      <p:ext uri="{BB962C8B-B14F-4D97-AF65-F5344CB8AC3E}">
        <p14:creationId xmlns:p14="http://schemas.microsoft.com/office/powerpoint/2010/main" val="275590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E7D1D-744B-6C84-0709-25152D96D005}"/>
              </a:ext>
            </a:extLst>
          </p:cNvPr>
          <p:cNvSpPr>
            <a:spLocks noGrp="1"/>
          </p:cNvSpPr>
          <p:nvPr>
            <p:ph type="title"/>
          </p:nvPr>
        </p:nvSpPr>
        <p:spPr>
          <a:xfrm>
            <a:off x="325804" y="199625"/>
            <a:ext cx="11777295" cy="796023"/>
          </a:xfrm>
        </p:spPr>
        <p:txBody>
          <a:bodyPr>
            <a:normAutofit fontScale="90000"/>
          </a:bodyPr>
          <a:lstStyle/>
          <a:p>
            <a:r>
              <a:rPr lang="en-GB" sz="3999" b="1" dirty="0">
                <a:solidFill>
                  <a:srgbClr val="4472C4"/>
                </a:solidFill>
              </a:rPr>
              <a:t>Cover Photo - Get your LinkedIn Profile Working Harder for you </a:t>
            </a:r>
            <a:endParaRPr lang="en-GB" sz="3999" dirty="0">
              <a:solidFill>
                <a:srgbClr val="4472C4"/>
              </a:solidFill>
            </a:endParaRPr>
          </a:p>
        </p:txBody>
      </p:sp>
      <p:pic>
        <p:nvPicPr>
          <p:cNvPr id="3" name="Picture 2" descr="A screenshot of a computer&#10;&#10;Description automatically generated">
            <a:extLst>
              <a:ext uri="{FF2B5EF4-FFF2-40B4-BE49-F238E27FC236}">
                <a16:creationId xmlns:a16="http://schemas.microsoft.com/office/drawing/2014/main" id="{1B871862-1F8C-73F7-915E-15A8247BB4E3}"/>
              </a:ext>
            </a:extLst>
          </p:cNvPr>
          <p:cNvPicPr>
            <a:picLocks noChangeAspect="1"/>
          </p:cNvPicPr>
          <p:nvPr/>
        </p:nvPicPr>
        <p:blipFill rotWithShape="1">
          <a:blip r:embed="rId3"/>
          <a:srcRect l="7297" t="20883" r="67908" b="33926"/>
          <a:stretch/>
        </p:blipFill>
        <p:spPr bwMode="auto">
          <a:xfrm>
            <a:off x="6214451" y="2597362"/>
            <a:ext cx="5434229" cy="2786217"/>
          </a:xfrm>
          <a:prstGeom prst="rect">
            <a:avLst/>
          </a:prstGeom>
          <a:ln>
            <a:noFill/>
          </a:ln>
          <a:extLst>
            <a:ext uri="{53640926-AAD7-44D8-BBD7-CCE9431645EC}">
              <a14:shadowObscured xmlns:a14="http://schemas.microsoft.com/office/drawing/2010/main"/>
            </a:ext>
          </a:extLst>
        </p:spPr>
      </p:pic>
      <p:cxnSp>
        <p:nvCxnSpPr>
          <p:cNvPr id="13" name="Straight Connector 12">
            <a:extLst>
              <a:ext uri="{FF2B5EF4-FFF2-40B4-BE49-F238E27FC236}">
                <a16:creationId xmlns:a16="http://schemas.microsoft.com/office/drawing/2014/main" id="{FC8D92BE-DBCE-4DD0-A574-311ACFBD2842}"/>
              </a:ext>
            </a:extLst>
          </p:cNvPr>
          <p:cNvCxnSpPr/>
          <p:nvPr/>
        </p:nvCxnSpPr>
        <p:spPr>
          <a:xfrm>
            <a:off x="1904596" y="2054427"/>
            <a:ext cx="3842795"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2984A908-9EA5-F1F1-236F-3956BAE794A4}"/>
              </a:ext>
            </a:extLst>
          </p:cNvPr>
          <p:cNvPicPr>
            <a:picLocks noChangeAspect="1"/>
          </p:cNvPicPr>
          <p:nvPr/>
        </p:nvPicPr>
        <p:blipFill>
          <a:blip r:embed="rId4"/>
          <a:srcRect l="23482" t="18771" r="39465" b="40864"/>
          <a:stretch>
            <a:fillRect/>
          </a:stretch>
        </p:blipFill>
        <p:spPr>
          <a:xfrm>
            <a:off x="321326" y="2573324"/>
            <a:ext cx="5199221" cy="3044360"/>
          </a:xfrm>
          <a:prstGeom prst="rect">
            <a:avLst/>
          </a:prstGeom>
        </p:spPr>
      </p:pic>
      <p:sp>
        <p:nvSpPr>
          <p:cNvPr id="7" name="Rectangle 6">
            <a:extLst>
              <a:ext uri="{FF2B5EF4-FFF2-40B4-BE49-F238E27FC236}">
                <a16:creationId xmlns:a16="http://schemas.microsoft.com/office/drawing/2014/main" id="{799CFBE0-C1CF-DAC1-D23C-8914908436E9}"/>
              </a:ext>
            </a:extLst>
          </p:cNvPr>
          <p:cNvSpPr/>
          <p:nvPr/>
        </p:nvSpPr>
        <p:spPr>
          <a:xfrm>
            <a:off x="3714282" y="5471277"/>
            <a:ext cx="5199220" cy="131514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5913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59EF12E-4386-A06C-9062-820148AEB2FD}"/>
              </a:ext>
            </a:extLst>
          </p:cNvPr>
          <p:cNvPicPr>
            <a:picLocks noChangeAspect="1"/>
          </p:cNvPicPr>
          <p:nvPr/>
        </p:nvPicPr>
        <p:blipFill>
          <a:blip r:embed="rId3"/>
          <a:srcRect l="23333" t="18202" r="39286" b="43123"/>
          <a:stretch/>
        </p:blipFill>
        <p:spPr>
          <a:xfrm>
            <a:off x="6269692" y="3600452"/>
            <a:ext cx="5246569" cy="2917667"/>
          </a:xfrm>
          <a:prstGeom prst="rect">
            <a:avLst/>
          </a:prstGeom>
        </p:spPr>
      </p:pic>
      <p:sp>
        <p:nvSpPr>
          <p:cNvPr id="2" name="Title 1">
            <a:extLst>
              <a:ext uri="{FF2B5EF4-FFF2-40B4-BE49-F238E27FC236}">
                <a16:creationId xmlns:a16="http://schemas.microsoft.com/office/drawing/2014/main" id="{7D1E7D1D-744B-6C84-0709-25152D96D005}"/>
              </a:ext>
            </a:extLst>
          </p:cNvPr>
          <p:cNvSpPr>
            <a:spLocks noGrp="1"/>
          </p:cNvSpPr>
          <p:nvPr>
            <p:ph type="title"/>
          </p:nvPr>
        </p:nvSpPr>
        <p:spPr>
          <a:xfrm>
            <a:off x="325805" y="199625"/>
            <a:ext cx="9987238" cy="796023"/>
          </a:xfrm>
        </p:spPr>
        <p:txBody>
          <a:bodyPr>
            <a:normAutofit/>
          </a:bodyPr>
          <a:lstStyle/>
          <a:p>
            <a:r>
              <a:rPr lang="en-GB" sz="3999" b="1" dirty="0">
                <a:solidFill>
                  <a:srgbClr val="4472C4"/>
                </a:solidFill>
              </a:rPr>
              <a:t>Cover Photo </a:t>
            </a:r>
            <a:endParaRPr lang="en-GB" sz="3999" dirty="0">
              <a:solidFill>
                <a:srgbClr val="4472C4"/>
              </a:solidFill>
            </a:endParaRPr>
          </a:p>
        </p:txBody>
      </p:sp>
      <p:pic>
        <p:nvPicPr>
          <p:cNvPr id="5" name="Picture 4" descr="A screenshot of a computer&#10;&#10;Description automatically generated">
            <a:extLst>
              <a:ext uri="{FF2B5EF4-FFF2-40B4-BE49-F238E27FC236}">
                <a16:creationId xmlns:a16="http://schemas.microsoft.com/office/drawing/2014/main" id="{1F651407-CBDA-5AE3-D848-7A406898FA13}"/>
              </a:ext>
            </a:extLst>
          </p:cNvPr>
          <p:cNvPicPr>
            <a:picLocks noChangeAspect="1"/>
          </p:cNvPicPr>
          <p:nvPr/>
        </p:nvPicPr>
        <p:blipFill rotWithShape="1">
          <a:blip r:embed="rId4"/>
          <a:srcRect l="52072" t="20481" r="16575" b="22804"/>
          <a:stretch/>
        </p:blipFill>
        <p:spPr bwMode="auto">
          <a:xfrm>
            <a:off x="338838" y="820862"/>
            <a:ext cx="5324064" cy="2709247"/>
          </a:xfrm>
          <a:prstGeom prst="rect">
            <a:avLst/>
          </a:prstGeom>
          <a:ln>
            <a:noFill/>
          </a:ln>
          <a:extLst>
            <a:ext uri="{53640926-AAD7-44D8-BBD7-CCE9431645EC}">
              <a14:shadowObscured xmlns:a14="http://schemas.microsoft.com/office/drawing/2010/main"/>
            </a:ext>
          </a:extLst>
        </p:spPr>
      </p:pic>
      <p:pic>
        <p:nvPicPr>
          <p:cNvPr id="4" name="Picture 3">
            <a:extLst>
              <a:ext uri="{FF2B5EF4-FFF2-40B4-BE49-F238E27FC236}">
                <a16:creationId xmlns:a16="http://schemas.microsoft.com/office/drawing/2014/main" id="{6D567468-0462-7069-4A26-98A9583A9307}"/>
              </a:ext>
            </a:extLst>
          </p:cNvPr>
          <p:cNvPicPr>
            <a:picLocks noChangeAspect="1"/>
          </p:cNvPicPr>
          <p:nvPr/>
        </p:nvPicPr>
        <p:blipFill>
          <a:blip r:embed="rId5"/>
          <a:srcRect l="60308" t="18676" r="18996" b="42603"/>
          <a:stretch/>
        </p:blipFill>
        <p:spPr>
          <a:xfrm>
            <a:off x="6298506" y="802684"/>
            <a:ext cx="5217755" cy="2745601"/>
          </a:xfrm>
          <a:prstGeom prst="rect">
            <a:avLst/>
          </a:prstGeom>
        </p:spPr>
      </p:pic>
      <p:sp>
        <p:nvSpPr>
          <p:cNvPr id="9" name="Rectangle 8">
            <a:extLst>
              <a:ext uri="{FF2B5EF4-FFF2-40B4-BE49-F238E27FC236}">
                <a16:creationId xmlns:a16="http://schemas.microsoft.com/office/drawing/2014/main" id="{2A1622DC-4149-6C38-82A8-767F329403EF}"/>
              </a:ext>
            </a:extLst>
          </p:cNvPr>
          <p:cNvSpPr/>
          <p:nvPr/>
        </p:nvSpPr>
        <p:spPr>
          <a:xfrm>
            <a:off x="325805" y="2501868"/>
            <a:ext cx="4935634" cy="109858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70B69F4-3138-0B14-5C22-FCA71766A1BF}"/>
              </a:ext>
            </a:extLst>
          </p:cNvPr>
          <p:cNvSpPr/>
          <p:nvPr/>
        </p:nvSpPr>
        <p:spPr>
          <a:xfrm>
            <a:off x="6309535" y="2501868"/>
            <a:ext cx="4935634" cy="109858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8F6B373F-F6FB-E737-E242-1D2E44DB9F6B}"/>
              </a:ext>
            </a:extLst>
          </p:cNvPr>
          <p:cNvGrpSpPr/>
          <p:nvPr/>
        </p:nvGrpSpPr>
        <p:grpSpPr>
          <a:xfrm>
            <a:off x="5606634" y="5319535"/>
            <a:ext cx="2697253" cy="3633597"/>
            <a:chOff x="14557873" y="2262666"/>
            <a:chExt cx="2945594" cy="3791502"/>
          </a:xfrm>
        </p:grpSpPr>
        <p:sp>
          <p:nvSpPr>
            <p:cNvPr id="15" name="TextBox 14">
              <a:extLst>
                <a:ext uri="{FF2B5EF4-FFF2-40B4-BE49-F238E27FC236}">
                  <a16:creationId xmlns:a16="http://schemas.microsoft.com/office/drawing/2014/main" id="{34313F95-6435-DEDE-816D-1A482F27DB8A}"/>
                </a:ext>
              </a:extLst>
            </p:cNvPr>
            <p:cNvSpPr txBox="1"/>
            <p:nvPr/>
          </p:nvSpPr>
          <p:spPr>
            <a:xfrm>
              <a:off x="15208486" y="2262666"/>
              <a:ext cx="2249962" cy="16976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90E2A443-2364-760F-9F11-71C6333A4722}"/>
                </a:ext>
              </a:extLst>
            </p:cNvPr>
            <p:cNvSpPr txBox="1"/>
            <p:nvPr/>
          </p:nvSpPr>
          <p:spPr>
            <a:xfrm>
              <a:off x="14557873" y="5392008"/>
              <a:ext cx="2945594" cy="66216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155EF580-6FF0-DA28-3A10-C85C937593A8}"/>
              </a:ext>
            </a:extLst>
          </p:cNvPr>
          <p:cNvGrpSpPr/>
          <p:nvPr/>
        </p:nvGrpSpPr>
        <p:grpSpPr>
          <a:xfrm>
            <a:off x="6336988" y="5214858"/>
            <a:ext cx="5246571" cy="1355428"/>
            <a:chOff x="6336988" y="5214858"/>
            <a:chExt cx="5246571" cy="1355428"/>
          </a:xfrm>
        </p:grpSpPr>
        <p:sp>
          <p:nvSpPr>
            <p:cNvPr id="29" name="Rectangle 28">
              <a:extLst>
                <a:ext uri="{FF2B5EF4-FFF2-40B4-BE49-F238E27FC236}">
                  <a16:creationId xmlns:a16="http://schemas.microsoft.com/office/drawing/2014/main" id="{00BDE299-53C7-9BAC-4B1C-1F0FB7F12F98}"/>
                </a:ext>
              </a:extLst>
            </p:cNvPr>
            <p:cNvSpPr/>
            <p:nvPr/>
          </p:nvSpPr>
          <p:spPr>
            <a:xfrm>
              <a:off x="6336988" y="5645888"/>
              <a:ext cx="3104723" cy="92439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2FA335C2-2D61-3BFF-F3C2-408A120381EC}"/>
                </a:ext>
              </a:extLst>
            </p:cNvPr>
            <p:cNvSpPr/>
            <p:nvPr/>
          </p:nvSpPr>
          <p:spPr>
            <a:xfrm>
              <a:off x="9780101" y="5214858"/>
              <a:ext cx="1803458" cy="31909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Rectangle 13">
            <a:extLst>
              <a:ext uri="{FF2B5EF4-FFF2-40B4-BE49-F238E27FC236}">
                <a16:creationId xmlns:a16="http://schemas.microsoft.com/office/drawing/2014/main" id="{5BCA80A5-0ED3-3AF7-63D2-E958BF58E1EA}"/>
              </a:ext>
            </a:extLst>
          </p:cNvPr>
          <p:cNvSpPr/>
          <p:nvPr/>
        </p:nvSpPr>
        <p:spPr>
          <a:xfrm>
            <a:off x="6309535" y="5319535"/>
            <a:ext cx="5206726" cy="73578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65403946-A6AD-055D-C357-6E378C3ECDC9}"/>
              </a:ext>
            </a:extLst>
          </p:cNvPr>
          <p:cNvPicPr>
            <a:picLocks noChangeAspect="1"/>
          </p:cNvPicPr>
          <p:nvPr/>
        </p:nvPicPr>
        <p:blipFill>
          <a:blip r:embed="rId6"/>
          <a:srcRect l="23393" t="18669" r="39464" b="44211"/>
          <a:stretch>
            <a:fillRect/>
          </a:stretch>
        </p:blipFill>
        <p:spPr>
          <a:xfrm>
            <a:off x="400090" y="3479631"/>
            <a:ext cx="5043585" cy="2709247"/>
          </a:xfrm>
          <a:prstGeom prst="rect">
            <a:avLst/>
          </a:prstGeom>
        </p:spPr>
      </p:pic>
      <p:sp>
        <p:nvSpPr>
          <p:cNvPr id="18" name="Rectangle 17">
            <a:extLst>
              <a:ext uri="{FF2B5EF4-FFF2-40B4-BE49-F238E27FC236}">
                <a16:creationId xmlns:a16="http://schemas.microsoft.com/office/drawing/2014/main" id="{FB98B4F6-CFDD-2737-01E3-0004E5FAD387}"/>
              </a:ext>
            </a:extLst>
          </p:cNvPr>
          <p:cNvSpPr/>
          <p:nvPr/>
        </p:nvSpPr>
        <p:spPr>
          <a:xfrm>
            <a:off x="454065" y="5106672"/>
            <a:ext cx="4935634" cy="109858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4283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4" grpId="0" animBg="1"/>
      <p:bldP spid="1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153248" y="0"/>
            <a:ext cx="10515600" cy="1325563"/>
          </a:xfrm>
        </p:spPr>
        <p:txBody>
          <a:bodyPr/>
          <a:lstStyle/>
          <a:p>
            <a:r>
              <a:rPr lang="en-GB" b="1" i="0" dirty="0">
                <a:solidFill>
                  <a:schemeClr val="tx2">
                    <a:lumMod val="50000"/>
                    <a:lumOff val="50000"/>
                  </a:schemeClr>
                </a:solidFill>
                <a:effectLst/>
              </a:rPr>
              <a:t>Cover Photo Tips- Task use Canva</a:t>
            </a:r>
            <a:endParaRPr lang="en-GB" dirty="0">
              <a:solidFill>
                <a:schemeClr val="tx2">
                  <a:lumMod val="50000"/>
                  <a:lumOff val="50000"/>
                </a:schemeClr>
              </a:solidFill>
            </a:endParaRPr>
          </a:p>
        </p:txBody>
      </p:sp>
      <p:pic>
        <p:nvPicPr>
          <p:cNvPr id="3" name="Picture 2">
            <a:extLst>
              <a:ext uri="{FF2B5EF4-FFF2-40B4-BE49-F238E27FC236}">
                <a16:creationId xmlns:a16="http://schemas.microsoft.com/office/drawing/2014/main" id="{FAA194DB-8A1E-64EE-E032-7403B5B4C973}"/>
              </a:ext>
            </a:extLst>
          </p:cNvPr>
          <p:cNvPicPr>
            <a:picLocks noChangeAspect="1"/>
          </p:cNvPicPr>
          <p:nvPr/>
        </p:nvPicPr>
        <p:blipFill>
          <a:blip r:embed="rId3"/>
          <a:stretch>
            <a:fillRect/>
          </a:stretch>
        </p:blipFill>
        <p:spPr>
          <a:xfrm>
            <a:off x="914400" y="1053450"/>
            <a:ext cx="9801399" cy="4751099"/>
          </a:xfrm>
          <a:prstGeom prst="rect">
            <a:avLst/>
          </a:prstGeom>
        </p:spPr>
      </p:pic>
      <p:sp>
        <p:nvSpPr>
          <p:cNvPr id="13" name="TextBox 12">
            <a:extLst>
              <a:ext uri="{FF2B5EF4-FFF2-40B4-BE49-F238E27FC236}">
                <a16:creationId xmlns:a16="http://schemas.microsoft.com/office/drawing/2014/main" id="{D6A3B873-3896-1CBC-2161-F2B86830E3C2}"/>
              </a:ext>
            </a:extLst>
          </p:cNvPr>
          <p:cNvSpPr txBox="1"/>
          <p:nvPr/>
        </p:nvSpPr>
        <p:spPr>
          <a:xfrm>
            <a:off x="4377011" y="6273145"/>
            <a:ext cx="361618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Canva</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&amp; search for LinkedIn Banner </a:t>
            </a:r>
          </a:p>
        </p:txBody>
      </p:sp>
    </p:spTree>
    <p:extLst>
      <p:ext uri="{BB962C8B-B14F-4D97-AF65-F5344CB8AC3E}">
        <p14:creationId xmlns:p14="http://schemas.microsoft.com/office/powerpoint/2010/main" val="2825263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418721" y="0"/>
            <a:ext cx="10515600" cy="1325563"/>
          </a:xfrm>
        </p:spPr>
        <p:txBody>
          <a:bodyPr/>
          <a:lstStyle/>
          <a:p>
            <a:r>
              <a:rPr lang="en-GB" b="1" i="0" dirty="0">
                <a:solidFill>
                  <a:schemeClr val="tx2">
                    <a:lumMod val="50000"/>
                    <a:lumOff val="50000"/>
                  </a:schemeClr>
                </a:solidFill>
                <a:effectLst/>
              </a:rPr>
              <a:t>Headline – Tell them who you are</a:t>
            </a:r>
            <a:endParaRPr lang="en-GB" dirty="0">
              <a:solidFill>
                <a:schemeClr val="tx2">
                  <a:lumMod val="50000"/>
                  <a:lumOff val="50000"/>
                </a:schemeClr>
              </a:solidFill>
            </a:endParaRPr>
          </a:p>
        </p:txBody>
      </p:sp>
      <p:sp>
        <p:nvSpPr>
          <p:cNvPr id="8" name="TextBox 7">
            <a:extLst>
              <a:ext uri="{FF2B5EF4-FFF2-40B4-BE49-F238E27FC236}">
                <a16:creationId xmlns:a16="http://schemas.microsoft.com/office/drawing/2014/main" id="{15FAE657-E117-6EDB-0222-3A79F43709EC}"/>
              </a:ext>
            </a:extLst>
          </p:cNvPr>
          <p:cNvSpPr txBox="1"/>
          <p:nvPr/>
        </p:nvSpPr>
        <p:spPr>
          <a:xfrm>
            <a:off x="1062734" y="1269362"/>
            <a:ext cx="6093912"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7x Formula 1 World Champion | Founder of Mission 44 | Environmental and Social Equality Advocate | </a:t>
            </a:r>
            <a:r>
              <a:rPr lang="en-GB" dirty="0">
                <a:solidFill>
                  <a:prstClr val="black"/>
                </a:solidFill>
                <a:latin typeface="Calibri" panose="020F0502020204030204"/>
              </a:rPr>
              <a:t>Ferrari</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Driver </a:t>
            </a:r>
          </a:p>
        </p:txBody>
      </p:sp>
      <p:sp>
        <p:nvSpPr>
          <p:cNvPr id="12" name="Title 1">
            <a:extLst>
              <a:ext uri="{FF2B5EF4-FFF2-40B4-BE49-F238E27FC236}">
                <a16:creationId xmlns:a16="http://schemas.microsoft.com/office/drawing/2014/main" id="{2147A4A1-8747-36D0-8AD1-22D4CE92F31C}"/>
              </a:ext>
            </a:extLst>
          </p:cNvPr>
          <p:cNvSpPr txBox="1">
            <a:spLocks/>
          </p:cNvSpPr>
          <p:nvPr/>
        </p:nvSpPr>
        <p:spPr>
          <a:xfrm>
            <a:off x="8187770" y="1295353"/>
            <a:ext cx="3477351" cy="41690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a:ln>
                  <a:noFill/>
                </a:ln>
                <a:solidFill>
                  <a:srgbClr val="21B782"/>
                </a:solidFill>
                <a:effectLst/>
                <a:uLnTx/>
                <a:uFillTx/>
                <a:latin typeface="Calibri Light" panose="020F0302020204030204"/>
                <a:ea typeface="+mj-ea"/>
                <a:cs typeface="+mj-cs"/>
              </a:rPr>
              <a:t>Lewis Hamilton </a:t>
            </a:r>
          </a:p>
        </p:txBody>
      </p:sp>
      <p:sp>
        <p:nvSpPr>
          <p:cNvPr id="13" name="TextBox 12">
            <a:extLst>
              <a:ext uri="{FF2B5EF4-FFF2-40B4-BE49-F238E27FC236}">
                <a16:creationId xmlns:a16="http://schemas.microsoft.com/office/drawing/2014/main" id="{10A7DC42-6594-3A09-F260-B3B5E8F922C7}"/>
              </a:ext>
            </a:extLst>
          </p:cNvPr>
          <p:cNvSpPr txBox="1"/>
          <p:nvPr/>
        </p:nvSpPr>
        <p:spPr>
          <a:xfrm>
            <a:off x="1062734" y="2393706"/>
            <a:ext cx="6093912" cy="646331"/>
          </a:xfrm>
          <a:prstGeom prst="rect">
            <a:avLst/>
          </a:prstGeom>
          <a:noFill/>
        </p:spPr>
        <p:txBody>
          <a:bodyPr wrap="square">
            <a:spAutoFit/>
          </a:bodyPr>
          <a:lstStyle/>
          <a:p>
            <a:pPr lvl="0">
              <a:defRPr/>
            </a:pPr>
            <a:r>
              <a:rPr lang="en-GB" dirty="0">
                <a:latin typeface="Calibri" panose="020F0502020204030204" pitchFamily="34" charset="0"/>
                <a:ea typeface="Calibri" panose="020F0502020204030204" pitchFamily="34" charset="0"/>
                <a:cs typeface="Calibri" panose="020F0502020204030204" pitchFamily="34" charset="0"/>
              </a:rPr>
              <a:t>Sports Promoter | Chairman of Matchroom Sport | Boxing Promoter | Public Speaker | Businessman</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14" name="Title 1">
            <a:extLst>
              <a:ext uri="{FF2B5EF4-FFF2-40B4-BE49-F238E27FC236}">
                <a16:creationId xmlns:a16="http://schemas.microsoft.com/office/drawing/2014/main" id="{C6F32FD8-578B-4FEE-13EA-80EFD233FF1E}"/>
              </a:ext>
            </a:extLst>
          </p:cNvPr>
          <p:cNvSpPr txBox="1">
            <a:spLocks/>
          </p:cNvSpPr>
          <p:nvPr/>
        </p:nvSpPr>
        <p:spPr>
          <a:xfrm>
            <a:off x="8187772" y="2409703"/>
            <a:ext cx="3179887" cy="762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a:ln>
                  <a:noFill/>
                </a:ln>
                <a:solidFill>
                  <a:srgbClr val="21B782"/>
                </a:solidFill>
                <a:effectLst/>
                <a:uLnTx/>
                <a:uFillTx/>
                <a:latin typeface="Calibri Light" panose="020F0302020204030204"/>
                <a:ea typeface="+mj-ea"/>
                <a:cs typeface="+mj-cs"/>
              </a:rPr>
              <a:t>Eddie Hearn </a:t>
            </a:r>
          </a:p>
        </p:txBody>
      </p:sp>
      <p:sp>
        <p:nvSpPr>
          <p:cNvPr id="15" name="TextBox 14">
            <a:extLst>
              <a:ext uri="{FF2B5EF4-FFF2-40B4-BE49-F238E27FC236}">
                <a16:creationId xmlns:a16="http://schemas.microsoft.com/office/drawing/2014/main" id="{746D607D-7FDB-365D-83E1-A81333F484B6}"/>
              </a:ext>
            </a:extLst>
          </p:cNvPr>
          <p:cNvSpPr txBox="1"/>
          <p:nvPr/>
        </p:nvSpPr>
        <p:spPr>
          <a:xfrm>
            <a:off x="1062734" y="3638666"/>
            <a:ext cx="6093912"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8x Olympic Gold Medallist | World Record Holder 100m &amp; 200m | Entrepreneur | Inspiring Future Generations in Track &amp; Field</a:t>
            </a:r>
          </a:p>
        </p:txBody>
      </p:sp>
      <p:sp>
        <p:nvSpPr>
          <p:cNvPr id="16" name="Title 1">
            <a:extLst>
              <a:ext uri="{FF2B5EF4-FFF2-40B4-BE49-F238E27FC236}">
                <a16:creationId xmlns:a16="http://schemas.microsoft.com/office/drawing/2014/main" id="{E89E78BC-41AF-8ACD-15D0-DBF43A02EDFB}"/>
              </a:ext>
            </a:extLst>
          </p:cNvPr>
          <p:cNvSpPr txBox="1">
            <a:spLocks/>
          </p:cNvSpPr>
          <p:nvPr/>
        </p:nvSpPr>
        <p:spPr>
          <a:xfrm>
            <a:off x="8187770" y="3607472"/>
            <a:ext cx="3179887" cy="762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a:ln>
                  <a:noFill/>
                </a:ln>
                <a:solidFill>
                  <a:srgbClr val="21B782"/>
                </a:solidFill>
                <a:effectLst/>
                <a:uLnTx/>
                <a:uFillTx/>
                <a:latin typeface="Calibri Light" panose="020F0302020204030204"/>
                <a:ea typeface="+mj-ea"/>
                <a:cs typeface="+mj-cs"/>
              </a:rPr>
              <a:t>Usain Bolt</a:t>
            </a:r>
          </a:p>
        </p:txBody>
      </p:sp>
      <p:sp>
        <p:nvSpPr>
          <p:cNvPr id="3" name="TextBox 2">
            <a:extLst>
              <a:ext uri="{FF2B5EF4-FFF2-40B4-BE49-F238E27FC236}">
                <a16:creationId xmlns:a16="http://schemas.microsoft.com/office/drawing/2014/main" id="{16CBD34A-A472-31DF-D04C-8CEDC8EB6825}"/>
              </a:ext>
            </a:extLst>
          </p:cNvPr>
          <p:cNvSpPr txBox="1"/>
          <p:nvPr/>
        </p:nvSpPr>
        <p:spPr>
          <a:xfrm>
            <a:off x="1062734" y="4934962"/>
            <a:ext cx="6093912" cy="923330"/>
          </a:xfrm>
          <a:prstGeom prst="rect">
            <a:avLst/>
          </a:prstGeom>
          <a:noFill/>
        </p:spPr>
        <p:txBody>
          <a:bodyPr wrap="square">
            <a:spAutoFit/>
          </a:bodyPr>
          <a:lstStyle/>
          <a:p>
            <a:pPr lvl="0">
              <a:defRPr/>
            </a:pPr>
            <a:r>
              <a:rPr lang="en-GB" dirty="0"/>
              <a:t>800m Olympic Silver Medallist 🥈 | European &amp; Commonwealth Champion 🏆 | Mental Health Advocate 💬 | Speaker &amp; Role Model</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itle 1">
            <a:extLst>
              <a:ext uri="{FF2B5EF4-FFF2-40B4-BE49-F238E27FC236}">
                <a16:creationId xmlns:a16="http://schemas.microsoft.com/office/drawing/2014/main" id="{F3044980-69FD-FDAA-B4DE-24BFF3649117}"/>
              </a:ext>
            </a:extLst>
          </p:cNvPr>
          <p:cNvSpPr txBox="1">
            <a:spLocks/>
          </p:cNvSpPr>
          <p:nvPr/>
        </p:nvSpPr>
        <p:spPr>
          <a:xfrm>
            <a:off x="8187770" y="4841043"/>
            <a:ext cx="3909495" cy="762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a:ln>
                  <a:noFill/>
                </a:ln>
                <a:solidFill>
                  <a:srgbClr val="21B782"/>
                </a:solidFill>
                <a:effectLst/>
                <a:uLnTx/>
                <a:uFillTx/>
                <a:latin typeface="Calibri Light" panose="020F0302020204030204"/>
                <a:ea typeface="+mj-ea"/>
                <a:cs typeface="+mj-cs"/>
              </a:rPr>
              <a:t>Keeley Hodgkinson </a:t>
            </a:r>
          </a:p>
        </p:txBody>
      </p:sp>
    </p:spTree>
    <p:extLst>
      <p:ext uri="{BB962C8B-B14F-4D97-AF65-F5344CB8AC3E}">
        <p14:creationId xmlns:p14="http://schemas.microsoft.com/office/powerpoint/2010/main" val="4262120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3" grpId="0"/>
      <p:bldP spid="14" grpId="0"/>
      <p:bldP spid="15" grpId="0"/>
      <p:bldP spid="16" grpId="0"/>
      <p:bldP spid="3"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153248" y="0"/>
            <a:ext cx="10515600" cy="1325563"/>
          </a:xfrm>
        </p:spPr>
        <p:txBody>
          <a:bodyPr/>
          <a:lstStyle/>
          <a:p>
            <a:r>
              <a:rPr lang="en-GB" b="1" i="0" dirty="0">
                <a:solidFill>
                  <a:schemeClr val="tx2">
                    <a:lumMod val="50000"/>
                    <a:lumOff val="50000"/>
                  </a:schemeClr>
                </a:solidFill>
                <a:effectLst/>
              </a:rPr>
              <a:t>Headline – Tell them who you are</a:t>
            </a:r>
            <a:endParaRPr lang="en-GB" dirty="0">
              <a:solidFill>
                <a:schemeClr val="tx2">
                  <a:lumMod val="50000"/>
                  <a:lumOff val="50000"/>
                </a:schemeClr>
              </a:solidFill>
            </a:endParaRPr>
          </a:p>
        </p:txBody>
      </p:sp>
      <p:sp>
        <p:nvSpPr>
          <p:cNvPr id="3" name="TextBox 2">
            <a:extLst>
              <a:ext uri="{FF2B5EF4-FFF2-40B4-BE49-F238E27FC236}">
                <a16:creationId xmlns:a16="http://schemas.microsoft.com/office/drawing/2014/main" id="{16CBD34A-A472-31DF-D04C-8CEDC8EB6825}"/>
              </a:ext>
            </a:extLst>
          </p:cNvPr>
          <p:cNvSpPr txBox="1"/>
          <p:nvPr/>
        </p:nvSpPr>
        <p:spPr>
          <a:xfrm>
            <a:off x="588517" y="1012608"/>
            <a:ext cx="11014966" cy="6709529"/>
          </a:xfrm>
          <a:prstGeom prst="rect">
            <a:avLst/>
          </a:prstGeom>
          <a:noFill/>
        </p:spPr>
        <p:txBody>
          <a:bodyPr wrap="square">
            <a:spAutoFit/>
          </a:bodyPr>
          <a:lstStyle/>
          <a:p>
            <a:pPr lvl="0">
              <a:defRPr/>
            </a:pPr>
            <a:r>
              <a:rPr kumimoji="0" lang="en-GB" sz="2000" b="1" i="0" u="none" strike="noStrike" kern="1200" cap="none" spc="0" normalizeH="0" baseline="0" noProof="0" dirty="0">
                <a:ln>
                  <a:noFill/>
                </a:ln>
                <a:solidFill>
                  <a:srgbClr val="002060"/>
                </a:solidFill>
                <a:effectLst/>
                <a:uLnTx/>
                <a:uFillTx/>
                <a:latin typeface="Calibri" panose="020F0502020204030204"/>
                <a:ea typeface="+mn-ea"/>
                <a:cs typeface="+mn-cs"/>
              </a:rPr>
              <a:t>Include Keywords Relevant to Your Industry</a:t>
            </a:r>
          </a:p>
          <a:p>
            <a:pPr marL="285750" indent="-285750">
              <a:buFont typeface="Arial" panose="020B0604020202020204" pitchFamily="34" charset="0"/>
              <a:buChar char="•"/>
              <a:defRPr/>
            </a:pPr>
            <a:r>
              <a:rPr lang="en-GB" sz="2000" dirty="0">
                <a:solidFill>
                  <a:srgbClr val="002060"/>
                </a:solidFill>
              </a:rPr>
              <a:t>Use terms that recruiters or hiring managers might search for in your field. Including relevant keywords helps your profile rank higher in LinkedIn searches.</a:t>
            </a:r>
          </a:p>
          <a:p>
            <a:pPr marL="285750" indent="-285750">
              <a:buFont typeface="Arial" panose="020B0604020202020204" pitchFamily="34" charset="0"/>
              <a:buChar char="•"/>
              <a:defRPr/>
            </a:pPr>
            <a:r>
              <a:rPr lang="en-GB" sz="2000" dirty="0">
                <a:solidFill>
                  <a:srgbClr val="002060"/>
                </a:solidFill>
              </a:rPr>
              <a:t>Example: </a:t>
            </a:r>
            <a:r>
              <a:rPr lang="en-GB" sz="2000" i="1" dirty="0">
                <a:solidFill>
                  <a:srgbClr val="002060"/>
                </a:solidFill>
              </a:rPr>
              <a:t>"Sports Management | Event Coordinator | Team Operations Specialist" </a:t>
            </a:r>
          </a:p>
          <a:p>
            <a:pPr marL="285750" indent="-285750">
              <a:buFont typeface="Arial" panose="020B0604020202020204" pitchFamily="34" charset="0"/>
              <a:buChar char="•"/>
              <a:defRPr/>
            </a:pPr>
            <a:endParaRPr lang="en-GB" sz="2000" i="1" dirty="0">
              <a:solidFill>
                <a:srgbClr val="002060"/>
              </a:solidFill>
            </a:endParaRPr>
          </a:p>
          <a:p>
            <a:pPr>
              <a:defRPr/>
            </a:pPr>
            <a:r>
              <a:rPr lang="en-GB" sz="2000" b="1" dirty="0">
                <a:solidFill>
                  <a:srgbClr val="002060"/>
                </a:solidFill>
                <a:latin typeface="Calibri" panose="020F0502020204030204"/>
              </a:rPr>
              <a:t>Showcase Your Value </a:t>
            </a:r>
          </a:p>
          <a:p>
            <a:pPr marL="285750" indent="-285750">
              <a:buFont typeface="Arial" panose="020B0604020202020204" pitchFamily="34" charset="0"/>
              <a:buChar char="•"/>
              <a:defRPr/>
            </a:pPr>
            <a:r>
              <a:rPr lang="en-GB" sz="2000" dirty="0">
                <a:solidFill>
                  <a:srgbClr val="002060"/>
                </a:solidFill>
              </a:rPr>
              <a:t>Highlight what makes you unique and what value you can offer. Think about what skills, experience, or attributes set you apart.</a:t>
            </a:r>
          </a:p>
          <a:p>
            <a:pPr marL="285750" indent="-285750">
              <a:buFont typeface="Arial" panose="020B0604020202020204" pitchFamily="34" charset="0"/>
              <a:buChar char="•"/>
              <a:defRPr/>
            </a:pPr>
            <a:r>
              <a:rPr lang="en-GB" sz="2000" dirty="0">
                <a:solidFill>
                  <a:srgbClr val="002060"/>
                </a:solidFill>
              </a:rPr>
              <a:t>Example: </a:t>
            </a:r>
            <a:r>
              <a:rPr lang="en-GB" sz="2000" i="1" dirty="0">
                <a:solidFill>
                  <a:srgbClr val="002060"/>
                </a:solidFill>
              </a:rPr>
              <a:t>"Driving Success in Sports Events Through Strategic Planning &amp; Team Leadership”</a:t>
            </a:r>
          </a:p>
          <a:p>
            <a:pPr marL="285750" indent="-285750">
              <a:buFont typeface="Arial" panose="020B0604020202020204" pitchFamily="34" charset="0"/>
              <a:buChar char="•"/>
              <a:defRPr/>
            </a:pPr>
            <a:r>
              <a:rPr lang="en-GB" sz="2000" dirty="0">
                <a:solidFill>
                  <a:srgbClr val="002060"/>
                </a:solidFill>
              </a:rPr>
              <a:t>Example: </a:t>
            </a:r>
            <a:r>
              <a:rPr lang="en-GB" sz="2000" i="1" dirty="0">
                <a:solidFill>
                  <a:srgbClr val="002060"/>
                </a:solidFill>
              </a:rPr>
              <a:t>"Specialist in Sponsorship Acquisition &amp; Sports Marketing"</a:t>
            </a:r>
          </a:p>
          <a:p>
            <a:pPr marL="285750" indent="-285750">
              <a:buFont typeface="Arial" panose="020B0604020202020204" pitchFamily="34" charset="0"/>
              <a:buChar char="•"/>
              <a:defRPr/>
            </a:pPr>
            <a:endParaRPr lang="en-GB" sz="2000" i="1" dirty="0">
              <a:solidFill>
                <a:srgbClr val="002060"/>
              </a:solidFill>
            </a:endParaRPr>
          </a:p>
          <a:p>
            <a:pPr>
              <a:defRPr/>
            </a:pPr>
            <a:r>
              <a:rPr lang="en-GB" sz="2000" b="1" dirty="0">
                <a:solidFill>
                  <a:srgbClr val="002060"/>
                </a:solidFill>
                <a:latin typeface="Calibri" panose="020F0502020204030204"/>
              </a:rPr>
              <a:t>Mention What you do or What you're Looking for</a:t>
            </a:r>
          </a:p>
          <a:p>
            <a:pPr marL="285750" indent="-285750">
              <a:buFont typeface="Arial" panose="020B0604020202020204" pitchFamily="34" charset="0"/>
              <a:buChar char="•"/>
              <a:defRPr/>
            </a:pPr>
            <a:r>
              <a:rPr lang="en-GB" sz="2000" dirty="0">
                <a:solidFill>
                  <a:srgbClr val="002060"/>
                </a:solidFill>
              </a:rPr>
              <a:t>Make it clear what you do or what role you’re aspiring to, so it's immediately obvious what industry or role you’re targeting.</a:t>
            </a:r>
          </a:p>
          <a:p>
            <a:pPr marL="285750" indent="-285750">
              <a:buFont typeface="Arial" panose="020B0604020202020204" pitchFamily="34" charset="0"/>
              <a:buChar char="•"/>
              <a:defRPr/>
            </a:pPr>
            <a:r>
              <a:rPr lang="en-GB" sz="2000" dirty="0">
                <a:solidFill>
                  <a:srgbClr val="002060"/>
                </a:solidFill>
              </a:rPr>
              <a:t>Example: </a:t>
            </a:r>
            <a:r>
              <a:rPr lang="en-GB" sz="2000" i="1" dirty="0">
                <a:solidFill>
                  <a:srgbClr val="002060"/>
                </a:solidFill>
              </a:rPr>
              <a:t>"Aspiring Sports Event Manager | Final-Year Sports Management Student”</a:t>
            </a:r>
          </a:p>
          <a:p>
            <a:pPr marL="285750" indent="-285750">
              <a:buFont typeface="Arial" panose="020B0604020202020204" pitchFamily="34" charset="0"/>
              <a:buChar char="•"/>
              <a:defRPr/>
            </a:pPr>
            <a:r>
              <a:rPr lang="en-GB" sz="2000" dirty="0">
                <a:solidFill>
                  <a:srgbClr val="002060"/>
                </a:solidFill>
              </a:rPr>
              <a:t>Example: </a:t>
            </a:r>
            <a:r>
              <a:rPr lang="en-GB" sz="2000" i="1" dirty="0">
                <a:solidFill>
                  <a:srgbClr val="002060"/>
                </a:solidFill>
              </a:rPr>
              <a:t>“Seeking Opportunities in Sports Marketing &amp; Brand Partnerships"</a:t>
            </a:r>
          </a:p>
          <a:p>
            <a:pPr marL="285750" indent="-285750">
              <a:buFont typeface="Arial" panose="020B0604020202020204" pitchFamily="34" charset="0"/>
              <a:buChar char="•"/>
              <a:defRPr/>
            </a:pPr>
            <a:endParaRPr lang="en-GB" sz="2000" i="1" dirty="0">
              <a:solidFill>
                <a:srgbClr val="002060"/>
              </a:solidFill>
            </a:endParaRPr>
          </a:p>
          <a:p>
            <a:pPr>
              <a:defRPr/>
            </a:pPr>
            <a:endParaRPr lang="en-GB" i="1" dirty="0">
              <a:solidFill>
                <a:srgbClr val="002060"/>
              </a:solidFill>
            </a:endParaRPr>
          </a:p>
          <a:p>
            <a:pPr>
              <a:defRPr/>
            </a:pPr>
            <a:endParaRPr lang="en-GB" dirty="0">
              <a:solidFill>
                <a:srgbClr val="002060"/>
              </a:solidFill>
            </a:endParaRPr>
          </a:p>
          <a:p>
            <a:pPr lvl="0">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lvl="0">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lvl="0">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685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418721" y="0"/>
            <a:ext cx="10515600" cy="1325563"/>
          </a:xfrm>
        </p:spPr>
        <p:txBody>
          <a:bodyPr/>
          <a:lstStyle/>
          <a:p>
            <a:r>
              <a:rPr lang="en-GB" b="1" i="0" dirty="0">
                <a:solidFill>
                  <a:schemeClr val="tx2">
                    <a:lumMod val="50000"/>
                    <a:lumOff val="50000"/>
                  </a:schemeClr>
                </a:solidFill>
                <a:effectLst/>
              </a:rPr>
              <a:t>About</a:t>
            </a:r>
            <a:r>
              <a:rPr lang="en-GB" b="1" i="0" dirty="0">
                <a:solidFill>
                  <a:schemeClr val="accent5"/>
                </a:solidFill>
                <a:effectLst/>
              </a:rPr>
              <a:t>  </a:t>
            </a:r>
            <a:endParaRPr lang="en-GB" dirty="0">
              <a:solidFill>
                <a:schemeClr val="accent5"/>
              </a:solidFill>
            </a:endParaRPr>
          </a:p>
        </p:txBody>
      </p:sp>
      <p:sp>
        <p:nvSpPr>
          <p:cNvPr id="3" name="Title 1">
            <a:extLst>
              <a:ext uri="{FF2B5EF4-FFF2-40B4-BE49-F238E27FC236}">
                <a16:creationId xmlns:a16="http://schemas.microsoft.com/office/drawing/2014/main" id="{D64D53D2-7993-FAEC-FDDC-FF971302ED02}"/>
              </a:ext>
            </a:extLst>
          </p:cNvPr>
          <p:cNvSpPr txBox="1">
            <a:spLocks/>
          </p:cNvSpPr>
          <p:nvPr/>
        </p:nvSpPr>
        <p:spPr>
          <a:xfrm>
            <a:off x="153248" y="1502762"/>
            <a:ext cx="2437552" cy="37322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GB" sz="3600" dirty="0">
                <a:solidFill>
                  <a:srgbClr val="21B782"/>
                </a:solidFill>
                <a:latin typeface="Calibri Light" panose="020F0302020204030204"/>
              </a:rPr>
              <a:t>Open. Friendly. Key words</a:t>
            </a:r>
          </a:p>
          <a:p>
            <a:pPr marL="0" marR="0" lvl="0" indent="0" algn="l" defTabSz="914400" rtl="0" eaLnBrk="1" fontAlgn="auto" latinLnBrk="0" hangingPunct="1">
              <a:lnSpc>
                <a:spcPct val="90000"/>
              </a:lnSpc>
              <a:spcBef>
                <a:spcPct val="0"/>
              </a:spcBef>
              <a:spcAft>
                <a:spcPts val="0"/>
              </a:spcAft>
              <a:buClrTx/>
              <a:buSzTx/>
              <a:buFontTx/>
              <a:buNone/>
              <a:tabLst/>
              <a:defRPr/>
            </a:pPr>
            <a:r>
              <a:rPr lang="en-GB" sz="3600" dirty="0">
                <a:solidFill>
                  <a:srgbClr val="21B782"/>
                </a:solidFill>
                <a:latin typeface="Calibri Light" panose="020F0302020204030204"/>
              </a:rPr>
              <a:t>Achievements</a:t>
            </a:r>
          </a:p>
          <a:p>
            <a:pPr marL="0" marR="0" lvl="0" indent="0" algn="l" defTabSz="914400" rtl="0" eaLnBrk="1" fontAlgn="auto" latinLnBrk="0" hangingPunct="1">
              <a:lnSpc>
                <a:spcPct val="90000"/>
              </a:lnSpc>
              <a:spcBef>
                <a:spcPct val="0"/>
              </a:spcBef>
              <a:spcAft>
                <a:spcPts val="0"/>
              </a:spcAft>
              <a:buClrTx/>
              <a:buSzTx/>
              <a:buFontTx/>
              <a:buNone/>
              <a:tabLst/>
              <a:defRPr/>
            </a:pPr>
            <a:r>
              <a:rPr lang="en-GB" sz="3600" dirty="0">
                <a:solidFill>
                  <a:srgbClr val="21B782"/>
                </a:solidFill>
                <a:latin typeface="Calibri Light" panose="020F0302020204030204"/>
              </a:rPr>
              <a:t>First person</a:t>
            </a:r>
          </a:p>
          <a:p>
            <a:pPr marL="0" marR="0" lvl="0" indent="0" algn="l" defTabSz="914400" rtl="0" eaLnBrk="1" fontAlgn="auto" latinLnBrk="0" hangingPunct="1">
              <a:lnSpc>
                <a:spcPct val="90000"/>
              </a:lnSpc>
              <a:spcBef>
                <a:spcPct val="0"/>
              </a:spcBef>
              <a:spcAft>
                <a:spcPts val="0"/>
              </a:spcAft>
              <a:buClrTx/>
              <a:buSzTx/>
              <a:buFontTx/>
              <a:buNone/>
              <a:tabLst/>
              <a:defRPr/>
            </a:pPr>
            <a:r>
              <a:rPr lang="en-GB" sz="3600" dirty="0">
                <a:solidFill>
                  <a:srgbClr val="21B782"/>
                </a:solidFill>
                <a:latin typeface="Calibri Light" panose="020F0302020204030204"/>
              </a:rPr>
              <a:t>Aspirations </a:t>
            </a:r>
          </a:p>
        </p:txBody>
      </p:sp>
      <p:sp>
        <p:nvSpPr>
          <p:cNvPr id="7" name="Title 1">
            <a:extLst>
              <a:ext uri="{FF2B5EF4-FFF2-40B4-BE49-F238E27FC236}">
                <a16:creationId xmlns:a16="http://schemas.microsoft.com/office/drawing/2014/main" id="{7479C0BC-9D01-4296-B22C-2263CA2B9647}"/>
              </a:ext>
            </a:extLst>
          </p:cNvPr>
          <p:cNvSpPr txBox="1">
            <a:spLocks/>
          </p:cNvSpPr>
          <p:nvPr/>
        </p:nvSpPr>
        <p:spPr>
          <a:xfrm>
            <a:off x="2003819" y="4991178"/>
            <a:ext cx="3324993" cy="175626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a:ln>
                  <a:noFill/>
                </a:ln>
                <a:solidFill>
                  <a:srgbClr val="21B782"/>
                </a:solidFill>
                <a:effectLst/>
                <a:uLnTx/>
                <a:uFillTx/>
                <a:latin typeface="Calibri Light" panose="020F0302020204030204"/>
                <a:ea typeface="+mj-ea"/>
                <a:cs typeface="+mj-cs"/>
              </a:rPr>
              <a:t>2,600 characters (371-650 words)</a:t>
            </a:r>
          </a:p>
        </p:txBody>
      </p:sp>
      <p:pic>
        <p:nvPicPr>
          <p:cNvPr id="8" name="Picture 7">
            <a:extLst>
              <a:ext uri="{FF2B5EF4-FFF2-40B4-BE49-F238E27FC236}">
                <a16:creationId xmlns:a16="http://schemas.microsoft.com/office/drawing/2014/main" id="{F967B962-3C1C-4562-E0DD-A3A0513DF41E}"/>
              </a:ext>
            </a:extLst>
          </p:cNvPr>
          <p:cNvPicPr>
            <a:picLocks noChangeAspect="1"/>
          </p:cNvPicPr>
          <p:nvPr/>
        </p:nvPicPr>
        <p:blipFill>
          <a:blip r:embed="rId3"/>
          <a:srcRect l="23482" t="37874" r="39375" b="20606"/>
          <a:stretch>
            <a:fillRect/>
          </a:stretch>
        </p:blipFill>
        <p:spPr>
          <a:xfrm>
            <a:off x="2673285" y="304800"/>
            <a:ext cx="6211731" cy="3732280"/>
          </a:xfrm>
          <a:prstGeom prst="rect">
            <a:avLst/>
          </a:prstGeom>
          <a:ln w="38100">
            <a:solidFill>
              <a:srgbClr val="002060"/>
            </a:solidFill>
          </a:ln>
        </p:spPr>
      </p:pic>
      <p:pic>
        <p:nvPicPr>
          <p:cNvPr id="11" name="Picture 10">
            <a:extLst>
              <a:ext uri="{FF2B5EF4-FFF2-40B4-BE49-F238E27FC236}">
                <a16:creationId xmlns:a16="http://schemas.microsoft.com/office/drawing/2014/main" id="{FDB682DC-E356-1518-898A-00C4BD661B1B}"/>
              </a:ext>
            </a:extLst>
          </p:cNvPr>
          <p:cNvPicPr>
            <a:picLocks noChangeAspect="1"/>
          </p:cNvPicPr>
          <p:nvPr/>
        </p:nvPicPr>
        <p:blipFill>
          <a:blip r:embed="rId4"/>
          <a:srcRect l="23336" t="26246" r="39553" b="17774"/>
          <a:stretch>
            <a:fillRect/>
          </a:stretch>
        </p:blipFill>
        <p:spPr>
          <a:xfrm>
            <a:off x="6229488" y="1975137"/>
            <a:ext cx="5646250" cy="4578063"/>
          </a:xfrm>
          <a:prstGeom prst="rect">
            <a:avLst/>
          </a:prstGeom>
          <a:ln w="38100">
            <a:solidFill>
              <a:srgbClr val="002060"/>
            </a:solidFill>
          </a:ln>
        </p:spPr>
      </p:pic>
    </p:spTree>
    <p:extLst>
      <p:ext uri="{BB962C8B-B14F-4D97-AF65-F5344CB8AC3E}">
        <p14:creationId xmlns:p14="http://schemas.microsoft.com/office/powerpoint/2010/main" val="2252412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418721" y="0"/>
            <a:ext cx="10515600" cy="1325563"/>
          </a:xfrm>
        </p:spPr>
        <p:txBody>
          <a:bodyPr/>
          <a:lstStyle/>
          <a:p>
            <a:r>
              <a:rPr lang="en-GB" b="1" i="0" dirty="0">
                <a:solidFill>
                  <a:schemeClr val="tx2">
                    <a:lumMod val="50000"/>
                    <a:lumOff val="50000"/>
                  </a:schemeClr>
                </a:solidFill>
                <a:effectLst/>
              </a:rPr>
              <a:t>Education</a:t>
            </a:r>
            <a:r>
              <a:rPr lang="en-GB" b="1" i="0" dirty="0">
                <a:solidFill>
                  <a:schemeClr val="accent5"/>
                </a:solidFill>
                <a:effectLst/>
              </a:rPr>
              <a:t>   </a:t>
            </a:r>
            <a:endParaRPr lang="en-GB" dirty="0">
              <a:solidFill>
                <a:schemeClr val="accent5"/>
              </a:solidFill>
            </a:endParaRPr>
          </a:p>
        </p:txBody>
      </p:sp>
      <p:sp>
        <p:nvSpPr>
          <p:cNvPr id="8" name="Title 1">
            <a:extLst>
              <a:ext uri="{FF2B5EF4-FFF2-40B4-BE49-F238E27FC236}">
                <a16:creationId xmlns:a16="http://schemas.microsoft.com/office/drawing/2014/main" id="{7D7EF090-7A38-8770-53C9-57E9C9906E14}"/>
              </a:ext>
            </a:extLst>
          </p:cNvPr>
          <p:cNvSpPr txBox="1">
            <a:spLocks/>
          </p:cNvSpPr>
          <p:nvPr/>
        </p:nvSpPr>
        <p:spPr>
          <a:xfrm>
            <a:off x="153248" y="2011043"/>
            <a:ext cx="4256811" cy="249863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sz="3500" dirty="0">
                <a:solidFill>
                  <a:srgbClr val="21B782"/>
                </a:solidFill>
                <a:latin typeface="Calibri Light" panose="020F0302020204030204"/>
              </a:rPr>
              <a:t>Education Provider. Course. Dates. Modules. Thesis. Grade. SKILLS</a:t>
            </a:r>
          </a:p>
        </p:txBody>
      </p:sp>
      <p:pic>
        <p:nvPicPr>
          <p:cNvPr id="9" name="Picture 8">
            <a:extLst>
              <a:ext uri="{FF2B5EF4-FFF2-40B4-BE49-F238E27FC236}">
                <a16:creationId xmlns:a16="http://schemas.microsoft.com/office/drawing/2014/main" id="{ABA50770-F587-B862-F5DF-D0BC5B5679B6}"/>
              </a:ext>
            </a:extLst>
          </p:cNvPr>
          <p:cNvPicPr>
            <a:picLocks noChangeAspect="1"/>
          </p:cNvPicPr>
          <p:nvPr/>
        </p:nvPicPr>
        <p:blipFill rotWithShape="1">
          <a:blip r:embed="rId3"/>
          <a:srcRect l="56688" t="24112" r="17890" b="12164"/>
          <a:stretch/>
        </p:blipFill>
        <p:spPr>
          <a:xfrm>
            <a:off x="4748780" y="233032"/>
            <a:ext cx="6066326" cy="4276644"/>
          </a:xfrm>
          <a:prstGeom prst="rect">
            <a:avLst/>
          </a:prstGeom>
          <a:ln w="38100">
            <a:solidFill>
              <a:srgbClr val="002060"/>
            </a:solidFill>
          </a:ln>
        </p:spPr>
      </p:pic>
      <p:pic>
        <p:nvPicPr>
          <p:cNvPr id="7" name="Picture 6">
            <a:extLst>
              <a:ext uri="{FF2B5EF4-FFF2-40B4-BE49-F238E27FC236}">
                <a16:creationId xmlns:a16="http://schemas.microsoft.com/office/drawing/2014/main" id="{EB383DFB-1249-551A-EB30-524A235392FC}"/>
              </a:ext>
            </a:extLst>
          </p:cNvPr>
          <p:cNvPicPr>
            <a:picLocks noChangeAspect="1"/>
          </p:cNvPicPr>
          <p:nvPr/>
        </p:nvPicPr>
        <p:blipFill>
          <a:blip r:embed="rId4"/>
          <a:srcRect l="23313" t="45251" r="39910" b="38610"/>
          <a:stretch>
            <a:fillRect/>
          </a:stretch>
        </p:blipFill>
        <p:spPr>
          <a:xfrm>
            <a:off x="4748780" y="4832520"/>
            <a:ext cx="6715396" cy="1583978"/>
          </a:xfrm>
          <a:prstGeom prst="rect">
            <a:avLst/>
          </a:prstGeom>
          <a:ln w="38100">
            <a:solidFill>
              <a:srgbClr val="002060"/>
            </a:solidFill>
          </a:ln>
        </p:spPr>
      </p:pic>
    </p:spTree>
    <p:extLst>
      <p:ext uri="{BB962C8B-B14F-4D97-AF65-F5344CB8AC3E}">
        <p14:creationId xmlns:p14="http://schemas.microsoft.com/office/powerpoint/2010/main" val="1926587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418721" y="0"/>
            <a:ext cx="10515600" cy="1325563"/>
          </a:xfrm>
        </p:spPr>
        <p:txBody>
          <a:bodyPr/>
          <a:lstStyle/>
          <a:p>
            <a:r>
              <a:rPr lang="en-GB" b="1" i="0" dirty="0">
                <a:solidFill>
                  <a:schemeClr val="tx2">
                    <a:lumMod val="50000"/>
                    <a:lumOff val="50000"/>
                  </a:schemeClr>
                </a:solidFill>
                <a:effectLst/>
              </a:rPr>
              <a:t>Experience</a:t>
            </a:r>
            <a:endParaRPr lang="en-GB" dirty="0">
              <a:solidFill>
                <a:schemeClr val="tx2">
                  <a:lumMod val="50000"/>
                  <a:lumOff val="50000"/>
                </a:schemeClr>
              </a:solidFill>
            </a:endParaRPr>
          </a:p>
        </p:txBody>
      </p:sp>
      <p:sp>
        <p:nvSpPr>
          <p:cNvPr id="9" name="Title 1">
            <a:extLst>
              <a:ext uri="{FF2B5EF4-FFF2-40B4-BE49-F238E27FC236}">
                <a16:creationId xmlns:a16="http://schemas.microsoft.com/office/drawing/2014/main" id="{67322FBE-9EAB-A3B6-3236-7478C6593A41}"/>
              </a:ext>
            </a:extLst>
          </p:cNvPr>
          <p:cNvSpPr txBox="1">
            <a:spLocks/>
          </p:cNvSpPr>
          <p:nvPr/>
        </p:nvSpPr>
        <p:spPr>
          <a:xfrm>
            <a:off x="7216732" y="4359367"/>
            <a:ext cx="4256811" cy="249863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GB" sz="3400" dirty="0">
                <a:solidFill>
                  <a:srgbClr val="21B782"/>
                </a:solidFill>
                <a:latin typeface="Calibri Light" panose="020F0302020204030204"/>
              </a:rPr>
              <a:t>Employer Name. Job title. Achievements/Impact Dates. SKILLS</a:t>
            </a:r>
          </a:p>
        </p:txBody>
      </p:sp>
      <p:pic>
        <p:nvPicPr>
          <p:cNvPr id="8" name="Picture 7">
            <a:extLst>
              <a:ext uri="{FF2B5EF4-FFF2-40B4-BE49-F238E27FC236}">
                <a16:creationId xmlns:a16="http://schemas.microsoft.com/office/drawing/2014/main" id="{007273ED-AEAD-081C-0FA6-C315A8700ABE}"/>
              </a:ext>
            </a:extLst>
          </p:cNvPr>
          <p:cNvPicPr>
            <a:picLocks noChangeAspect="1"/>
          </p:cNvPicPr>
          <p:nvPr/>
        </p:nvPicPr>
        <p:blipFill>
          <a:blip r:embed="rId3"/>
          <a:srcRect l="23765" t="27095" r="39367" b="12385"/>
          <a:stretch>
            <a:fillRect/>
          </a:stretch>
        </p:blipFill>
        <p:spPr>
          <a:xfrm>
            <a:off x="535234" y="1083357"/>
            <a:ext cx="5451681" cy="4810306"/>
          </a:xfrm>
          <a:prstGeom prst="rect">
            <a:avLst/>
          </a:prstGeom>
          <a:ln w="38100">
            <a:solidFill>
              <a:srgbClr val="002060"/>
            </a:solidFill>
          </a:ln>
        </p:spPr>
      </p:pic>
      <p:pic>
        <p:nvPicPr>
          <p:cNvPr id="11" name="Picture 10">
            <a:extLst>
              <a:ext uri="{FF2B5EF4-FFF2-40B4-BE49-F238E27FC236}">
                <a16:creationId xmlns:a16="http://schemas.microsoft.com/office/drawing/2014/main" id="{E5D086EC-7414-30D2-3DB8-A23160881D3F}"/>
              </a:ext>
            </a:extLst>
          </p:cNvPr>
          <p:cNvPicPr>
            <a:picLocks noChangeAspect="1"/>
          </p:cNvPicPr>
          <p:nvPr/>
        </p:nvPicPr>
        <p:blipFill>
          <a:blip r:embed="rId4"/>
          <a:srcRect l="23482" t="25581" r="39642" b="18771"/>
          <a:stretch>
            <a:fillRect/>
          </a:stretch>
        </p:blipFill>
        <p:spPr>
          <a:xfrm>
            <a:off x="6503268" y="210210"/>
            <a:ext cx="5270011" cy="4274705"/>
          </a:xfrm>
          <a:prstGeom prst="rect">
            <a:avLst/>
          </a:prstGeom>
          <a:ln w="38100">
            <a:solidFill>
              <a:srgbClr val="002060"/>
            </a:solidFill>
          </a:ln>
        </p:spPr>
      </p:pic>
    </p:spTree>
    <p:extLst>
      <p:ext uri="{BB962C8B-B14F-4D97-AF65-F5344CB8AC3E}">
        <p14:creationId xmlns:p14="http://schemas.microsoft.com/office/powerpoint/2010/main" val="410820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418721" y="0"/>
            <a:ext cx="10515600" cy="1325563"/>
          </a:xfrm>
        </p:spPr>
        <p:txBody>
          <a:bodyPr/>
          <a:lstStyle/>
          <a:p>
            <a:r>
              <a:rPr lang="en-GB" b="1" i="0" dirty="0">
                <a:solidFill>
                  <a:schemeClr val="tx2">
                    <a:lumMod val="50000"/>
                    <a:lumOff val="50000"/>
                  </a:schemeClr>
                </a:solidFill>
                <a:effectLst/>
              </a:rPr>
              <a:t>Licenses &amp; Certifications </a:t>
            </a:r>
            <a:endParaRPr lang="en-GB" dirty="0">
              <a:solidFill>
                <a:schemeClr val="tx2">
                  <a:lumMod val="50000"/>
                  <a:lumOff val="50000"/>
                </a:schemeClr>
              </a:solidFill>
            </a:endParaRPr>
          </a:p>
        </p:txBody>
      </p:sp>
      <p:sp>
        <p:nvSpPr>
          <p:cNvPr id="7" name="Title 1">
            <a:extLst>
              <a:ext uri="{FF2B5EF4-FFF2-40B4-BE49-F238E27FC236}">
                <a16:creationId xmlns:a16="http://schemas.microsoft.com/office/drawing/2014/main" id="{7B249400-06A9-475D-9856-DE6ED4C82E20}"/>
              </a:ext>
            </a:extLst>
          </p:cNvPr>
          <p:cNvSpPr txBox="1">
            <a:spLocks/>
          </p:cNvSpPr>
          <p:nvPr/>
        </p:nvSpPr>
        <p:spPr>
          <a:xfrm>
            <a:off x="6677024" y="432432"/>
            <a:ext cx="4580165" cy="249863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rPr>
              <a:t>Additional qualifications</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rPr>
              <a:t>Skills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rPr>
              <a:t>Certification </a:t>
            </a:r>
          </a:p>
        </p:txBody>
      </p:sp>
      <p:pic>
        <p:nvPicPr>
          <p:cNvPr id="5" name="Picture 4">
            <a:extLst>
              <a:ext uri="{FF2B5EF4-FFF2-40B4-BE49-F238E27FC236}">
                <a16:creationId xmlns:a16="http://schemas.microsoft.com/office/drawing/2014/main" id="{1BE4A2E5-9C45-57AA-2615-108F1D03FF30}"/>
              </a:ext>
            </a:extLst>
          </p:cNvPr>
          <p:cNvPicPr>
            <a:picLocks noChangeAspect="1"/>
          </p:cNvPicPr>
          <p:nvPr/>
        </p:nvPicPr>
        <p:blipFill>
          <a:blip r:embed="rId3"/>
          <a:srcRect l="56610" t="47169" r="23830" b="35662"/>
          <a:stretch/>
        </p:blipFill>
        <p:spPr>
          <a:xfrm>
            <a:off x="626300" y="1563035"/>
            <a:ext cx="5369491" cy="1325563"/>
          </a:xfrm>
          <a:prstGeom prst="rect">
            <a:avLst/>
          </a:prstGeom>
          <a:ln w="38100">
            <a:solidFill>
              <a:srgbClr val="002060"/>
            </a:solidFill>
          </a:ln>
        </p:spPr>
      </p:pic>
      <p:pic>
        <p:nvPicPr>
          <p:cNvPr id="11" name="Picture 10">
            <a:extLst>
              <a:ext uri="{FF2B5EF4-FFF2-40B4-BE49-F238E27FC236}">
                <a16:creationId xmlns:a16="http://schemas.microsoft.com/office/drawing/2014/main" id="{887C4B7E-1523-B87B-694A-24661A14AF52}"/>
              </a:ext>
            </a:extLst>
          </p:cNvPr>
          <p:cNvPicPr>
            <a:picLocks noChangeAspect="1"/>
          </p:cNvPicPr>
          <p:nvPr/>
        </p:nvPicPr>
        <p:blipFill>
          <a:blip r:embed="rId4"/>
          <a:srcRect l="56712" t="47169" r="18630" b="22511"/>
          <a:stretch/>
        </p:blipFill>
        <p:spPr>
          <a:xfrm>
            <a:off x="6286600" y="3363497"/>
            <a:ext cx="5704279" cy="1972732"/>
          </a:xfrm>
          <a:prstGeom prst="rect">
            <a:avLst/>
          </a:prstGeom>
          <a:ln w="38100">
            <a:solidFill>
              <a:srgbClr val="002060"/>
            </a:solidFill>
          </a:ln>
        </p:spPr>
      </p:pic>
      <p:pic>
        <p:nvPicPr>
          <p:cNvPr id="6" name="Picture 5">
            <a:extLst>
              <a:ext uri="{FF2B5EF4-FFF2-40B4-BE49-F238E27FC236}">
                <a16:creationId xmlns:a16="http://schemas.microsoft.com/office/drawing/2014/main" id="{56EEFF01-DDEF-308C-3BA7-E3473293A8EB}"/>
              </a:ext>
            </a:extLst>
          </p:cNvPr>
          <p:cNvPicPr>
            <a:picLocks noChangeAspect="1"/>
          </p:cNvPicPr>
          <p:nvPr/>
        </p:nvPicPr>
        <p:blipFill>
          <a:blip r:embed="rId5"/>
          <a:srcRect l="20421" t="50000" r="52887" b="31381"/>
          <a:stretch>
            <a:fillRect/>
          </a:stretch>
        </p:blipFill>
        <p:spPr>
          <a:xfrm>
            <a:off x="626301" y="3363497"/>
            <a:ext cx="5261544" cy="1972732"/>
          </a:xfrm>
          <a:prstGeom prst="rect">
            <a:avLst/>
          </a:prstGeom>
          <a:ln w="38100">
            <a:solidFill>
              <a:srgbClr val="002060"/>
            </a:solidFill>
          </a:ln>
        </p:spPr>
      </p:pic>
    </p:spTree>
    <p:extLst>
      <p:ext uri="{BB962C8B-B14F-4D97-AF65-F5344CB8AC3E}">
        <p14:creationId xmlns:p14="http://schemas.microsoft.com/office/powerpoint/2010/main" val="1589812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418721" y="0"/>
            <a:ext cx="10515600" cy="1325563"/>
          </a:xfrm>
        </p:spPr>
        <p:txBody>
          <a:bodyPr/>
          <a:lstStyle/>
          <a:p>
            <a:r>
              <a:rPr lang="en-GB" b="1" i="0" dirty="0">
                <a:solidFill>
                  <a:schemeClr val="tx2">
                    <a:lumMod val="50000"/>
                    <a:lumOff val="50000"/>
                  </a:schemeClr>
                </a:solidFill>
                <a:effectLst/>
              </a:rPr>
              <a:t>Honors &amp; Awards </a:t>
            </a:r>
            <a:endParaRPr lang="en-GB" dirty="0">
              <a:solidFill>
                <a:schemeClr val="tx2">
                  <a:lumMod val="50000"/>
                  <a:lumOff val="50000"/>
                </a:schemeClr>
              </a:solidFill>
            </a:endParaRPr>
          </a:p>
        </p:txBody>
      </p:sp>
      <p:pic>
        <p:nvPicPr>
          <p:cNvPr id="4" name="Picture 3">
            <a:extLst>
              <a:ext uri="{FF2B5EF4-FFF2-40B4-BE49-F238E27FC236}">
                <a16:creationId xmlns:a16="http://schemas.microsoft.com/office/drawing/2014/main" id="{62F7AB30-D355-DDA6-6BE4-0DCFDDFC481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3248" y="6163925"/>
            <a:ext cx="1369904" cy="583519"/>
          </a:xfrm>
          <a:prstGeom prst="rect">
            <a:avLst/>
          </a:prstGeom>
        </p:spPr>
      </p:pic>
      <p:sp>
        <p:nvSpPr>
          <p:cNvPr id="7" name="Title 1">
            <a:extLst>
              <a:ext uri="{FF2B5EF4-FFF2-40B4-BE49-F238E27FC236}">
                <a16:creationId xmlns:a16="http://schemas.microsoft.com/office/drawing/2014/main" id="{7B249400-06A9-475D-9856-DE6ED4C82E20}"/>
              </a:ext>
            </a:extLst>
          </p:cNvPr>
          <p:cNvSpPr txBox="1">
            <a:spLocks/>
          </p:cNvSpPr>
          <p:nvPr/>
        </p:nvSpPr>
        <p:spPr>
          <a:xfrm>
            <a:off x="7004124" y="76246"/>
            <a:ext cx="4856389" cy="249863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rPr>
              <a:t>Sports Representation</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rPr>
              <a:t>Community Sports Award</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rPr>
              <a:t>Academic Achievements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rPr>
              <a:t>Employee of the Month  </a:t>
            </a:r>
          </a:p>
        </p:txBody>
      </p:sp>
      <p:pic>
        <p:nvPicPr>
          <p:cNvPr id="6" name="Picture 5">
            <a:extLst>
              <a:ext uri="{FF2B5EF4-FFF2-40B4-BE49-F238E27FC236}">
                <a16:creationId xmlns:a16="http://schemas.microsoft.com/office/drawing/2014/main" id="{0194A9C8-A424-998F-1658-607DE9E6AA2B}"/>
              </a:ext>
            </a:extLst>
          </p:cNvPr>
          <p:cNvPicPr>
            <a:picLocks noChangeAspect="1"/>
          </p:cNvPicPr>
          <p:nvPr/>
        </p:nvPicPr>
        <p:blipFill>
          <a:blip r:embed="rId4"/>
          <a:srcRect l="56712" t="27132" r="20993" b="24338"/>
          <a:stretch/>
        </p:blipFill>
        <p:spPr>
          <a:xfrm>
            <a:off x="675362" y="1588824"/>
            <a:ext cx="6011552" cy="3680352"/>
          </a:xfrm>
          <a:prstGeom prst="rect">
            <a:avLst/>
          </a:prstGeom>
          <a:ln w="38100">
            <a:solidFill>
              <a:srgbClr val="002060"/>
            </a:solidFill>
          </a:ln>
        </p:spPr>
      </p:pic>
      <p:pic>
        <p:nvPicPr>
          <p:cNvPr id="5" name="Picture 4">
            <a:extLst>
              <a:ext uri="{FF2B5EF4-FFF2-40B4-BE49-F238E27FC236}">
                <a16:creationId xmlns:a16="http://schemas.microsoft.com/office/drawing/2014/main" id="{0E9CFEF8-C63A-DDF9-3A88-978F8FD01A33}"/>
              </a:ext>
            </a:extLst>
          </p:cNvPr>
          <p:cNvPicPr>
            <a:picLocks noChangeAspect="1"/>
          </p:cNvPicPr>
          <p:nvPr/>
        </p:nvPicPr>
        <p:blipFill>
          <a:blip r:embed="rId5"/>
          <a:srcRect l="20512" t="39433" r="51566" b="39114"/>
          <a:stretch>
            <a:fillRect/>
          </a:stretch>
        </p:blipFill>
        <p:spPr>
          <a:xfrm>
            <a:off x="7098683" y="3319415"/>
            <a:ext cx="4667270" cy="1927413"/>
          </a:xfrm>
          <a:prstGeom prst="rect">
            <a:avLst/>
          </a:prstGeom>
          <a:ln w="38100">
            <a:solidFill>
              <a:srgbClr val="002060"/>
            </a:solidFill>
          </a:ln>
        </p:spPr>
      </p:pic>
    </p:spTree>
    <p:extLst>
      <p:ext uri="{BB962C8B-B14F-4D97-AF65-F5344CB8AC3E}">
        <p14:creationId xmlns:p14="http://schemas.microsoft.com/office/powerpoint/2010/main" val="960169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75E79AF-ED18-B796-C48E-F9513EC11864}"/>
              </a:ext>
            </a:extLst>
          </p:cNvPr>
          <p:cNvPicPr>
            <a:picLocks noChangeAspect="1"/>
          </p:cNvPicPr>
          <p:nvPr/>
        </p:nvPicPr>
        <p:blipFill rotWithShape="1">
          <a:blip r:embed="rId3"/>
          <a:srcRect l="63374" t="13376" r="13414" b="4891"/>
          <a:stretch/>
        </p:blipFill>
        <p:spPr>
          <a:xfrm>
            <a:off x="6667900" y="434575"/>
            <a:ext cx="4785590" cy="4739403"/>
          </a:xfrm>
          <a:prstGeom prst="rect">
            <a:avLst/>
          </a:prstGeom>
          <a:ln w="38100">
            <a:solidFill>
              <a:schemeClr val="tx1"/>
            </a:solidFill>
          </a:ln>
        </p:spPr>
      </p:pic>
      <p:pic>
        <p:nvPicPr>
          <p:cNvPr id="5" name="Picture 4">
            <a:extLst>
              <a:ext uri="{FF2B5EF4-FFF2-40B4-BE49-F238E27FC236}">
                <a16:creationId xmlns:a16="http://schemas.microsoft.com/office/drawing/2014/main" id="{72ACE4EF-89E4-EC20-80E6-BB9DFD04AFA1}"/>
              </a:ext>
            </a:extLst>
          </p:cNvPr>
          <p:cNvPicPr>
            <a:picLocks noChangeAspect="1"/>
          </p:cNvPicPr>
          <p:nvPr/>
        </p:nvPicPr>
        <p:blipFill rotWithShape="1">
          <a:blip r:embed="rId4"/>
          <a:srcRect l="56818" t="38284" r="20938" b="8533"/>
          <a:stretch/>
        </p:blipFill>
        <p:spPr>
          <a:xfrm>
            <a:off x="284206" y="990594"/>
            <a:ext cx="6084102" cy="4091243"/>
          </a:xfrm>
          <a:prstGeom prst="rect">
            <a:avLst/>
          </a:prstGeom>
          <a:ln w="38100">
            <a:solidFill>
              <a:srgbClr val="002060"/>
            </a:solidFill>
          </a:ln>
        </p:spPr>
      </p:pic>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418721" y="0"/>
            <a:ext cx="10515600" cy="1325563"/>
          </a:xfrm>
        </p:spPr>
        <p:txBody>
          <a:bodyPr/>
          <a:lstStyle/>
          <a:p>
            <a:r>
              <a:rPr lang="en-GB" b="1" dirty="0">
                <a:solidFill>
                  <a:schemeClr val="tx2">
                    <a:lumMod val="50000"/>
                    <a:lumOff val="50000"/>
                  </a:schemeClr>
                </a:solidFill>
              </a:rPr>
              <a:t>Skills</a:t>
            </a:r>
            <a:endParaRPr lang="en-GB" dirty="0">
              <a:solidFill>
                <a:schemeClr val="tx2">
                  <a:lumMod val="50000"/>
                  <a:lumOff val="50000"/>
                </a:schemeClr>
              </a:solidFill>
            </a:endParaRPr>
          </a:p>
        </p:txBody>
      </p:sp>
      <p:sp>
        <p:nvSpPr>
          <p:cNvPr id="18" name="Arrow: Right 17">
            <a:extLst>
              <a:ext uri="{FF2B5EF4-FFF2-40B4-BE49-F238E27FC236}">
                <a16:creationId xmlns:a16="http://schemas.microsoft.com/office/drawing/2014/main" id="{AB3CCE7A-4AD8-64A3-DD82-6704460CD59A}"/>
              </a:ext>
            </a:extLst>
          </p:cNvPr>
          <p:cNvSpPr/>
          <p:nvPr/>
        </p:nvSpPr>
        <p:spPr>
          <a:xfrm rot="10800000">
            <a:off x="3936683" y="1325563"/>
            <a:ext cx="2368471" cy="492815"/>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0E4B78F7-25EB-D478-11A9-F511A5427E23}"/>
              </a:ext>
            </a:extLst>
          </p:cNvPr>
          <p:cNvSpPr/>
          <p:nvPr/>
        </p:nvSpPr>
        <p:spPr>
          <a:xfrm>
            <a:off x="6813339" y="4741761"/>
            <a:ext cx="2116239" cy="2116239"/>
          </a:xfrm>
          <a:prstGeom prst="ellipse">
            <a:avLst/>
          </a:prstGeom>
          <a:solidFill>
            <a:srgbClr val="0B38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prstClr val="white"/>
                </a:solidFill>
                <a:latin typeface="Calibri" panose="020F0502020204030204"/>
              </a:rPr>
              <a:t>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a:solidFill>
                  <a:prstClr val="white"/>
                </a:solidFill>
                <a:latin typeface="Calibri" panose="020F0502020204030204"/>
              </a:rPr>
              <a:t>41,000</a:t>
            </a:r>
            <a:r>
              <a:rPr kumimoji="0" lang="en-GB" sz="36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skills listed on the platform</a:t>
            </a:r>
          </a:p>
        </p:txBody>
      </p:sp>
      <p:sp>
        <p:nvSpPr>
          <p:cNvPr id="22" name="Oval 21">
            <a:extLst>
              <a:ext uri="{FF2B5EF4-FFF2-40B4-BE49-F238E27FC236}">
                <a16:creationId xmlns:a16="http://schemas.microsoft.com/office/drawing/2014/main" id="{CE5AAF52-1D15-B7FB-4048-CB02602F9FAC}"/>
              </a:ext>
            </a:extLst>
          </p:cNvPr>
          <p:cNvSpPr/>
          <p:nvPr/>
        </p:nvSpPr>
        <p:spPr>
          <a:xfrm>
            <a:off x="9636843" y="4741761"/>
            <a:ext cx="2116239" cy="2116239"/>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3600" b="1" kern="0" dirty="0">
                <a:solidFill>
                  <a:prstClr val="white"/>
                </a:solidFill>
                <a:latin typeface="Calibri" panose="020F0502020204030204"/>
              </a:rPr>
              <a:t>75</a:t>
            </a:r>
            <a:r>
              <a:rPr kumimoji="0" lang="en-GB" sz="3600" b="1" i="0" u="none" strike="noStrike" kern="0" cap="none" spc="0" normalizeH="0" baseline="0" noProof="0" dirty="0">
                <a:ln>
                  <a:noFill/>
                </a:ln>
                <a:solidFill>
                  <a:prstClr val="white"/>
                </a:solidFill>
                <a:effectLst/>
                <a:uLnTx/>
                <a:uFillTx/>
                <a:latin typeface="Calibri" panose="020F0502020204030204"/>
                <a:ea typeface="+mn-ea"/>
                <a:cs typeface="+mn-cs"/>
              </a:rPr>
              <a:t>% </a:t>
            </a:r>
          </a:p>
          <a:p>
            <a:pPr marL="0" marR="0" lvl="0" indent="0" algn="ctr" defTabSz="914400" eaLnBrk="1" fontAlgn="auto" latinLnBrk="0" hangingPunct="1">
              <a:lnSpc>
                <a:spcPct val="100000"/>
              </a:lnSpc>
              <a:spcBef>
                <a:spcPts val="0"/>
              </a:spcBef>
              <a:spcAft>
                <a:spcPts val="0"/>
              </a:spcAft>
              <a:buClrTx/>
              <a:buSzTx/>
              <a:buFontTx/>
              <a:buNone/>
              <a:tabLst/>
              <a:defRPr/>
            </a:pPr>
            <a:r>
              <a:rPr lang="en-GB" kern="0" dirty="0">
                <a:solidFill>
                  <a:prstClr val="white"/>
                </a:solidFill>
                <a:latin typeface="Calibri" panose="020F0502020204030204"/>
              </a:rPr>
              <a:t>Employers</a:t>
            </a:r>
            <a:r>
              <a:rPr kumimoji="0" lang="en-GB" sz="1800" b="0" i="0" u="none" strike="noStrike" kern="0" cap="none" spc="0" normalizeH="0" noProof="0" dirty="0">
                <a:ln>
                  <a:noFill/>
                </a:ln>
                <a:solidFill>
                  <a:prstClr val="white"/>
                </a:solidFill>
                <a:effectLst/>
                <a:uLnTx/>
                <a:uFillTx/>
                <a:latin typeface="Calibri" panose="020F0502020204030204"/>
                <a:ea typeface="+mn-ea"/>
                <a:cs typeface="+mn-cs"/>
              </a:rPr>
              <a:t> value skills context</a:t>
            </a:r>
            <a:endPar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19" name="Arrow: Right 18">
            <a:extLst>
              <a:ext uri="{FF2B5EF4-FFF2-40B4-BE49-F238E27FC236}">
                <a16:creationId xmlns:a16="http://schemas.microsoft.com/office/drawing/2014/main" id="{FBAAB234-0747-0CBD-945F-3118C45C9EDB}"/>
              </a:ext>
            </a:extLst>
          </p:cNvPr>
          <p:cNvSpPr/>
          <p:nvPr/>
        </p:nvSpPr>
        <p:spPr>
          <a:xfrm rot="10800000">
            <a:off x="2566936" y="5004704"/>
            <a:ext cx="1610041" cy="338548"/>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070B8F7C-9919-87EC-87DA-87EBB053C7D0}"/>
              </a:ext>
            </a:extLst>
          </p:cNvPr>
          <p:cNvPicPr>
            <a:picLocks noChangeAspect="1"/>
          </p:cNvPicPr>
          <p:nvPr/>
        </p:nvPicPr>
        <p:blipFill>
          <a:blip r:embed="rId5"/>
          <a:srcRect l="20357" t="45017" r="51110" b="21999"/>
          <a:stretch>
            <a:fillRect/>
          </a:stretch>
        </p:blipFill>
        <p:spPr>
          <a:xfrm>
            <a:off x="2129938" y="3797138"/>
            <a:ext cx="4610681" cy="2864920"/>
          </a:xfrm>
          <a:prstGeom prst="rect">
            <a:avLst/>
          </a:prstGeom>
          <a:ln w="38100">
            <a:solidFill>
              <a:srgbClr val="002060"/>
            </a:solidFill>
          </a:ln>
        </p:spPr>
      </p:pic>
      <p:sp>
        <p:nvSpPr>
          <p:cNvPr id="8" name="Arrow: Right 7">
            <a:extLst>
              <a:ext uri="{FF2B5EF4-FFF2-40B4-BE49-F238E27FC236}">
                <a16:creationId xmlns:a16="http://schemas.microsoft.com/office/drawing/2014/main" id="{4FB0B9CD-70A3-DF03-C041-61B3CB8C777D}"/>
              </a:ext>
            </a:extLst>
          </p:cNvPr>
          <p:cNvSpPr/>
          <p:nvPr/>
        </p:nvSpPr>
        <p:spPr>
          <a:xfrm rot="10800000">
            <a:off x="3224273" y="4654800"/>
            <a:ext cx="2368471" cy="492815"/>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8925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2"/>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1000"/>
                                        <p:tgtEl>
                                          <p:spTgt spid="19"/>
                                        </p:tgtEl>
                                      </p:cBhvr>
                                    </p:animEffect>
                                    <p:anim calcmode="lin" valueType="num">
                                      <p:cBhvr>
                                        <p:cTn id="23" dur="1000" fill="hold"/>
                                        <p:tgtEl>
                                          <p:spTgt spid="19"/>
                                        </p:tgtEl>
                                        <p:attrNameLst>
                                          <p:attrName>ppt_x</p:attrName>
                                        </p:attrNameLst>
                                      </p:cBhvr>
                                      <p:tavLst>
                                        <p:tav tm="0">
                                          <p:val>
                                            <p:strVal val="#ppt_x"/>
                                          </p:val>
                                        </p:tav>
                                        <p:tav tm="100000">
                                          <p:val>
                                            <p:strVal val="#ppt_x"/>
                                          </p:val>
                                        </p:tav>
                                      </p:tavLst>
                                    </p:anim>
                                    <p:anim calcmode="lin" valueType="num">
                                      <p:cBhvr>
                                        <p:cTn id="24"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1000"/>
                                        <p:tgtEl>
                                          <p:spTgt spid="8"/>
                                        </p:tgtEl>
                                      </p:cBhvr>
                                    </p:animEffect>
                                    <p:anim calcmode="lin" valueType="num">
                                      <p:cBhvr>
                                        <p:cTn id="30" dur="1000" fill="hold"/>
                                        <p:tgtEl>
                                          <p:spTgt spid="8"/>
                                        </p:tgtEl>
                                        <p:attrNameLst>
                                          <p:attrName>ppt_x</p:attrName>
                                        </p:attrNameLst>
                                      </p:cBhvr>
                                      <p:tavLst>
                                        <p:tav tm="0">
                                          <p:val>
                                            <p:strVal val="#ppt_x"/>
                                          </p:val>
                                        </p:tav>
                                        <p:tav tm="100000">
                                          <p:val>
                                            <p:strVal val="#ppt_x"/>
                                          </p:val>
                                        </p:tav>
                                      </p:tavLst>
                                    </p:anim>
                                    <p:anim calcmode="lin" valueType="num">
                                      <p:cBhvr>
                                        <p:cTn id="3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2" grpId="0" animBg="1"/>
      <p:bldP spid="22" grpId="0" animBg="1"/>
      <p:bldP spid="19" grpId="0" animBg="1"/>
      <p:bldP spid="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0959E1F-2CBD-636E-93F5-C7172B657104}"/>
              </a:ext>
            </a:extLst>
          </p:cNvPr>
          <p:cNvPicPr>
            <a:picLocks noChangeAspect="1"/>
          </p:cNvPicPr>
          <p:nvPr/>
        </p:nvPicPr>
        <p:blipFill rotWithShape="1">
          <a:blip r:embed="rId3"/>
          <a:srcRect l="62630" t="27576" r="8442" b="8008"/>
          <a:stretch/>
        </p:blipFill>
        <p:spPr>
          <a:xfrm>
            <a:off x="924296" y="263675"/>
            <a:ext cx="10343408" cy="6477693"/>
          </a:xfrm>
          <a:prstGeom prst="rect">
            <a:avLst/>
          </a:prstGeom>
        </p:spPr>
      </p:pic>
      <p:sp>
        <p:nvSpPr>
          <p:cNvPr id="2" name="Rounded Rectangle 1"/>
          <p:cNvSpPr/>
          <p:nvPr/>
        </p:nvSpPr>
        <p:spPr>
          <a:xfrm>
            <a:off x="8616280" y="5805264"/>
            <a:ext cx="3240360" cy="936104"/>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itle 1"/>
          <p:cNvSpPr>
            <a:spLocks noGrp="1"/>
          </p:cNvSpPr>
          <p:nvPr>
            <p:ph type="title"/>
          </p:nvPr>
        </p:nvSpPr>
        <p:spPr>
          <a:xfrm>
            <a:off x="620201" y="198784"/>
            <a:ext cx="9906000" cy="684279"/>
          </a:xfrm>
        </p:spPr>
        <p:txBody>
          <a:bodyPr>
            <a:normAutofit/>
          </a:bodyPr>
          <a:lstStyle/>
          <a:p>
            <a:r>
              <a:rPr lang="en-GB" altLang="en-US" sz="4000" b="1" dirty="0">
                <a:solidFill>
                  <a:schemeClr val="tx2">
                    <a:lumMod val="50000"/>
                    <a:lumOff val="50000"/>
                  </a:schemeClr>
                </a:solidFill>
                <a:cs typeface="Arial" panose="020B0604020202020204" pitchFamily="34" charset="0"/>
              </a:rPr>
              <a:t>What Skills do you Have?</a:t>
            </a:r>
          </a:p>
        </p:txBody>
      </p:sp>
    </p:spTree>
    <p:extLst>
      <p:ext uri="{BB962C8B-B14F-4D97-AF65-F5344CB8AC3E}">
        <p14:creationId xmlns:p14="http://schemas.microsoft.com/office/powerpoint/2010/main" val="2176770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25F0-B454-39A9-E866-F4336939E24C}"/>
              </a:ext>
            </a:extLst>
          </p:cNvPr>
          <p:cNvSpPr>
            <a:spLocks noGrp="1"/>
          </p:cNvSpPr>
          <p:nvPr>
            <p:ph type="title"/>
          </p:nvPr>
        </p:nvSpPr>
        <p:spPr>
          <a:xfrm>
            <a:off x="418721" y="0"/>
            <a:ext cx="10515600" cy="1325563"/>
          </a:xfrm>
        </p:spPr>
        <p:txBody>
          <a:bodyPr/>
          <a:lstStyle/>
          <a:p>
            <a:r>
              <a:rPr lang="en-GB" b="1" dirty="0">
                <a:solidFill>
                  <a:schemeClr val="tx2">
                    <a:lumMod val="50000"/>
                    <a:lumOff val="50000"/>
                  </a:schemeClr>
                </a:solidFill>
              </a:rPr>
              <a:t>Interests</a:t>
            </a:r>
            <a:r>
              <a:rPr lang="en-GB" b="1" dirty="0">
                <a:solidFill>
                  <a:schemeClr val="accent5"/>
                </a:solidFill>
              </a:rPr>
              <a:t> </a:t>
            </a:r>
            <a:endParaRPr lang="en-GB" dirty="0">
              <a:solidFill>
                <a:schemeClr val="accent5"/>
              </a:solidFill>
            </a:endParaRPr>
          </a:p>
        </p:txBody>
      </p:sp>
      <p:pic>
        <p:nvPicPr>
          <p:cNvPr id="10" name="Picture 9">
            <a:extLst>
              <a:ext uri="{FF2B5EF4-FFF2-40B4-BE49-F238E27FC236}">
                <a16:creationId xmlns:a16="http://schemas.microsoft.com/office/drawing/2014/main" id="{392E8263-72FA-0168-D377-A5A398FB979A}"/>
              </a:ext>
            </a:extLst>
          </p:cNvPr>
          <p:cNvPicPr>
            <a:picLocks noChangeAspect="1"/>
          </p:cNvPicPr>
          <p:nvPr/>
        </p:nvPicPr>
        <p:blipFill>
          <a:blip r:embed="rId3"/>
          <a:srcRect l="60205" t="23424" r="33659" b="4977"/>
          <a:stretch/>
        </p:blipFill>
        <p:spPr>
          <a:xfrm>
            <a:off x="5676521" y="516699"/>
            <a:ext cx="1774663" cy="5824602"/>
          </a:xfrm>
          <a:prstGeom prst="rect">
            <a:avLst/>
          </a:prstGeom>
        </p:spPr>
      </p:pic>
      <p:pic>
        <p:nvPicPr>
          <p:cNvPr id="13" name="Picture 12">
            <a:extLst>
              <a:ext uri="{FF2B5EF4-FFF2-40B4-BE49-F238E27FC236}">
                <a16:creationId xmlns:a16="http://schemas.microsoft.com/office/drawing/2014/main" id="{59E6CAAF-93F7-6B53-0693-6BD52FFC2915}"/>
              </a:ext>
            </a:extLst>
          </p:cNvPr>
          <p:cNvPicPr>
            <a:picLocks noChangeAspect="1"/>
          </p:cNvPicPr>
          <p:nvPr/>
        </p:nvPicPr>
        <p:blipFill>
          <a:blip r:embed="rId4"/>
          <a:srcRect l="60103" t="10639" r="18938" b="4612"/>
          <a:stretch/>
        </p:blipFill>
        <p:spPr>
          <a:xfrm>
            <a:off x="938409" y="959361"/>
            <a:ext cx="4185422" cy="4759892"/>
          </a:xfrm>
          <a:prstGeom prst="rect">
            <a:avLst/>
          </a:prstGeom>
        </p:spPr>
      </p:pic>
      <p:sp>
        <p:nvSpPr>
          <p:cNvPr id="14" name="Arrow: Right 13">
            <a:extLst>
              <a:ext uri="{FF2B5EF4-FFF2-40B4-BE49-F238E27FC236}">
                <a16:creationId xmlns:a16="http://schemas.microsoft.com/office/drawing/2014/main" id="{948A86F3-A85E-ED82-B413-ECCD4E2C7703}"/>
              </a:ext>
            </a:extLst>
          </p:cNvPr>
          <p:cNvSpPr/>
          <p:nvPr/>
        </p:nvSpPr>
        <p:spPr>
          <a:xfrm rot="10800000">
            <a:off x="2441676" y="3236922"/>
            <a:ext cx="1610041" cy="338548"/>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Title 1">
            <a:extLst>
              <a:ext uri="{FF2B5EF4-FFF2-40B4-BE49-F238E27FC236}">
                <a16:creationId xmlns:a16="http://schemas.microsoft.com/office/drawing/2014/main" id="{52105B69-0A56-80BD-3AAB-F8C60B0EEF76}"/>
              </a:ext>
            </a:extLst>
          </p:cNvPr>
          <p:cNvSpPr txBox="1">
            <a:spLocks/>
          </p:cNvSpPr>
          <p:nvPr/>
        </p:nvSpPr>
        <p:spPr>
          <a:xfrm>
            <a:off x="7637439" y="1494662"/>
            <a:ext cx="4554561" cy="4161618"/>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rPr>
              <a:t>Follow Companies, Organisations &amp; Brands you admire</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rPr>
              <a:t>Highlight passions</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rPr>
              <a:t>Who influences you?</a:t>
            </a: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Calibri Light" panose="020F0302020204030204"/>
                <a:ea typeface="+mj-ea"/>
                <a:cs typeface="+mj-cs"/>
              </a:rPr>
              <a:t>Tell recruiters what you care about &amp; enhance your PERSONAL BRAND </a:t>
            </a:r>
          </a:p>
        </p:txBody>
      </p:sp>
    </p:spTree>
    <p:extLst>
      <p:ext uri="{BB962C8B-B14F-4D97-AF65-F5344CB8AC3E}">
        <p14:creationId xmlns:p14="http://schemas.microsoft.com/office/powerpoint/2010/main" val="304655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0201" y="497563"/>
            <a:ext cx="10844607" cy="800219"/>
          </a:xfrm>
          <a:prstGeom prst="rect">
            <a:avLst/>
          </a:prstGeom>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600" b="0" i="0" u="none" strike="noStrike" kern="1200" cap="none" spc="0" normalizeH="0" baseline="0" noProof="0" dirty="0">
                <a:ln>
                  <a:noFill/>
                </a:ln>
                <a:solidFill>
                  <a:srgbClr val="4472C4"/>
                </a:solidFill>
                <a:effectLst/>
                <a:uLnTx/>
                <a:uFillTx/>
                <a:latin typeface="Calibri" panose="020F0502020204030204"/>
                <a:ea typeface="+mn-ea"/>
                <a:cs typeface="Arial" panose="020B0604020202020204" pitchFamily="34" charset="0"/>
              </a:rPr>
              <a:t>Connect - 1</a:t>
            </a:r>
            <a:r>
              <a:rPr kumimoji="0" lang="en-GB" sz="4600" b="0" i="0" u="none" strike="noStrike" kern="1200" cap="none" spc="0" normalizeH="0" baseline="30000" noProof="0" dirty="0">
                <a:ln>
                  <a:noFill/>
                </a:ln>
                <a:solidFill>
                  <a:srgbClr val="4472C4"/>
                </a:solidFill>
                <a:effectLst/>
                <a:uLnTx/>
                <a:uFillTx/>
                <a:latin typeface="Calibri" panose="020F0502020204030204"/>
                <a:ea typeface="+mn-ea"/>
                <a:cs typeface="Arial" panose="020B0604020202020204" pitchFamily="34" charset="0"/>
              </a:rPr>
              <a:t>st</a:t>
            </a:r>
            <a:r>
              <a:rPr kumimoji="0" lang="en-GB" sz="4600" b="0" i="0" u="none" strike="noStrike" kern="1200" cap="none" spc="0" normalizeH="0" baseline="0" noProof="0" dirty="0">
                <a:ln>
                  <a:noFill/>
                </a:ln>
                <a:solidFill>
                  <a:srgbClr val="4472C4"/>
                </a:solidFill>
                <a:effectLst/>
                <a:uLnTx/>
                <a:uFillTx/>
                <a:latin typeface="Calibri" panose="020F0502020204030204"/>
                <a:ea typeface="+mn-ea"/>
                <a:cs typeface="Arial" panose="020B0604020202020204" pitchFamily="34" charset="0"/>
              </a:rPr>
              <a:t>, 2</a:t>
            </a:r>
            <a:r>
              <a:rPr kumimoji="0" lang="en-GB" sz="4600" b="0" i="0" u="none" strike="noStrike" kern="1200" cap="none" spc="0" normalizeH="0" baseline="30000" noProof="0" dirty="0">
                <a:ln>
                  <a:noFill/>
                </a:ln>
                <a:solidFill>
                  <a:srgbClr val="4472C4"/>
                </a:solidFill>
                <a:effectLst/>
                <a:uLnTx/>
                <a:uFillTx/>
                <a:latin typeface="Calibri" panose="020F0502020204030204"/>
                <a:ea typeface="+mn-ea"/>
                <a:cs typeface="Arial" panose="020B0604020202020204" pitchFamily="34" charset="0"/>
              </a:rPr>
              <a:t>nd</a:t>
            </a:r>
            <a:r>
              <a:rPr kumimoji="0" lang="en-GB" sz="4600" b="0" i="0" u="none" strike="noStrike" kern="1200" cap="none" spc="0" normalizeH="0" baseline="0" noProof="0" dirty="0">
                <a:ln>
                  <a:noFill/>
                </a:ln>
                <a:solidFill>
                  <a:srgbClr val="4472C4"/>
                </a:solidFill>
                <a:effectLst/>
                <a:uLnTx/>
                <a:uFillTx/>
                <a:latin typeface="Calibri" panose="020F0502020204030204"/>
                <a:ea typeface="+mn-ea"/>
                <a:cs typeface="Arial" panose="020B0604020202020204" pitchFamily="34" charset="0"/>
              </a:rPr>
              <a:t> &amp; 3</a:t>
            </a:r>
            <a:r>
              <a:rPr kumimoji="0" lang="en-GB" sz="4600" b="0" i="0" u="none" strike="noStrike" kern="1200" cap="none" spc="0" normalizeH="0" baseline="30000" noProof="0" dirty="0">
                <a:ln>
                  <a:noFill/>
                </a:ln>
                <a:solidFill>
                  <a:srgbClr val="4472C4"/>
                </a:solidFill>
                <a:effectLst/>
                <a:uLnTx/>
                <a:uFillTx/>
                <a:latin typeface="Calibri" panose="020F0502020204030204"/>
                <a:ea typeface="+mn-ea"/>
                <a:cs typeface="Arial" panose="020B0604020202020204" pitchFamily="34" charset="0"/>
              </a:rPr>
              <a:t>rd</a:t>
            </a:r>
            <a:r>
              <a:rPr kumimoji="0" lang="en-GB" sz="4600" b="0" i="0" u="none" strike="noStrike" kern="1200" cap="none" spc="0" normalizeH="0" baseline="0" noProof="0" dirty="0">
                <a:ln>
                  <a:noFill/>
                </a:ln>
                <a:solidFill>
                  <a:srgbClr val="4472C4"/>
                </a:solidFill>
                <a:effectLst/>
                <a:uLnTx/>
                <a:uFillTx/>
                <a:latin typeface="Calibri" panose="020F0502020204030204"/>
                <a:ea typeface="+mn-ea"/>
                <a:cs typeface="Arial" panose="020B0604020202020204" pitchFamily="34" charset="0"/>
              </a:rPr>
              <a:t> degree connections</a:t>
            </a:r>
            <a:endParaRPr kumimoji="0" lang="en-GB" sz="4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Rectangle 2"/>
          <p:cNvSpPr/>
          <p:nvPr/>
        </p:nvSpPr>
        <p:spPr>
          <a:xfrm>
            <a:off x="624876" y="1700808"/>
            <a:ext cx="7021486" cy="4462760"/>
          </a:xfrm>
          <a:prstGeom prst="rect">
            <a:avLst/>
          </a:prstGeom>
        </p:spPr>
        <p:txBody>
          <a:bodyPr wrap="square" lIns="91440" tIns="45720" rIns="91440" bIns="45720" anchor="t">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4472C4"/>
                </a:solidFill>
                <a:effectLst/>
                <a:uLnTx/>
                <a:uFillTx/>
                <a:latin typeface="Calibri" panose="020F0502020204030204"/>
                <a:ea typeface="+mn-ea"/>
                <a:cs typeface="+mn-cs"/>
              </a:rPr>
              <a:t>1st-degree - </a:t>
            </a:r>
            <a:r>
              <a:rPr kumimoji="0" lang="en-GB" sz="2400" b="0" i="0" u="none" strike="noStrike" kern="1200" cap="none" spc="0" normalizeH="0" baseline="0" noProof="0" dirty="0">
                <a:ln>
                  <a:noFill/>
                </a:ln>
                <a:solidFill>
                  <a:srgbClr val="002060"/>
                </a:solidFill>
                <a:effectLst/>
                <a:uLnTx/>
                <a:uFillTx/>
                <a:latin typeface="Calibri" panose="020F0502020204030204"/>
                <a:ea typeface="+mn-ea"/>
                <a:cs typeface="+mn-cs"/>
              </a:rPr>
              <a:t>People you are directly connected to because you have accepted their invitation to connect, or they have accepted your invitation.</a:t>
            </a:r>
            <a:endParaRPr kumimoji="0" lang="en-GB" sz="2400" b="0" i="0" u="none" strike="noStrike" kern="1200" cap="none" spc="0" normalizeH="0" baseline="0" noProof="0" dirty="0">
              <a:ln>
                <a:noFill/>
              </a:ln>
              <a:solidFill>
                <a:srgbClr val="002060"/>
              </a:solidFill>
              <a:effectLst/>
              <a:uLnTx/>
              <a:uFillTx/>
              <a:latin typeface="Calibri" panose="020F0502020204030204"/>
              <a:ea typeface="+mn-ea"/>
              <a:cs typeface="Calibri"/>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2060"/>
              </a:solidFill>
              <a:effectLst/>
              <a:uLnTx/>
              <a:uFillTx/>
              <a:latin typeface="Calibri" panose="020F0502020204030204"/>
              <a:ea typeface="+mn-ea"/>
              <a:cs typeface="Calibri"/>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5B9BD5">
                    <a:lumMod val="40000"/>
                    <a:lumOff val="60000"/>
                  </a:srgbClr>
                </a:solidFill>
                <a:effectLst/>
                <a:uLnTx/>
                <a:uFillTx/>
                <a:latin typeface="Calibri" panose="020F0502020204030204"/>
                <a:ea typeface="+mn-ea"/>
                <a:cs typeface="+mn-cs"/>
              </a:rPr>
              <a:t>2nd-degree</a:t>
            </a:r>
            <a:r>
              <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srgbClr val="002060"/>
                </a:solidFill>
                <a:effectLst/>
                <a:uLnTx/>
                <a:uFillTx/>
                <a:latin typeface="Calibri" panose="020F0502020204030204"/>
                <a:ea typeface="+mn-ea"/>
                <a:cs typeface="+mn-cs"/>
              </a:rPr>
              <a:t> People who are connected to your 1st-degree connections. You’ll see a 2nd-degree icon next to their name in search results and on their profile.</a:t>
            </a:r>
            <a:endParaRPr kumimoji="0" lang="en-GB" sz="2400" b="0" i="0" u="none" strike="noStrike" kern="1200" cap="none" spc="0" normalizeH="0" baseline="0" noProof="0" dirty="0">
              <a:ln>
                <a:noFill/>
              </a:ln>
              <a:solidFill>
                <a:srgbClr val="002060"/>
              </a:solidFill>
              <a:effectLst/>
              <a:uLnTx/>
              <a:uFillTx/>
              <a:latin typeface="Calibri" panose="020F0502020204030204"/>
              <a:ea typeface="+mn-ea"/>
              <a:cs typeface="Calibri"/>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2060"/>
              </a:solidFill>
              <a:effectLst/>
              <a:uLnTx/>
              <a:uFillTx/>
              <a:latin typeface="Calibri" panose="020F0502020204030204"/>
              <a:ea typeface="+mn-ea"/>
              <a:cs typeface="Calibri"/>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2060"/>
                </a:solidFill>
                <a:effectLst/>
                <a:uLnTx/>
                <a:uFillTx/>
                <a:latin typeface="Calibri" panose="020F0502020204030204"/>
                <a:ea typeface="+mn-ea"/>
                <a:cs typeface="+mn-cs"/>
              </a:rPr>
              <a:t>3rd-degree</a:t>
            </a:r>
            <a:r>
              <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rPr>
              <a:t> - </a:t>
            </a:r>
            <a:r>
              <a:rPr kumimoji="0" lang="en-GB" sz="2400" b="0" i="0" u="none" strike="noStrike" kern="1200" cap="none" spc="0" normalizeH="0" baseline="0" noProof="0" dirty="0">
                <a:ln>
                  <a:noFill/>
                </a:ln>
                <a:solidFill>
                  <a:srgbClr val="002060"/>
                </a:solidFill>
                <a:effectLst/>
                <a:uLnTx/>
                <a:uFillTx/>
                <a:latin typeface="Calibri" panose="020F0502020204030204"/>
                <a:ea typeface="+mn-ea"/>
                <a:cs typeface="+mn-cs"/>
              </a:rPr>
              <a:t>People who are connected to your 2nd-degree connections. You’ll see a 3rd-degree icon next to their name in search results and on their profile. </a:t>
            </a:r>
            <a:endParaRPr kumimoji="0" lang="en-GB" sz="2400" b="0" i="0" u="none" strike="noStrike" kern="1200" cap="none" spc="0" normalizeH="0" baseline="0" noProof="0" dirty="0">
              <a:ln>
                <a:noFill/>
              </a:ln>
              <a:solidFill>
                <a:srgbClr val="002060"/>
              </a:solidFill>
              <a:effectLst/>
              <a:uLnTx/>
              <a:uFillTx/>
              <a:latin typeface="Calibri" panose="020F0502020204030204"/>
              <a:ea typeface="+mn-ea"/>
              <a:cs typeface="Calibri"/>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2060"/>
              </a:solidFill>
              <a:effectLst/>
              <a:uLnTx/>
              <a:uFillTx/>
              <a:latin typeface="Calibri" panose="020F0502020204030204"/>
              <a:ea typeface="+mn-ea"/>
              <a:cs typeface="Calibri"/>
            </a:endParaRPr>
          </a:p>
        </p:txBody>
      </p:sp>
      <p:sp>
        <p:nvSpPr>
          <p:cNvPr id="7" name="Oval 6">
            <a:extLst>
              <a:ext uri="{FF2B5EF4-FFF2-40B4-BE49-F238E27FC236}">
                <a16:creationId xmlns:a16="http://schemas.microsoft.com/office/drawing/2014/main" id="{4B0267A8-7970-D9BB-7C65-177480A7E962}"/>
              </a:ext>
            </a:extLst>
          </p:cNvPr>
          <p:cNvSpPr/>
          <p:nvPr/>
        </p:nvSpPr>
        <p:spPr>
          <a:xfrm>
            <a:off x="8233172" y="2119313"/>
            <a:ext cx="3119435" cy="3024185"/>
          </a:xfrm>
          <a:prstGeom prst="ellipse">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223DC59F-FA06-5A20-8459-8426AF2D3574}"/>
              </a:ext>
            </a:extLst>
          </p:cNvPr>
          <p:cNvSpPr/>
          <p:nvPr/>
        </p:nvSpPr>
        <p:spPr>
          <a:xfrm>
            <a:off x="9018984" y="2821781"/>
            <a:ext cx="1547811" cy="1500186"/>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Oval 10">
            <a:extLst>
              <a:ext uri="{FF2B5EF4-FFF2-40B4-BE49-F238E27FC236}">
                <a16:creationId xmlns:a16="http://schemas.microsoft.com/office/drawing/2014/main" id="{1B95CF59-8B27-B4B8-1C9D-6B06BD09CC7A}"/>
              </a:ext>
            </a:extLst>
          </p:cNvPr>
          <p:cNvSpPr/>
          <p:nvPr/>
        </p:nvSpPr>
        <p:spPr>
          <a:xfrm>
            <a:off x="9471422" y="3286124"/>
            <a:ext cx="642937" cy="57149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0540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ext Box 9">
            <a:extLst>
              <a:ext uri="{FF2B5EF4-FFF2-40B4-BE49-F238E27FC236}">
                <a16:creationId xmlns:a16="http://schemas.microsoft.com/office/drawing/2014/main" id="{F7345722-C7CD-447E-A452-F456DE3A683C}"/>
              </a:ext>
            </a:extLst>
          </p:cNvPr>
          <p:cNvSpPr txBox="1">
            <a:spLocks noChangeArrowheads="1"/>
          </p:cNvSpPr>
          <p:nvPr/>
        </p:nvSpPr>
        <p:spPr bwMode="auto">
          <a:xfrm>
            <a:off x="419100" y="390159"/>
            <a:ext cx="117729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anchor="t">
            <a:spAutoFit/>
          </a:bodyPr>
          <a:lstStyle>
            <a:lvl1pPr marL="357188" indent="-357188">
              <a:defRPr>
                <a:solidFill>
                  <a:schemeClr val="tx1"/>
                </a:solidFill>
                <a:latin typeface="Arial" panose="020B0604020202020204" pitchFamily="34" charset="0"/>
              </a:defRPr>
            </a:lvl1pPr>
            <a:lvl2pPr marL="536575">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0"/>
              </a:spcBef>
              <a:spcAft>
                <a:spcPct val="0"/>
              </a:spcAft>
              <a:defRPr>
                <a:solidFill>
                  <a:schemeClr val="tx1"/>
                </a:solidFill>
                <a:latin typeface="Arial" panose="020B0604020202020204" pitchFamily="34" charset="0"/>
              </a:defRPr>
            </a:lvl6pPr>
            <a:lvl7pPr fontAlgn="base">
              <a:spcBef>
                <a:spcPct val="0"/>
              </a:spcBef>
              <a:spcAft>
                <a:spcPct val="0"/>
              </a:spcAft>
              <a:defRPr>
                <a:solidFill>
                  <a:schemeClr val="tx1"/>
                </a:solidFill>
                <a:latin typeface="Arial" panose="020B0604020202020204" pitchFamily="34" charset="0"/>
              </a:defRPr>
            </a:lvl7pPr>
            <a:lvl8pPr fontAlgn="base">
              <a:spcBef>
                <a:spcPct val="0"/>
              </a:spcBef>
              <a:spcAft>
                <a:spcPct val="0"/>
              </a:spcAft>
              <a:defRPr>
                <a:solidFill>
                  <a:schemeClr val="tx1"/>
                </a:solidFill>
                <a:latin typeface="Arial" panose="020B0604020202020204" pitchFamily="34" charset="0"/>
              </a:defRPr>
            </a:lvl8pPr>
            <a:lvl9pPr fontAlgn="base">
              <a:spcBef>
                <a:spcPct val="0"/>
              </a:spcBef>
              <a:spcAft>
                <a:spcPct val="0"/>
              </a:spcAft>
              <a:defRPr>
                <a:solidFill>
                  <a:schemeClr val="tx1"/>
                </a:solidFill>
                <a:latin typeface="Arial" panose="020B0604020202020204" pitchFamily="34" charset="0"/>
              </a:defRPr>
            </a:lvl9pPr>
          </a:lstStyle>
          <a:p>
            <a:pPr marL="356870" marR="0" lvl="0" indent="-356870" algn="l" defTabSz="914400" rtl="0" eaLnBrk="1" fontAlgn="auto" latinLnBrk="0" hangingPunct="1">
              <a:lnSpc>
                <a:spcPct val="100000"/>
              </a:lnSpc>
              <a:spcBef>
                <a:spcPct val="50000"/>
              </a:spcBef>
              <a:spcAft>
                <a:spcPts val="0"/>
              </a:spcAft>
              <a:buClr>
                <a:srgbClr val="A90303"/>
              </a:buClr>
              <a:buSzPct val="70000"/>
              <a:buFontTx/>
              <a:buNone/>
              <a:tabLst/>
              <a:defRPr/>
            </a:pPr>
            <a:r>
              <a:rPr kumimoji="0" lang="en-GB" altLang="en-US" sz="4000" b="0" i="0" u="none" strike="noStrike" kern="1200" cap="none" spc="0" normalizeH="0" baseline="0" noProof="0" dirty="0">
                <a:ln>
                  <a:noFill/>
                </a:ln>
                <a:solidFill>
                  <a:srgbClr val="4472C4">
                    <a:lumMod val="75000"/>
                  </a:srgbClr>
                </a:solidFill>
                <a:effectLst/>
                <a:uLnTx/>
                <a:uFillTx/>
                <a:latin typeface="Calibri" panose="020F0502020204030204"/>
                <a:ea typeface="+mn-ea"/>
                <a:cs typeface="+mn-cs"/>
              </a:rPr>
              <a:t>Connect - Growing Your Professional Network: How?</a:t>
            </a:r>
            <a:endParaRPr kumimoji="0" lang="en-US" sz="1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mn-cs"/>
            </a:endParaRPr>
          </a:p>
        </p:txBody>
      </p:sp>
      <p:sp>
        <p:nvSpPr>
          <p:cNvPr id="2" name="TextBox 1">
            <a:extLst>
              <a:ext uri="{FF2B5EF4-FFF2-40B4-BE49-F238E27FC236}">
                <a16:creationId xmlns:a16="http://schemas.microsoft.com/office/drawing/2014/main" id="{BAEC0DF4-04B2-B517-3115-78DE9E393890}"/>
              </a:ext>
            </a:extLst>
          </p:cNvPr>
          <p:cNvSpPr txBox="1"/>
          <p:nvPr/>
        </p:nvSpPr>
        <p:spPr>
          <a:xfrm>
            <a:off x="625079" y="1821656"/>
            <a:ext cx="743635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sng" strike="noStrike" kern="1200" cap="none" spc="0" normalizeH="0" baseline="0" noProof="0" dirty="0">
                <a:ln>
                  <a:noFill/>
                </a:ln>
                <a:solidFill>
                  <a:srgbClr val="002060"/>
                </a:solidFill>
                <a:effectLst/>
                <a:uLnTx/>
                <a:uFillTx/>
                <a:latin typeface="Calibri" panose="020F0502020204030204"/>
                <a:ea typeface="+mn-ea"/>
                <a:cs typeface="Calibri"/>
              </a:rPr>
              <a:t>Manually build your network:</a:t>
            </a: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Calibri"/>
            </a:endParaRPr>
          </a:p>
          <a:p>
            <a:pPr marL="457200" marR="0" lvl="0" indent="-457200" algn="l" defTabSz="914400" rtl="0" eaLnBrk="1" fontAlgn="auto" latinLnBrk="0" hangingPunct="1">
              <a:lnSpc>
                <a:spcPct val="100000"/>
              </a:lnSpc>
              <a:spcBef>
                <a:spcPts val="0"/>
              </a:spcBef>
              <a:spcAft>
                <a:spcPts val="0"/>
              </a:spcAft>
              <a:buClrTx/>
              <a:buSzTx/>
              <a:buFontTx/>
              <a:buAutoNum type="arabicPeriod"/>
              <a:tabLst/>
              <a:defRPr/>
            </a:pPr>
            <a:endParaRPr kumimoji="0" lang="en-US" sz="2400" b="0" i="0" u="sng" strike="noStrike" kern="1200" cap="none" spc="0" normalizeH="0" baseline="0" noProof="0" dirty="0">
              <a:ln>
                <a:noFill/>
              </a:ln>
              <a:solidFill>
                <a:srgbClr val="002060"/>
              </a:solidFill>
              <a:effectLst/>
              <a:uLnTx/>
              <a:uFillTx/>
              <a:latin typeface="Calibri" panose="020F0502020204030204"/>
              <a:ea typeface="+mn-ea"/>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Calibri"/>
              </a:rPr>
              <a:t>Search LinkedIn for 2nd and 3rd connections to actively connect with</a:t>
            </a: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Calibri"/>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Calibri"/>
              </a:rPr>
              <a:t>Connect with them by sending a personalised connection request</a:t>
            </a:r>
            <a:endParaRPr kumimoji="0" lang="en-US" sz="1800" b="0" i="0" u="none" strike="noStrike" kern="1200" cap="none" spc="0" normalizeH="0" baseline="0" noProof="0" dirty="0">
              <a:ln>
                <a:noFill/>
              </a:ln>
              <a:solidFill>
                <a:srgbClr val="002060"/>
              </a:solidFill>
              <a:effectLst/>
              <a:uLnTx/>
              <a:uFillTx/>
              <a:latin typeface="Calibri" panose="020F0502020204030204"/>
              <a:ea typeface="+mn-ea"/>
              <a:cs typeface="Calibri"/>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Calibri"/>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Calibri"/>
              </a:rPr>
              <a:t>Like and comment on relevant posts by others to increase your visibility </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Calibri"/>
            </a:endParaRPr>
          </a:p>
        </p:txBody>
      </p:sp>
      <p:pic>
        <p:nvPicPr>
          <p:cNvPr id="4" name="Graphic 4" descr="Building Brick Wall with solid fill">
            <a:extLst>
              <a:ext uri="{FF2B5EF4-FFF2-40B4-BE49-F238E27FC236}">
                <a16:creationId xmlns:a16="http://schemas.microsoft.com/office/drawing/2014/main" id="{F6AB4C46-8E2C-1C92-12E6-8214D4184D0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61438" y="2129481"/>
            <a:ext cx="3188493" cy="3188493"/>
          </a:xfrm>
          <a:prstGeom prst="rect">
            <a:avLst/>
          </a:prstGeom>
        </p:spPr>
      </p:pic>
    </p:spTree>
    <p:extLst>
      <p:ext uri="{BB962C8B-B14F-4D97-AF65-F5344CB8AC3E}">
        <p14:creationId xmlns:p14="http://schemas.microsoft.com/office/powerpoint/2010/main" val="37595578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ext Box 9">
            <a:extLst>
              <a:ext uri="{FF2B5EF4-FFF2-40B4-BE49-F238E27FC236}">
                <a16:creationId xmlns:a16="http://schemas.microsoft.com/office/drawing/2014/main" id="{F7345722-C7CD-447E-A452-F456DE3A683C}"/>
              </a:ext>
            </a:extLst>
          </p:cNvPr>
          <p:cNvSpPr txBox="1">
            <a:spLocks noChangeArrowheads="1"/>
          </p:cNvSpPr>
          <p:nvPr/>
        </p:nvSpPr>
        <p:spPr bwMode="auto">
          <a:xfrm>
            <a:off x="839071" y="589804"/>
            <a:ext cx="10772613" cy="80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anchor="t">
            <a:spAutoFit/>
          </a:bodyPr>
          <a:lstStyle>
            <a:lvl1pPr marL="357188" indent="-357188">
              <a:defRPr>
                <a:solidFill>
                  <a:schemeClr val="tx1"/>
                </a:solidFill>
                <a:latin typeface="Arial" panose="020B0604020202020204" pitchFamily="34" charset="0"/>
              </a:defRPr>
            </a:lvl1pPr>
            <a:lvl2pPr marL="536575">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fontAlgn="base">
              <a:spcBef>
                <a:spcPct val="0"/>
              </a:spcBef>
              <a:spcAft>
                <a:spcPct val="0"/>
              </a:spcAft>
              <a:defRPr>
                <a:solidFill>
                  <a:schemeClr val="tx1"/>
                </a:solidFill>
                <a:latin typeface="Arial" panose="020B0604020202020204" pitchFamily="34" charset="0"/>
              </a:defRPr>
            </a:lvl6pPr>
            <a:lvl7pPr fontAlgn="base">
              <a:spcBef>
                <a:spcPct val="0"/>
              </a:spcBef>
              <a:spcAft>
                <a:spcPct val="0"/>
              </a:spcAft>
              <a:defRPr>
                <a:solidFill>
                  <a:schemeClr val="tx1"/>
                </a:solidFill>
                <a:latin typeface="Arial" panose="020B0604020202020204" pitchFamily="34" charset="0"/>
              </a:defRPr>
            </a:lvl7pPr>
            <a:lvl8pPr fontAlgn="base">
              <a:spcBef>
                <a:spcPct val="0"/>
              </a:spcBef>
              <a:spcAft>
                <a:spcPct val="0"/>
              </a:spcAft>
              <a:defRPr>
                <a:solidFill>
                  <a:schemeClr val="tx1"/>
                </a:solidFill>
                <a:latin typeface="Arial" panose="020B0604020202020204" pitchFamily="34" charset="0"/>
              </a:defRPr>
            </a:lvl8pPr>
            <a:lvl9pPr fontAlgn="base">
              <a:spcBef>
                <a:spcPct val="0"/>
              </a:spcBef>
              <a:spcAft>
                <a:spcPct val="0"/>
              </a:spcAft>
              <a:defRPr>
                <a:solidFill>
                  <a:schemeClr val="tx1"/>
                </a:solidFill>
                <a:latin typeface="Arial" panose="020B0604020202020204" pitchFamily="34" charset="0"/>
              </a:defRPr>
            </a:lvl9pPr>
          </a:lstStyle>
          <a:p>
            <a:pPr marL="356870" marR="0" lvl="0" indent="-356870" algn="l" defTabSz="914400" rtl="0" eaLnBrk="1" fontAlgn="auto" latinLnBrk="0" hangingPunct="1">
              <a:lnSpc>
                <a:spcPct val="100000"/>
              </a:lnSpc>
              <a:spcBef>
                <a:spcPct val="50000"/>
              </a:spcBef>
              <a:spcAft>
                <a:spcPts val="0"/>
              </a:spcAft>
              <a:buClr>
                <a:srgbClr val="A90303"/>
              </a:buClr>
              <a:buSzPct val="70000"/>
              <a:buFontTx/>
              <a:buNone/>
              <a:tabLst/>
              <a:defRPr/>
            </a:pPr>
            <a:r>
              <a:rPr kumimoji="0" lang="en-GB" altLang="en-US" sz="4600" b="0" i="0" u="none" strike="noStrike" kern="1200" cap="none" spc="0" normalizeH="0" baseline="0" noProof="0" dirty="0">
                <a:ln>
                  <a:noFill/>
                </a:ln>
                <a:solidFill>
                  <a:srgbClr val="4472C4">
                    <a:lumMod val="75000"/>
                  </a:srgbClr>
                </a:solidFill>
                <a:effectLst/>
                <a:uLnTx/>
                <a:uFillTx/>
                <a:latin typeface="Calibri" panose="020F0502020204030204"/>
                <a:ea typeface="+mn-ea"/>
                <a:cs typeface="+mn-cs"/>
              </a:rPr>
              <a:t>Growing Your Professional Network: How?</a:t>
            </a:r>
            <a:endParaRPr kumimoji="0" lang="en-US" sz="18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mn-cs"/>
            </a:endParaRPr>
          </a:p>
        </p:txBody>
      </p:sp>
      <p:sp>
        <p:nvSpPr>
          <p:cNvPr id="3" name="TextBox 2">
            <a:extLst>
              <a:ext uri="{FF2B5EF4-FFF2-40B4-BE49-F238E27FC236}">
                <a16:creationId xmlns:a16="http://schemas.microsoft.com/office/drawing/2014/main" id="{63FB4AD2-89CE-C927-05BA-932F91E23D4E}"/>
              </a:ext>
            </a:extLst>
          </p:cNvPr>
          <p:cNvSpPr txBox="1"/>
          <p:nvPr/>
        </p:nvSpPr>
        <p:spPr>
          <a:xfrm>
            <a:off x="5118411" y="1629065"/>
            <a:ext cx="6293728"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sng" strike="noStrike" kern="1200" cap="none" spc="0" normalizeH="0" baseline="0" noProof="0" dirty="0">
                <a:ln>
                  <a:noFill/>
                </a:ln>
                <a:solidFill>
                  <a:srgbClr val="002060"/>
                </a:solidFill>
                <a:effectLst/>
                <a:uLnTx/>
                <a:uFillTx/>
                <a:latin typeface="Calibri" panose="020F0502020204030204"/>
                <a:ea typeface="+mn-ea"/>
                <a:cs typeface="Calibri"/>
              </a:rPr>
              <a:t>Attract new connections: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sng" strike="noStrike" kern="1200" cap="none" spc="0" normalizeH="0" baseline="0" noProof="0" dirty="0">
              <a:ln>
                <a:noFill/>
              </a:ln>
              <a:solidFill>
                <a:srgbClr val="002060"/>
              </a:solidFill>
              <a:effectLst/>
              <a:uLnTx/>
              <a:uFillTx/>
              <a:latin typeface="Calibri" panose="020F0502020204030204"/>
              <a:ea typeface="+mn-ea"/>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Calibri"/>
              </a:rPr>
              <a:t>Create posts which will encourage others to connect with you – asking questions often works well!</a:t>
            </a: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Calibri"/>
              </a:rPr>
              <a:t>Join and participate in relevant groups or conversations </a:t>
            </a: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US" sz="2400" b="0" i="0" u="none" strike="noStrike" kern="1200" cap="none" spc="0" normalizeH="0" baseline="0" noProof="0" dirty="0" err="1">
                <a:ln>
                  <a:noFill/>
                </a:ln>
                <a:solidFill>
                  <a:srgbClr val="002060"/>
                </a:solidFill>
                <a:effectLst/>
                <a:uLnTx/>
                <a:uFillTx/>
                <a:latin typeface="Calibri" panose="020F0502020204030204"/>
                <a:ea typeface="+mn-ea"/>
                <a:cs typeface="Calibri"/>
              </a:rPr>
              <a:t>Optimise</a:t>
            </a: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Calibri"/>
              </a:rPr>
              <a:t> your LinkedIn profile by including keywords which recruiters or employers might search for</a:t>
            </a: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Calibri"/>
            </a:endParaRPr>
          </a:p>
        </p:txBody>
      </p:sp>
      <p:pic>
        <p:nvPicPr>
          <p:cNvPr id="4" name="Graphic 4" descr="Magnet with solid fill">
            <a:extLst>
              <a:ext uri="{FF2B5EF4-FFF2-40B4-BE49-F238E27FC236}">
                <a16:creationId xmlns:a16="http://schemas.microsoft.com/office/drawing/2014/main" id="{94EC2C7E-9F4B-87E1-FF91-9267115017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96850" y="2267844"/>
            <a:ext cx="3307882" cy="3297592"/>
          </a:xfrm>
          <a:prstGeom prst="rect">
            <a:avLst/>
          </a:prstGeom>
        </p:spPr>
      </p:pic>
    </p:spTree>
    <p:extLst>
      <p:ext uri="{BB962C8B-B14F-4D97-AF65-F5344CB8AC3E}">
        <p14:creationId xmlns:p14="http://schemas.microsoft.com/office/powerpoint/2010/main" val="4656097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616280" y="5805264"/>
            <a:ext cx="3240360" cy="936104"/>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itle 1"/>
          <p:cNvSpPr>
            <a:spLocks noGrp="1"/>
          </p:cNvSpPr>
          <p:nvPr>
            <p:ph type="title"/>
          </p:nvPr>
        </p:nvSpPr>
        <p:spPr>
          <a:xfrm>
            <a:off x="362905" y="116632"/>
            <a:ext cx="10515600" cy="1325563"/>
          </a:xfrm>
        </p:spPr>
        <p:txBody>
          <a:bodyPr>
            <a:normAutofit/>
          </a:bodyPr>
          <a:lstStyle/>
          <a:p>
            <a:r>
              <a:rPr lang="en-GB" altLang="en-US" sz="4000" dirty="0">
                <a:solidFill>
                  <a:schemeClr val="tx2">
                    <a:lumMod val="50000"/>
                    <a:lumOff val="50000"/>
                  </a:schemeClr>
                </a:solidFill>
                <a:latin typeface="+mn-lt"/>
                <a:cs typeface="Arial" panose="020B0604020202020204" pitchFamily="34" charset="0"/>
              </a:rPr>
              <a:t>Connect - Explore LinkedIn Groups</a:t>
            </a:r>
          </a:p>
        </p:txBody>
      </p:sp>
      <p:sp>
        <p:nvSpPr>
          <p:cNvPr id="5" name="Content Placeholder 1"/>
          <p:cNvSpPr>
            <a:spLocks noGrp="1"/>
          </p:cNvSpPr>
          <p:nvPr>
            <p:ph sz="half" idx="1"/>
          </p:nvPr>
        </p:nvSpPr>
        <p:spPr>
          <a:xfrm>
            <a:off x="513568" y="1418869"/>
            <a:ext cx="10515600" cy="4613979"/>
          </a:xfrm>
        </p:spPr>
        <p:txBody>
          <a:bodyPr>
            <a:noAutofit/>
          </a:bodyPr>
          <a:lstStyle/>
          <a:p>
            <a:pPr marL="0" indent="0">
              <a:buNone/>
            </a:pPr>
            <a:r>
              <a:rPr lang="en-GB" sz="2400" dirty="0">
                <a:solidFill>
                  <a:srgbClr val="002060"/>
                </a:solidFill>
              </a:rPr>
              <a:t>LinkedIn provides a place for professionals in the same industry or with similar interests to share content, find answers, post and view jobs, make business contacts and establish themselves as industry experts. </a:t>
            </a:r>
          </a:p>
          <a:p>
            <a:pPr marL="0" indent="0">
              <a:buNone/>
            </a:pPr>
            <a:endParaRPr lang="en-GB" sz="1500" dirty="0">
              <a:solidFill>
                <a:srgbClr val="002060"/>
              </a:solidFill>
            </a:endParaRPr>
          </a:p>
          <a:p>
            <a:pPr marL="0" indent="0">
              <a:buNone/>
            </a:pPr>
            <a:r>
              <a:rPr lang="en-GB" sz="2400" b="1" dirty="0">
                <a:solidFill>
                  <a:srgbClr val="002060"/>
                </a:solidFill>
              </a:rPr>
              <a:t>There are a few ways to find groups:</a:t>
            </a:r>
          </a:p>
          <a:p>
            <a:pPr marL="0" indent="0">
              <a:buNone/>
            </a:pPr>
            <a:endParaRPr lang="en-GB" sz="500" b="1" dirty="0">
              <a:solidFill>
                <a:srgbClr val="002060"/>
              </a:solidFill>
            </a:endParaRPr>
          </a:p>
          <a:p>
            <a:pPr marL="457200" indent="-457200">
              <a:buAutoNum type="arabicPeriod"/>
            </a:pPr>
            <a:r>
              <a:rPr lang="en-GB" sz="2400" dirty="0">
                <a:solidFill>
                  <a:srgbClr val="002060"/>
                </a:solidFill>
              </a:rPr>
              <a:t>Search for groups by name or keywords in the search box:</a:t>
            </a:r>
          </a:p>
          <a:p>
            <a:pPr marL="457200" indent="-457200">
              <a:buAutoNum type="arabicPeriod"/>
            </a:pPr>
            <a:endParaRPr lang="en-GB" sz="2400" dirty="0">
              <a:solidFill>
                <a:srgbClr val="002060"/>
              </a:solidFill>
            </a:endParaRPr>
          </a:p>
          <a:p>
            <a:pPr marL="457200" indent="-457200">
              <a:buAutoNum type="arabicPeriod"/>
            </a:pPr>
            <a:endParaRPr lang="en-GB" sz="2400" dirty="0">
              <a:solidFill>
                <a:srgbClr val="002060"/>
              </a:solidFill>
            </a:endParaRPr>
          </a:p>
          <a:p>
            <a:pPr marL="457200" indent="-457200">
              <a:buAutoNum type="arabicPeriod"/>
            </a:pPr>
            <a:endParaRPr lang="en-GB" sz="500" dirty="0">
              <a:solidFill>
                <a:srgbClr val="002060"/>
              </a:solidFill>
            </a:endParaRPr>
          </a:p>
          <a:p>
            <a:pPr marL="457200" indent="-457200">
              <a:buAutoNum type="arabicPeriod"/>
            </a:pPr>
            <a:r>
              <a:rPr lang="en-GB" sz="2400" dirty="0">
                <a:solidFill>
                  <a:srgbClr val="002060"/>
                </a:solidFill>
              </a:rPr>
              <a:t>See what groups your connections have joined</a:t>
            </a:r>
          </a:p>
          <a:p>
            <a:pPr marL="457200" indent="-457200">
              <a:buFont typeface="+mj-lt"/>
              <a:buAutoNum type="arabicPeriod"/>
            </a:pPr>
            <a:endParaRPr lang="en-GB" sz="2000" dirty="0">
              <a:solidFill>
                <a:srgbClr val="002060"/>
              </a:solidFill>
            </a:endParaRPr>
          </a:p>
          <a:p>
            <a:pPr marL="342900" indent="-342900"/>
            <a:endParaRPr lang="en-GB" sz="2000" dirty="0">
              <a:solidFill>
                <a:srgbClr val="002060"/>
              </a:solidFill>
              <a:cs typeface="Arial" pitchFamily="34" charset="0"/>
            </a:endParaRPr>
          </a:p>
          <a:p>
            <a:pPr marL="0" indent="0">
              <a:buNone/>
            </a:pPr>
            <a:endParaRPr lang="en-GB" sz="2000" dirty="0"/>
          </a:p>
          <a:p>
            <a:pPr marL="0" indent="0" algn="r">
              <a:buNone/>
            </a:pPr>
            <a:endParaRPr lang="en-GB" sz="2000" dirty="0"/>
          </a:p>
          <a:p>
            <a:pPr marL="0" indent="0">
              <a:buNone/>
            </a:pPr>
            <a:endParaRPr lang="en-GB" sz="2000" dirty="0">
              <a:solidFill>
                <a:schemeClr val="accent5">
                  <a:lumMod val="50000"/>
                </a:schemeClr>
              </a:solidFill>
              <a:cs typeface="Arial" panose="020B0604020202020204" pitchFamily="34" charset="0"/>
            </a:endParaRPr>
          </a:p>
          <a:p>
            <a:pPr>
              <a:buFont typeface="Wingdings" panose="05000000000000000000" pitchFamily="2" charset="2"/>
              <a:buChar char="Ø"/>
            </a:pPr>
            <a:endParaRPr lang="en-GB" sz="2000" dirty="0">
              <a:solidFill>
                <a:schemeClr val="accent5">
                  <a:lumMod val="50000"/>
                </a:schemeClr>
              </a:solidFill>
              <a:cs typeface="Arial" panose="020B0604020202020204" pitchFamily="34" charset="0"/>
            </a:endParaRPr>
          </a:p>
          <a:p>
            <a:pPr>
              <a:buFont typeface="Wingdings" panose="05000000000000000000" pitchFamily="2" charset="2"/>
              <a:buChar char="Ø"/>
            </a:pPr>
            <a:endParaRPr lang="en-GB" sz="2000" dirty="0">
              <a:solidFill>
                <a:schemeClr val="accent5">
                  <a:lumMod val="50000"/>
                </a:schemeClr>
              </a:solidFill>
              <a:cs typeface="Arial" panose="020B0604020202020204" pitchFamily="34" charset="0"/>
            </a:endParaRPr>
          </a:p>
          <a:p>
            <a:pPr marL="0" indent="0">
              <a:buNone/>
            </a:pPr>
            <a:endParaRPr lang="en-GB" sz="2000" dirty="0">
              <a:solidFill>
                <a:schemeClr val="accent5">
                  <a:lumMod val="50000"/>
                </a:schemeClr>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888998" y="4158164"/>
            <a:ext cx="10368500" cy="556076"/>
          </a:xfrm>
          <a:prstGeom prst="rect">
            <a:avLst/>
          </a:prstGeom>
        </p:spPr>
      </p:pic>
    </p:spTree>
    <p:extLst>
      <p:ext uri="{BB962C8B-B14F-4D97-AF65-F5344CB8AC3E}">
        <p14:creationId xmlns:p14="http://schemas.microsoft.com/office/powerpoint/2010/main" val="23148925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C5E3C29-B53D-FDC2-8433-C09F5DC61C44}"/>
              </a:ext>
            </a:extLst>
          </p:cNvPr>
          <p:cNvSpPr>
            <a:spLocks noGrp="1"/>
          </p:cNvSpPr>
          <p:nvPr>
            <p:ph type="title"/>
          </p:nvPr>
        </p:nvSpPr>
        <p:spPr>
          <a:xfrm>
            <a:off x="282146" y="0"/>
            <a:ext cx="10515600" cy="1325563"/>
          </a:xfrm>
        </p:spPr>
        <p:txBody>
          <a:bodyPr/>
          <a:lstStyle/>
          <a:p>
            <a:r>
              <a:rPr lang="en-GB" sz="4000" dirty="0">
                <a:solidFill>
                  <a:schemeClr val="tx2">
                    <a:lumMod val="50000"/>
                    <a:lumOff val="50000"/>
                  </a:schemeClr>
                </a:solidFill>
                <a:latin typeface="+mn-lt"/>
                <a:cs typeface="Arial" panose="020B0604020202020204" pitchFamily="34" charset="0"/>
              </a:rPr>
              <a:t>Post</a:t>
            </a:r>
          </a:p>
        </p:txBody>
      </p:sp>
      <p:pic>
        <p:nvPicPr>
          <p:cNvPr id="3" name="Picture 2">
            <a:extLst>
              <a:ext uri="{FF2B5EF4-FFF2-40B4-BE49-F238E27FC236}">
                <a16:creationId xmlns:a16="http://schemas.microsoft.com/office/drawing/2014/main" id="{59CC2D9E-A931-9DBB-47F8-D2D0F4F46FCE}"/>
              </a:ext>
            </a:extLst>
          </p:cNvPr>
          <p:cNvPicPr>
            <a:picLocks noChangeAspect="1"/>
          </p:cNvPicPr>
          <p:nvPr/>
        </p:nvPicPr>
        <p:blipFill>
          <a:blip r:embed="rId2"/>
          <a:srcRect l="35331" t="20705" r="39548" b="5661"/>
          <a:stretch>
            <a:fillRect/>
          </a:stretch>
        </p:blipFill>
        <p:spPr>
          <a:xfrm>
            <a:off x="1695059" y="400114"/>
            <a:ext cx="3844887" cy="6057771"/>
          </a:xfrm>
          <a:prstGeom prst="rect">
            <a:avLst/>
          </a:prstGeom>
          <a:ln w="38100">
            <a:solidFill>
              <a:srgbClr val="002060"/>
            </a:solidFill>
          </a:ln>
        </p:spPr>
      </p:pic>
      <p:pic>
        <p:nvPicPr>
          <p:cNvPr id="5" name="Picture 4">
            <a:extLst>
              <a:ext uri="{FF2B5EF4-FFF2-40B4-BE49-F238E27FC236}">
                <a16:creationId xmlns:a16="http://schemas.microsoft.com/office/drawing/2014/main" id="{3A8B53BE-905F-EC8D-8423-25D56174DB03}"/>
              </a:ext>
            </a:extLst>
          </p:cNvPr>
          <p:cNvPicPr>
            <a:picLocks noChangeAspect="1"/>
          </p:cNvPicPr>
          <p:nvPr/>
        </p:nvPicPr>
        <p:blipFill>
          <a:blip r:embed="rId3"/>
          <a:srcRect l="33795" t="20201" r="38283" b="7846"/>
          <a:stretch>
            <a:fillRect/>
          </a:stretch>
        </p:blipFill>
        <p:spPr>
          <a:xfrm>
            <a:off x="6105746" y="400113"/>
            <a:ext cx="4373483" cy="6057771"/>
          </a:xfrm>
          <a:prstGeom prst="rect">
            <a:avLst/>
          </a:prstGeom>
          <a:ln w="38100">
            <a:solidFill>
              <a:srgbClr val="002060"/>
            </a:solidFill>
          </a:ln>
        </p:spPr>
      </p:pic>
      <p:sp>
        <p:nvSpPr>
          <p:cNvPr id="12" name="Oval 11">
            <a:extLst>
              <a:ext uri="{FF2B5EF4-FFF2-40B4-BE49-F238E27FC236}">
                <a16:creationId xmlns:a16="http://schemas.microsoft.com/office/drawing/2014/main" id="{841363B8-E42D-1983-E749-DEE117C811A9}"/>
              </a:ext>
            </a:extLst>
          </p:cNvPr>
          <p:cNvSpPr/>
          <p:nvPr/>
        </p:nvSpPr>
        <p:spPr>
          <a:xfrm>
            <a:off x="10075761" y="4473971"/>
            <a:ext cx="2116239" cy="2116239"/>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3200" b="1" kern="0" dirty="0">
                <a:solidFill>
                  <a:prstClr val="white"/>
                </a:solidFill>
                <a:latin typeface="Calibri" panose="020F0502020204030204"/>
              </a:rPr>
              <a:t>Re-Post</a:t>
            </a:r>
            <a:endParaRPr kumimoji="0" lang="en-GB" sz="16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17782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DA5590-F195-B7F1-9E3E-837CDA07BCA1}"/>
              </a:ext>
            </a:extLst>
          </p:cNvPr>
          <p:cNvPicPr>
            <a:picLocks noChangeAspect="1"/>
          </p:cNvPicPr>
          <p:nvPr/>
        </p:nvPicPr>
        <p:blipFill>
          <a:blip r:embed="rId2"/>
          <a:srcRect l="36687" t="19024" r="40632" b="7169"/>
          <a:stretch>
            <a:fillRect/>
          </a:stretch>
        </p:blipFill>
        <p:spPr>
          <a:xfrm>
            <a:off x="4919162" y="283411"/>
            <a:ext cx="3599942" cy="6296727"/>
          </a:xfrm>
          <a:prstGeom prst="rect">
            <a:avLst/>
          </a:prstGeom>
          <a:ln w="38100">
            <a:solidFill>
              <a:srgbClr val="002060"/>
            </a:solidFill>
          </a:ln>
        </p:spPr>
      </p:pic>
      <p:sp>
        <p:nvSpPr>
          <p:cNvPr id="9" name="Title 1">
            <a:extLst>
              <a:ext uri="{FF2B5EF4-FFF2-40B4-BE49-F238E27FC236}">
                <a16:creationId xmlns:a16="http://schemas.microsoft.com/office/drawing/2014/main" id="{87EAB123-E737-3836-9C61-1FE71BC18AC4}"/>
              </a:ext>
            </a:extLst>
          </p:cNvPr>
          <p:cNvSpPr>
            <a:spLocks noGrp="1"/>
          </p:cNvSpPr>
          <p:nvPr>
            <p:ph type="title"/>
          </p:nvPr>
        </p:nvSpPr>
        <p:spPr>
          <a:xfrm>
            <a:off x="0" y="1117765"/>
            <a:ext cx="985915" cy="5118100"/>
          </a:xfrm>
        </p:spPr>
        <p:txBody>
          <a:bodyPr vert="wordArtVert">
            <a:normAutofit/>
          </a:bodyPr>
          <a:lstStyle/>
          <a:p>
            <a:r>
              <a:rPr lang="en-GB" sz="3999" b="1" dirty="0">
                <a:solidFill>
                  <a:srgbClr val="4472C4"/>
                </a:solidFill>
              </a:rPr>
              <a:t>Post</a:t>
            </a:r>
            <a:endParaRPr lang="en-GB" sz="3999" dirty="0">
              <a:solidFill>
                <a:srgbClr val="4472C4"/>
              </a:solidFill>
            </a:endParaRPr>
          </a:p>
        </p:txBody>
      </p:sp>
      <p:pic>
        <p:nvPicPr>
          <p:cNvPr id="5" name="Picture 4">
            <a:extLst>
              <a:ext uri="{FF2B5EF4-FFF2-40B4-BE49-F238E27FC236}">
                <a16:creationId xmlns:a16="http://schemas.microsoft.com/office/drawing/2014/main" id="{FE354584-7156-CFA6-BF01-D5162BB527BA}"/>
              </a:ext>
            </a:extLst>
          </p:cNvPr>
          <p:cNvPicPr>
            <a:picLocks noChangeAspect="1"/>
          </p:cNvPicPr>
          <p:nvPr/>
        </p:nvPicPr>
        <p:blipFill>
          <a:blip r:embed="rId3"/>
          <a:srcRect l="36875" t="21899" r="40625" b="4817"/>
          <a:stretch>
            <a:fillRect/>
          </a:stretch>
        </p:blipFill>
        <p:spPr>
          <a:xfrm>
            <a:off x="985915" y="277861"/>
            <a:ext cx="3599941" cy="6302277"/>
          </a:xfrm>
          <a:prstGeom prst="rect">
            <a:avLst/>
          </a:prstGeom>
          <a:ln w="38100">
            <a:solidFill>
              <a:srgbClr val="002060"/>
            </a:solidFill>
          </a:ln>
        </p:spPr>
      </p:pic>
      <p:pic>
        <p:nvPicPr>
          <p:cNvPr id="11" name="Picture 10">
            <a:extLst>
              <a:ext uri="{FF2B5EF4-FFF2-40B4-BE49-F238E27FC236}">
                <a16:creationId xmlns:a16="http://schemas.microsoft.com/office/drawing/2014/main" id="{A36F56FA-88B1-DF95-8A79-D6E731893A0A}"/>
              </a:ext>
            </a:extLst>
          </p:cNvPr>
          <p:cNvPicPr>
            <a:picLocks noChangeAspect="1"/>
          </p:cNvPicPr>
          <p:nvPr/>
        </p:nvPicPr>
        <p:blipFill>
          <a:blip r:embed="rId4"/>
          <a:srcRect l="37614" t="28776" r="41717" b="2000"/>
          <a:stretch>
            <a:fillRect/>
          </a:stretch>
        </p:blipFill>
        <p:spPr>
          <a:xfrm>
            <a:off x="8815749" y="277861"/>
            <a:ext cx="2520024" cy="4536469"/>
          </a:xfrm>
          <a:prstGeom prst="rect">
            <a:avLst/>
          </a:prstGeom>
          <a:ln w="38100">
            <a:solidFill>
              <a:srgbClr val="002060"/>
            </a:solidFill>
          </a:ln>
        </p:spPr>
      </p:pic>
      <p:sp>
        <p:nvSpPr>
          <p:cNvPr id="10" name="Oval 9">
            <a:extLst>
              <a:ext uri="{FF2B5EF4-FFF2-40B4-BE49-F238E27FC236}">
                <a16:creationId xmlns:a16="http://schemas.microsoft.com/office/drawing/2014/main" id="{35F4378D-DB1D-DA29-8D20-FB7D793A15CA}"/>
              </a:ext>
            </a:extLst>
          </p:cNvPr>
          <p:cNvSpPr/>
          <p:nvPr/>
        </p:nvSpPr>
        <p:spPr>
          <a:xfrm>
            <a:off x="10075761" y="4315981"/>
            <a:ext cx="2116239" cy="2116239"/>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700" b="1" kern="0" dirty="0">
                <a:solidFill>
                  <a:prstClr val="white"/>
                </a:solidFill>
                <a:latin typeface="Calibri" panose="020F0502020204030204"/>
              </a:rPr>
              <a:t>Achievements</a:t>
            </a:r>
            <a:r>
              <a:rPr lang="en-GB" sz="3200" b="1" kern="0" dirty="0">
                <a:solidFill>
                  <a:prstClr val="white"/>
                </a:solidFill>
                <a:latin typeface="Calibri" panose="020F0502020204030204"/>
              </a:rPr>
              <a:t> </a:t>
            </a:r>
            <a:endParaRPr kumimoji="0" lang="en-GB" sz="16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87262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8CBE2D7-39F1-29C2-D898-9FE9DB8EC83D}"/>
              </a:ext>
            </a:extLst>
          </p:cNvPr>
          <p:cNvPicPr>
            <a:picLocks noChangeAspect="1"/>
          </p:cNvPicPr>
          <p:nvPr/>
        </p:nvPicPr>
        <p:blipFill>
          <a:blip r:embed="rId2"/>
          <a:srcRect l="36689" t="18039" r="40811" b="879"/>
          <a:stretch>
            <a:fillRect/>
          </a:stretch>
        </p:blipFill>
        <p:spPr>
          <a:xfrm>
            <a:off x="2286000" y="224335"/>
            <a:ext cx="3286898" cy="6366514"/>
          </a:xfrm>
          <a:prstGeom prst="rect">
            <a:avLst/>
          </a:prstGeom>
          <a:ln w="38100">
            <a:solidFill>
              <a:schemeClr val="tx1"/>
            </a:solidFill>
          </a:ln>
        </p:spPr>
      </p:pic>
      <p:sp>
        <p:nvSpPr>
          <p:cNvPr id="7" name="Title 1">
            <a:extLst>
              <a:ext uri="{FF2B5EF4-FFF2-40B4-BE49-F238E27FC236}">
                <a16:creationId xmlns:a16="http://schemas.microsoft.com/office/drawing/2014/main" id="{8FE9079F-2BC0-259A-88E1-E563C1E3C3DA}"/>
              </a:ext>
            </a:extLst>
          </p:cNvPr>
          <p:cNvSpPr>
            <a:spLocks noGrp="1"/>
          </p:cNvSpPr>
          <p:nvPr>
            <p:ph type="title"/>
          </p:nvPr>
        </p:nvSpPr>
        <p:spPr>
          <a:xfrm>
            <a:off x="54699" y="2612252"/>
            <a:ext cx="985915" cy="5118100"/>
          </a:xfrm>
        </p:spPr>
        <p:txBody>
          <a:bodyPr vert="wordArtVert">
            <a:normAutofit/>
          </a:bodyPr>
          <a:lstStyle/>
          <a:p>
            <a:r>
              <a:rPr lang="en-GB" sz="3999" b="1" dirty="0">
                <a:solidFill>
                  <a:srgbClr val="4472C4"/>
                </a:solidFill>
              </a:rPr>
              <a:t>Posts</a:t>
            </a:r>
            <a:endParaRPr lang="en-GB" sz="3999" dirty="0">
              <a:solidFill>
                <a:srgbClr val="4472C4"/>
              </a:solidFill>
            </a:endParaRPr>
          </a:p>
        </p:txBody>
      </p:sp>
      <p:sp>
        <p:nvSpPr>
          <p:cNvPr id="9" name="Oval 8">
            <a:extLst>
              <a:ext uri="{FF2B5EF4-FFF2-40B4-BE49-F238E27FC236}">
                <a16:creationId xmlns:a16="http://schemas.microsoft.com/office/drawing/2014/main" id="{93730DB6-3762-C879-38BD-CC801C928D83}"/>
              </a:ext>
            </a:extLst>
          </p:cNvPr>
          <p:cNvSpPr/>
          <p:nvPr/>
        </p:nvSpPr>
        <p:spPr>
          <a:xfrm>
            <a:off x="-17506" y="245743"/>
            <a:ext cx="2116239" cy="2116239"/>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700" b="1" kern="0" dirty="0">
                <a:solidFill>
                  <a:prstClr val="white"/>
                </a:solidFill>
                <a:latin typeface="Calibri" panose="020F0502020204030204"/>
              </a:rPr>
              <a:t>Personal Achievements</a:t>
            </a:r>
            <a:r>
              <a:rPr lang="en-GB" sz="3200" b="1" kern="0" dirty="0">
                <a:solidFill>
                  <a:prstClr val="white"/>
                </a:solidFill>
                <a:latin typeface="Calibri" panose="020F0502020204030204"/>
              </a:rPr>
              <a:t> </a:t>
            </a:r>
            <a:endParaRPr kumimoji="0" lang="en-GB" sz="16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55863379-3B18-9C2A-4DA8-4AB4CDF6569B}"/>
              </a:ext>
            </a:extLst>
          </p:cNvPr>
          <p:cNvSpPr/>
          <p:nvPr/>
        </p:nvSpPr>
        <p:spPr>
          <a:xfrm>
            <a:off x="10021062" y="4431795"/>
            <a:ext cx="2116239" cy="2116239"/>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1700" b="1" kern="0" dirty="0">
                <a:solidFill>
                  <a:prstClr val="white"/>
                </a:solidFill>
                <a:latin typeface="Calibri" panose="020F0502020204030204"/>
              </a:rPr>
              <a:t>Day-to-day life/thoughts</a:t>
            </a:r>
            <a:endParaRPr kumimoji="0" lang="en-GB" sz="16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496093BE-2DDB-72F3-F395-8C55608E3A6F}"/>
              </a:ext>
            </a:extLst>
          </p:cNvPr>
          <p:cNvPicPr>
            <a:picLocks noChangeAspect="1"/>
          </p:cNvPicPr>
          <p:nvPr/>
        </p:nvPicPr>
        <p:blipFill>
          <a:blip r:embed="rId3"/>
          <a:srcRect l="37769" t="17441" r="40982" b="3655"/>
          <a:stretch>
            <a:fillRect/>
          </a:stretch>
        </p:blipFill>
        <p:spPr>
          <a:xfrm>
            <a:off x="6937008" y="224335"/>
            <a:ext cx="3168508" cy="6323699"/>
          </a:xfrm>
          <a:prstGeom prst="rect">
            <a:avLst/>
          </a:prstGeom>
          <a:ln w="38100">
            <a:solidFill>
              <a:schemeClr val="tx1"/>
            </a:solidFill>
          </a:ln>
        </p:spPr>
      </p:pic>
    </p:spTree>
    <p:extLst>
      <p:ext uri="{BB962C8B-B14F-4D97-AF65-F5344CB8AC3E}">
        <p14:creationId xmlns:p14="http://schemas.microsoft.com/office/powerpoint/2010/main" val="3893657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6AE2B-BA49-FDAA-A5D4-5515BFE19519}"/>
            </a:ext>
          </a:extLst>
        </p:cNvPr>
        <p:cNvGrpSpPr/>
        <p:nvPr/>
      </p:nvGrpSpPr>
      <p:grpSpPr>
        <a:xfrm>
          <a:off x="0" y="0"/>
          <a:ext cx="0" cy="0"/>
          <a:chOff x="0" y="0"/>
          <a:chExt cx="0" cy="0"/>
        </a:xfrm>
      </p:grpSpPr>
      <p:sp>
        <p:nvSpPr>
          <p:cNvPr id="2" name="Rounded Rectangle 1">
            <a:extLst>
              <a:ext uri="{FF2B5EF4-FFF2-40B4-BE49-F238E27FC236}">
                <a16:creationId xmlns:a16="http://schemas.microsoft.com/office/drawing/2014/main" id="{AC63BFF7-B6C7-F923-9105-60FEF07DD1D3}"/>
              </a:ext>
            </a:extLst>
          </p:cNvPr>
          <p:cNvSpPr/>
          <p:nvPr/>
        </p:nvSpPr>
        <p:spPr>
          <a:xfrm>
            <a:off x="8616280" y="5805264"/>
            <a:ext cx="3240360" cy="936104"/>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GB" sz="1400" b="0" i="0" u="none" strike="noStrike" kern="0" cap="none" spc="0" normalizeH="0" baseline="0" noProof="0">
              <a:ln>
                <a:noFill/>
              </a:ln>
              <a:solidFill>
                <a:prstClr val="black"/>
              </a:solidFill>
              <a:effectLst/>
              <a:uLnTx/>
              <a:uFillTx/>
              <a:latin typeface="Calibri" panose="020F0502020204030204"/>
              <a:ea typeface="+mn-ea"/>
              <a:cs typeface="+mn-cs"/>
              <a:sym typeface="Arial"/>
            </a:endParaRPr>
          </a:p>
        </p:txBody>
      </p:sp>
      <p:sp>
        <p:nvSpPr>
          <p:cNvPr id="9" name="Title 1">
            <a:extLst>
              <a:ext uri="{FF2B5EF4-FFF2-40B4-BE49-F238E27FC236}">
                <a16:creationId xmlns:a16="http://schemas.microsoft.com/office/drawing/2014/main" id="{C09C9435-C2E6-3893-5604-153DE1E428D1}"/>
              </a:ext>
            </a:extLst>
          </p:cNvPr>
          <p:cNvSpPr>
            <a:spLocks noGrp="1"/>
          </p:cNvSpPr>
          <p:nvPr>
            <p:ph type="title"/>
          </p:nvPr>
        </p:nvSpPr>
        <p:spPr>
          <a:xfrm>
            <a:off x="-157598" y="1453853"/>
            <a:ext cx="985915" cy="5118100"/>
          </a:xfrm>
        </p:spPr>
        <p:txBody>
          <a:bodyPr vert="wordArtVert">
            <a:normAutofit/>
          </a:bodyPr>
          <a:lstStyle/>
          <a:p>
            <a:r>
              <a:rPr lang="en-GB" sz="3999" b="1" dirty="0">
                <a:solidFill>
                  <a:srgbClr val="4472C4"/>
                </a:solidFill>
              </a:rPr>
              <a:t>Post</a:t>
            </a:r>
            <a:endParaRPr lang="en-GB" sz="3999" dirty="0">
              <a:solidFill>
                <a:srgbClr val="4472C4"/>
              </a:solidFill>
            </a:endParaRPr>
          </a:p>
        </p:txBody>
      </p:sp>
      <p:pic>
        <p:nvPicPr>
          <p:cNvPr id="11" name="Picture 10">
            <a:extLst>
              <a:ext uri="{FF2B5EF4-FFF2-40B4-BE49-F238E27FC236}">
                <a16:creationId xmlns:a16="http://schemas.microsoft.com/office/drawing/2014/main" id="{7D65686E-66CD-13C5-2588-DD83D6AF8846}"/>
              </a:ext>
            </a:extLst>
          </p:cNvPr>
          <p:cNvPicPr>
            <a:picLocks noChangeAspect="1"/>
          </p:cNvPicPr>
          <p:nvPr/>
        </p:nvPicPr>
        <p:blipFill>
          <a:blip r:embed="rId3"/>
          <a:srcRect l="67238" t="17978" r="19834" b="4444"/>
          <a:stretch/>
        </p:blipFill>
        <p:spPr>
          <a:xfrm>
            <a:off x="7492829" y="289074"/>
            <a:ext cx="3721100" cy="6279852"/>
          </a:xfrm>
          <a:prstGeom prst="rect">
            <a:avLst/>
          </a:prstGeom>
          <a:ln w="38100">
            <a:solidFill>
              <a:schemeClr val="tx1"/>
            </a:solidFill>
          </a:ln>
        </p:spPr>
      </p:pic>
      <p:pic>
        <p:nvPicPr>
          <p:cNvPr id="6" name="Picture 5">
            <a:extLst>
              <a:ext uri="{FF2B5EF4-FFF2-40B4-BE49-F238E27FC236}">
                <a16:creationId xmlns:a16="http://schemas.microsoft.com/office/drawing/2014/main" id="{E4C37449-FB02-3FD5-5E18-AA1DE772F00A}"/>
              </a:ext>
            </a:extLst>
          </p:cNvPr>
          <p:cNvPicPr>
            <a:picLocks noChangeAspect="1"/>
          </p:cNvPicPr>
          <p:nvPr/>
        </p:nvPicPr>
        <p:blipFill>
          <a:blip r:embed="rId4"/>
          <a:srcRect l="32143" t="19860" r="37336" b="12458"/>
          <a:stretch>
            <a:fillRect/>
          </a:stretch>
        </p:blipFill>
        <p:spPr>
          <a:xfrm>
            <a:off x="2200229" y="430588"/>
            <a:ext cx="4798775" cy="5719840"/>
          </a:xfrm>
          <a:prstGeom prst="rect">
            <a:avLst/>
          </a:prstGeom>
          <a:ln w="38100">
            <a:solidFill>
              <a:schemeClr val="tx1"/>
            </a:solidFill>
          </a:ln>
        </p:spPr>
      </p:pic>
      <p:sp>
        <p:nvSpPr>
          <p:cNvPr id="5" name="Oval 4">
            <a:extLst>
              <a:ext uri="{FF2B5EF4-FFF2-40B4-BE49-F238E27FC236}">
                <a16:creationId xmlns:a16="http://schemas.microsoft.com/office/drawing/2014/main" id="{FABA2332-66D9-BCD2-649C-0E577EF77274}"/>
              </a:ext>
            </a:extLst>
          </p:cNvPr>
          <p:cNvSpPr/>
          <p:nvPr/>
        </p:nvSpPr>
        <p:spPr>
          <a:xfrm>
            <a:off x="185606" y="4625129"/>
            <a:ext cx="2116239" cy="2116239"/>
          </a:xfrm>
          <a:prstGeom prst="ellipse">
            <a:avLst/>
          </a:prstGeom>
          <a:solidFill>
            <a:srgbClr val="4472C4"/>
          </a:solidFill>
          <a:ln w="12700" cap="flat" cmpd="sng" algn="ctr">
            <a:solidFill>
              <a:srgbClr val="4472C4">
                <a:shade val="15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700" b="1" i="0" u="none" strike="noStrike" kern="0" cap="none" spc="0" normalizeH="0" baseline="0" noProof="0" dirty="0">
                <a:ln>
                  <a:noFill/>
                </a:ln>
                <a:solidFill>
                  <a:prstClr val="white"/>
                </a:solidFill>
                <a:effectLst/>
                <a:uLnTx/>
                <a:uFillTx/>
                <a:latin typeface="Calibri" panose="020F0502020204030204"/>
                <a:ea typeface="+mn-ea"/>
                <a:cs typeface="+mn-cs"/>
              </a:rPr>
              <a:t>#OpenToWork</a:t>
            </a:r>
            <a:endParaRPr kumimoji="0" lang="en-GB" sz="16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1137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616280" y="5805264"/>
            <a:ext cx="3240360" cy="936104"/>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GB" sz="1400" b="0" i="0" u="none" strike="noStrike" kern="0" cap="none" spc="0" normalizeH="0" baseline="0" noProof="0">
              <a:ln>
                <a:noFill/>
              </a:ln>
              <a:solidFill>
                <a:prstClr val="black"/>
              </a:solidFill>
              <a:effectLst/>
              <a:uLnTx/>
              <a:uFillTx/>
              <a:latin typeface="Calibri" panose="020F0502020204030204"/>
              <a:ea typeface="+mn-ea"/>
              <a:cs typeface="+mn-cs"/>
              <a:sym typeface="Arial"/>
            </a:endParaRPr>
          </a:p>
        </p:txBody>
      </p:sp>
      <p:sp>
        <p:nvSpPr>
          <p:cNvPr id="9" name="Title 1">
            <a:extLst>
              <a:ext uri="{FF2B5EF4-FFF2-40B4-BE49-F238E27FC236}">
                <a16:creationId xmlns:a16="http://schemas.microsoft.com/office/drawing/2014/main" id="{C1FD1955-DD61-C3A3-6942-70CEF2D2FFA4}"/>
              </a:ext>
            </a:extLst>
          </p:cNvPr>
          <p:cNvSpPr>
            <a:spLocks noGrp="1"/>
          </p:cNvSpPr>
          <p:nvPr>
            <p:ph type="title"/>
          </p:nvPr>
        </p:nvSpPr>
        <p:spPr>
          <a:xfrm>
            <a:off x="152361" y="33084"/>
            <a:ext cx="7447398" cy="819447"/>
          </a:xfrm>
        </p:spPr>
        <p:txBody>
          <a:bodyPr vert="horz">
            <a:normAutofit/>
          </a:bodyPr>
          <a:lstStyle/>
          <a:p>
            <a:r>
              <a:rPr lang="en-GB" sz="3999" b="1" dirty="0">
                <a:solidFill>
                  <a:srgbClr val="4472C4"/>
                </a:solidFill>
              </a:rPr>
              <a:t>Posts</a:t>
            </a:r>
            <a:endParaRPr lang="en-GB" sz="3999" dirty="0">
              <a:solidFill>
                <a:srgbClr val="4472C4"/>
              </a:solidFill>
            </a:endParaRPr>
          </a:p>
        </p:txBody>
      </p:sp>
      <p:sp>
        <p:nvSpPr>
          <p:cNvPr id="3" name="Oval 2">
            <a:extLst>
              <a:ext uri="{FF2B5EF4-FFF2-40B4-BE49-F238E27FC236}">
                <a16:creationId xmlns:a16="http://schemas.microsoft.com/office/drawing/2014/main" id="{D98E9D84-CA72-0921-5D2E-4F2DA2534164}"/>
              </a:ext>
            </a:extLst>
          </p:cNvPr>
          <p:cNvSpPr/>
          <p:nvPr/>
        </p:nvSpPr>
        <p:spPr>
          <a:xfrm>
            <a:off x="201987" y="695176"/>
            <a:ext cx="3555999" cy="3466616"/>
          </a:xfrm>
          <a:prstGeom prst="ellipse">
            <a:avLst/>
          </a:prstGeom>
          <a:solidFill>
            <a:srgbClr val="0B38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Posts that include images or videos receive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white"/>
                </a:solidFill>
                <a:effectLst/>
                <a:uLnTx/>
                <a:uFillTx/>
                <a:latin typeface="Calibri" panose="020F0502020204030204"/>
                <a:ea typeface="+mn-ea"/>
                <a:cs typeface="+mn-cs"/>
              </a:rPr>
              <a:t>94%</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more views</a:t>
            </a:r>
          </a:p>
        </p:txBody>
      </p:sp>
      <p:sp>
        <p:nvSpPr>
          <p:cNvPr id="4" name="Oval 3">
            <a:extLst>
              <a:ext uri="{FF2B5EF4-FFF2-40B4-BE49-F238E27FC236}">
                <a16:creationId xmlns:a16="http://schemas.microsoft.com/office/drawing/2014/main" id="{764F5164-78DF-CF87-B283-7E73E8EC8D99}"/>
              </a:ext>
            </a:extLst>
          </p:cNvPr>
          <p:cNvSpPr/>
          <p:nvPr/>
        </p:nvSpPr>
        <p:spPr>
          <a:xfrm>
            <a:off x="2541529" y="3093963"/>
            <a:ext cx="3657599" cy="3613321"/>
          </a:xfrm>
          <a:prstGeom prst="ellipse">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Posts with images receive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white"/>
                </a:solidFill>
                <a:effectLst/>
                <a:uLnTx/>
                <a:uFillTx/>
                <a:latin typeface="Calibri" panose="020F0502020204030204"/>
                <a:ea typeface="+mn-ea"/>
                <a:cs typeface="+mn-cs"/>
              </a:rPr>
              <a:t>x2</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as many comments as text-only posts</a:t>
            </a:r>
          </a:p>
        </p:txBody>
      </p:sp>
      <p:sp>
        <p:nvSpPr>
          <p:cNvPr id="5" name="Oval 4">
            <a:extLst>
              <a:ext uri="{FF2B5EF4-FFF2-40B4-BE49-F238E27FC236}">
                <a16:creationId xmlns:a16="http://schemas.microsoft.com/office/drawing/2014/main" id="{430D126E-4D4E-2060-0011-785159D2DA17}"/>
              </a:ext>
            </a:extLst>
          </p:cNvPr>
          <p:cNvSpPr/>
          <p:nvPr/>
        </p:nvSpPr>
        <p:spPr>
          <a:xfrm>
            <a:off x="4186647" y="239939"/>
            <a:ext cx="3555999" cy="3466616"/>
          </a:xfrm>
          <a:prstGeom prst="ellipse">
            <a:avLst/>
          </a:prstGeom>
          <a:solidFill>
            <a:srgbClr val="0B38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video content generates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white"/>
                </a:solidFill>
                <a:effectLst/>
                <a:uLnTx/>
                <a:uFillTx/>
                <a:latin typeface="Calibri" panose="020F0502020204030204"/>
                <a:ea typeface="+mn-ea"/>
                <a:cs typeface="+mn-cs"/>
              </a:rPr>
              <a:t>5x</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more engagement than other types</a:t>
            </a:r>
          </a:p>
        </p:txBody>
      </p:sp>
      <p:sp>
        <p:nvSpPr>
          <p:cNvPr id="7" name="Oval 6">
            <a:extLst>
              <a:ext uri="{FF2B5EF4-FFF2-40B4-BE49-F238E27FC236}">
                <a16:creationId xmlns:a16="http://schemas.microsoft.com/office/drawing/2014/main" id="{B645917A-BC7B-0743-07D4-599B38DD6789}"/>
              </a:ext>
            </a:extLst>
          </p:cNvPr>
          <p:cNvSpPr/>
          <p:nvPr/>
        </p:nvSpPr>
        <p:spPr>
          <a:xfrm>
            <a:off x="8533266" y="116632"/>
            <a:ext cx="3555999" cy="3466616"/>
          </a:xfrm>
          <a:prstGeom prst="ellipse">
            <a:avLst/>
          </a:prstGeom>
          <a:solidFill>
            <a:srgbClr val="0B38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LinkedIn videos are shared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white"/>
                </a:solidFill>
                <a:effectLst/>
                <a:uLnTx/>
                <a:uFillTx/>
                <a:latin typeface="Calibri" panose="020F0502020204030204"/>
                <a:ea typeface="+mn-ea"/>
                <a:cs typeface="+mn-cs"/>
              </a:rPr>
              <a:t>20x</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more often than other content</a:t>
            </a:r>
          </a:p>
        </p:txBody>
      </p:sp>
      <p:sp>
        <p:nvSpPr>
          <p:cNvPr id="6" name="Oval 5">
            <a:extLst>
              <a:ext uri="{FF2B5EF4-FFF2-40B4-BE49-F238E27FC236}">
                <a16:creationId xmlns:a16="http://schemas.microsoft.com/office/drawing/2014/main" id="{55E5F7F4-98DF-2358-AA39-3CE3AC241E92}"/>
              </a:ext>
            </a:extLst>
          </p:cNvPr>
          <p:cNvSpPr/>
          <p:nvPr/>
        </p:nvSpPr>
        <p:spPr>
          <a:xfrm>
            <a:off x="6575815" y="2887596"/>
            <a:ext cx="3657599" cy="3613321"/>
          </a:xfrm>
          <a:prstGeom prst="ellipse">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LinkedIn </a:t>
            </a:r>
            <a:r>
              <a:rPr kumimoji="0" lang="en-GB" sz="4000" b="1" i="0" u="none" strike="noStrike" kern="1200" cap="none" spc="0" normalizeH="0" baseline="0" noProof="0" dirty="0">
                <a:ln>
                  <a:noFill/>
                </a:ln>
                <a:solidFill>
                  <a:prstClr val="white"/>
                </a:solidFill>
                <a:effectLst/>
                <a:uLnTx/>
                <a:uFillTx/>
                <a:latin typeface="Calibri" panose="020F0502020204030204"/>
                <a:ea typeface="+mn-ea"/>
                <a:cs typeface="+mn-cs"/>
              </a:rPr>
              <a:t>prioritises posts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with multimedia over text-based content</a:t>
            </a:r>
          </a:p>
        </p:txBody>
      </p:sp>
    </p:spTree>
    <p:extLst>
      <p:ext uri="{BB962C8B-B14F-4D97-AF65-F5344CB8AC3E}">
        <p14:creationId xmlns:p14="http://schemas.microsoft.com/office/powerpoint/2010/main" val="414768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7" grpId="0" animBg="1"/>
      <p:bldP spid="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65DF243-E28D-30ED-0DFC-DDDC0AEA05D8}"/>
              </a:ext>
            </a:extLst>
          </p:cNvPr>
          <p:cNvPicPr>
            <a:picLocks noChangeAspect="1"/>
          </p:cNvPicPr>
          <p:nvPr/>
        </p:nvPicPr>
        <p:blipFill>
          <a:blip r:embed="rId3"/>
          <a:srcRect l="19553" t="11747" r="20089"/>
          <a:stretch>
            <a:fillRect/>
          </a:stretch>
        </p:blipFill>
        <p:spPr>
          <a:xfrm>
            <a:off x="3964690" y="249147"/>
            <a:ext cx="8159155" cy="6412454"/>
          </a:xfrm>
          <a:prstGeom prst="rect">
            <a:avLst/>
          </a:prstGeom>
        </p:spPr>
      </p:pic>
      <p:sp>
        <p:nvSpPr>
          <p:cNvPr id="5" name="Title 1">
            <a:extLst>
              <a:ext uri="{FF2B5EF4-FFF2-40B4-BE49-F238E27FC236}">
                <a16:creationId xmlns:a16="http://schemas.microsoft.com/office/drawing/2014/main" id="{DCDA255B-9203-70F1-B3D6-BCFF1B5AD5CD}"/>
              </a:ext>
            </a:extLst>
          </p:cNvPr>
          <p:cNvSpPr>
            <a:spLocks noGrp="1"/>
          </p:cNvSpPr>
          <p:nvPr>
            <p:ph type="title"/>
          </p:nvPr>
        </p:nvSpPr>
        <p:spPr>
          <a:xfrm>
            <a:off x="152361" y="33084"/>
            <a:ext cx="7447398" cy="819447"/>
          </a:xfrm>
        </p:spPr>
        <p:txBody>
          <a:bodyPr vert="horz">
            <a:normAutofit/>
          </a:bodyPr>
          <a:lstStyle/>
          <a:p>
            <a:r>
              <a:rPr lang="en-GB" sz="3999" b="1" dirty="0">
                <a:solidFill>
                  <a:srgbClr val="4472C4"/>
                </a:solidFill>
              </a:rPr>
              <a:t>Jobs</a:t>
            </a:r>
            <a:endParaRPr lang="en-GB" sz="3999" dirty="0">
              <a:solidFill>
                <a:srgbClr val="4472C4"/>
              </a:solidFill>
            </a:endParaRPr>
          </a:p>
        </p:txBody>
      </p:sp>
      <p:sp>
        <p:nvSpPr>
          <p:cNvPr id="8" name="Title 1">
            <a:extLst>
              <a:ext uri="{FF2B5EF4-FFF2-40B4-BE49-F238E27FC236}">
                <a16:creationId xmlns:a16="http://schemas.microsoft.com/office/drawing/2014/main" id="{ECB369DD-DE36-D44E-E851-44E7B88B6D14}"/>
              </a:ext>
            </a:extLst>
          </p:cNvPr>
          <p:cNvSpPr txBox="1">
            <a:spLocks/>
          </p:cNvSpPr>
          <p:nvPr/>
        </p:nvSpPr>
        <p:spPr>
          <a:xfrm>
            <a:off x="304203" y="1981251"/>
            <a:ext cx="2584035" cy="249863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80000"/>
              </a:lnSpc>
              <a:defRPr/>
            </a:pPr>
            <a:r>
              <a:rPr lang="en-GB" sz="3500" b="1" dirty="0">
                <a:solidFill>
                  <a:srgbClr val="00B050"/>
                </a:solidFill>
                <a:latin typeface="Calibri Light" panose="020F0302020204030204"/>
              </a:rPr>
              <a:t>Search Jobs</a:t>
            </a:r>
          </a:p>
          <a:p>
            <a:pPr>
              <a:lnSpc>
                <a:spcPct val="80000"/>
              </a:lnSpc>
              <a:defRPr/>
            </a:pPr>
            <a:r>
              <a:rPr lang="en-GB" sz="3500" b="1" dirty="0">
                <a:solidFill>
                  <a:srgbClr val="00B050"/>
                </a:solidFill>
                <a:latin typeface="Calibri Light" panose="020F0302020204030204"/>
              </a:rPr>
              <a:t>Set up Alerts </a:t>
            </a:r>
          </a:p>
          <a:p>
            <a:pPr>
              <a:lnSpc>
                <a:spcPct val="80000"/>
              </a:lnSpc>
              <a:defRPr/>
            </a:pPr>
            <a:r>
              <a:rPr lang="en-GB" sz="3500" b="1" dirty="0">
                <a:solidFill>
                  <a:srgbClr val="00B050"/>
                </a:solidFill>
                <a:latin typeface="Calibri Light" panose="020F0302020204030204"/>
              </a:rPr>
              <a:t>Filter by….</a:t>
            </a:r>
          </a:p>
          <a:p>
            <a:pPr>
              <a:lnSpc>
                <a:spcPct val="80000"/>
              </a:lnSpc>
              <a:defRPr/>
            </a:pPr>
            <a:r>
              <a:rPr lang="en-GB" sz="3500" b="1" dirty="0">
                <a:solidFill>
                  <a:srgbClr val="00B050"/>
                </a:solidFill>
                <a:latin typeface="Calibri Light" panose="020F0302020204030204"/>
              </a:rPr>
              <a:t>Connect</a:t>
            </a:r>
          </a:p>
          <a:p>
            <a:pPr>
              <a:lnSpc>
                <a:spcPct val="80000"/>
              </a:lnSpc>
              <a:defRPr/>
            </a:pPr>
            <a:r>
              <a:rPr lang="en-GB" sz="3500" b="1" dirty="0">
                <a:solidFill>
                  <a:srgbClr val="00B050"/>
                </a:solidFill>
                <a:latin typeface="Calibri Light" panose="020F0302020204030204"/>
              </a:rPr>
              <a:t>Apply</a:t>
            </a:r>
          </a:p>
        </p:txBody>
      </p:sp>
      <p:sp>
        <p:nvSpPr>
          <p:cNvPr id="13" name="Arrow: Right 12">
            <a:extLst>
              <a:ext uri="{FF2B5EF4-FFF2-40B4-BE49-F238E27FC236}">
                <a16:creationId xmlns:a16="http://schemas.microsoft.com/office/drawing/2014/main" id="{2F0C4BD0-68AF-6150-61FA-750E44CDC323}"/>
              </a:ext>
            </a:extLst>
          </p:cNvPr>
          <p:cNvSpPr/>
          <p:nvPr/>
        </p:nvSpPr>
        <p:spPr>
          <a:xfrm>
            <a:off x="1596220" y="196399"/>
            <a:ext cx="2368471" cy="492815"/>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9B18C6D8-FD98-AB85-1DA0-08192795C355}"/>
              </a:ext>
            </a:extLst>
          </p:cNvPr>
          <p:cNvSpPr/>
          <p:nvPr/>
        </p:nvSpPr>
        <p:spPr>
          <a:xfrm>
            <a:off x="7343540" y="2642211"/>
            <a:ext cx="913980" cy="819446"/>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2BA92652-F6B9-BF95-8DBF-939B13DF882D}"/>
              </a:ext>
            </a:extLst>
          </p:cNvPr>
          <p:cNvSpPr/>
          <p:nvPr/>
        </p:nvSpPr>
        <p:spPr>
          <a:xfrm>
            <a:off x="7328127" y="5598164"/>
            <a:ext cx="1035134" cy="97365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Arrow: Right 5">
            <a:extLst>
              <a:ext uri="{FF2B5EF4-FFF2-40B4-BE49-F238E27FC236}">
                <a16:creationId xmlns:a16="http://schemas.microsoft.com/office/drawing/2014/main" id="{DD5DCA16-9AEB-1D6C-F13D-B404EB434185}"/>
              </a:ext>
            </a:extLst>
          </p:cNvPr>
          <p:cNvSpPr/>
          <p:nvPr/>
        </p:nvSpPr>
        <p:spPr>
          <a:xfrm>
            <a:off x="1596220" y="6221534"/>
            <a:ext cx="2368471" cy="492815"/>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50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3" grpId="0" animBg="1"/>
      <p:bldP spid="12" grpId="0" animBg="1"/>
      <p:bldP spid="14" grpId="0" animBg="1"/>
      <p:bldP spid="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FBCE74-F70A-1FF2-3D1A-2A87090E98FA}"/>
            </a:ext>
          </a:extLst>
        </p:cNvPr>
        <p:cNvGrpSpPr/>
        <p:nvPr/>
      </p:nvGrpSpPr>
      <p:grpSpPr>
        <a:xfrm>
          <a:off x="0" y="0"/>
          <a:ext cx="0" cy="0"/>
          <a:chOff x="0" y="0"/>
          <a:chExt cx="0" cy="0"/>
        </a:xfrm>
      </p:grpSpPr>
      <p:sp>
        <p:nvSpPr>
          <p:cNvPr id="2" name="Rounded Rectangle 1">
            <a:extLst>
              <a:ext uri="{FF2B5EF4-FFF2-40B4-BE49-F238E27FC236}">
                <a16:creationId xmlns:a16="http://schemas.microsoft.com/office/drawing/2014/main" id="{6A961699-E115-064F-D57E-55B051DB3D50}"/>
              </a:ext>
            </a:extLst>
          </p:cNvPr>
          <p:cNvSpPr/>
          <p:nvPr/>
        </p:nvSpPr>
        <p:spPr>
          <a:xfrm>
            <a:off x="8616280" y="5805264"/>
            <a:ext cx="3240360" cy="936104"/>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GB" sz="1400" b="0" i="0" u="none" strike="noStrike" kern="0" cap="none" spc="0" normalizeH="0" baseline="0" noProof="0">
              <a:ln>
                <a:noFill/>
              </a:ln>
              <a:solidFill>
                <a:prstClr val="black"/>
              </a:solidFill>
              <a:effectLst/>
              <a:uLnTx/>
              <a:uFillTx/>
              <a:latin typeface="Calibri" panose="020F0502020204030204"/>
              <a:ea typeface="+mn-ea"/>
              <a:cs typeface="+mn-cs"/>
              <a:sym typeface="Arial"/>
            </a:endParaRPr>
          </a:p>
        </p:txBody>
      </p:sp>
      <p:sp>
        <p:nvSpPr>
          <p:cNvPr id="9" name="Title 1">
            <a:extLst>
              <a:ext uri="{FF2B5EF4-FFF2-40B4-BE49-F238E27FC236}">
                <a16:creationId xmlns:a16="http://schemas.microsoft.com/office/drawing/2014/main" id="{FFD9C6DE-00F0-BC6C-D10C-98ECF91D5633}"/>
              </a:ext>
            </a:extLst>
          </p:cNvPr>
          <p:cNvSpPr>
            <a:spLocks noGrp="1"/>
          </p:cNvSpPr>
          <p:nvPr>
            <p:ph type="title"/>
          </p:nvPr>
        </p:nvSpPr>
        <p:spPr>
          <a:xfrm>
            <a:off x="0" y="472946"/>
            <a:ext cx="1270000" cy="6268422"/>
          </a:xfrm>
        </p:spPr>
        <p:txBody>
          <a:bodyPr vert="wordArtVert">
            <a:normAutofit fontScale="90000"/>
          </a:bodyPr>
          <a:lstStyle/>
          <a:p>
            <a:r>
              <a:rPr lang="en-GB" sz="3999" b="1" dirty="0">
                <a:solidFill>
                  <a:srgbClr val="4472C4"/>
                </a:solidFill>
              </a:rPr>
              <a:t>JOB Posts</a:t>
            </a:r>
            <a:endParaRPr lang="en-GB" sz="3999" dirty="0">
              <a:solidFill>
                <a:srgbClr val="4472C4"/>
              </a:solidFill>
            </a:endParaRPr>
          </a:p>
        </p:txBody>
      </p:sp>
      <p:pic>
        <p:nvPicPr>
          <p:cNvPr id="6" name="Picture 5">
            <a:extLst>
              <a:ext uri="{FF2B5EF4-FFF2-40B4-BE49-F238E27FC236}">
                <a16:creationId xmlns:a16="http://schemas.microsoft.com/office/drawing/2014/main" id="{CC76BA35-F27B-2A7E-7376-29B94E692D2D}"/>
              </a:ext>
            </a:extLst>
          </p:cNvPr>
          <p:cNvPicPr>
            <a:picLocks noChangeAspect="1"/>
          </p:cNvPicPr>
          <p:nvPr/>
        </p:nvPicPr>
        <p:blipFill>
          <a:blip r:embed="rId3"/>
          <a:srcRect l="29329" t="21096" r="35179" b="19601"/>
          <a:stretch>
            <a:fillRect/>
          </a:stretch>
        </p:blipFill>
        <p:spPr>
          <a:xfrm>
            <a:off x="3347120" y="472946"/>
            <a:ext cx="6157628" cy="5529943"/>
          </a:xfrm>
          <a:prstGeom prst="rect">
            <a:avLst/>
          </a:prstGeom>
          <a:ln w="38100">
            <a:solidFill>
              <a:schemeClr val="tx1"/>
            </a:solidFill>
          </a:ln>
        </p:spPr>
      </p:pic>
    </p:spTree>
    <p:extLst>
      <p:ext uri="{BB962C8B-B14F-4D97-AF65-F5344CB8AC3E}">
        <p14:creationId xmlns:p14="http://schemas.microsoft.com/office/powerpoint/2010/main" val="16839276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write a summary for a business document">
            <a:extLst>
              <a:ext uri="{FF2B5EF4-FFF2-40B4-BE49-F238E27FC236}">
                <a16:creationId xmlns:a16="http://schemas.microsoft.com/office/drawing/2014/main" id="{188DBAC3-6057-010A-966F-5A90519CF6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552" y="33084"/>
            <a:ext cx="3043447" cy="1890719"/>
          </a:xfrm>
          <a:prstGeom prst="rect">
            <a:avLst/>
          </a:prstGeom>
          <a:noFill/>
          <a:extLst>
            <a:ext uri="{909E8E84-426E-40DD-AFC4-6F175D3DCCD1}">
              <a14:hiddenFill xmlns:a14="http://schemas.microsoft.com/office/drawing/2010/main">
                <a:solidFill>
                  <a:srgbClr val="FFFFFF"/>
                </a:solidFill>
              </a14:hiddenFill>
            </a:ext>
          </a:extLst>
        </p:spPr>
      </p:pic>
      <p:sp>
        <p:nvSpPr>
          <p:cNvPr id="2" name="Rounded Rectangle 1"/>
          <p:cNvSpPr/>
          <p:nvPr/>
        </p:nvSpPr>
        <p:spPr>
          <a:xfrm>
            <a:off x="8616280" y="5805264"/>
            <a:ext cx="3240360" cy="936104"/>
          </a:xfrm>
          <a:prstGeom prst="round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lang="en-GB" sz="1400" b="0" i="0" u="none" strike="noStrike" kern="0" cap="none" spc="0" normalizeH="0" baseline="0" noProof="0">
              <a:ln>
                <a:noFill/>
              </a:ln>
              <a:solidFill>
                <a:prstClr val="black"/>
              </a:solidFill>
              <a:effectLst/>
              <a:uLnTx/>
              <a:uFillTx/>
              <a:latin typeface="Calibri" panose="020F0502020204030204"/>
              <a:ea typeface="+mn-ea"/>
              <a:cs typeface="+mn-cs"/>
              <a:sym typeface="Arial"/>
            </a:endParaRPr>
          </a:p>
        </p:txBody>
      </p:sp>
      <p:sp>
        <p:nvSpPr>
          <p:cNvPr id="9" name="Title 1">
            <a:extLst>
              <a:ext uri="{FF2B5EF4-FFF2-40B4-BE49-F238E27FC236}">
                <a16:creationId xmlns:a16="http://schemas.microsoft.com/office/drawing/2014/main" id="{C1FD1955-DD61-C3A3-6942-70CEF2D2FFA4}"/>
              </a:ext>
            </a:extLst>
          </p:cNvPr>
          <p:cNvSpPr>
            <a:spLocks noGrp="1"/>
          </p:cNvSpPr>
          <p:nvPr>
            <p:ph type="title"/>
          </p:nvPr>
        </p:nvSpPr>
        <p:spPr>
          <a:xfrm>
            <a:off x="152361" y="33084"/>
            <a:ext cx="7447398" cy="819447"/>
          </a:xfrm>
        </p:spPr>
        <p:txBody>
          <a:bodyPr vert="horz">
            <a:normAutofit/>
          </a:bodyPr>
          <a:lstStyle/>
          <a:p>
            <a:r>
              <a:rPr lang="en-GB" sz="3999" b="1" dirty="0">
                <a:solidFill>
                  <a:srgbClr val="4472C4"/>
                </a:solidFill>
              </a:rPr>
              <a:t>Summary</a:t>
            </a:r>
            <a:endParaRPr lang="en-GB" sz="3999" dirty="0">
              <a:solidFill>
                <a:srgbClr val="4472C4"/>
              </a:solidFill>
            </a:endParaRPr>
          </a:p>
        </p:txBody>
      </p:sp>
      <p:sp>
        <p:nvSpPr>
          <p:cNvPr id="8" name="TextBox 7">
            <a:extLst>
              <a:ext uri="{FF2B5EF4-FFF2-40B4-BE49-F238E27FC236}">
                <a16:creationId xmlns:a16="http://schemas.microsoft.com/office/drawing/2014/main" id="{40EC6033-FC13-7FF8-9C10-E31319432B25}"/>
              </a:ext>
            </a:extLst>
          </p:cNvPr>
          <p:cNvSpPr txBox="1"/>
          <p:nvPr/>
        </p:nvSpPr>
        <p:spPr>
          <a:xfrm>
            <a:off x="272287" y="953645"/>
            <a:ext cx="11949838" cy="60170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Why LinkedIn Matters: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87% of recruiters</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use LinkedIn to screen candidates.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Content that highlights your expertise = </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5x more engagement, boosting your personal brand and increases visibility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35% of LinkedIn users</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found jobs through referrals.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Key Takeaways: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Craft a compelling headline</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Showcase your value and stand out to recruiters.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Use multimedia</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Incorporate images, videos, and documents to increase visibility and engagement.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Highlight relevant skills</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Feature key skills to enhance your profile and attract job opportunities.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Join LinkedIn Groups</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Engage in communities related to your industry or career interests for networking and learning.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Network effectively</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Connect with professionals in your field, engage in discussions, and build valuable relationships.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Search for jobs</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Use LinkedIn’s job search tools to discover opportunities and set up job alerts. </a:t>
            </a:r>
            <a:r>
              <a:rPr kumimoji="0" lang="en-GB" sz="1900" b="0" i="0" u="none" strike="noStrike" kern="1200" cap="none" spc="0" normalizeH="0" baseline="0" noProof="0">
                <a:ln>
                  <a:noFill/>
                </a:ln>
                <a:solidFill>
                  <a:srgbClr val="002060"/>
                </a:solidFill>
                <a:effectLst/>
                <a:uLnTx/>
                <a:uFillTx/>
                <a:latin typeface="Calibri" panose="020F0502020204030204"/>
                <a:ea typeface="+mn-ea"/>
                <a:cs typeface="+mn-cs"/>
              </a:rPr>
              <a:t>Check out job posts! </a:t>
            </a:r>
            <a:endPar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Call to Action: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Update your profile</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Add a professional profile picture, compelling headline, and relevant skills to attract attention.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Engage with your network</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Post regularly using images, videos, or documents, and interact with your connections.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Join relevant groups</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Participate in industry-related LinkedIn groups to broaden your network and stay informed.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Start networking</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Reach out to potential employers and connections to grow your professional network.</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2060"/>
                </a:solidFill>
                <a:effectLst/>
                <a:uLnTx/>
                <a:uFillTx/>
                <a:latin typeface="Calibri" panose="020F0502020204030204"/>
                <a:ea typeface="+mn-ea"/>
                <a:cs typeface="+mn-cs"/>
              </a:rPr>
              <a:t>Search and apply for jobs</a:t>
            </a:r>
            <a:r>
              <a:rPr kumimoji="0" lang="en-GB" sz="1900" b="0" i="0" u="none" strike="noStrike" kern="1200" cap="none" spc="0" normalizeH="0" baseline="0" noProof="0" dirty="0">
                <a:ln>
                  <a:noFill/>
                </a:ln>
                <a:solidFill>
                  <a:srgbClr val="002060"/>
                </a:solidFill>
                <a:effectLst/>
                <a:uLnTx/>
                <a:uFillTx/>
                <a:latin typeface="Calibri" panose="020F0502020204030204"/>
                <a:ea typeface="+mn-ea"/>
                <a:cs typeface="+mn-cs"/>
              </a:rPr>
              <a:t>: Use LinkedIn’s job search feature to explore opportunities and apply directly.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6160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8">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8">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8">
                                            <p:txEl>
                                              <p:pRg st="15" end="1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8">
                                            <p:txEl>
                                              <p:pRg st="16" end="1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8">
                                            <p:txEl>
                                              <p:pRg st="17" end="17"/>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8">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F5104A-19C9-F395-E864-950F99F5F9F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43D2C-6329-B98D-8252-BFB4363C1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513DE3A-1C38-AA93-D6F9-65F6B2E70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74AC5B-1A73-7703-C521-8C2A521A6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D8B2B94-CE2D-4997-605C-5FB78805A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5CE6EC3-1131-30F1-CBDA-CF2015B7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94E525CA-6194-EDBA-652B-C0183E4C3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2AC58-56CC-6C0E-8185-883BE3831DB3}"/>
              </a:ext>
            </a:extLst>
          </p:cNvPr>
          <p:cNvSpPr>
            <a:spLocks noGrp="1"/>
          </p:cNvSpPr>
          <p:nvPr>
            <p:ph type="title"/>
          </p:nvPr>
        </p:nvSpPr>
        <p:spPr>
          <a:xfrm>
            <a:off x="620115" y="2637962"/>
            <a:ext cx="3115265" cy="2396359"/>
          </a:xfrm>
        </p:spPr>
        <p:txBody>
          <a:bodyPr anchor="b">
            <a:normAutofit fontScale="90000"/>
          </a:bodyPr>
          <a:lstStyle/>
          <a:p>
            <a:pPr algn="r"/>
            <a:r>
              <a:rPr lang="en-US" sz="4000" dirty="0">
                <a:solidFill>
                  <a:srgbClr val="FFFFFF"/>
                </a:solidFill>
              </a:rPr>
              <a:t>Independent Task </a:t>
            </a:r>
            <a:br>
              <a:rPr lang="en-US" sz="4000" dirty="0">
                <a:solidFill>
                  <a:srgbClr val="FFFFFF"/>
                </a:solidFill>
              </a:rPr>
            </a:br>
            <a:r>
              <a:rPr lang="en-US" sz="4000" dirty="0">
                <a:solidFill>
                  <a:srgbClr val="FFFFFF"/>
                </a:solidFill>
              </a:rPr>
              <a:t>A1 Task 3:</a:t>
            </a:r>
            <a:br>
              <a:rPr lang="en-US" sz="4000" dirty="0">
                <a:solidFill>
                  <a:srgbClr val="FFFFFF"/>
                </a:solidFill>
              </a:rPr>
            </a:br>
            <a:br>
              <a:rPr lang="en-US" sz="4000" dirty="0">
                <a:solidFill>
                  <a:srgbClr val="FFFFFF"/>
                </a:solidFill>
              </a:rPr>
            </a:br>
            <a:r>
              <a:rPr lang="en-US" sz="4000" dirty="0">
                <a:solidFill>
                  <a:srgbClr val="FFFFFF"/>
                </a:solidFill>
              </a:rPr>
              <a:t>Hand in date 30/10/26</a:t>
            </a:r>
          </a:p>
        </p:txBody>
      </p:sp>
      <p:graphicFrame>
        <p:nvGraphicFramePr>
          <p:cNvPr id="5" name="Content Placeholder 2">
            <a:extLst>
              <a:ext uri="{FF2B5EF4-FFF2-40B4-BE49-F238E27FC236}">
                <a16:creationId xmlns:a16="http://schemas.microsoft.com/office/drawing/2014/main" id="{0BC9E6E1-F10E-A51D-79C7-4229994096DC}"/>
              </a:ext>
            </a:extLst>
          </p:cNvPr>
          <p:cNvGraphicFramePr>
            <a:graphicFrameLocks noGrp="1"/>
          </p:cNvGraphicFramePr>
          <p:nvPr>
            <p:ph idx="1"/>
            <p:extLst>
              <p:ext uri="{D42A27DB-BD31-4B8C-83A1-F6EECF244321}">
                <p14:modId xmlns:p14="http://schemas.microsoft.com/office/powerpoint/2010/main" val="5541941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60822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16E0C8-5F15-9753-9D21-4DE1BAA8600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FB3FA3-CE90-C4A8-897C-1A65F986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07AEFF6-CE36-95E1-9C73-30AC16054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563779-6D3C-D9B8-579E-615B166E0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C43756E-E12C-ACD4-2959-516EF28B4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65B2DFF-89C2-4541-6F06-332323377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D01C85C-3663-A443-7DAC-0D9AB966F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795433-06BE-9F06-56FD-8BBB627CB86F}"/>
              </a:ext>
            </a:extLst>
          </p:cNvPr>
          <p:cNvSpPr>
            <a:spLocks noGrp="1"/>
          </p:cNvSpPr>
          <p:nvPr>
            <p:ph type="title"/>
          </p:nvPr>
        </p:nvSpPr>
        <p:spPr>
          <a:xfrm>
            <a:off x="620115" y="2637962"/>
            <a:ext cx="3115265" cy="2396359"/>
          </a:xfrm>
        </p:spPr>
        <p:txBody>
          <a:bodyPr anchor="b">
            <a:normAutofit/>
          </a:bodyPr>
          <a:lstStyle/>
          <a:p>
            <a:pPr algn="r"/>
            <a:r>
              <a:rPr lang="en-US" sz="4000" dirty="0">
                <a:solidFill>
                  <a:srgbClr val="FFFFFF"/>
                </a:solidFill>
              </a:rPr>
              <a:t>Students must use the template to complete A1 </a:t>
            </a:r>
          </a:p>
        </p:txBody>
      </p:sp>
      <p:graphicFrame>
        <p:nvGraphicFramePr>
          <p:cNvPr id="5" name="Content Placeholder 2">
            <a:extLst>
              <a:ext uri="{FF2B5EF4-FFF2-40B4-BE49-F238E27FC236}">
                <a16:creationId xmlns:a16="http://schemas.microsoft.com/office/drawing/2014/main" id="{EF38CFCF-048C-9AFF-D8AF-753B832BB2BB}"/>
              </a:ext>
            </a:extLst>
          </p:cNvPr>
          <p:cNvGraphicFramePr>
            <a:graphicFrameLocks noGrp="1"/>
          </p:cNvGraphicFramePr>
          <p:nvPr>
            <p:ph idx="1"/>
            <p:extLst>
              <p:ext uri="{D42A27DB-BD31-4B8C-83A1-F6EECF244321}">
                <p14:modId xmlns:p14="http://schemas.microsoft.com/office/powerpoint/2010/main" val="27561744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50343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271FB4-2CE3-B7B2-82C7-27F068BFF37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EE45BD-58A0-E8E6-25E2-804D35AFA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3B10D2D-49D8-1143-C62C-DE6A9DD5B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E53E25-CE45-40C4-E7FA-63FCE51B5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905C25-8AB6-F8B4-C4C0-17F3E22F3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DD4AE0BA-8866-9226-16C5-C4367A1D0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78A90E46-5CAD-8BA2-332E-E640B1A85B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84F8E-8E84-7950-A2BD-F6DE2404C3F0}"/>
              </a:ext>
            </a:extLst>
          </p:cNvPr>
          <p:cNvSpPr>
            <a:spLocks noGrp="1"/>
          </p:cNvSpPr>
          <p:nvPr>
            <p:ph type="title"/>
          </p:nvPr>
        </p:nvSpPr>
        <p:spPr>
          <a:xfrm>
            <a:off x="620115" y="2637962"/>
            <a:ext cx="3115265" cy="2396359"/>
          </a:xfrm>
        </p:spPr>
        <p:txBody>
          <a:bodyPr anchor="b">
            <a:normAutofit/>
          </a:bodyPr>
          <a:lstStyle/>
          <a:p>
            <a:pPr algn="r"/>
            <a:r>
              <a:rPr lang="en-US" sz="4000" dirty="0">
                <a:solidFill>
                  <a:srgbClr val="FFFFFF"/>
                </a:solidFill>
              </a:rPr>
              <a:t>Students must use the template to complete A1 </a:t>
            </a:r>
          </a:p>
        </p:txBody>
      </p:sp>
      <p:graphicFrame>
        <p:nvGraphicFramePr>
          <p:cNvPr id="5" name="Content Placeholder 2">
            <a:extLst>
              <a:ext uri="{FF2B5EF4-FFF2-40B4-BE49-F238E27FC236}">
                <a16:creationId xmlns:a16="http://schemas.microsoft.com/office/drawing/2014/main" id="{E68DC0E4-1C1F-F0FC-4ED5-FA6925D84500}"/>
              </a:ext>
            </a:extLst>
          </p:cNvPr>
          <p:cNvGraphicFramePr>
            <a:graphicFrameLocks noGrp="1"/>
          </p:cNvGraphicFramePr>
          <p:nvPr>
            <p:ph idx="1"/>
            <p:extLst>
              <p:ext uri="{D42A27DB-BD31-4B8C-83A1-F6EECF244321}">
                <p14:modId xmlns:p14="http://schemas.microsoft.com/office/powerpoint/2010/main" val="22784195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10400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Question Wallpaper Vector Art, Icons, and Graphics for Free Download">
            <a:extLst>
              <a:ext uri="{FF2B5EF4-FFF2-40B4-BE49-F238E27FC236}">
                <a16:creationId xmlns:a16="http://schemas.microsoft.com/office/drawing/2014/main" id="{6F92A506-5A1A-1500-2E3B-54DC0B29D5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050324" y="2044325"/>
            <a:ext cx="8698832" cy="186204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500" b="1" i="0" u="none" strike="noStrike" kern="1200" cap="none" spc="0" normalizeH="0" baseline="0" noProof="0" dirty="0">
                <a:ln>
                  <a:noFill/>
                </a:ln>
                <a:solidFill>
                  <a:prstClr val="white"/>
                </a:solidFill>
                <a:effectLst/>
                <a:uLnTx/>
                <a:uFillTx/>
                <a:latin typeface="Calibri Light" panose="020F0302020204030204"/>
                <a:ea typeface="+mn-ea"/>
                <a:cs typeface="Arial" panose="020B0604020202020204" pitchFamily="34" charset="0"/>
              </a:rPr>
              <a:t>Questions</a:t>
            </a:r>
            <a:endParaRPr kumimoji="0" lang="en-GB" sz="115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29973990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3269</Words>
  <Application>Microsoft Office PowerPoint</Application>
  <PresentationFormat>Widescreen</PresentationFormat>
  <Paragraphs>428</Paragraphs>
  <Slides>46</Slides>
  <Notes>33</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46</vt:i4>
      </vt:variant>
    </vt:vector>
  </HeadingPairs>
  <TitlesOfParts>
    <vt:vector size="59" baseType="lpstr">
      <vt:lpstr>-apple-system</vt:lpstr>
      <vt:lpstr>Aptos</vt:lpstr>
      <vt:lpstr>Aptos Display</vt:lpstr>
      <vt:lpstr>Arial</vt:lpstr>
      <vt:lpstr>Calibri</vt:lpstr>
      <vt:lpstr>Calibri Light</vt:lpstr>
      <vt:lpstr>Comic Sans MS</vt:lpstr>
      <vt:lpstr>Helvetica</vt:lpstr>
      <vt:lpstr>Symbol</vt:lpstr>
      <vt:lpstr>Times New Roman</vt:lpstr>
      <vt:lpstr>Wingdings</vt:lpstr>
      <vt:lpstr>Office Theme</vt:lpstr>
      <vt:lpstr>1_Office Theme</vt:lpstr>
      <vt:lpstr>Skills Audit, development plan and LinkedIn lecture  A1 Assessment Link</vt:lpstr>
      <vt:lpstr>What are your current skills to date? Rate yourself 1-10 on the following skills: </vt:lpstr>
      <vt:lpstr>Independent Task  A1 Task 1:  Hand in date 30/10/26</vt:lpstr>
      <vt:lpstr>Completing a development plan using the GROW model</vt:lpstr>
      <vt:lpstr>PowerPoint Presentation</vt:lpstr>
      <vt:lpstr>PowerPoint Presentation</vt:lpstr>
      <vt:lpstr>Independent Task  A1 Task 2:  Hand in date 30/10/26</vt:lpstr>
      <vt:lpstr>PowerPoint Presentation</vt:lpstr>
      <vt:lpstr>Learning Outcomes</vt:lpstr>
      <vt:lpstr>Why Use LinkedIn?</vt:lpstr>
      <vt:lpstr>Why Use LinkedIn?</vt:lpstr>
      <vt:lpstr> LinkedIn Statistics </vt:lpstr>
      <vt:lpstr> Do you have a profile? If so- When did you last look at your LinkedIn Profile? </vt:lpstr>
      <vt:lpstr>Get your LinkedIn Profile Working Harder for you</vt:lpstr>
      <vt:lpstr>Profile Picture </vt:lpstr>
      <vt:lpstr>Profile Picture </vt:lpstr>
      <vt:lpstr>#OpenToWork Feature</vt:lpstr>
      <vt:lpstr>Cover Photo - Get your LinkedIn Profile Working Harder for you </vt:lpstr>
      <vt:lpstr>Cover Photo </vt:lpstr>
      <vt:lpstr>Cover Photo Tips- Task use Canva</vt:lpstr>
      <vt:lpstr>Headline – Tell them who you are</vt:lpstr>
      <vt:lpstr>Headline – Tell them who you are</vt:lpstr>
      <vt:lpstr>About  </vt:lpstr>
      <vt:lpstr>Education   </vt:lpstr>
      <vt:lpstr>Experience</vt:lpstr>
      <vt:lpstr>Licenses &amp; Certifications </vt:lpstr>
      <vt:lpstr>Honors &amp; Awards </vt:lpstr>
      <vt:lpstr>Skills</vt:lpstr>
      <vt:lpstr>What Skills do you Have?</vt:lpstr>
      <vt:lpstr>Interests </vt:lpstr>
      <vt:lpstr>PowerPoint Presentation</vt:lpstr>
      <vt:lpstr>PowerPoint Presentation</vt:lpstr>
      <vt:lpstr>PowerPoint Presentation</vt:lpstr>
      <vt:lpstr>Connect - Explore LinkedIn Groups</vt:lpstr>
      <vt:lpstr>Post</vt:lpstr>
      <vt:lpstr>Post</vt:lpstr>
      <vt:lpstr>Posts</vt:lpstr>
      <vt:lpstr>Post</vt:lpstr>
      <vt:lpstr>Posts</vt:lpstr>
      <vt:lpstr>Jobs</vt:lpstr>
      <vt:lpstr>JOB Posts</vt:lpstr>
      <vt:lpstr>Summary</vt:lpstr>
      <vt:lpstr>Independent Task  A1 Task 3:  Hand in date 30/10/26</vt:lpstr>
      <vt:lpstr>Students must use the template to complete A1 </vt:lpstr>
      <vt:lpstr>Students must use the template to complete A1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Cooper, Megan</dc:creator>
  <cp:lastModifiedBy>Mark Napieralla</cp:lastModifiedBy>
  <cp:revision>7</cp:revision>
  <dcterms:created xsi:type="dcterms:W3CDTF">2025-10-09T14:29:51Z</dcterms:created>
  <dcterms:modified xsi:type="dcterms:W3CDTF">2026-10-22T19:54:42Z</dcterms:modified>
</cp:coreProperties>
</file>