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58" r:id="rId4"/>
    <p:sldId id="267" r:id="rId5"/>
    <p:sldId id="272" r:id="rId6"/>
    <p:sldId id="278" r:id="rId7"/>
    <p:sldId id="260" r:id="rId8"/>
    <p:sldId id="279" r:id="rId9"/>
    <p:sldId id="280" r:id="rId10"/>
    <p:sldId id="283" r:id="rId11"/>
    <p:sldId id="28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8016" autoAdjust="0"/>
  </p:normalViewPr>
  <p:slideViewPr>
    <p:cSldViewPr snapToGrid="0">
      <p:cViewPr>
        <p:scale>
          <a:sx n="100" d="100"/>
          <a:sy n="100" d="100"/>
        </p:scale>
        <p:origin x="-414" y="-19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75C2D0-3AE2-4FE7-B96B-EDD2FFD29FC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6B391A-D6A8-4F30-8DAB-38AE6CD24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372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6B391A-D6A8-4F30-8DAB-38AE6CD24C1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935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Courier New" panose="02070309020205020404" pitchFamily="49" charset="0"/>
              <a:buNone/>
            </a:pP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6B391A-D6A8-4F30-8DAB-38AE6CD24C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208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6B391A-D6A8-4F30-8DAB-38AE6CD24C1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312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6B391A-D6A8-4F30-8DAB-38AE6CD24C1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17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6B391A-D6A8-4F30-8DAB-38AE6CD24C1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7250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6B391A-D6A8-4F30-8DAB-38AE6CD24C1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0385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6B391A-D6A8-4F30-8DAB-38AE6CD24C1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485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06FF1-CAEC-9850-A0C8-76487F3558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49827C-EE68-5B20-4BC3-022D71218D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76A0ED-5D39-7B78-DED3-F2BAD9B33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501DD-7053-7A32-FB32-806737878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84ED2-404A-4491-905D-F7E5D9BB5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046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15BA-1B04-DC65-FB7D-DC7333A44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8382D-FC17-7FC9-0B26-A0397C2AC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712F3-875D-A874-85C9-595CF8570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866A6-2E2A-8AF5-6E6C-FB49F6DC1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8EA2EC-AA5F-4436-4637-13BB7C673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940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02FB3-BAC2-7FF7-7709-2972DEA1F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36AF0-82D6-1C3C-96B0-6BD0A052E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FA08A-520A-04BB-67DB-817A17153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C5F7E7-DE58-AB06-95C1-88F305251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5585A-C146-A525-4B7E-00A4DC464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196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4064A-516A-ECF1-0E07-F97C953CD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10DCC-9AAB-B8E8-367B-4BB998753E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C7FD2-BEDE-FFA9-C1A5-436F4CEA0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29C1FE-B213-C210-2AAB-16AE6BB42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B0EB3-E305-0151-6D58-DDC646A98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020B81-24E5-3281-EEEC-578CD9E84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21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6A7BB-EABC-5D71-2CCD-F3DB69851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CE3EB7-5988-F804-9CEC-1E4279B8A1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41EDF-70DB-668C-EBD7-62905A5A2C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427B72-B7B9-C944-44B7-52B56272FE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DAD382-ED27-0DB4-1514-9A701E1326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507E42-3424-3F59-0EEB-E5EE6F64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44AFD2-9585-C20D-34A8-28E3373F5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0DF1D7-4EF0-C383-CA6A-432CD1D5B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81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344CA-ADB5-B438-DB77-1EEC0B66D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3C108A-66C2-9D2D-ABC3-9788FD729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B8D90B-F137-3367-072D-4874E73CA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C4E86E-EA02-1EE6-56E8-205DAF143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29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6024BE-8D4E-7191-AC1A-66AA448F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93AF4E-26C9-2EF4-7CCA-B2CE322DC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12B8F1-8EB5-C00E-5B3D-8262EDBF3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086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0BB69-0705-A039-17B5-3897AB38A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A624A-2166-7191-06ED-17104395C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321A5D-66EE-C2F6-EAC4-AE87C79983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CE27E9-D4C9-7219-E187-62BC8F87B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90AA30-6C31-E27A-5301-582C702C4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F7DDE7-7352-36D0-56EF-38CB78DC7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610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44B2-55A9-7937-6980-81298E673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FC7198-2997-7799-F31C-B736784F25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61EAB5-1FD9-6DAA-DCA4-40BFAD7DAF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D920B-471A-0B91-4798-49508DCD6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B8E4D0-87C3-DDB5-83CC-F9C849FE1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F385EC-095E-ADD0-F67A-DC7A2BB7F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711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3CF3B-995E-4F44-BCB7-01D53B897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DD06C0-0DCC-B987-161F-EC92282881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5070A-E6DA-03F4-E5E8-9DCC3DB94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31E77-C559-5DA1-61D7-9E371CC15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C397B-DAFE-840D-8BD8-D1567697A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62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A7C6CD-6822-7F47-BC7E-50ABEB1582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35A521-FB71-27D0-B6CB-280937512C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93D34-C4E6-7927-DBAF-CFA37302B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DAA46-E17B-1A95-1F79-E1EB3F386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094C8-654F-C8E3-DF1D-CC278C991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876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525D0A-0643-56FF-8D99-68E34EB29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B7F899-9635-B2D6-539E-4E1FF5ABC9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FA0B6-CD2A-8009-3568-6F00AE3E6F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59B86-65C5-4C59-9FE4-547ECDC74B39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5CB0A-30FA-DB59-A9ED-A21179CCF2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59075-6D9D-1B5C-BFAC-546952E997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B121C6-1616-4E27-BBBF-7219C45DA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490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5" name="Rectangle 103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764F0-0534-39A4-45CB-03F6C0BAB6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5962784" cy="3818805"/>
          </a:xfrm>
        </p:spPr>
        <p:txBody>
          <a:bodyPr>
            <a:no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  <a:latin typeface="Bahnschrift Light SemiCondensed" panose="020B0502040204020203" pitchFamily="34" charset="0"/>
              </a:rPr>
              <a:t>Critically Review the benefits of engaging with nature, and the theories that attempt to explain these benefits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6E35D1-8C16-0C4C-F4CB-664322F4B6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163" y="5851838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Mollie Porteous</a:t>
            </a:r>
          </a:p>
        </p:txBody>
      </p:sp>
      <p:pic>
        <p:nvPicPr>
          <p:cNvPr id="1026" name="Picture 2" descr="Top 22 Awesome,amazing And Beautiful Greenery Wallpapers In HD">
            <a:extLst>
              <a:ext uri="{FF2B5EF4-FFF2-40B4-BE49-F238E27FC236}">
                <a16:creationId xmlns:a16="http://schemas.microsoft.com/office/drawing/2014/main" id="{6AB6FB06-7C37-C584-A012-1D816C53F4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4" r="13568" b="-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670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0B2257-34CF-D937-3302-02B911F4E6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64611" y="3937900"/>
            <a:ext cx="8837612" cy="2429333"/>
          </a:xfrm>
        </p:spPr>
        <p:txBody>
          <a:bodyPr>
            <a:normAutofit/>
          </a:bodyPr>
          <a:lstStyle/>
          <a:p>
            <a:endParaRPr lang="en-GB" sz="36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endParaRPr lang="en-GB" sz="36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endParaRPr lang="en-GB" sz="36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endParaRPr lang="en-GB" sz="3600" dirty="0">
              <a:solidFill>
                <a:schemeClr val="bg1"/>
              </a:solidFill>
              <a:latin typeface="Abadi Extra Light" panose="020B0204020104020204" pitchFamily="34" charset="0"/>
            </a:endParaRPr>
          </a:p>
        </p:txBody>
      </p:sp>
      <p:pic>
        <p:nvPicPr>
          <p:cNvPr id="5" name="Picture 4" descr="A close-up of a white flower&#10;&#10;Description automatically generated">
            <a:extLst>
              <a:ext uri="{FF2B5EF4-FFF2-40B4-BE49-F238E27FC236}">
                <a16:creationId xmlns:a16="http://schemas.microsoft.com/office/drawing/2014/main" id="{28BE332A-305B-9D98-FAF7-ADD55126BC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576" r="20777" b="3"/>
          <a:stretch/>
        </p:blipFill>
        <p:spPr>
          <a:xfrm>
            <a:off x="9487538" y="10"/>
            <a:ext cx="2704462" cy="3418353"/>
          </a:xfrm>
          <a:prstGeom prst="rect">
            <a:avLst/>
          </a:prstGeom>
        </p:spPr>
      </p:pic>
      <p:pic>
        <p:nvPicPr>
          <p:cNvPr id="6" name="Picture 14" descr="17 Captivating Fractals Found in Nature - WebEcoist">
            <a:extLst>
              <a:ext uri="{FF2B5EF4-FFF2-40B4-BE49-F238E27FC236}">
                <a16:creationId xmlns:a16="http://schemas.microsoft.com/office/drawing/2014/main" id="{42E72F04-5840-F65F-A4BA-183897D964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7" r="33199" b="4"/>
          <a:stretch/>
        </p:blipFill>
        <p:spPr bwMode="auto">
          <a:xfrm>
            <a:off x="9487536" y="3377987"/>
            <a:ext cx="2734228" cy="350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6384F64-EA92-7DC1-A62C-4A300EBAC666}"/>
              </a:ext>
            </a:extLst>
          </p:cNvPr>
          <p:cNvSpPr txBox="1"/>
          <p:nvPr/>
        </p:nvSpPr>
        <p:spPr>
          <a:xfrm>
            <a:off x="108619" y="843677"/>
            <a:ext cx="878863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Some of the benefits of spending time in nature on Mental, Physical and Social health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Stress Reduction     </a:t>
            </a:r>
            <a:r>
              <a:rPr lang="en-GB" sz="1400" dirty="0">
                <a:solidFill>
                  <a:schemeClr val="bg1"/>
                </a:solidFill>
              </a:rPr>
              <a:t>(Ulrich, 1993) (</a:t>
            </a:r>
            <a:r>
              <a:rPr lang="en-GB" sz="1400" dirty="0" err="1">
                <a:solidFill>
                  <a:schemeClr val="bg1"/>
                </a:solidFill>
              </a:rPr>
              <a:t>Anges</a:t>
            </a:r>
            <a:r>
              <a:rPr lang="en-GB" sz="1400" dirty="0">
                <a:solidFill>
                  <a:schemeClr val="bg1"/>
                </a:solidFill>
              </a:rPr>
              <a:t>, 2016)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Lower Blood Pressure</a:t>
            </a:r>
            <a:r>
              <a:rPr lang="en-GB" sz="1600" dirty="0">
                <a:solidFill>
                  <a:schemeClr val="bg1"/>
                </a:solidFill>
              </a:rPr>
              <a:t>     (</a:t>
            </a:r>
            <a:r>
              <a:rPr lang="en-GB" sz="1400" dirty="0">
                <a:solidFill>
                  <a:schemeClr val="bg1"/>
                </a:solidFill>
              </a:rPr>
              <a:t>Li </a:t>
            </a:r>
            <a:r>
              <a:rPr lang="en-GB" sz="1400" dirty="0" err="1">
                <a:solidFill>
                  <a:schemeClr val="bg1"/>
                </a:solidFill>
              </a:rPr>
              <a:t>Quing</a:t>
            </a:r>
            <a:r>
              <a:rPr lang="en-GB" sz="1400" dirty="0">
                <a:solidFill>
                  <a:schemeClr val="bg1"/>
                </a:solidFill>
              </a:rPr>
              <a:t>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Lower negative emotions such as Anxiety and Depression, Anger     </a:t>
            </a:r>
            <a:r>
              <a:rPr lang="en-GB" sz="1400" dirty="0">
                <a:solidFill>
                  <a:schemeClr val="bg1"/>
                </a:solidFill>
              </a:rPr>
              <a:t>(Barton et al 2016)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Improved self-esteem     </a:t>
            </a:r>
            <a:r>
              <a:rPr lang="en-GB" sz="1400" dirty="0">
                <a:solidFill>
                  <a:schemeClr val="bg1"/>
                </a:solidFill>
              </a:rPr>
              <a:t>(IOL,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Improved concentration    </a:t>
            </a:r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Anges</a:t>
            </a:r>
            <a:r>
              <a:rPr lang="en-GB" sz="1400" dirty="0">
                <a:solidFill>
                  <a:schemeClr val="bg1"/>
                </a:solidFill>
              </a:rPr>
              <a:t>, 2016)`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Improved immune system     (</a:t>
            </a:r>
            <a:r>
              <a:rPr lang="en-GB" sz="1400" dirty="0">
                <a:solidFill>
                  <a:schemeClr val="bg1"/>
                </a:solidFill>
              </a:rPr>
              <a:t>Li </a:t>
            </a:r>
            <a:r>
              <a:rPr lang="en-GB" sz="1400" dirty="0" err="1">
                <a:solidFill>
                  <a:schemeClr val="bg1"/>
                </a:solidFill>
              </a:rPr>
              <a:t>Quing</a:t>
            </a:r>
            <a:r>
              <a:rPr lang="en-GB" sz="1400" dirty="0">
                <a:solidFill>
                  <a:schemeClr val="bg1"/>
                </a:solidFill>
              </a:rPr>
              <a:t>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Improved resilience     </a:t>
            </a:r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Puhakka</a:t>
            </a:r>
            <a:r>
              <a:rPr lang="en-GB" sz="1400" dirty="0">
                <a:solidFill>
                  <a:schemeClr val="bg1"/>
                </a:solidFill>
              </a:rPr>
              <a:t>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Improved social skills     (</a:t>
            </a:r>
            <a:r>
              <a:rPr lang="en-GB" sz="1400" dirty="0">
                <a:solidFill>
                  <a:schemeClr val="bg1"/>
                </a:solidFill>
              </a:rPr>
              <a:t>Hanson and Jones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Encourages Physical Activity     </a:t>
            </a:r>
            <a:r>
              <a:rPr lang="en-GB" sz="1400" dirty="0">
                <a:solidFill>
                  <a:schemeClr val="bg1"/>
                </a:solidFill>
              </a:rPr>
              <a:t>(IOL, 2023) (HM  Government, 2018)</a:t>
            </a:r>
            <a:r>
              <a:rPr lang="en-GB" dirty="0">
                <a:solidFill>
                  <a:schemeClr val="bg1"/>
                </a:solidFill>
              </a:rPr>
              <a:t>							</a:t>
            </a:r>
            <a:r>
              <a:rPr lang="en-GB" sz="1400" dirty="0">
                <a:solidFill>
                  <a:schemeClr val="bg1"/>
                </a:solidFill>
              </a:rPr>
              <a:t>(Carpenter and Harper, 2016)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Important to look at these with increasing medical conditions including. </a:t>
            </a:r>
          </a:p>
          <a:p>
            <a:r>
              <a:rPr lang="en-GB" dirty="0">
                <a:solidFill>
                  <a:schemeClr val="bg1"/>
                </a:solidFill>
              </a:rPr>
              <a:t>- Child obesity     </a:t>
            </a:r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Anges</a:t>
            </a:r>
            <a:r>
              <a:rPr lang="en-GB" sz="1400" dirty="0">
                <a:solidFill>
                  <a:schemeClr val="bg1"/>
                </a:solidFill>
              </a:rPr>
              <a:t>, 2016)</a:t>
            </a:r>
          </a:p>
          <a:p>
            <a:r>
              <a:rPr lang="en-GB" dirty="0">
                <a:solidFill>
                  <a:schemeClr val="bg1"/>
                </a:solidFill>
              </a:rPr>
              <a:t>- Cardiovascular diseases     </a:t>
            </a:r>
            <a:r>
              <a:rPr lang="en-GB" sz="1400" dirty="0">
                <a:solidFill>
                  <a:schemeClr val="bg1"/>
                </a:solidFill>
              </a:rPr>
              <a:t>(Cesar, 2019)</a:t>
            </a:r>
          </a:p>
          <a:p>
            <a:r>
              <a:rPr lang="en-GB" dirty="0">
                <a:solidFill>
                  <a:schemeClr val="bg1"/>
                </a:solidFill>
              </a:rPr>
              <a:t>- Anxiety     </a:t>
            </a:r>
            <a:r>
              <a:rPr lang="en-GB" sz="1400" dirty="0">
                <a:solidFill>
                  <a:schemeClr val="bg1"/>
                </a:solidFill>
              </a:rPr>
              <a:t>(Harper, 2019)</a:t>
            </a:r>
            <a:r>
              <a:rPr lang="en-GB" sz="1400" dirty="0"/>
              <a:t>)</a:t>
            </a:r>
          </a:p>
          <a:p>
            <a:r>
              <a:rPr lang="en-GB" dirty="0">
                <a:solidFill>
                  <a:schemeClr val="bg1"/>
                </a:solidFill>
              </a:rPr>
              <a:t>- Depression     </a:t>
            </a:r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Louv</a:t>
            </a:r>
            <a:r>
              <a:rPr lang="en-GB" sz="1400" dirty="0">
                <a:solidFill>
                  <a:schemeClr val="bg1"/>
                </a:solidFill>
              </a:rPr>
              <a:t>, 2010)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0D11ED5-347C-2D13-C2DC-F5B3C262A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9" y="-88308"/>
            <a:ext cx="7836819" cy="93198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Bahnschrift SemiCondensed" panose="020B0502040204020203" pitchFamily="34" charset="0"/>
              </a:rPr>
              <a:t>What are the benefits you can gain from spending time outdoors.</a:t>
            </a:r>
          </a:p>
        </p:txBody>
      </p:sp>
    </p:spTree>
    <p:extLst>
      <p:ext uri="{BB962C8B-B14F-4D97-AF65-F5344CB8AC3E}">
        <p14:creationId xmlns:p14="http://schemas.microsoft.com/office/powerpoint/2010/main" val="4235864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22" name="Rectangle 2221">
            <a:extLst>
              <a:ext uri="{FF2B5EF4-FFF2-40B4-BE49-F238E27FC236}">
                <a16:creationId xmlns:a16="http://schemas.microsoft.com/office/drawing/2014/main" id="{615E9F7A-B64C-4192-8930-A05D1E23F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Picture 12" descr="Natural Fractals Images – Browse 35,050 Stock Photos, Vectors, and Video |  Adobe Stock">
            <a:extLst>
              <a:ext uri="{FF2B5EF4-FFF2-40B4-BE49-F238E27FC236}">
                <a16:creationId xmlns:a16="http://schemas.microsoft.com/office/drawing/2014/main" id="{9889E605-D50F-0336-662F-BEC22AC50A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29" r="25094" b="3"/>
          <a:stretch/>
        </p:blipFill>
        <p:spPr bwMode="auto">
          <a:xfrm>
            <a:off x="-16022" y="21078"/>
            <a:ext cx="2743179" cy="341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24" name="Rectangle 2223">
            <a:extLst>
              <a:ext uri="{FF2B5EF4-FFF2-40B4-BE49-F238E27FC236}">
                <a16:creationId xmlns:a16="http://schemas.microsoft.com/office/drawing/2014/main" id="{793EB161-5CFE-4D7E-B34B-06C90F9B1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00" y="-1"/>
            <a:ext cx="6744336" cy="68771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26" name="Rectangle 2225">
            <a:extLst>
              <a:ext uri="{FF2B5EF4-FFF2-40B4-BE49-F238E27FC236}">
                <a16:creationId xmlns:a16="http://schemas.microsoft.com/office/drawing/2014/main" id="{618147C2-BF02-44AA-81D8-FD7776FA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5964" y="685799"/>
            <a:ext cx="535880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D8D7E-8E0C-3370-0807-84EB8E0906F8}"/>
              </a:ext>
            </a:extLst>
          </p:cNvPr>
          <p:cNvSpPr/>
          <p:nvPr/>
        </p:nvSpPr>
        <p:spPr>
          <a:xfrm>
            <a:off x="2494928" y="-1"/>
            <a:ext cx="10763886" cy="69961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C3AE3-2E93-C36E-9707-74B19A5BC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198" y="173015"/>
            <a:ext cx="9744016" cy="73288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000" u="sng" kern="1200" dirty="0">
                <a:solidFill>
                  <a:schemeClr val="bg1"/>
                </a:solidFill>
                <a:latin typeface="Bahnschrift SemiCondensed" panose="020B0502040204020203" pitchFamily="34" charset="0"/>
                <a:cs typeface="Biome Light" panose="020B0303030204020804" pitchFamily="34" charset="0"/>
              </a:rPr>
              <a:t>Why are humans attracted to nature?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B57915-3DCB-C288-55FC-FB26341A33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64042" y="1418680"/>
            <a:ext cx="9224210" cy="51104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3200" dirty="0">
                <a:solidFill>
                  <a:schemeClr val="bg1"/>
                </a:solidFill>
                <a:latin typeface="Abadi Extra Light" panose="020B0204020104020204" pitchFamily="34" charset="0"/>
                <a:ea typeface="ADLaM Display" panose="020F0502020204030204" pitchFamily="2" charset="0"/>
                <a:cs typeface="Arial" panose="020B0604020202020204" pitchFamily="34" charset="0"/>
              </a:rPr>
              <a:t>Biophilia</a:t>
            </a:r>
            <a:r>
              <a:rPr lang="en-US" sz="3200" dirty="0">
                <a:solidFill>
                  <a:schemeClr val="bg1"/>
                </a:solidFill>
                <a:latin typeface="Abadi Extra Light" panose="020B0204020104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 Hypothesis </a:t>
            </a:r>
            <a:r>
              <a:rPr lang="en-US" sz="3200" dirty="0">
                <a:solidFill>
                  <a:schemeClr val="bg1"/>
                </a:solidFill>
                <a:latin typeface="Abadi Extra Light" panose="020B0204020104020204" pitchFamily="34" charset="0"/>
              </a:rPr>
              <a:t>– Wilson(1984)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3200" dirty="0">
                <a:solidFill>
                  <a:schemeClr val="bg1"/>
                </a:solidFill>
                <a:latin typeface="Abadi Extra Light" panose="020B0204020104020204" pitchFamily="34" charset="0"/>
              </a:rPr>
              <a:t>Deeply rooted connection to natural instinct. </a:t>
            </a:r>
          </a:p>
          <a:p>
            <a:endParaRPr lang="en-US" sz="32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3200" dirty="0" err="1">
                <a:solidFill>
                  <a:schemeClr val="bg1"/>
                </a:solidFill>
                <a:latin typeface="Abadi Extra Light" panose="020B0204020104020204" pitchFamily="34" charset="0"/>
              </a:rPr>
              <a:t>Gullone</a:t>
            </a:r>
            <a:r>
              <a:rPr lang="en-US" sz="3200" dirty="0">
                <a:solidFill>
                  <a:schemeClr val="bg1"/>
                </a:solidFill>
                <a:latin typeface="Abadi Extra Light" panose="020B0204020104020204" pitchFamily="34" charset="0"/>
              </a:rPr>
              <a:t> (2000) Is there a limitation on how  far removed the human species can be from nature?</a:t>
            </a:r>
          </a:p>
          <a:p>
            <a:endParaRPr lang="en-US" sz="32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3200" dirty="0">
                <a:solidFill>
                  <a:schemeClr val="bg1"/>
                </a:solidFill>
                <a:latin typeface="Abadi Extra Light" panose="020B0204020104020204" pitchFamily="34" charset="0"/>
              </a:rPr>
              <a:t>Is integrated into life </a:t>
            </a:r>
            <a:r>
              <a:rPr lang="en-US" sz="3200" dirty="0" err="1">
                <a:solidFill>
                  <a:schemeClr val="bg1"/>
                </a:solidFill>
                <a:latin typeface="Abadi Extra Light" panose="020B0204020104020204" pitchFamily="34" charset="0"/>
              </a:rPr>
              <a:t>e.g</a:t>
            </a:r>
            <a:r>
              <a:rPr lang="en-US" sz="3200" dirty="0">
                <a:solidFill>
                  <a:schemeClr val="bg1"/>
                </a:solidFill>
                <a:latin typeface="Abadi Extra Light" panose="020B0204020104020204" pitchFamily="34" charset="0"/>
              </a:rPr>
              <a:t> Apple and their software updates – is nature only valued if it is </a:t>
            </a:r>
            <a:endParaRPr lang="en-US" sz="3200" dirty="0">
              <a:solidFill>
                <a:schemeClr val="bg1"/>
              </a:solidFill>
            </a:endParaRPr>
          </a:p>
          <a:p>
            <a:r>
              <a:rPr lang="en-US" sz="26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6" name="Picture 5" descr="A double exposure of a person's face and tree branches&#10;&#10;Description automatically generated">
            <a:extLst>
              <a:ext uri="{FF2B5EF4-FFF2-40B4-BE49-F238E27FC236}">
                <a16:creationId xmlns:a16="http://schemas.microsoft.com/office/drawing/2014/main" id="{9AE8EE69-3E89-9B47-E681-2BF6C3C6B9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795" t="-844" r="7596" b="846"/>
          <a:stretch/>
        </p:blipFill>
        <p:spPr>
          <a:xfrm>
            <a:off x="1" y="3349207"/>
            <a:ext cx="2494928" cy="3627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386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[48+] Big Sur Desktop Wallpaper - WallpaperSafari">
            <a:extLst>
              <a:ext uri="{FF2B5EF4-FFF2-40B4-BE49-F238E27FC236}">
                <a16:creationId xmlns:a16="http://schemas.microsoft.com/office/drawing/2014/main" id="{6FD24FA8-465A-0D51-A685-1AC5AC4A52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754"/>
          <a:stretch/>
        </p:blipFill>
        <p:spPr bwMode="auto">
          <a:xfrm>
            <a:off x="20" y="10"/>
            <a:ext cx="9141724" cy="6863475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DB2CC64-C782-E1CF-40BF-16AB98A0D6D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l="24922" t="-2341" r="38880" b="2341"/>
          <a:stretch/>
        </p:blipFill>
        <p:spPr>
          <a:xfrm>
            <a:off x="5790353" y="10"/>
            <a:ext cx="6401647" cy="6852984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4628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9F0FD-EC6C-9BEA-053C-730863309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" y="2127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7300" dirty="0">
                <a:solidFill>
                  <a:schemeClr val="bg1"/>
                </a:solidFill>
                <a:latin typeface="Bahnschrift SemiLight Condensed" panose="020B0502040204020203" pitchFamily="34" charset="0"/>
              </a:rPr>
              <a:t>Nature Connectedness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2FCEE-6B77-8B8A-2D5D-178EED65B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095" y="1231900"/>
            <a:ext cx="7201711" cy="5413375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endParaRPr lang="en-GB" sz="2000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chemeClr val="bg1"/>
                </a:solidFill>
                <a:latin typeface="+mj-lt"/>
              </a:rPr>
              <a:t>Increased positive contact with nature in childhood = connection to nature and pro-environmental behaviours          </a:t>
            </a:r>
            <a:r>
              <a:rPr lang="en-GB" sz="1400" b="1" dirty="0">
                <a:solidFill>
                  <a:schemeClr val="bg1"/>
                </a:solidFill>
                <a:latin typeface="+mj-lt"/>
              </a:rPr>
              <a:t>(Rosa et al, 2018) 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1400" b="1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+mj-lt"/>
              </a:rPr>
              <a:t>However, Childhood  Nature Experiences do not necessarily lead to nature connection as adults .          </a:t>
            </a:r>
            <a:r>
              <a:rPr lang="en-GB" sz="1400" b="1" dirty="0">
                <a:solidFill>
                  <a:schemeClr val="bg1"/>
                </a:solidFill>
                <a:latin typeface="+mj-lt"/>
              </a:rPr>
              <a:t>(</a:t>
            </a:r>
            <a:r>
              <a:rPr lang="en-GB" sz="1400" b="1" dirty="0" err="1">
                <a:solidFill>
                  <a:schemeClr val="bg1"/>
                </a:solidFill>
                <a:latin typeface="+mj-lt"/>
              </a:rPr>
              <a:t>Heezik</a:t>
            </a:r>
            <a:r>
              <a:rPr lang="en-GB" sz="1400" b="1" dirty="0">
                <a:solidFill>
                  <a:schemeClr val="bg1"/>
                </a:solidFill>
                <a:latin typeface="+mj-lt"/>
              </a:rPr>
              <a:t> et al 2021)</a:t>
            </a:r>
            <a:endParaRPr lang="en-GB" sz="1900" b="1" dirty="0">
              <a:solidFill>
                <a:schemeClr val="bg1"/>
              </a:solidFill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1900" b="1" dirty="0">
                <a:solidFill>
                  <a:schemeClr val="bg1"/>
                </a:solidFill>
                <a:latin typeface="+mj-lt"/>
              </a:rPr>
              <a:t> M</a:t>
            </a:r>
            <a:r>
              <a:rPr lang="en-GB" sz="1900" dirty="0">
                <a:solidFill>
                  <a:schemeClr val="bg1"/>
                </a:solidFill>
                <a:latin typeface="+mj-lt"/>
              </a:rPr>
              <a:t>ore people in covid were more aware as they were spending more time in nature  </a:t>
            </a:r>
            <a:r>
              <a:rPr lang="en-GB" sz="1400" dirty="0">
                <a:solidFill>
                  <a:schemeClr val="bg1"/>
                </a:solidFill>
                <a:latin typeface="+mj-lt"/>
              </a:rPr>
              <a:t>(</a:t>
            </a:r>
            <a:r>
              <a:rPr lang="en-GB" sz="1600" b="1" dirty="0">
                <a:solidFill>
                  <a:schemeClr val="bg1"/>
                </a:solidFill>
                <a:latin typeface="+mj-lt"/>
              </a:rPr>
              <a:t>Lemmy et al, 2020 )</a:t>
            </a:r>
            <a:endParaRPr lang="en-GB" sz="1600" dirty="0">
              <a:solidFill>
                <a:schemeClr val="bg1"/>
              </a:solidFill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bg1"/>
                </a:solidFill>
                <a:latin typeface="+mj-lt"/>
              </a:rPr>
              <a:t>Measuring Nature Connectedness  </a:t>
            </a:r>
            <a:r>
              <a:rPr lang="en-GB" sz="1800" b="1" dirty="0">
                <a:solidFill>
                  <a:schemeClr val="bg1"/>
                </a:solidFill>
                <a:latin typeface="+mj-lt"/>
              </a:rPr>
              <a:t>(Martin et al, 2020) – 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subjective to the individual. </a:t>
            </a:r>
          </a:p>
        </p:txBody>
      </p:sp>
      <p:pic>
        <p:nvPicPr>
          <p:cNvPr id="6" name="Picture 10" descr="Page 26 | Kids Exploring Nature Images - Free Download on Freepik">
            <a:extLst>
              <a:ext uri="{FF2B5EF4-FFF2-40B4-BE49-F238E27FC236}">
                <a16:creationId xmlns:a16="http://schemas.microsoft.com/office/drawing/2014/main" id="{8E37F9C7-7603-3094-04F5-CD10C3345E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00" r="2" b="10010"/>
          <a:stretch/>
        </p:blipFill>
        <p:spPr bwMode="auto">
          <a:xfrm>
            <a:off x="7876902" y="212725"/>
            <a:ext cx="4001589" cy="3592721"/>
          </a:xfrm>
          <a:custGeom>
            <a:avLst/>
            <a:gdLst/>
            <a:ahLst/>
            <a:cxnLst/>
            <a:rect l="l" t="t" r="r" b="b"/>
            <a:pathLst>
              <a:path w="4001589" h="3592721">
                <a:moveTo>
                  <a:pt x="470166" y="82"/>
                </a:moveTo>
                <a:cubicBezTo>
                  <a:pt x="518288" y="-605"/>
                  <a:pt x="566386" y="3023"/>
                  <a:pt x="614238" y="13021"/>
                </a:cubicBezTo>
                <a:cubicBezTo>
                  <a:pt x="720229" y="34420"/>
                  <a:pt x="827897" y="40027"/>
                  <a:pt x="934955" y="29726"/>
                </a:cubicBezTo>
                <a:cubicBezTo>
                  <a:pt x="1040555" y="20702"/>
                  <a:pt x="1146350" y="20093"/>
                  <a:pt x="1252244" y="22653"/>
                </a:cubicBezTo>
                <a:cubicBezTo>
                  <a:pt x="1347753" y="24970"/>
                  <a:pt x="1443361" y="24604"/>
                  <a:pt x="1538871" y="18020"/>
                </a:cubicBezTo>
                <a:cubicBezTo>
                  <a:pt x="1646135" y="10461"/>
                  <a:pt x="1753400" y="3998"/>
                  <a:pt x="1860568" y="18996"/>
                </a:cubicBezTo>
                <a:cubicBezTo>
                  <a:pt x="1953834" y="33431"/>
                  <a:pt x="2047727" y="40637"/>
                  <a:pt x="2141708" y="40575"/>
                </a:cubicBezTo>
                <a:cubicBezTo>
                  <a:pt x="2266312" y="38870"/>
                  <a:pt x="2390622" y="26800"/>
                  <a:pt x="2515030" y="19849"/>
                </a:cubicBezTo>
                <a:cubicBezTo>
                  <a:pt x="2685674" y="10339"/>
                  <a:pt x="2856416" y="2169"/>
                  <a:pt x="3027158" y="16801"/>
                </a:cubicBezTo>
                <a:cubicBezTo>
                  <a:pt x="3145198" y="27409"/>
                  <a:pt x="3263238" y="37163"/>
                  <a:pt x="3381769" y="28994"/>
                </a:cubicBezTo>
                <a:cubicBezTo>
                  <a:pt x="3465425" y="23262"/>
                  <a:pt x="3549180" y="14972"/>
                  <a:pt x="3633033" y="20460"/>
                </a:cubicBezTo>
                <a:lnTo>
                  <a:pt x="3738744" y="24700"/>
                </a:lnTo>
                <a:lnTo>
                  <a:pt x="3738744" y="24830"/>
                </a:lnTo>
                <a:lnTo>
                  <a:pt x="3750661" y="25178"/>
                </a:lnTo>
                <a:lnTo>
                  <a:pt x="3795264" y="26968"/>
                </a:lnTo>
                <a:lnTo>
                  <a:pt x="3814191" y="26606"/>
                </a:lnTo>
                <a:lnTo>
                  <a:pt x="3814191" y="25296"/>
                </a:lnTo>
                <a:lnTo>
                  <a:pt x="3941656" y="20351"/>
                </a:lnTo>
                <a:lnTo>
                  <a:pt x="3996286" y="20544"/>
                </a:lnTo>
                <a:lnTo>
                  <a:pt x="3999704" y="184279"/>
                </a:lnTo>
                <a:cubicBezTo>
                  <a:pt x="4007337" y="352273"/>
                  <a:pt x="3989916" y="519048"/>
                  <a:pt x="3980912" y="686066"/>
                </a:cubicBezTo>
                <a:cubicBezTo>
                  <a:pt x="3974530" y="824285"/>
                  <a:pt x="3975254" y="962883"/>
                  <a:pt x="3983065" y="1100993"/>
                </a:cubicBezTo>
                <a:cubicBezTo>
                  <a:pt x="3994418" y="1329775"/>
                  <a:pt x="3995984" y="1558558"/>
                  <a:pt x="3989623" y="1787585"/>
                </a:cubicBezTo>
                <a:cubicBezTo>
                  <a:pt x="3986490" y="1901610"/>
                  <a:pt x="3987763" y="2015515"/>
                  <a:pt x="3991678" y="2129418"/>
                </a:cubicBezTo>
                <a:cubicBezTo>
                  <a:pt x="4000780" y="2390605"/>
                  <a:pt x="3990600" y="2651550"/>
                  <a:pt x="3987568" y="2912616"/>
                </a:cubicBezTo>
                <a:cubicBezTo>
                  <a:pt x="3986393" y="3012022"/>
                  <a:pt x="3986588" y="3111430"/>
                  <a:pt x="3990992" y="3210716"/>
                </a:cubicBezTo>
                <a:cubicBezTo>
                  <a:pt x="3995886" y="3323219"/>
                  <a:pt x="3997281" y="3435722"/>
                  <a:pt x="3996754" y="3548225"/>
                </a:cubicBezTo>
                <a:lnTo>
                  <a:pt x="3996203" y="3580527"/>
                </a:lnTo>
                <a:lnTo>
                  <a:pt x="3817494" y="3567893"/>
                </a:lnTo>
                <a:cubicBezTo>
                  <a:pt x="3755892" y="3566024"/>
                  <a:pt x="3694230" y="3566635"/>
                  <a:pt x="3632626" y="3569729"/>
                </a:cubicBezTo>
                <a:cubicBezTo>
                  <a:pt x="3508559" y="3576065"/>
                  <a:pt x="3384601" y="3593362"/>
                  <a:pt x="3260317" y="3578866"/>
                </a:cubicBezTo>
                <a:cubicBezTo>
                  <a:pt x="3046403" y="3553649"/>
                  <a:pt x="2833252" y="3579963"/>
                  <a:pt x="2619882" y="3588368"/>
                </a:cubicBezTo>
                <a:cubicBezTo>
                  <a:pt x="2454934" y="3596047"/>
                  <a:pt x="2289690" y="3590429"/>
                  <a:pt x="2125460" y="3571557"/>
                </a:cubicBezTo>
                <a:cubicBezTo>
                  <a:pt x="1964487" y="3553014"/>
                  <a:pt x="1802168" y="3554895"/>
                  <a:pt x="1641577" y="3577161"/>
                </a:cubicBezTo>
                <a:cubicBezTo>
                  <a:pt x="1569765" y="3584855"/>
                  <a:pt x="1497464" y="3585179"/>
                  <a:pt x="1425600" y="3578135"/>
                </a:cubicBezTo>
                <a:cubicBezTo>
                  <a:pt x="1311136" y="3569647"/>
                  <a:pt x="1196249" y="3571642"/>
                  <a:pt x="1082079" y="3584104"/>
                </a:cubicBezTo>
                <a:cubicBezTo>
                  <a:pt x="932047" y="3601037"/>
                  <a:pt x="781581" y="3588856"/>
                  <a:pt x="631439" y="3582643"/>
                </a:cubicBezTo>
                <a:cubicBezTo>
                  <a:pt x="518453" y="3578013"/>
                  <a:pt x="405576" y="3575211"/>
                  <a:pt x="292590" y="3579597"/>
                </a:cubicBezTo>
                <a:lnTo>
                  <a:pt x="24062" y="3578027"/>
                </a:lnTo>
                <a:lnTo>
                  <a:pt x="26037" y="3426039"/>
                </a:lnTo>
                <a:cubicBezTo>
                  <a:pt x="28388" y="3239733"/>
                  <a:pt x="28388" y="3053550"/>
                  <a:pt x="10461" y="2867977"/>
                </a:cubicBezTo>
                <a:cubicBezTo>
                  <a:pt x="-1195" y="2748609"/>
                  <a:pt x="-5604" y="2628267"/>
                  <a:pt x="10461" y="2509144"/>
                </a:cubicBezTo>
                <a:cubicBezTo>
                  <a:pt x="27654" y="2377219"/>
                  <a:pt x="32159" y="2243207"/>
                  <a:pt x="23883" y="2109954"/>
                </a:cubicBezTo>
                <a:cubicBezTo>
                  <a:pt x="16633" y="1978516"/>
                  <a:pt x="16143" y="1846835"/>
                  <a:pt x="18200" y="1715031"/>
                </a:cubicBezTo>
                <a:cubicBezTo>
                  <a:pt x="20062" y="1596151"/>
                  <a:pt x="19768" y="1477150"/>
                  <a:pt x="14477" y="1358271"/>
                </a:cubicBezTo>
                <a:cubicBezTo>
                  <a:pt x="8405" y="1224761"/>
                  <a:pt x="3212" y="1091250"/>
                  <a:pt x="15262" y="957861"/>
                </a:cubicBezTo>
                <a:cubicBezTo>
                  <a:pt x="26859" y="841775"/>
                  <a:pt x="32649" y="724907"/>
                  <a:pt x="32599" y="607930"/>
                </a:cubicBezTo>
                <a:cubicBezTo>
                  <a:pt x="31229" y="452838"/>
                  <a:pt x="21531" y="298112"/>
                  <a:pt x="15947" y="143264"/>
                </a:cubicBezTo>
                <a:lnTo>
                  <a:pt x="13308" y="44257"/>
                </a:lnTo>
                <a:lnTo>
                  <a:pt x="17662" y="44403"/>
                </a:lnTo>
                <a:lnTo>
                  <a:pt x="92850" y="32188"/>
                </a:lnTo>
                <a:lnTo>
                  <a:pt x="101988" y="32179"/>
                </a:lnTo>
                <a:cubicBezTo>
                  <a:pt x="176730" y="29756"/>
                  <a:pt x="251399" y="24177"/>
                  <a:pt x="325945" y="13021"/>
                </a:cubicBezTo>
                <a:cubicBezTo>
                  <a:pt x="373897" y="5767"/>
                  <a:pt x="422044" y="768"/>
                  <a:pt x="470166" y="8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Our Proud Heritage: Outdoor Play Is Essential to Whole Child Development |  NAEYC">
            <a:extLst>
              <a:ext uri="{FF2B5EF4-FFF2-40B4-BE49-F238E27FC236}">
                <a16:creationId xmlns:a16="http://schemas.microsoft.com/office/drawing/2014/main" id="{A5E18EF6-8563-C68C-9F11-5BF44BE4A9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6" r="843" b="-2"/>
          <a:stretch/>
        </p:blipFill>
        <p:spPr bwMode="auto">
          <a:xfrm>
            <a:off x="7876902" y="3952357"/>
            <a:ext cx="4001589" cy="2354447"/>
          </a:xfrm>
          <a:custGeom>
            <a:avLst/>
            <a:gdLst/>
            <a:ahLst/>
            <a:cxnLst/>
            <a:rect l="l" t="t" r="r" b="b"/>
            <a:pathLst>
              <a:path w="4001589" h="2354447">
                <a:moveTo>
                  <a:pt x="470166" y="54"/>
                </a:moveTo>
                <a:cubicBezTo>
                  <a:pt x="518288" y="-396"/>
                  <a:pt x="566386" y="1981"/>
                  <a:pt x="614238" y="8533"/>
                </a:cubicBezTo>
                <a:cubicBezTo>
                  <a:pt x="720229" y="22557"/>
                  <a:pt x="827897" y="26232"/>
                  <a:pt x="934955" y="19481"/>
                </a:cubicBezTo>
                <a:cubicBezTo>
                  <a:pt x="1040555" y="13567"/>
                  <a:pt x="1146350" y="13168"/>
                  <a:pt x="1252244" y="14846"/>
                </a:cubicBezTo>
                <a:cubicBezTo>
                  <a:pt x="1347753" y="16364"/>
                  <a:pt x="1443361" y="16124"/>
                  <a:pt x="1538871" y="11809"/>
                </a:cubicBezTo>
                <a:cubicBezTo>
                  <a:pt x="1646135" y="6855"/>
                  <a:pt x="1753400" y="2620"/>
                  <a:pt x="1860568" y="12449"/>
                </a:cubicBezTo>
                <a:cubicBezTo>
                  <a:pt x="1953834" y="21909"/>
                  <a:pt x="2047727" y="26631"/>
                  <a:pt x="2141708" y="26591"/>
                </a:cubicBezTo>
                <a:cubicBezTo>
                  <a:pt x="2266312" y="25473"/>
                  <a:pt x="2390622" y="17563"/>
                  <a:pt x="2515030" y="13008"/>
                </a:cubicBezTo>
                <a:cubicBezTo>
                  <a:pt x="2685674" y="6776"/>
                  <a:pt x="2856416" y="1422"/>
                  <a:pt x="3027158" y="11010"/>
                </a:cubicBezTo>
                <a:cubicBezTo>
                  <a:pt x="3145198" y="17962"/>
                  <a:pt x="3263238" y="24355"/>
                  <a:pt x="3381769" y="19001"/>
                </a:cubicBezTo>
                <a:cubicBezTo>
                  <a:pt x="3465425" y="15245"/>
                  <a:pt x="3549180" y="9812"/>
                  <a:pt x="3633033" y="13408"/>
                </a:cubicBezTo>
                <a:lnTo>
                  <a:pt x="3738744" y="16187"/>
                </a:lnTo>
                <a:lnTo>
                  <a:pt x="3738744" y="16272"/>
                </a:lnTo>
                <a:lnTo>
                  <a:pt x="3750661" y="16501"/>
                </a:lnTo>
                <a:lnTo>
                  <a:pt x="3795264" y="17673"/>
                </a:lnTo>
                <a:lnTo>
                  <a:pt x="3814191" y="17436"/>
                </a:lnTo>
                <a:lnTo>
                  <a:pt x="3814191" y="16578"/>
                </a:lnTo>
                <a:lnTo>
                  <a:pt x="3941656" y="13337"/>
                </a:lnTo>
                <a:lnTo>
                  <a:pt x="3996286" y="13464"/>
                </a:lnTo>
                <a:lnTo>
                  <a:pt x="3999704" y="120765"/>
                </a:lnTo>
                <a:cubicBezTo>
                  <a:pt x="4007337" y="230858"/>
                  <a:pt x="3989916" y="340152"/>
                  <a:pt x="3980912" y="449605"/>
                </a:cubicBezTo>
                <a:cubicBezTo>
                  <a:pt x="3974530" y="540185"/>
                  <a:pt x="3975254" y="631014"/>
                  <a:pt x="3983065" y="721523"/>
                </a:cubicBezTo>
                <a:cubicBezTo>
                  <a:pt x="3994418" y="871452"/>
                  <a:pt x="3995984" y="1021383"/>
                  <a:pt x="3989623" y="1171473"/>
                </a:cubicBezTo>
                <a:cubicBezTo>
                  <a:pt x="3986490" y="1246198"/>
                  <a:pt x="3987763" y="1320844"/>
                  <a:pt x="3991678" y="1395489"/>
                </a:cubicBezTo>
                <a:cubicBezTo>
                  <a:pt x="4000780" y="1566655"/>
                  <a:pt x="3990600" y="1737662"/>
                  <a:pt x="3987568" y="1908748"/>
                </a:cubicBezTo>
                <a:cubicBezTo>
                  <a:pt x="3986393" y="1973893"/>
                  <a:pt x="3986588" y="2039039"/>
                  <a:pt x="3990992" y="2104104"/>
                </a:cubicBezTo>
                <a:cubicBezTo>
                  <a:pt x="3995886" y="2177832"/>
                  <a:pt x="3997281" y="2251559"/>
                  <a:pt x="3996754" y="2325287"/>
                </a:cubicBezTo>
                <a:lnTo>
                  <a:pt x="3996203" y="2346456"/>
                </a:lnTo>
                <a:lnTo>
                  <a:pt x="3817494" y="2338176"/>
                </a:lnTo>
                <a:cubicBezTo>
                  <a:pt x="3755892" y="2336952"/>
                  <a:pt x="3694230" y="2337352"/>
                  <a:pt x="3632626" y="2339380"/>
                </a:cubicBezTo>
                <a:cubicBezTo>
                  <a:pt x="3508559" y="2343531"/>
                  <a:pt x="3384601" y="2354867"/>
                  <a:pt x="3260317" y="2345368"/>
                </a:cubicBezTo>
                <a:cubicBezTo>
                  <a:pt x="3046403" y="2328842"/>
                  <a:pt x="2833252" y="2346086"/>
                  <a:pt x="2619882" y="2351594"/>
                </a:cubicBezTo>
                <a:cubicBezTo>
                  <a:pt x="2454934" y="2356627"/>
                  <a:pt x="2289690" y="2352945"/>
                  <a:pt x="2125460" y="2340577"/>
                </a:cubicBezTo>
                <a:cubicBezTo>
                  <a:pt x="1964487" y="2328426"/>
                  <a:pt x="1802168" y="2329658"/>
                  <a:pt x="1641577" y="2344250"/>
                </a:cubicBezTo>
                <a:cubicBezTo>
                  <a:pt x="1569765" y="2349292"/>
                  <a:pt x="1497464" y="2349505"/>
                  <a:pt x="1425600" y="2344888"/>
                </a:cubicBezTo>
                <a:cubicBezTo>
                  <a:pt x="1311136" y="2339326"/>
                  <a:pt x="1196249" y="2340633"/>
                  <a:pt x="1082079" y="2348800"/>
                </a:cubicBezTo>
                <a:cubicBezTo>
                  <a:pt x="932047" y="2359897"/>
                  <a:pt x="781581" y="2351914"/>
                  <a:pt x="631439" y="2347842"/>
                </a:cubicBezTo>
                <a:cubicBezTo>
                  <a:pt x="518453" y="2344808"/>
                  <a:pt x="405576" y="2342972"/>
                  <a:pt x="292590" y="2345846"/>
                </a:cubicBezTo>
                <a:lnTo>
                  <a:pt x="24062" y="2344817"/>
                </a:lnTo>
                <a:lnTo>
                  <a:pt x="26037" y="2245214"/>
                </a:lnTo>
                <a:cubicBezTo>
                  <a:pt x="28388" y="2123121"/>
                  <a:pt x="28388" y="2001108"/>
                  <a:pt x="10461" y="1879495"/>
                </a:cubicBezTo>
                <a:cubicBezTo>
                  <a:pt x="-1195" y="1801269"/>
                  <a:pt x="-5604" y="1722404"/>
                  <a:pt x="10461" y="1644338"/>
                </a:cubicBezTo>
                <a:cubicBezTo>
                  <a:pt x="27654" y="1557882"/>
                  <a:pt x="32159" y="1470059"/>
                  <a:pt x="23883" y="1382733"/>
                </a:cubicBezTo>
                <a:cubicBezTo>
                  <a:pt x="16633" y="1296597"/>
                  <a:pt x="16143" y="1210301"/>
                  <a:pt x="18200" y="1123925"/>
                </a:cubicBezTo>
                <a:cubicBezTo>
                  <a:pt x="20062" y="1046019"/>
                  <a:pt x="19768" y="968033"/>
                  <a:pt x="14477" y="890127"/>
                </a:cubicBezTo>
                <a:cubicBezTo>
                  <a:pt x="8405" y="802633"/>
                  <a:pt x="3212" y="715138"/>
                  <a:pt x="15262" y="627723"/>
                </a:cubicBezTo>
                <a:cubicBezTo>
                  <a:pt x="26859" y="551647"/>
                  <a:pt x="32649" y="475059"/>
                  <a:pt x="32599" y="398400"/>
                </a:cubicBezTo>
                <a:cubicBezTo>
                  <a:pt x="31229" y="296762"/>
                  <a:pt x="21531" y="195365"/>
                  <a:pt x="15947" y="93886"/>
                </a:cubicBezTo>
                <a:lnTo>
                  <a:pt x="13308" y="29003"/>
                </a:lnTo>
                <a:lnTo>
                  <a:pt x="17662" y="29099"/>
                </a:lnTo>
                <a:lnTo>
                  <a:pt x="92850" y="21094"/>
                </a:lnTo>
                <a:lnTo>
                  <a:pt x="101988" y="21088"/>
                </a:lnTo>
                <a:cubicBezTo>
                  <a:pt x="176730" y="19500"/>
                  <a:pt x="251399" y="15844"/>
                  <a:pt x="325945" y="8533"/>
                </a:cubicBezTo>
                <a:cubicBezTo>
                  <a:pt x="373897" y="3780"/>
                  <a:pt x="422044" y="503"/>
                  <a:pt x="470166" y="5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F890B-06CD-A9EB-D4E2-251632F21FE8}"/>
              </a:ext>
            </a:extLst>
          </p:cNvPr>
          <p:cNvSpPr/>
          <p:nvPr/>
        </p:nvSpPr>
        <p:spPr>
          <a:xfrm>
            <a:off x="127000" y="98424"/>
            <a:ext cx="6416675" cy="1006475"/>
          </a:xfrm>
          <a:custGeom>
            <a:avLst/>
            <a:gdLst>
              <a:gd name="connsiteX0" fmla="*/ 0 w 6416675"/>
              <a:gd name="connsiteY0" fmla="*/ 0 h 1006475"/>
              <a:gd name="connsiteX1" fmla="*/ 519167 w 6416675"/>
              <a:gd name="connsiteY1" fmla="*/ 0 h 1006475"/>
              <a:gd name="connsiteX2" fmla="*/ 910001 w 6416675"/>
              <a:gd name="connsiteY2" fmla="*/ 0 h 1006475"/>
              <a:gd name="connsiteX3" fmla="*/ 1621669 w 6416675"/>
              <a:gd name="connsiteY3" fmla="*/ 0 h 1006475"/>
              <a:gd name="connsiteX4" fmla="*/ 2140836 w 6416675"/>
              <a:gd name="connsiteY4" fmla="*/ 0 h 1006475"/>
              <a:gd name="connsiteX5" fmla="*/ 2660003 w 6416675"/>
              <a:gd name="connsiteY5" fmla="*/ 0 h 1006475"/>
              <a:gd name="connsiteX6" fmla="*/ 3371671 w 6416675"/>
              <a:gd name="connsiteY6" fmla="*/ 0 h 1006475"/>
              <a:gd name="connsiteX7" fmla="*/ 3826672 w 6416675"/>
              <a:gd name="connsiteY7" fmla="*/ 0 h 1006475"/>
              <a:gd name="connsiteX8" fmla="*/ 4538339 w 6416675"/>
              <a:gd name="connsiteY8" fmla="*/ 0 h 1006475"/>
              <a:gd name="connsiteX9" fmla="*/ 5250007 w 6416675"/>
              <a:gd name="connsiteY9" fmla="*/ 0 h 1006475"/>
              <a:gd name="connsiteX10" fmla="*/ 5833341 w 6416675"/>
              <a:gd name="connsiteY10" fmla="*/ 0 h 1006475"/>
              <a:gd name="connsiteX11" fmla="*/ 6416675 w 6416675"/>
              <a:gd name="connsiteY11" fmla="*/ 0 h 1006475"/>
              <a:gd name="connsiteX12" fmla="*/ 6416675 w 6416675"/>
              <a:gd name="connsiteY12" fmla="*/ 493173 h 1006475"/>
              <a:gd name="connsiteX13" fmla="*/ 6416675 w 6416675"/>
              <a:gd name="connsiteY13" fmla="*/ 1006475 h 1006475"/>
              <a:gd name="connsiteX14" fmla="*/ 5833341 w 6416675"/>
              <a:gd name="connsiteY14" fmla="*/ 1006475 h 1006475"/>
              <a:gd name="connsiteX15" fmla="*/ 5378340 w 6416675"/>
              <a:gd name="connsiteY15" fmla="*/ 1006475 h 1006475"/>
              <a:gd name="connsiteX16" fmla="*/ 4795006 w 6416675"/>
              <a:gd name="connsiteY16" fmla="*/ 1006475 h 1006475"/>
              <a:gd name="connsiteX17" fmla="*/ 4083339 w 6416675"/>
              <a:gd name="connsiteY17" fmla="*/ 1006475 h 1006475"/>
              <a:gd name="connsiteX18" fmla="*/ 3500005 w 6416675"/>
              <a:gd name="connsiteY18" fmla="*/ 1006475 h 1006475"/>
              <a:gd name="connsiteX19" fmla="*/ 3109171 w 6416675"/>
              <a:gd name="connsiteY19" fmla="*/ 1006475 h 1006475"/>
              <a:gd name="connsiteX20" fmla="*/ 2654170 w 6416675"/>
              <a:gd name="connsiteY20" fmla="*/ 1006475 h 1006475"/>
              <a:gd name="connsiteX21" fmla="*/ 1942503 w 6416675"/>
              <a:gd name="connsiteY21" fmla="*/ 1006475 h 1006475"/>
              <a:gd name="connsiteX22" fmla="*/ 1359168 w 6416675"/>
              <a:gd name="connsiteY22" fmla="*/ 1006475 h 1006475"/>
              <a:gd name="connsiteX23" fmla="*/ 904168 w 6416675"/>
              <a:gd name="connsiteY23" fmla="*/ 1006475 h 1006475"/>
              <a:gd name="connsiteX24" fmla="*/ 0 w 6416675"/>
              <a:gd name="connsiteY24" fmla="*/ 1006475 h 1006475"/>
              <a:gd name="connsiteX25" fmla="*/ 0 w 6416675"/>
              <a:gd name="connsiteY25" fmla="*/ 533432 h 1006475"/>
              <a:gd name="connsiteX26" fmla="*/ 0 w 6416675"/>
              <a:gd name="connsiteY26" fmla="*/ 0 h 1006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416675" h="1006475" extrusionOk="0">
                <a:moveTo>
                  <a:pt x="0" y="0"/>
                </a:moveTo>
                <a:cubicBezTo>
                  <a:pt x="130416" y="-9163"/>
                  <a:pt x="351667" y="57995"/>
                  <a:pt x="519167" y="0"/>
                </a:cubicBezTo>
                <a:cubicBezTo>
                  <a:pt x="686667" y="-57995"/>
                  <a:pt x="737618" y="42292"/>
                  <a:pt x="910001" y="0"/>
                </a:cubicBezTo>
                <a:cubicBezTo>
                  <a:pt x="1082384" y="-42292"/>
                  <a:pt x="1389698" y="47861"/>
                  <a:pt x="1621669" y="0"/>
                </a:cubicBezTo>
                <a:cubicBezTo>
                  <a:pt x="1853640" y="-47861"/>
                  <a:pt x="2006365" y="36506"/>
                  <a:pt x="2140836" y="0"/>
                </a:cubicBezTo>
                <a:cubicBezTo>
                  <a:pt x="2275307" y="-36506"/>
                  <a:pt x="2517977" y="35591"/>
                  <a:pt x="2660003" y="0"/>
                </a:cubicBezTo>
                <a:cubicBezTo>
                  <a:pt x="2802029" y="-35591"/>
                  <a:pt x="3089715" y="37706"/>
                  <a:pt x="3371671" y="0"/>
                </a:cubicBezTo>
                <a:cubicBezTo>
                  <a:pt x="3653627" y="-37706"/>
                  <a:pt x="3693398" y="4613"/>
                  <a:pt x="3826672" y="0"/>
                </a:cubicBezTo>
                <a:cubicBezTo>
                  <a:pt x="3959946" y="-4613"/>
                  <a:pt x="4330972" y="43814"/>
                  <a:pt x="4538339" y="0"/>
                </a:cubicBezTo>
                <a:cubicBezTo>
                  <a:pt x="4745706" y="-43814"/>
                  <a:pt x="5057593" y="60671"/>
                  <a:pt x="5250007" y="0"/>
                </a:cubicBezTo>
                <a:cubicBezTo>
                  <a:pt x="5442421" y="-60671"/>
                  <a:pt x="5667786" y="39460"/>
                  <a:pt x="5833341" y="0"/>
                </a:cubicBezTo>
                <a:cubicBezTo>
                  <a:pt x="5998896" y="-39460"/>
                  <a:pt x="6175200" y="49147"/>
                  <a:pt x="6416675" y="0"/>
                </a:cubicBezTo>
                <a:cubicBezTo>
                  <a:pt x="6432460" y="140504"/>
                  <a:pt x="6364442" y="325118"/>
                  <a:pt x="6416675" y="493173"/>
                </a:cubicBezTo>
                <a:cubicBezTo>
                  <a:pt x="6468908" y="661228"/>
                  <a:pt x="6412704" y="787606"/>
                  <a:pt x="6416675" y="1006475"/>
                </a:cubicBezTo>
                <a:cubicBezTo>
                  <a:pt x="6210599" y="1038873"/>
                  <a:pt x="6046652" y="963017"/>
                  <a:pt x="5833341" y="1006475"/>
                </a:cubicBezTo>
                <a:cubicBezTo>
                  <a:pt x="5620030" y="1049933"/>
                  <a:pt x="5516064" y="964983"/>
                  <a:pt x="5378340" y="1006475"/>
                </a:cubicBezTo>
                <a:cubicBezTo>
                  <a:pt x="5240616" y="1047967"/>
                  <a:pt x="5036918" y="966123"/>
                  <a:pt x="4795006" y="1006475"/>
                </a:cubicBezTo>
                <a:cubicBezTo>
                  <a:pt x="4553094" y="1046827"/>
                  <a:pt x="4344260" y="957194"/>
                  <a:pt x="4083339" y="1006475"/>
                </a:cubicBezTo>
                <a:cubicBezTo>
                  <a:pt x="3822418" y="1055756"/>
                  <a:pt x="3756492" y="942153"/>
                  <a:pt x="3500005" y="1006475"/>
                </a:cubicBezTo>
                <a:cubicBezTo>
                  <a:pt x="3243518" y="1070797"/>
                  <a:pt x="3294630" y="969131"/>
                  <a:pt x="3109171" y="1006475"/>
                </a:cubicBezTo>
                <a:cubicBezTo>
                  <a:pt x="2923712" y="1043819"/>
                  <a:pt x="2750603" y="979735"/>
                  <a:pt x="2654170" y="1006475"/>
                </a:cubicBezTo>
                <a:cubicBezTo>
                  <a:pt x="2557737" y="1033215"/>
                  <a:pt x="2245984" y="998276"/>
                  <a:pt x="1942503" y="1006475"/>
                </a:cubicBezTo>
                <a:cubicBezTo>
                  <a:pt x="1639022" y="1014674"/>
                  <a:pt x="1623983" y="969392"/>
                  <a:pt x="1359168" y="1006475"/>
                </a:cubicBezTo>
                <a:cubicBezTo>
                  <a:pt x="1094354" y="1043558"/>
                  <a:pt x="1129122" y="956882"/>
                  <a:pt x="904168" y="1006475"/>
                </a:cubicBezTo>
                <a:cubicBezTo>
                  <a:pt x="679214" y="1056068"/>
                  <a:pt x="446238" y="969533"/>
                  <a:pt x="0" y="1006475"/>
                </a:cubicBezTo>
                <a:cubicBezTo>
                  <a:pt x="-34861" y="878155"/>
                  <a:pt x="6350" y="753156"/>
                  <a:pt x="0" y="533432"/>
                </a:cubicBezTo>
                <a:cubicBezTo>
                  <a:pt x="-6350" y="313708"/>
                  <a:pt x="44995" y="206555"/>
                  <a:pt x="0" y="0"/>
                </a:cubicBezTo>
                <a:close/>
              </a:path>
            </a:pathLst>
          </a:custGeom>
          <a:noFill/>
          <a:ln w="28575">
            <a:solidFill>
              <a:srgbClr val="FFC0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02AF08-EF17-A1DB-BE59-394856E41B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8563" y="4765022"/>
            <a:ext cx="2584243" cy="172215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FD96C0-63AD-3A2E-D6D3-A269947092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43215" y="4765022"/>
            <a:ext cx="2584244" cy="172283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83423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B3F8A27-97AE-332B-AB7D-B849FEA71F2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-3810" y="0"/>
            <a:ext cx="12195810" cy="76416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D71EA8-515E-6719-A5B6-E75DFBA23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Bahnschrift SemiCondensed" panose="020B0502040204020203" pitchFamily="34" charset="0"/>
              </a:rPr>
              <a:t>Are women less connected to nature?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9BBB3F-45B1-6586-CECB-32A9F89E60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516" y="2001584"/>
            <a:ext cx="520446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  <a:latin typeface="+mj-lt"/>
              </a:rPr>
              <a:t>Women less likely to have participated in physical activity in the last 4 weeks. </a:t>
            </a:r>
            <a:r>
              <a:rPr lang="en-GB" sz="2000" dirty="0">
                <a:solidFill>
                  <a:schemeClr val="bg1"/>
                </a:solidFill>
                <a:latin typeface="+mj-lt"/>
              </a:rPr>
              <a:t>(Sport Wales, 2023) </a:t>
            </a:r>
            <a:r>
              <a:rPr lang="en-GB" dirty="0">
                <a:solidFill>
                  <a:schemeClr val="bg1"/>
                </a:solidFill>
                <a:latin typeface="+mj-lt"/>
              </a:rPr>
              <a:t>  - Why?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+mj-lt"/>
            </a:endParaRP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Gender Stereotypes from a young age 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(Davy, 2019)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+mj-lt"/>
            </a:endParaRP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Recent Campaigns </a:t>
            </a:r>
            <a:r>
              <a:rPr lang="en-GB" dirty="0" err="1">
                <a:solidFill>
                  <a:schemeClr val="bg1"/>
                </a:solidFill>
                <a:latin typeface="+mj-lt"/>
              </a:rPr>
              <a:t>e.g</a:t>
            </a:r>
            <a:r>
              <a:rPr lang="en-GB" dirty="0">
                <a:solidFill>
                  <a:schemeClr val="bg1"/>
                </a:solidFill>
                <a:latin typeface="+mj-lt"/>
              </a:rPr>
              <a:t> This Girl Can </a:t>
            </a:r>
            <a:r>
              <a:rPr lang="en-GB" sz="2000" dirty="0">
                <a:solidFill>
                  <a:schemeClr val="bg1"/>
                </a:solidFill>
                <a:latin typeface="+mj-lt"/>
              </a:rPr>
              <a:t>(2015) </a:t>
            </a:r>
            <a:r>
              <a:rPr lang="en-GB" dirty="0">
                <a:solidFill>
                  <a:schemeClr val="bg1"/>
                </a:solidFill>
                <a:latin typeface="+mj-lt"/>
              </a:rPr>
              <a:t>subverting these. The Outdoor Partnership (2022)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556C53-929C-036A-8BC2-717A447FE9C8}"/>
              </a:ext>
            </a:extLst>
          </p:cNvPr>
          <p:cNvSpPr txBox="1"/>
          <p:nvPr/>
        </p:nvSpPr>
        <p:spPr>
          <a:xfrm>
            <a:off x="6934200" y="2001584"/>
            <a:ext cx="5257800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+mj-lt"/>
              </a:rPr>
              <a:t>Fears and Feeling uncomfortable in the Outdoors </a:t>
            </a:r>
            <a:r>
              <a:rPr lang="en-GB" dirty="0">
                <a:solidFill>
                  <a:schemeClr val="bg1"/>
                </a:solidFill>
                <a:latin typeface="+mj-lt"/>
              </a:rPr>
              <a:t>(Castello, 2021) (</a:t>
            </a:r>
            <a:r>
              <a:rPr lang="en-GB" dirty="0" err="1">
                <a:solidFill>
                  <a:schemeClr val="bg1"/>
                </a:solidFill>
                <a:latin typeface="+mj-lt"/>
              </a:rPr>
              <a:t>Luddington</a:t>
            </a:r>
            <a:r>
              <a:rPr lang="en-GB" dirty="0">
                <a:solidFill>
                  <a:schemeClr val="bg1"/>
                </a:solidFill>
                <a:latin typeface="+mj-lt"/>
              </a:rPr>
              <a:t>, 2023)(Sport England, 2015)</a:t>
            </a:r>
          </a:p>
          <a:p>
            <a:endParaRPr lang="en-GB" sz="2800" dirty="0">
              <a:solidFill>
                <a:schemeClr val="bg1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+mj-lt"/>
              </a:rPr>
              <a:t>47% of women spent more than 90 mins a day in nature.  Increased nature connectedness. </a:t>
            </a:r>
            <a:r>
              <a:rPr lang="en-GB" sz="2000" dirty="0">
                <a:solidFill>
                  <a:schemeClr val="bg1"/>
                </a:solidFill>
                <a:latin typeface="+mj-lt"/>
              </a:rPr>
              <a:t>(Lemmy, 2020) </a:t>
            </a:r>
            <a:endParaRPr lang="en-GB" sz="28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24672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6" name="Rectangle 3088">
            <a:extLst>
              <a:ext uri="{FF2B5EF4-FFF2-40B4-BE49-F238E27FC236}">
                <a16:creationId xmlns:a16="http://schemas.microsoft.com/office/drawing/2014/main" id="{620FDFD2-19AF-4124-A49A-BAC0929B1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an you spot these birds in your garden, park or playground? - BBC Teach">
            <a:extLst>
              <a:ext uri="{FF2B5EF4-FFF2-40B4-BE49-F238E27FC236}">
                <a16:creationId xmlns:a16="http://schemas.microsoft.com/office/drawing/2014/main" id="{B71D4D1A-2C9E-DD63-9B83-51D690006E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9" r="1" b="1428"/>
          <a:stretch/>
        </p:blipFill>
        <p:spPr bwMode="auto">
          <a:xfrm>
            <a:off x="20" y="1"/>
            <a:ext cx="6088360" cy="3333749"/>
          </a:xfrm>
          <a:custGeom>
            <a:avLst/>
            <a:gdLst/>
            <a:ahLst/>
            <a:cxnLst/>
            <a:rect l="l" t="t" r="r" b="b"/>
            <a:pathLst>
              <a:path w="6088380" h="3333749">
                <a:moveTo>
                  <a:pt x="0" y="0"/>
                </a:moveTo>
                <a:lnTo>
                  <a:pt x="6088380" y="0"/>
                </a:lnTo>
                <a:lnTo>
                  <a:pt x="6088380" y="2202180"/>
                </a:lnTo>
                <a:lnTo>
                  <a:pt x="5913795" y="3333749"/>
                </a:lnTo>
                <a:lnTo>
                  <a:pt x="0" y="3333749"/>
                </a:ln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 came back to the city and instantly felt my heart tense up': readers  discuss urban stress | Cities | The Guardian">
            <a:extLst>
              <a:ext uri="{FF2B5EF4-FFF2-40B4-BE49-F238E27FC236}">
                <a16:creationId xmlns:a16="http://schemas.microsoft.com/office/drawing/2014/main" id="{43426AF9-E98D-1B5B-EEB0-639B8BC51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40" r="1" b="1"/>
          <a:stretch/>
        </p:blipFill>
        <p:spPr bwMode="auto">
          <a:xfrm>
            <a:off x="20" y="3524252"/>
            <a:ext cx="6088360" cy="3333748"/>
          </a:xfrm>
          <a:custGeom>
            <a:avLst/>
            <a:gdLst/>
            <a:ahLst/>
            <a:cxnLst/>
            <a:rect l="l" t="t" r="r" b="b"/>
            <a:pathLst>
              <a:path w="6088380" h="3333748">
                <a:moveTo>
                  <a:pt x="0" y="0"/>
                </a:moveTo>
                <a:lnTo>
                  <a:pt x="5884403" y="0"/>
                </a:lnTo>
                <a:lnTo>
                  <a:pt x="5882640" y="11428"/>
                </a:lnTo>
                <a:lnTo>
                  <a:pt x="5562600" y="1931668"/>
                </a:lnTo>
                <a:lnTo>
                  <a:pt x="6088380" y="3333748"/>
                </a:lnTo>
                <a:lnTo>
                  <a:pt x="0" y="333374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107" name="Group 3090">
            <a:extLst>
              <a:ext uri="{FF2B5EF4-FFF2-40B4-BE49-F238E27FC236}">
                <a16:creationId xmlns:a16="http://schemas.microsoft.com/office/drawing/2014/main" id="{7F6F6FC6-9A5F-4E14-8105-15D94914A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70" y="544"/>
            <a:ext cx="874716" cy="6857455"/>
            <a:chOff x="5395370" y="544"/>
            <a:chExt cx="874716" cy="6857455"/>
          </a:xfrm>
        </p:grpSpPr>
        <p:sp>
          <p:nvSpPr>
            <p:cNvPr id="3108" name="Freeform: Shape 3091">
              <a:extLst>
                <a:ext uri="{FF2B5EF4-FFF2-40B4-BE49-F238E27FC236}">
                  <a16:creationId xmlns:a16="http://schemas.microsoft.com/office/drawing/2014/main" id="{2DCFA6DA-C89C-4BD9-A659-4E35D789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09" name="Freeform: Shape 3092">
              <a:extLst>
                <a:ext uri="{FF2B5EF4-FFF2-40B4-BE49-F238E27FC236}">
                  <a16:creationId xmlns:a16="http://schemas.microsoft.com/office/drawing/2014/main" id="{868AC5BD-C02C-4D96-813D-3C9ABB388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5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64BB92A5-6066-7B86-D6FC-A1C0D780E076}"/>
              </a:ext>
            </a:extLst>
          </p:cNvPr>
          <p:cNvSpPr txBox="1"/>
          <p:nvPr/>
        </p:nvSpPr>
        <p:spPr>
          <a:xfrm>
            <a:off x="6210652" y="1368444"/>
            <a:ext cx="6099048" cy="5242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Attention Restoration Theory is relevant. Very important with the ever-changing urbanisation of modern society.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Attention Restoration Theory </a:t>
            </a:r>
            <a:r>
              <a:rPr lang="en-GB" sz="18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(Kaplan and Kaplan’s, 1989)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discusses the important role nature plays in restoring </a:t>
            </a:r>
            <a:r>
              <a:rPr lang="en-GB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concentration + destressing.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endParaRPr lang="en-GB" sz="18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Attention Fatigue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resulting in poor decision making and a lack of self-control.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endParaRPr lang="en-GB" kern="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Soft Fascination – and Mandelbrot's  Fractals theory links this to human attraction to nature (</a:t>
            </a:r>
            <a:r>
              <a:rPr lang="en-GB" sz="18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Anges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2016)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endParaRPr lang="en-GB" kern="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Forest Research Report, 2019  + IOL Framework how moving forward we need to be turning to nature to address and improve mental, physical and social health and wellbeing </a:t>
            </a:r>
            <a:endParaRPr lang="en-GB" kern="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9E4AD0-362D-C66C-4B65-0AEE675D1C5D}"/>
              </a:ext>
            </a:extLst>
          </p:cNvPr>
          <p:cNvSpPr txBox="1"/>
          <p:nvPr/>
        </p:nvSpPr>
        <p:spPr>
          <a:xfrm>
            <a:off x="6210652" y="208600"/>
            <a:ext cx="77724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Bahnschrift SemiCondensed" panose="020B0502040204020203" pitchFamily="34" charset="0"/>
              </a:rPr>
              <a:t>Attention Restoration Theory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54163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EF6F2-31BA-5B0E-B5B8-2BA6E984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Bahnschrift SemiCondensed" panose="020B0502040204020203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72FD6-8469-4669-EDD5-06FDC4A253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0688"/>
            <a:ext cx="10207752" cy="132556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Adams, D. Beauchamp, G. (2020) ‘A study of the experiences of children aged 7-11 taking part in mindful approaches in local nature reserves’,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Adventure Education and Outdoor Learning, 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21(2), DOI:10.1080/14729679.2020.1736110.</a:t>
            </a:r>
          </a:p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en-GB" sz="6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Alejandre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J., Lynch, M. (2020) ‘”Kids Get in Shape with Nature”: A Systematic Review Exploring the impact of Green Spaces on Childhood Obesity’,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Nutritional Science and Vitaminology,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1(66), pp. S129 -S133 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6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Beams, S., Mackie, C. and Atencio, M. (2019)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Adventure and Society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</a:t>
            </a:r>
            <a:r>
              <a:rPr lang="en-GB" sz="64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Ed. Palgrave Macmillan.</a:t>
            </a:r>
          </a:p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Carpenter, C. Harper, N. (2016) ‘Health and Wellbeing benefits of activities in the Outdoors’,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Handbook of outdoor Studies, 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pp.59-68.</a:t>
            </a:r>
          </a:p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Davy, A. (2019)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sense of place: Mindful Practice Outdoors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Bloomsbury Publishing PLC.</a:t>
            </a:r>
          </a:p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en-GB" sz="6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Gullone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(2000) ‘The </a:t>
            </a:r>
            <a:r>
              <a:rPr lang="en-GB" sz="6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Biophillia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Hypothesis and Life in the 21</a:t>
            </a:r>
            <a:r>
              <a:rPr lang="en-GB" sz="64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Century: Increasing Mental health or increasing pathology?’,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Kluwer Academic Publishers, 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1(1), pp. 293-321.</a:t>
            </a:r>
          </a:p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Handson, S. Jones, A. (2015) ‘Is there evidence that walking groups have health benefits? A systematic review and meta-analysis’, </a:t>
            </a:r>
            <a:r>
              <a:rPr lang="en-GB" sz="6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BMJ Publishing Group Ltd,</a:t>
            </a:r>
            <a:r>
              <a:rPr lang="en-GB" sz="6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1(1), pp. 1-7.</a:t>
            </a:r>
          </a:p>
        </p:txBody>
      </p:sp>
    </p:spTree>
    <p:extLst>
      <p:ext uri="{BB962C8B-B14F-4D97-AF65-F5344CB8AC3E}">
        <p14:creationId xmlns:p14="http://schemas.microsoft.com/office/powerpoint/2010/main" val="2405115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88E3-22B1-81CE-F493-4A510EFC3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20000"/>
              </a:lnSpc>
              <a:spcAft>
                <a:spcPts val="1000"/>
              </a:spcAft>
            </a:pP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481EF-08DB-8AB8-3D85-34EE8FCF6C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2043"/>
            <a:ext cx="10061448" cy="935863"/>
          </a:xfrm>
        </p:spPr>
        <p:txBody>
          <a:bodyPr/>
          <a:lstStyle/>
          <a:p>
            <a:pPr marL="0" indent="0">
              <a:buNone/>
            </a:pPr>
            <a:r>
              <a:rPr lang="en-GB" sz="5400" dirty="0">
                <a:solidFill>
                  <a:schemeClr val="bg1"/>
                </a:solidFill>
              </a:rPr>
              <a:t>References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FFDC59-6431-C180-9BE3-E918F3308062}"/>
              </a:ext>
            </a:extLst>
          </p:cNvPr>
          <p:cNvSpPr txBox="1"/>
          <p:nvPr/>
        </p:nvSpPr>
        <p:spPr>
          <a:xfrm>
            <a:off x="457200" y="883577"/>
            <a:ext cx="8691372" cy="5882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Jacobson, S. McDuff, M. Monroe, M. (2015) ‘</a:t>
            </a:r>
            <a:r>
              <a:rPr lang="en-GB" sz="1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Conservation Education and Outreach Techniques’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Ed, Oxford University Press.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Knight, S. (2013) </a:t>
            </a:r>
            <a:r>
              <a:rPr lang="en-GB" sz="1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‘Forest School and Outdoor Education Learning in the Early Years’,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Ed, Sage.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Lemmey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 (2020) ‘Connections with Nature in the UK during COVID-19 Lockdown’, </a:t>
            </a:r>
            <a:r>
              <a:rPr lang="en-GB" sz="1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Cumbria,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1(1) pp. 1 – 53.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Louv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 (2010) </a:t>
            </a:r>
            <a:r>
              <a:rPr lang="en-GB" sz="1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‘Last Child in the woods’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Ed, Atlantic Books London.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Ludington, M. (2023) ‘Unwrapping the bloody truth of menstrual isolation’, </a:t>
            </a:r>
            <a:r>
              <a:rPr lang="en-GB" sz="1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Horizon Magazine, 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101(1), pp. 10-13.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Martin, L. White, M. Hunt, A. Richardson, M. </a:t>
            </a: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Pahl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Burt, J. (2020) ‘Nature Contact, nature connectedness and associations with health, wellbeing and pro-environmental behaviours’, </a:t>
            </a:r>
            <a:r>
              <a:rPr lang="en-GB" sz="1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Environmental Phycology, 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68(1), pp. 1-12. 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Moss, S. (Not Dated) ‘Natural Childhood’, </a:t>
            </a:r>
            <a:r>
              <a:rPr lang="en-GB" sz="1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Trust, 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1(1), pp. 1-25.</a:t>
            </a:r>
            <a:endParaRPr lang="en-GB" sz="4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Natural England. (2019) ‘Monitor of Engagement with the Natural Environment – The national survey on people and the natural environment’, </a:t>
            </a:r>
            <a:r>
              <a:rPr lang="en-GB" sz="16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Natural England – National Statistics, </a:t>
            </a:r>
            <a:r>
              <a:rPr lang="en-GB" sz="16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1(1)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427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88E3-22B1-81CE-F493-4A510EFC3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20000"/>
              </a:lnSpc>
              <a:spcAft>
                <a:spcPts val="1000"/>
              </a:spcAft>
            </a:pP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481EF-08DB-8AB8-3D85-34EE8FCF6C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2043"/>
            <a:ext cx="10061448" cy="935863"/>
          </a:xfrm>
        </p:spPr>
        <p:txBody>
          <a:bodyPr/>
          <a:lstStyle/>
          <a:p>
            <a:pPr marL="0" indent="0">
              <a:buNone/>
            </a:pPr>
            <a:r>
              <a:rPr lang="en-GB" sz="5400" dirty="0">
                <a:solidFill>
                  <a:schemeClr val="bg1"/>
                </a:solidFill>
              </a:rPr>
              <a:t>References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FFDC59-6431-C180-9BE3-E918F3308062}"/>
              </a:ext>
            </a:extLst>
          </p:cNvPr>
          <p:cNvSpPr txBox="1"/>
          <p:nvPr/>
        </p:nvSpPr>
        <p:spPr>
          <a:xfrm>
            <a:off x="457200" y="883577"/>
            <a:ext cx="11484864" cy="6208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Richards, K. Hardie, A. Anderson, N. (2023) ‘Outdoor Mental Health Interventions &amp; Outdoor Therapy’,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Institute of Outdoor Learning,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2(1), pp.1-20.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Rosa, C.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Proﬁce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Collado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(2018) ‘Nature Experiences and Adults’ Self-Reported Pro-environmental Behaviours: The Role of Connectedness to Nature and Childhood Nature Experiences’,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Frontiers in Phycology,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9(1), pp. 1 – 10.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Saraev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V. O’Brien, L.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Valatin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Bursnell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(2021) ‘Valuing the mental health benefits of woodlands’,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Forest research Edinburgh,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1(4), pp.1-32.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 England, (2015) ‘Getting active outdoors, A study of demography, Motivation, Participation and provision in outdoor sport and recreation in England’,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Outdoor industries Association,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1(1), pp. 1-128.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 Wales. (2023) ‘National Survey for 2022-2023, Wales Sport and Active Lifestyles: State of the Nation Report’, </a:t>
            </a:r>
            <a:r>
              <a:rPr lang="en-GB" sz="14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Cymru Welsh Government,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1(1), pp.1 – 45.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Tovey, H. (2007) ‘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Playing Outdoors: Spaces and places, Risk and Challenge’,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</a:t>
            </a:r>
            <a:r>
              <a:rPr lang="en-GB" sz="14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Ed, Open University Press.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 den Berg, A.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Joye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Koole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(2016) ‘Why Viewing nature in more fascinating and restorative than viewing buildings: A closer look at perceived complexity’,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Urban Forestry and Urban Greening,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20(1) pp. 397 – 401.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Heezik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 Freeman, C.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Falloon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Buttery, Y.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Heyzer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(2021) ‘Relationships between childhood experience of nature and green/blue space use, landscape preferences, connection with nature and pro-environmental 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behavour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’,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Landscape and Urban Planning,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213(1), pp. 1-9.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Williams, F. (2017)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Nature Fix,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14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Ed. Amazon.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Wilson, E. (1984)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‘Biophilia’,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14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Ed, Harvard University Press.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Women in Sport (Not Dated) ‘FROM BARRIERS TO BENEFITS THE ECONOMIC BENEFITS OF WOMEN AND GIRLS PARTICIPATING IN SPORT’, </a:t>
            </a:r>
            <a:r>
              <a:rPr lang="en-GB" sz="14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Women in Sport,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1(1), pp. 1 – 16.</a:t>
            </a:r>
          </a:p>
          <a:p>
            <a:pPr marL="285750" indent="-285750">
              <a:lnSpc>
                <a:spcPct val="12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372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88E3-22B1-81CE-F493-4A510EFC3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20000"/>
              </a:lnSpc>
              <a:spcAft>
                <a:spcPts val="1000"/>
              </a:spcAft>
            </a:pP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481EF-08DB-8AB8-3D85-34EE8FCF6C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2043"/>
            <a:ext cx="10061448" cy="935863"/>
          </a:xfrm>
        </p:spPr>
        <p:txBody>
          <a:bodyPr/>
          <a:lstStyle/>
          <a:p>
            <a:pPr marL="0" indent="0">
              <a:buNone/>
            </a:pPr>
            <a:r>
              <a:rPr lang="en-GB" sz="5400" dirty="0">
                <a:solidFill>
                  <a:schemeClr val="bg1"/>
                </a:solidFill>
              </a:rPr>
              <a:t>Activity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Picture 9" descr="A screenshot of a questionnaire&#10;&#10;Description automatically generated">
            <a:extLst>
              <a:ext uri="{FF2B5EF4-FFF2-40B4-BE49-F238E27FC236}">
                <a16:creationId xmlns:a16="http://schemas.microsoft.com/office/drawing/2014/main" id="{83CD93F9-AC8B-F609-3ABA-5BA8673A33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300" y="421691"/>
            <a:ext cx="4191585" cy="3820058"/>
          </a:xfrm>
          <a:prstGeom prst="rect">
            <a:avLst/>
          </a:prstGeom>
        </p:spPr>
      </p:pic>
      <p:pic>
        <p:nvPicPr>
          <p:cNvPr id="12" name="Picture 1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35315877-DE3C-573A-6262-13A7DA6B45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299" y="4092833"/>
            <a:ext cx="4191586" cy="2301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912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7657</TotalTime>
  <Words>1446</Words>
  <Application>Microsoft Office PowerPoint</Application>
  <PresentationFormat>Widescreen</PresentationFormat>
  <Paragraphs>101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Abadi Extra Light</vt:lpstr>
      <vt:lpstr>Arial</vt:lpstr>
      <vt:lpstr>Bahnschrift Light SemiCondensed</vt:lpstr>
      <vt:lpstr>Bahnschrift SemiCondensed</vt:lpstr>
      <vt:lpstr>Bahnschrift SemiLight Condensed</vt:lpstr>
      <vt:lpstr>Calibri</vt:lpstr>
      <vt:lpstr>Calibri Light</vt:lpstr>
      <vt:lpstr>Courier New</vt:lpstr>
      <vt:lpstr>Office Theme</vt:lpstr>
      <vt:lpstr>Critically Review the benefits of engaging with nature, and the theories that attempt to explain these benefits </vt:lpstr>
      <vt:lpstr>What are the benefits you can gain from spending time outdoors.</vt:lpstr>
      <vt:lpstr>Why are humans attracted to nature? </vt:lpstr>
      <vt:lpstr>PowerPoint Presentation</vt:lpstr>
      <vt:lpstr>Nature Connectedness  </vt:lpstr>
      <vt:lpstr>Are women less connected to nature? </vt:lpstr>
      <vt:lpstr>PowerPoint Presentation</vt:lpstr>
      <vt:lpstr>References</vt:lpstr>
      <vt:lpstr> </vt:lpstr>
      <vt:lpstr>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Wellbeing in the outdoors</dc:title>
  <dc:creator>Mollie Porteous</dc:creator>
  <cp:lastModifiedBy>Mollie Porteous</cp:lastModifiedBy>
  <cp:revision>5</cp:revision>
  <dcterms:created xsi:type="dcterms:W3CDTF">2023-11-11T18:20:34Z</dcterms:created>
  <dcterms:modified xsi:type="dcterms:W3CDTF">2023-11-30T11:08:16Z</dcterms:modified>
</cp:coreProperties>
</file>