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32"/>
  </p:notesMasterIdLst>
  <p:handoutMasterIdLst>
    <p:handoutMasterId r:id="rId33"/>
  </p:handoutMasterIdLst>
  <p:sldIdLst>
    <p:sldId id="277" r:id="rId5"/>
    <p:sldId id="331" r:id="rId6"/>
    <p:sldId id="364" r:id="rId7"/>
    <p:sldId id="365" r:id="rId8"/>
    <p:sldId id="373" r:id="rId9"/>
    <p:sldId id="368" r:id="rId10"/>
    <p:sldId id="369" r:id="rId11"/>
    <p:sldId id="370" r:id="rId12"/>
    <p:sldId id="371" r:id="rId13"/>
    <p:sldId id="375" r:id="rId14"/>
    <p:sldId id="377" r:id="rId15"/>
    <p:sldId id="329" r:id="rId16"/>
    <p:sldId id="330" r:id="rId17"/>
    <p:sldId id="363" r:id="rId18"/>
    <p:sldId id="376" r:id="rId19"/>
    <p:sldId id="378" r:id="rId20"/>
    <p:sldId id="332" r:id="rId21"/>
    <p:sldId id="333" r:id="rId22"/>
    <p:sldId id="334" r:id="rId23"/>
    <p:sldId id="335" r:id="rId24"/>
    <p:sldId id="340" r:id="rId25"/>
    <p:sldId id="336" r:id="rId26"/>
    <p:sldId id="337" r:id="rId27"/>
    <p:sldId id="372" r:id="rId28"/>
    <p:sldId id="374" r:id="rId29"/>
    <p:sldId id="366" r:id="rId30"/>
    <p:sldId id="367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18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496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6AEBFD9D-DD33-4984-850E-6E33DF291A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42AC7F2A-E55B-42C7-B429-5AE2AD225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D25AA71B-85F0-4F62-9607-E5E2E953AE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F547EADD-F771-4784-AA70-F8D4BBCC581F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12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B08D1E5B-4828-4035-A680-684C44EEF5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5C17EBDD-8CF9-401E-983E-8D4C878274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4672AE1E-D41B-4A74-8880-EC5534CDC1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4E979B5-6D44-44A4-A925-39301F528173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13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605D15BE-D56C-400A-9A1E-FFDA295943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11302673-8D9C-4F60-9E35-04DD1F46B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EF32540E-A763-4854-B312-AE11DD8989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AC68A44C-6F33-49BB-8D34-3463748C42D1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14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465E7907-1457-4766-A97A-AA5CB096E30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BDD1895B-C2B7-491F-9F0E-F3C63CED8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28D1488E-D748-4EA1-903C-7E23009C01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7797A56F-5D14-4955-B15B-E14FCDE7C4AC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17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DAE62D74-940C-4533-906E-179B38A0B81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600F058-4BA3-4B7C-A77D-19F123388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1F2A84CC-CC65-41B4-BFBC-2FAAD43DEE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44FC1AAD-5933-4022-8A7E-18B5179E5E29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18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AFD8D9C9-D801-4019-996A-4AE9DE7591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C4B6CAE7-388A-405A-9093-5201E49EF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5F61F6AA-481D-4BBF-BE6F-7F7D6F3174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077C21D9-779E-4F17-8A54-DB90352F23C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19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BA3B3169-9B8F-4798-A9D6-72E3D2E3E2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24786DD5-0C2F-4472-A2D2-79752E0FE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9FECE4B4-AD34-493B-907E-825197BC7E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FBF6261-3115-4DE5-81EE-4E4ABCC6F047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20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09AEAD8C-4575-4CA5-A079-9C7BD269F3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D682ACD3-80D2-442D-B949-3A975FE62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CF1932D4-9E04-4386-873E-9F2F2D1403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C2D0E379-7E32-4104-8090-1AA1D882FD26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22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23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26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94964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TfY8dvbuFg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quicklol.com/using-hilarious-images-for-powerpoint-presentations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utoLhjUuAI?feature=oembed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13/06/how-to-give-a-killer-present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11560" y="2564904"/>
            <a:ext cx="8249000" cy="3660437"/>
          </a:xfrm>
        </p:spPr>
        <p:txBody>
          <a:bodyPr/>
          <a:lstStyle/>
          <a:p>
            <a:pPr algn="just" eaLnBrk="1" hangingPunct="1"/>
            <a:r>
              <a:rPr lang="en-GB" altLang="en-US" sz="4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	   </a:t>
            </a:r>
            <a:r>
              <a:rPr lang="en-GB" altLang="en-US" sz="4400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Week 2</a:t>
            </a:r>
            <a:endParaRPr lang="en-GB" altLang="en-US" sz="4400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Giving PowerPoint Presentations</a:t>
            </a:r>
            <a:r>
              <a:rPr lang="en-GB" altLang="en-US" sz="4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Lesson Aims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A5313A-CBD4-CE82-F8F7-32AC490E16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463913"/>
            <a:ext cx="4038600" cy="2261616"/>
          </a:xfrm>
          <a:prstGeom prst="rect">
            <a:avLst/>
          </a:prstGeom>
          <a:noFill/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structure of an academic presentation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overall presentation and slide design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key elements of an effective presentation</a:t>
            </a:r>
          </a:p>
        </p:txBody>
      </p:sp>
      <p:sp>
        <p:nvSpPr>
          <p:cNvPr id="7181" name="Date Placeholder 6">
            <a:extLst>
              <a:ext uri="{FF2B5EF4-FFF2-40B4-BE49-F238E27FC236}">
                <a16:creationId xmlns:a16="http://schemas.microsoft.com/office/drawing/2014/main" id="{6D89DF4D-CFC2-168B-73CB-76E8F4287E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453B735-BACA-4CF9-84E6-D7AD67CD6A41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16/10/2024</a:t>
            </a:fld>
            <a:endParaRPr lang="en-GB" altLang="en-US" sz="900"/>
          </a:p>
        </p:txBody>
      </p:sp>
      <p:sp>
        <p:nvSpPr>
          <p:cNvPr id="7183" name="Slide Number Placeholder 7">
            <a:extLst>
              <a:ext uri="{FF2B5EF4-FFF2-40B4-BE49-F238E27FC236}">
                <a16:creationId xmlns:a16="http://schemas.microsoft.com/office/drawing/2014/main" id="{6E4FCAE6-A6E7-298A-9605-E17E08CB92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0669F83E-C611-4B90-8FAE-1379528B23C3}" type="slidenum">
              <a:rPr lang="en-GB" altLang="en-US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1868E-AF1D-CF1D-7E07-C8613CA90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Discuss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A1EDF-2A26-FE84-BE12-8A0F49F62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r>
              <a:rPr lang="en-GB" dirty="0">
                <a:cs typeface="Calibri" panose="020F0502020204030204" pitchFamily="34" charset="0"/>
              </a:rPr>
              <a:t>Have you ever given a presentation before? If so, what was it for and how did it go?</a:t>
            </a:r>
          </a:p>
          <a:p>
            <a:r>
              <a:rPr lang="en-GB" dirty="0">
                <a:cs typeface="Calibri" panose="020F0502020204030204" pitchFamily="34" charset="0"/>
              </a:rPr>
              <a:t>Do you like speaking in front of people? Why or why not?</a:t>
            </a:r>
          </a:p>
          <a:p>
            <a:r>
              <a:rPr lang="en-GB" dirty="0">
                <a:cs typeface="Calibri" panose="020F0502020204030204" pitchFamily="34" charset="0"/>
              </a:rPr>
              <a:t>What makes a presentation good? How about bad? </a:t>
            </a:r>
          </a:p>
          <a:p>
            <a:endParaRPr lang="en-GB" dirty="0">
              <a:cs typeface="Calibri" panose="020F0502020204030204" pitchFamily="34" charset="0"/>
            </a:endParaRPr>
          </a:p>
          <a:p>
            <a:endParaRPr lang="en-GB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B8264-34D2-0899-A6F7-6BC2AA27A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BE0709-A873-AA05-4096-67E0BDFFA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246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15BD4-84F9-471F-C378-D29E8279F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8336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00FF"/>
                </a:solidFill>
                <a:cs typeface="Calibri" panose="020F0502020204030204" pitchFamily="34" charset="0"/>
              </a:rPr>
              <a:t>Activity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A21DB-E6F0-A65B-A837-0DD05DFA2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7" y="1340768"/>
            <a:ext cx="8784977" cy="4216100"/>
          </a:xfrm>
        </p:spPr>
        <p:txBody>
          <a:bodyPr/>
          <a:lstStyle/>
          <a:p>
            <a:r>
              <a:rPr lang="en-GB" sz="3600" dirty="0">
                <a:latin typeface="+mj-lt"/>
                <a:cs typeface="Calibri" panose="020F0502020204030204" pitchFamily="34" charset="0"/>
              </a:rPr>
              <a:t>Watch the following presentation and spot all the mistakes. What should students avoid when giving presentations? Take notes on the Week 2 Worksheet</a:t>
            </a: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138FB-4A3D-AA8A-A695-A59E0A314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114952-C6A0-364C-FD98-9D8F21242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7539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Delivering a bad presentation - spot the mistakes">
            <a:hlinkClick r:id="" action="ppaction://media"/>
            <a:extLst>
              <a:ext uri="{FF2B5EF4-FFF2-40B4-BE49-F238E27FC236}">
                <a16:creationId xmlns:a16="http://schemas.microsoft.com/office/drawing/2014/main" id="{BD620367-E038-AB8F-6F0C-274896BDFB3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 rotWithShape="1">
          <a:blip r:embed="rId3"/>
          <a:srcRect l="16333" r="8333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4364F2A3-E66E-49C4-A8B9-E4C9B81F9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AF610618-2B08-9410-8177-A209AD403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697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40B04-90F3-8F64-B302-EE448900A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Structuring Your Presentation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4A3988A8-F0AE-A7B6-4E09-90EFCD7F3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Beginning – Hook the audience</a:t>
            </a:r>
          </a:p>
          <a:p>
            <a:endParaRPr lang="en-US" dirty="0"/>
          </a:p>
          <a:p>
            <a:r>
              <a:rPr lang="en-US" dirty="0"/>
              <a:t>Middle – explain the key points </a:t>
            </a:r>
          </a:p>
          <a:p>
            <a:endParaRPr lang="en-US" dirty="0"/>
          </a:p>
          <a:p>
            <a:r>
              <a:rPr lang="en-US" dirty="0"/>
              <a:t>End – summarize the key ideas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1E9CDBE-4137-C005-7DB6-F5C160CE9D7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458865"/>
            <a:ext cx="4038600" cy="227171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35238-9701-EB87-BCC7-4B2D9EBAA1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16/10/2024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244432-8006-D6F1-947F-CA13524F82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750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4A18B-B9CF-5F31-1875-7ADC3B9AF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The Beginning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7E264FD-5C79-02AF-FCE9-51EDA827BCB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2322562"/>
            <a:ext cx="4038600" cy="254431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898C3-EF79-3DD7-6001-B203B839CA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600" dirty="0"/>
              <a:t>You need to clearly provide the structure of your presentations (e.g., include an outline slide)</a:t>
            </a:r>
          </a:p>
          <a:p>
            <a:r>
              <a:rPr lang="en-GB" sz="2600" dirty="0"/>
              <a:t>You need to start with the general picture and then focus on the exact topic of your presentation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74544-A02C-DF79-49BC-3E1FE05A67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16/10/2024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1CC23A-9351-E662-6EBD-651FC72D18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9334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FC861-62B8-445B-C060-B6D9A9896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The Middle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31BFE-DAE3-2C4B-1260-AA5663525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This part should include the key topics of your presentation.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F0C5421-1E27-1E43-9307-F656CCF8CD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669208"/>
            <a:ext cx="4038600" cy="1851025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1AF8E4-2A4C-81AC-5C34-59160F2A97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16/10/2024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0D5E0-2041-5CFC-23F1-51C037DAAE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3457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9F759-650B-5358-C1EB-FE800246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968" y="136525"/>
            <a:ext cx="8229600" cy="1143000"/>
          </a:xfrm>
        </p:spPr>
        <p:txBody>
          <a:bodyPr/>
          <a:lstStyle/>
          <a:p>
            <a:r>
              <a:rPr lang="en-GB" b="1" dirty="0"/>
              <a:t>The End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24AFA-153E-5F88-E3D8-9B6CC83489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34480"/>
            <a:ext cx="4690864" cy="3989040"/>
          </a:xfrm>
        </p:spPr>
        <p:txBody>
          <a:bodyPr/>
          <a:lstStyle/>
          <a:p>
            <a:r>
              <a:rPr lang="en-GB" dirty="0"/>
              <a:t>You should summarize the key points of your presentation. </a:t>
            </a:r>
          </a:p>
          <a:p>
            <a:endParaRPr lang="en-GB" dirty="0"/>
          </a:p>
          <a:p>
            <a:r>
              <a:rPr lang="en-GB" dirty="0"/>
              <a:t>Include a “Questions” slide and invite your audience to ask questions.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AF09790-FDF3-3795-35B6-9C624ABB4E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92080" y="1988840"/>
            <a:ext cx="3594875" cy="2088231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0E9FA6-1D69-CF37-ECA6-429A6B7E5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138F-451C-578F-B3A0-80559EE235E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2875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9D706-AF4B-775D-8AC0-C964A6E02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FF"/>
                </a:solidFill>
              </a:rPr>
              <a:t>Activity 2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F3E6AC-402E-527C-1366-15EEBF15AD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7368" y="1434480"/>
            <a:ext cx="8209431" cy="3989040"/>
          </a:xfrm>
        </p:spPr>
        <p:txBody>
          <a:bodyPr/>
          <a:lstStyle/>
          <a:p>
            <a:r>
              <a:rPr lang="en-GB" sz="3200" dirty="0"/>
              <a:t>Go to the Week 2 worksheet and complete </a:t>
            </a:r>
            <a:r>
              <a:rPr lang="en-GB" sz="3200" b="1" dirty="0">
                <a:solidFill>
                  <a:srgbClr val="0000FF"/>
                </a:solidFill>
              </a:rPr>
              <a:t>Activity 2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BE4F29-E336-473C-21E1-FE214C80E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005F4-0B09-F8FD-37F3-D0C292CB27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1208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41CF0-D083-3C5A-2716-263EB75C7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524" y="155899"/>
            <a:ext cx="5482952" cy="508918"/>
          </a:xfrm>
        </p:spPr>
        <p:txBody>
          <a:bodyPr/>
          <a:lstStyle/>
          <a:p>
            <a:r>
              <a:rPr lang="en-US" sz="3600" b="1" dirty="0">
                <a:solidFill>
                  <a:srgbClr val="0000FF"/>
                </a:solidFill>
              </a:rPr>
              <a:t>Activity 2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D97E6-0657-A099-28CC-8B58E2A62E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664817"/>
            <a:ext cx="4464496" cy="4981522"/>
          </a:xfrm>
        </p:spPr>
        <p:txBody>
          <a:bodyPr/>
          <a:lstStyle/>
          <a:p>
            <a:pPr algn="just" rtl="0" fontAlgn="base">
              <a:buFont typeface="+mj-lt"/>
              <a:buAutoNum type="arabicPeriod"/>
            </a:pPr>
            <a:r>
              <a:rPr lang="en-GB" sz="1450" b="1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Brainstorm what you know about the topic</a:t>
            </a:r>
            <a:r>
              <a:rPr lang="en-GB" sz="1450" b="0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 rtl="0" fontAlgn="base">
              <a:buFont typeface="+mj-lt"/>
              <a:buAutoNum type="arabicPeriod" startAt="2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Research to fill any gaps in your knowledge about the topic, as well as to support any ideas/arguments you might have </a:t>
            </a:r>
          </a:p>
          <a:p>
            <a:pPr algn="just" rtl="0" fontAlgn="base">
              <a:buFont typeface="+mj-lt"/>
              <a:buAutoNum type="arabicPeriod" startAt="3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Plan your presentation with notes about what you might include on each slide </a:t>
            </a:r>
          </a:p>
          <a:p>
            <a:pPr algn="just" rtl="0" fontAlgn="base">
              <a:buFont typeface="+mj-lt"/>
              <a:buAutoNum type="arabicPeriod" startAt="4"/>
            </a:pPr>
            <a:r>
              <a:rPr lang="en-GB" sz="1450" b="1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On each slide, write the main points of information you want to show the audience</a:t>
            </a:r>
            <a:r>
              <a:rPr lang="en-GB" sz="1450" b="0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 rtl="0" fontAlgn="base">
              <a:buFont typeface="+mj-lt"/>
              <a:buAutoNum type="arabicPeriod" startAt="5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Edit slides so that they do not have too much text on them, make sure these points are brief and there are only 3-5 points per slide (note: teaching slides are </a:t>
            </a:r>
            <a:r>
              <a:rPr lang="en-GB" sz="145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not a good model</a:t>
            </a: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for presentation slides) </a:t>
            </a:r>
          </a:p>
          <a:p>
            <a:pPr algn="just" rtl="0" fontAlgn="base">
              <a:buFont typeface="+mj-lt"/>
              <a:buAutoNum type="arabicPeriod" startAt="6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Write your notes for the information you will explain for each slide (because you don’t want to read straight off the slides and will need to </a:t>
            </a:r>
            <a:r>
              <a:rPr lang="en-GB" sz="145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expand</a:t>
            </a: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on the brief points written on each slide) </a:t>
            </a:r>
          </a:p>
          <a:p>
            <a:pPr algn="just" rtl="0" fontAlgn="base">
              <a:buFont typeface="+mj-lt"/>
              <a:buAutoNum type="arabicPeriod" startAt="7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Add images to make slides engaging for the audience </a:t>
            </a:r>
          </a:p>
          <a:p>
            <a:pPr algn="just" rtl="0" fontAlgn="base">
              <a:buFont typeface="+mj-lt"/>
              <a:buAutoNum type="arabicPeriod" startAt="8"/>
            </a:pPr>
            <a:r>
              <a:rPr lang="en-GB" sz="1450" b="1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Proofread slides to check for typos/accurate citations/mistakes</a:t>
            </a:r>
            <a:r>
              <a:rPr lang="en-GB" sz="1450" b="0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marL="0" indent="0" algn="just">
              <a:buNone/>
            </a:pPr>
            <a:endParaRPr lang="en-US" sz="145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AD90CE-F90F-3E4E-0514-9DB79153D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C473E-33B7-B33C-229A-81BC27A853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91664B-1C6D-B58B-E473-E2A7299B7170}"/>
              </a:ext>
            </a:extLst>
          </p:cNvPr>
          <p:cNvSpPr txBox="1"/>
          <p:nvPr/>
        </p:nvSpPr>
        <p:spPr>
          <a:xfrm>
            <a:off x="4572000" y="665592"/>
            <a:ext cx="4457259" cy="52245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0" fontAlgn="base">
              <a:buFont typeface="+mj-lt"/>
              <a:buAutoNum type="arabicPeriod" startAt="9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Brainstorm some possible questions you might be asked and consider the answers you might give to these questions; practice answering with a kind family member/friend </a:t>
            </a:r>
          </a:p>
          <a:p>
            <a:pPr algn="just" rtl="0" fontAlgn="base">
              <a:buFont typeface="+mj-lt"/>
              <a:buAutoNum type="arabicPeriod" startAt="10"/>
            </a:pPr>
            <a:r>
              <a:rPr lang="en-GB" sz="1450" b="1" i="0" dirty="0">
                <a:solidFill>
                  <a:srgbClr val="0000FF"/>
                </a:solidFill>
                <a:effectLst/>
                <a:latin typeface="Aptos" panose="020B0004020202020204" pitchFamily="34" charset="0"/>
              </a:rPr>
              <a:t> Rehearse your presentation with your notes so that you know all the material and do not need to look at the slides to present well</a:t>
            </a:r>
            <a:r>
              <a:rPr lang="en-GB" sz="1450" b="0" i="0" dirty="0">
                <a:solidFill>
                  <a:srgbClr val="0000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 rtl="0" fontAlgn="base">
              <a:buFont typeface="+mj-lt"/>
              <a:buAutoNum type="arabicPeriod" startAt="11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Time yourself to check that you are within any time limits given </a:t>
            </a:r>
          </a:p>
          <a:p>
            <a:pPr algn="just" rtl="0" fontAlgn="base">
              <a:buFont typeface="+mj-lt"/>
              <a:buAutoNum type="arabicPeriod" startAt="12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Make any necessary changes to your presentation and/or notes based on the rehearsals and time limits </a:t>
            </a:r>
          </a:p>
          <a:p>
            <a:pPr algn="just" rtl="0" fontAlgn="base">
              <a:buFont typeface="+mj-lt"/>
              <a:buAutoNum type="arabicPeriod" startAt="13"/>
            </a:pPr>
            <a:r>
              <a:rPr lang="en-GB" sz="1450" b="1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 Send your final version to yourself or download it onto a USB device so that you can access it quickly on a computer that is not your own</a:t>
            </a:r>
            <a:r>
              <a:rPr lang="en-GB" sz="1450" b="0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 rtl="0" fontAlgn="base">
              <a:buFont typeface="+mj-lt"/>
              <a:buAutoNum type="arabicPeriod" startAt="14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Dress appropriately for your audience and the presentation context (e.g. if at work, would you show up in pyjamas? If at school, might you choose something a little more formal to present in?) </a:t>
            </a:r>
          </a:p>
          <a:p>
            <a:pPr algn="just" rtl="0" fontAlgn="base">
              <a:buFont typeface="+mj-lt"/>
              <a:buAutoNum type="arabicPeriod" startAt="15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Arrive a few minutes early to set up and test the equipment </a:t>
            </a:r>
          </a:p>
          <a:p>
            <a:pPr algn="just" rtl="0" fontAlgn="base">
              <a:buFont typeface="+mj-lt"/>
              <a:buAutoNum type="arabicPeriod" startAt="16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Turn off your mobile phone </a:t>
            </a:r>
          </a:p>
          <a:p>
            <a:pPr algn="just" rtl="0" fontAlgn="base">
              <a:buFont typeface="+mj-lt"/>
              <a:buAutoNum type="arabicPeriod" startAt="17"/>
            </a:pPr>
            <a:r>
              <a:rPr lang="en-GB" sz="1450" b="1" i="0" dirty="0">
                <a:solidFill>
                  <a:srgbClr val="0000FF"/>
                </a:solidFill>
                <a:effectLst/>
                <a:latin typeface="Aptos" panose="020B0004020202020204" pitchFamily="34" charset="0"/>
              </a:rPr>
              <a:t>Successfully Present!</a:t>
            </a:r>
            <a:r>
              <a:rPr lang="en-GB" sz="1450" b="0" i="0" dirty="0">
                <a:solidFill>
                  <a:srgbClr val="0000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/>
            <a:endParaRPr lang="en-US" sz="1450" dirty="0"/>
          </a:p>
        </p:txBody>
      </p:sp>
    </p:spTree>
    <p:extLst>
      <p:ext uri="{BB962C8B-B14F-4D97-AF65-F5344CB8AC3E}">
        <p14:creationId xmlns:p14="http://schemas.microsoft.com/office/powerpoint/2010/main" val="12925919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2B95A93-FF42-4ED0-A099-44F30CAF3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1.  Pre-talk Preparation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3A373344-C26D-4128-B24E-59A2E8ACF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755" y="1395887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altLang="en-US" i="1" dirty="0">
                <a:solidFill>
                  <a:srgbClr val="0000FF"/>
                </a:solidFill>
                <a:cs typeface="Calibri" panose="020F0502020204030204" pitchFamily="34" charset="0"/>
              </a:rPr>
              <a:t>Before anything else, </a:t>
            </a:r>
            <a:r>
              <a:rPr lang="en-US" altLang="en-US" b="1" i="1" dirty="0">
                <a:solidFill>
                  <a:srgbClr val="0000FF"/>
                </a:solidFill>
                <a:cs typeface="Calibri" panose="020F0502020204030204" pitchFamily="34" charset="0"/>
              </a:rPr>
              <a:t>preparation </a:t>
            </a:r>
            <a:r>
              <a:rPr lang="en-US" altLang="en-US" i="1" dirty="0">
                <a:solidFill>
                  <a:srgbClr val="0000FF"/>
                </a:solidFill>
                <a:cs typeface="Calibri" panose="020F0502020204030204" pitchFamily="34" charset="0"/>
              </a:rPr>
              <a:t>is the key to success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Arrive a few minutes early to set up and test the equipment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Dress appropriately for your audience and the situation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Turn off your mobile phone</a:t>
            </a:r>
          </a:p>
          <a:p>
            <a:endParaRPr lang="en-US" altLang="en-US" dirty="0"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35E5FFA5-1090-4FC1-9529-753E61E67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2.  Handouts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833590A7-FAFB-4F88-8FF4-0DB429A0B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4099595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Consider if you really need to use them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Many disadvantages: 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Audience will read ahead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Distraction (not listening to you)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Printouts won’t show any animations, might look boring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Waste of paper – encourage the audience to take notes</a:t>
            </a:r>
          </a:p>
          <a:p>
            <a:pPr marL="457200" lvl="1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If using them, make about 10% more handouts than you expect to use as extra people may turn up to listen to you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CE79DCF-48B5-403F-B159-87F1F458B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3.  Opening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5012FCFE-7F14-44E5-B4F7-0B028A5BB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996" y="836712"/>
            <a:ext cx="8229600" cy="3917032"/>
          </a:xfrm>
        </p:spPr>
        <p:txBody>
          <a:bodyPr/>
          <a:lstStyle/>
          <a:p>
            <a:r>
              <a:rPr lang="en-US" altLang="en-US" sz="2700" dirty="0">
                <a:cs typeface="Calibri" panose="020F0502020204030204" pitchFamily="34" charset="0"/>
              </a:rPr>
              <a:t>Use the opening to catch the interest and attention of the audience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Briefly state the problem or topic you will be discussing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Briefly </a:t>
            </a:r>
            <a:r>
              <a:rPr lang="en-US" altLang="en-US" sz="2700" dirty="0" err="1">
                <a:cs typeface="Calibri" panose="020F0502020204030204" pitchFamily="34" charset="0"/>
              </a:rPr>
              <a:t>summarise</a:t>
            </a:r>
            <a:r>
              <a:rPr lang="en-US" altLang="en-US" sz="2700" dirty="0">
                <a:cs typeface="Calibri" panose="020F0502020204030204" pitchFamily="34" charset="0"/>
              </a:rPr>
              <a:t> your main theme for an idea or solution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Don't improvise at the last moment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If you are VERY nervous, always open with some basic information about yourself (e.g. name, degree, title of the presentation) </a:t>
            </a:r>
            <a:r>
              <a:rPr lang="en-US" altLang="en-US" sz="2700" b="1" dirty="0">
                <a:solidFill>
                  <a:srgbClr val="0000FF"/>
                </a:solidFill>
                <a:cs typeface="Calibri" panose="020F0502020204030204" pitchFamily="34" charset="0"/>
              </a:rPr>
              <a:t>(Why do you think this is recommended?!)</a:t>
            </a:r>
            <a:endParaRPr lang="en-US" altLang="en-US" sz="2700" dirty="0">
              <a:cs typeface="Calibri" panose="020F0502020204030204" pitchFamily="34" charset="0"/>
            </a:endParaRPr>
          </a:p>
          <a:p>
            <a:endParaRPr lang="en-US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68357-F36D-F09E-A6DB-9FB24F252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FF"/>
                </a:solidFill>
              </a:rPr>
              <a:t>Activity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5DF58-FA60-6170-76C8-ADDF043668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to the Week 2 Worksheet and complete activity 3 about Presentation body language and speaking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7A65E-9207-C567-1ED5-A26E3F0EE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F4DA1B-43FD-7EC8-193A-EF3A36FCE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84177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3AE94-2A83-0CEB-9BD5-28820A8DB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520" y="26594"/>
            <a:ext cx="5554960" cy="364902"/>
          </a:xfrm>
        </p:spPr>
        <p:txBody>
          <a:bodyPr/>
          <a:lstStyle/>
          <a:p>
            <a:r>
              <a:rPr lang="en-US" sz="3200" b="1" dirty="0">
                <a:solidFill>
                  <a:srgbClr val="0000FF"/>
                </a:solidFill>
              </a:rPr>
              <a:t>Activity 3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7A689-E341-BE46-A9E5-8D573FD28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459" y="553542"/>
            <a:ext cx="8893082" cy="3917032"/>
          </a:xfrm>
        </p:spPr>
        <p:txBody>
          <a:bodyPr/>
          <a:lstStyle/>
          <a:p>
            <a:pPr algn="just">
              <a:buFont typeface="+mj-lt"/>
              <a:buAutoNum type="arabicPeriod"/>
            </a:pPr>
            <a:r>
              <a:rPr lang="en-US" sz="1600" b="1" dirty="0">
                <a:highlight>
                  <a:srgbClr val="FF0000"/>
                </a:highlight>
              </a:rPr>
              <a:t>Make eye contact with one person in the audience and maintain that eye contact the whole time-they are now your comfort person for the whole presentation to prevent you from getting too nervous!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Stand up straight, don’t slouch, don’t lean on something, only sit if the context is appropriate (e.g. in a job interview you might need to present while seated) </a:t>
            </a:r>
          </a:p>
          <a:p>
            <a:pPr algn="just">
              <a:buFont typeface="+mj-lt"/>
              <a:buAutoNum type="arabicPeriod"/>
            </a:pPr>
            <a:r>
              <a:rPr lang="en-US" sz="1600" b="1" dirty="0">
                <a:highlight>
                  <a:srgbClr val="FF0000"/>
                </a:highlight>
              </a:rPr>
              <a:t>You can put your back to the audience to read off slides when you need to (e.g. if you’ve forgotten something)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Speak clearly and loud enough for people in back rows to hear you </a:t>
            </a:r>
          </a:p>
          <a:p>
            <a:pPr algn="just">
              <a:buFont typeface="+mj-lt"/>
              <a:buAutoNum type="arabicPeriod"/>
            </a:pPr>
            <a:r>
              <a:rPr lang="en-US" sz="1600" b="1" dirty="0">
                <a:highlight>
                  <a:srgbClr val="FF0000"/>
                </a:highlight>
              </a:rPr>
              <a:t>Rocking back and forth on your heels is a good way to calm nerves when you are presenting </a:t>
            </a:r>
            <a:r>
              <a:rPr lang="en-US" sz="1600" dirty="0"/>
              <a:t>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Pause briefly after each slide to give your audience time to take in the important information </a:t>
            </a:r>
          </a:p>
          <a:p>
            <a:pPr algn="just">
              <a:buFont typeface="+mj-lt"/>
              <a:buAutoNum type="arabicPeriod"/>
            </a:pPr>
            <a:r>
              <a:rPr lang="en-US" sz="1600" b="1" dirty="0">
                <a:highlight>
                  <a:srgbClr val="FF0000"/>
                </a:highlight>
              </a:rPr>
              <a:t>Put your hands in your pockets, fiddle your hair, or play with your ID card if you are nervous while presenting-it’s important to have something to do with your hands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Speak at an even and measured pace throughout the presentation, only slowing your speech when you need to </a:t>
            </a:r>
            <a:r>
              <a:rPr lang="en-US" sz="1600" dirty="0" err="1"/>
              <a:t>emphasise</a:t>
            </a:r>
            <a:r>
              <a:rPr lang="en-US" sz="1600" dirty="0"/>
              <a:t> something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Slow down or repeat yourself (once) when you are giving information that is particularly important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Make eye contact with the audience naturally and with as much of an equal distribution among them as you can manage. </a:t>
            </a:r>
          </a:p>
          <a:p>
            <a:pPr marL="0" indent="0" algn="just">
              <a:buNone/>
            </a:pPr>
            <a:endParaRPr lang="en-US" sz="1600" dirty="0"/>
          </a:p>
          <a:p>
            <a:pPr algn="just">
              <a:buFont typeface="+mj-lt"/>
              <a:buAutoNum type="arabicPeriod"/>
            </a:pPr>
            <a:endParaRPr lang="en-US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A85C4-C353-0D4A-4DB9-8C350F424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42CBE5-F3D8-B5B3-55A1-9CA29108C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51240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CBAB9652-1AC2-4F8D-8B24-5EA6F8492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4.  Speaking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0658CD27-A461-4416-A1FA-E226FE94E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30" y="1417638"/>
            <a:ext cx="8229600" cy="3917032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Talk at a natural rate of speech 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Project your voice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Speak clearly and distinctly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Repeat critical information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Pause briefly to give your audience time to digest the information on each new slide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Don’t read the slides aloud-USE NOTES! (but don’t read straight off of these either!)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E4D95BA-C50D-4211-8642-51C72BBAD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5.  Body Language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09B9C8C-523A-4CD2-A83C-E1E43F7ED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58" y="1470484"/>
            <a:ext cx="8229600" cy="3917032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 Keep your eyes on the audience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Use natural gestures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Don’t turn your back to the audience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Only use notes as reference points to keep you on track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If possible, use a remote devise for advancing your slides</a:t>
            </a:r>
          </a:p>
          <a:p>
            <a:pPr marL="0" indent="0">
              <a:buNone/>
            </a:pPr>
            <a:endParaRPr lang="en-US" altLang="en-US" sz="2800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altLang="en-US" sz="2800" dirty="0"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2A4C5410-84D5-4C94-B833-4E33E8FB0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6.  Questions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3DA9110-3826-4800-B566-B751AF756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61" y="1417638"/>
            <a:ext cx="8229600" cy="3969878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Don’t take questions during the talk (unless you are very experienced). Why? 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Always leave time for a few questions at the end of the talk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If you can’t answer a question, say so.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Brainstorm a few questions you might be asked before your presentation and have some thoughts on what you might answer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BD16CAC-BEEB-4965-9EFE-BEC376BEF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7.  Length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A528665-4332-47E3-8A23-363E40E46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832" y="1844824"/>
            <a:ext cx="8748464" cy="2803450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To end on time, you must PRACTISE!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 When practicing, try to end early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 Allow time for audience interruptions and questions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E9CD6134-1A15-4D0C-A390-4A327892F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5696" y="4925626"/>
            <a:ext cx="7488238" cy="79216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000" dirty="0"/>
              <a:t>Image source: </a:t>
            </a:r>
            <a:r>
              <a:rPr lang="en-GB" altLang="en-US" sz="1000" dirty="0">
                <a:hlinkClick r:id="rId2"/>
              </a:rPr>
              <a:t>http://quicklol.com/using-hilarious-images-for-powerpoint-presentations/</a:t>
            </a:r>
            <a:endParaRPr lang="en-GB" altLang="en-US" sz="1000" dirty="0"/>
          </a:p>
        </p:txBody>
      </p:sp>
      <p:pic>
        <p:nvPicPr>
          <p:cNvPr id="13316" name="Picture 2" descr="E:\spock-powerpoint-star-trek-funny.jpg">
            <a:extLst>
              <a:ext uri="{FF2B5EF4-FFF2-40B4-BE49-F238E27FC236}">
                <a16:creationId xmlns:a16="http://schemas.microsoft.com/office/drawing/2014/main" id="{F41830B3-96DB-44B3-A95C-055C02A8D6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6350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3F842CD-4AF1-4C6E-AC4B-8A19BD458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8.  </a:t>
            </a:r>
            <a:r>
              <a:rPr lang="en-US" altLang="en-US" b="1" dirty="0" err="1">
                <a:latin typeface="+mn-lt"/>
                <a:cs typeface="Calibri" panose="020F0502020204030204" pitchFamily="34" charset="0"/>
              </a:rPr>
              <a:t>Behaviour</a:t>
            </a:r>
            <a:endParaRPr lang="en-US" altLang="en-US" b="1" dirty="0">
              <a:latin typeface="+mn-lt"/>
              <a:cs typeface="Calibri" panose="020F0502020204030204" pitchFamily="34" charset="0"/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544DD182-0363-44F2-AB57-A5548C60C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802" y="1556792"/>
            <a:ext cx="8229600" cy="3917032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Show some enthusiasm, but don’t overdo it 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Involve your audience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Ask questions, make eye contact, use humor 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Don’t get distracted by noises or audience movements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7363F6F-CA72-4C18-BC9C-4D2056575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9.  Conclusion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F2F9D2A-E393-44C0-AD86-1EC4B2E27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Concisely </a:t>
            </a:r>
            <a:r>
              <a:rPr lang="en-US" altLang="en-US" sz="2400" dirty="0" err="1">
                <a:cs typeface="Calibri" panose="020F0502020204030204" pitchFamily="34" charset="0"/>
              </a:rPr>
              <a:t>summarise</a:t>
            </a:r>
            <a:r>
              <a:rPr lang="en-US" altLang="en-US" sz="2400" dirty="0">
                <a:cs typeface="Calibri" panose="020F0502020204030204" pitchFamily="34" charset="0"/>
              </a:rPr>
              <a:t> your key concepts and the main ideas of your presentation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End your talk with the summary statement or question you have prepared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Consider alternatives to “Questions?” for your closing slide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A summary of your key points, a cartoon, a team logo, or a company logo may be stronger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DD5CC-2BCF-D758-C7A7-9027C42F4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744" y="373734"/>
            <a:ext cx="4330824" cy="219075"/>
          </a:xfrm>
        </p:spPr>
        <p:txBody>
          <a:bodyPr/>
          <a:lstStyle/>
          <a:p>
            <a:r>
              <a:rPr lang="en-US" b="1" dirty="0">
                <a:solidFill>
                  <a:srgbClr val="0000FF"/>
                </a:solidFill>
              </a:rPr>
              <a:t>Activity 4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C1FB7-3583-F5BE-A82B-27FEFAAFC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EA99E3-125E-954F-C448-14C21C611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29F3395-D639-184F-2E23-59EF9568B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r>
              <a:rPr lang="en-GB" sz="3200" dirty="0">
                <a:latin typeface="+mj-lt"/>
                <a:cs typeface="Calibri" panose="020F0502020204030204" pitchFamily="34" charset="0"/>
              </a:rPr>
              <a:t>Watch the following presentation and spot all the things the presenter does </a:t>
            </a:r>
            <a:r>
              <a:rPr lang="en-GB" sz="3200" b="1" dirty="0">
                <a:latin typeface="+mj-lt"/>
                <a:cs typeface="Calibri" panose="020F0502020204030204" pitchFamily="34" charset="0"/>
              </a:rPr>
              <a:t>right</a:t>
            </a:r>
            <a:r>
              <a:rPr lang="en-GB" sz="3200" dirty="0">
                <a:latin typeface="+mj-lt"/>
                <a:cs typeface="Calibri" panose="020F0502020204030204" pitchFamily="34" charset="0"/>
              </a:rPr>
              <a:t>. Did the presenter do all the suggested things from this lesson? What did she miss (if anything)? Take notes on the Week </a:t>
            </a:r>
            <a:r>
              <a:rPr lang="en-GB" sz="3200">
                <a:latin typeface="+mj-lt"/>
                <a:cs typeface="Calibri" panose="020F0502020204030204" pitchFamily="34" charset="0"/>
              </a:rPr>
              <a:t>2 Worksheet</a:t>
            </a:r>
            <a:endParaRPr lang="en-GB" sz="3200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9090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Delivering a good presentation - identify the good techniques">
            <a:hlinkClick r:id="" action="ppaction://media"/>
            <a:extLst>
              <a:ext uri="{FF2B5EF4-FFF2-40B4-BE49-F238E27FC236}">
                <a16:creationId xmlns:a16="http://schemas.microsoft.com/office/drawing/2014/main" id="{EDA6D4FD-AF54-3336-CAC7-0D4A9A2E2B5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 rotWithShape="1">
          <a:blip r:embed="rId3"/>
          <a:srcRect l="20208" r="4458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BE07032C-34E6-BF47-5E61-9524E7192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FD535ED8-5CA8-4A58-F538-981E67454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196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19845F-FDD6-F7F4-E49F-4F6C70DD3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16087" y="908050"/>
            <a:ext cx="5876925" cy="391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9953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93B5F-1D9E-2FF2-2B62-4167405AE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4C576-4677-FE24-50C7-F551E827F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423620" cy="396987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Anderson, C., (2013) ‘How to give a killer presentation’,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 Harvard Business Review. 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vailable at: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https://hbr.org/2013/06/how-to-give-a-killer-presentation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(Accessed 10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of November)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Reinhard, S., (2015)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‘Giving Academic presentations’, TESL-EJ,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19(2), pp. 135 – 155.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F4FEE-F293-7796-683E-45674CFE8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6EAE49-41C6-289E-709D-4C93B1633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22655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78B175C64519428DD2085AE37A166E" ma:contentTypeVersion="17" ma:contentTypeDescription="Create a new document." ma:contentTypeScope="" ma:versionID="24af9d36a7003ab8083f835f5ab15895">
  <xsd:schema xmlns:xsd="http://www.w3.org/2001/XMLSchema" xmlns:xs="http://www.w3.org/2001/XMLSchema" xmlns:p="http://schemas.microsoft.com/office/2006/metadata/properties" xmlns:ns3="3deaaa82-f5a2-45b4-bb96-651ce2c0e4b2" xmlns:ns4="d656cee4-eeba-45fa-a761-9e0ba90d158e" targetNamespace="http://schemas.microsoft.com/office/2006/metadata/properties" ma:root="true" ma:fieldsID="8db011adccc4ef2010b02ab7e4983d10" ns3:_="" ns4:_="">
    <xsd:import namespace="3deaaa82-f5a2-45b4-bb96-651ce2c0e4b2"/>
    <xsd:import namespace="d656cee4-eeba-45fa-a761-9e0ba90d158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aaa82-f5a2-45b4-bb96-651ce2c0e4b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56cee4-eeba-45fa-a761-9e0ba90d15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AutoTags" ma:index="19" nillable="true" ma:displayName="Tags" ma:internalName="MediaServiceAutoTags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656cee4-eeba-45fa-a761-9e0ba90d158e" xsi:nil="true"/>
  </documentManagement>
</p:properties>
</file>

<file path=customXml/itemProps1.xml><?xml version="1.0" encoding="utf-8"?>
<ds:datastoreItem xmlns:ds="http://schemas.openxmlformats.org/officeDocument/2006/customXml" ds:itemID="{BDADC224-BE88-4525-B4D5-9755FCFBAC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deaaa82-f5a2-45b4-bb96-651ce2c0e4b2"/>
    <ds:schemaRef ds:uri="d656cee4-eeba-45fa-a761-9e0ba90d158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9D828B1-4FC8-42AC-A57D-0BC0FFCBECE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4A9907-4155-4245-9769-5F0A4DB94B77}">
  <ds:schemaRefs>
    <ds:schemaRef ds:uri="http://purl.org/dc/dcmitype/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d656cee4-eeba-45fa-a761-9e0ba90d158e"/>
    <ds:schemaRef ds:uri="http://www.w3.org/XML/1998/namespace"/>
    <ds:schemaRef ds:uri="http://schemas.microsoft.com/office/infopath/2007/PartnerControls"/>
    <ds:schemaRef ds:uri="3deaaa82-f5a2-45b4-bb96-651ce2c0e4b2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1443</Words>
  <Application>Microsoft Macintosh PowerPoint</Application>
  <PresentationFormat>On-screen Show (4:3)</PresentationFormat>
  <Paragraphs>167</Paragraphs>
  <Slides>27</Slides>
  <Notes>11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华文细黑</vt:lpstr>
      <vt:lpstr>Aptos</vt:lpstr>
      <vt:lpstr>Arial</vt:lpstr>
      <vt:lpstr>Calibri</vt:lpstr>
      <vt:lpstr>Myriad Pro</vt:lpstr>
      <vt:lpstr>Verdana</vt:lpstr>
      <vt:lpstr>Wingdings</vt:lpstr>
      <vt:lpstr>20140311PresentationUWTSDTemplate</vt:lpstr>
      <vt:lpstr>  LCHS4001</vt:lpstr>
      <vt:lpstr>Lesson Aims</vt:lpstr>
      <vt:lpstr>Discuss </vt:lpstr>
      <vt:lpstr>Activity 1 </vt:lpstr>
      <vt:lpstr>PowerPoint Presentation</vt:lpstr>
      <vt:lpstr>Structuring Your Presentation</vt:lpstr>
      <vt:lpstr>The Beginning </vt:lpstr>
      <vt:lpstr>The Middle</vt:lpstr>
      <vt:lpstr>The End </vt:lpstr>
      <vt:lpstr>Activity 2</vt:lpstr>
      <vt:lpstr>Activity 2 Answers</vt:lpstr>
      <vt:lpstr>1.  Pre-talk Preparation</vt:lpstr>
      <vt:lpstr>2.  Handouts</vt:lpstr>
      <vt:lpstr>3.  Opening</vt:lpstr>
      <vt:lpstr>Activity 3</vt:lpstr>
      <vt:lpstr>Activity 3 Answers</vt:lpstr>
      <vt:lpstr>4.  Speaking</vt:lpstr>
      <vt:lpstr>5.  Body Language</vt:lpstr>
      <vt:lpstr>6.  Questions</vt:lpstr>
      <vt:lpstr>7.  Length</vt:lpstr>
      <vt:lpstr>PowerPoint Presentation</vt:lpstr>
      <vt:lpstr>8.  Behaviour</vt:lpstr>
      <vt:lpstr>9.  Conclusion</vt:lpstr>
      <vt:lpstr>Activity 4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4001</dc:title>
  <dc:creator>Sylvia Hoffmann</dc:creator>
  <cp:lastModifiedBy>Naomi Doerge</cp:lastModifiedBy>
  <cp:revision>25</cp:revision>
  <dcterms:created xsi:type="dcterms:W3CDTF">2020-03-25T19:49:57Z</dcterms:created>
  <dcterms:modified xsi:type="dcterms:W3CDTF">2024-10-16T09:15:57Z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0x0101002B78B175C64519428DD2085AE37A166E</vt:lpwstr>
  </property>
  <property fmtid="{D5CDD505-2E9C-101B-9397-08002B2CF9AE}" pid="3" name="MSIP_Label_9762d7e7-4474-4a67-9ef6-3d4dc52b0ea7_Enabled">
    <vt:lpwstr>true</vt:lpwstr>
  </property>
  <property fmtid="{D5CDD505-2E9C-101B-9397-08002B2CF9AE}" pid="4" name="MSIP_Label_9762d7e7-4474-4a67-9ef6-3d4dc52b0ea7_SetDate">
    <vt:lpwstr>2024-05-22T09:58:38Z</vt:lpwstr>
  </property>
  <property fmtid="{D5CDD505-2E9C-101B-9397-08002B2CF9AE}" pid="5" name="MSIP_Label_9762d7e7-4474-4a67-9ef6-3d4dc52b0ea7_Method">
    <vt:lpwstr>Privileged</vt:lpwstr>
  </property>
  <property fmtid="{D5CDD505-2E9C-101B-9397-08002B2CF9AE}" pid="6" name="MSIP_Label_9762d7e7-4474-4a67-9ef6-3d4dc52b0ea7_Name">
    <vt:lpwstr>Internal</vt:lpwstr>
  </property>
  <property fmtid="{D5CDD505-2E9C-101B-9397-08002B2CF9AE}" pid="7" name="MSIP_Label_9762d7e7-4474-4a67-9ef6-3d4dc52b0ea7_SiteId">
    <vt:lpwstr>057daf85-b1d5-44cd-ab7b-0a4ce1b29eae</vt:lpwstr>
  </property>
  <property fmtid="{D5CDD505-2E9C-101B-9397-08002B2CF9AE}" pid="8" name="MSIP_Label_9762d7e7-4474-4a67-9ef6-3d4dc52b0ea7_ActionId">
    <vt:lpwstr>32e1ac87-4b6c-4fd6-980f-309cdf040817</vt:lpwstr>
  </property>
  <property fmtid="{D5CDD505-2E9C-101B-9397-08002B2CF9AE}" pid="9" name="MSIP_Label_9762d7e7-4474-4a67-9ef6-3d4dc52b0ea7_ContentBits">
    <vt:lpwstr>0</vt:lpwstr>
  </property>
</Properties>
</file>