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360" r:id="rId2"/>
    <p:sldId id="261" r:id="rId3"/>
    <p:sldId id="310" r:id="rId4"/>
    <p:sldId id="270" r:id="rId5"/>
    <p:sldId id="290" r:id="rId6"/>
    <p:sldId id="273" r:id="rId7"/>
    <p:sldId id="274" r:id="rId8"/>
    <p:sldId id="294" r:id="rId9"/>
    <p:sldId id="298" r:id="rId10"/>
    <p:sldId id="299" r:id="rId11"/>
    <p:sldId id="300" r:id="rId12"/>
    <p:sldId id="281" r:id="rId13"/>
    <p:sldId id="311" r:id="rId14"/>
    <p:sldId id="282" r:id="rId15"/>
    <p:sldId id="309" r:id="rId16"/>
    <p:sldId id="283" r:id="rId17"/>
    <p:sldId id="305" r:id="rId18"/>
    <p:sldId id="284" r:id="rId19"/>
    <p:sldId id="306" r:id="rId20"/>
    <p:sldId id="307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87" autoAdjust="0"/>
    <p:restoredTop sz="94518" autoAdjust="0"/>
  </p:normalViewPr>
  <p:slideViewPr>
    <p:cSldViewPr>
      <p:cViewPr varScale="1">
        <p:scale>
          <a:sx n="85" d="100"/>
          <a:sy n="85" d="100"/>
        </p:scale>
        <p:origin x="2048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05EB21E4-9137-3F45-9094-B678C51D12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BD895FF-CD8F-F141-A364-970D47836D3B}" type="slidenum">
              <a:rPr lang="en-US" altLang="en-US" sz="1200">
                <a:latin typeface="Arial" panose="020B0604020202020204" pitchFamily="34" charset="0"/>
              </a:rPr>
              <a:pPr/>
              <a:t>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5A8972CF-D8DE-CA45-A0A4-C65399C70F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7560CAD4-6B3A-104C-8030-8669B5731C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189275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7B85367D-0E43-2A45-811C-B7CAB4D77EB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2C00BB7-134C-4E4F-A2C2-1EAA4E5B86B7}" type="slidenum">
              <a:rPr lang="en-US" altLang="en-US" sz="1200">
                <a:latin typeface="Arial" panose="020B0604020202020204" pitchFamily="34" charset="0"/>
              </a:rPr>
              <a:pPr/>
              <a:t>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DD2F4094-7E69-C04F-AD1E-AC00CB6319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6B45C834-860E-AA44-82D5-7C19C41E5A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046249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331D89B0-77CB-3D4E-A861-3A814DDF2D9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D8CDEF4-03FF-5E41-921F-515D818D1A2B}" type="slidenum">
              <a:rPr lang="en-US" altLang="en-US" sz="1200">
                <a:latin typeface="Arial" panose="020B0604020202020204" pitchFamily="34" charset="0"/>
              </a:rPr>
              <a:pPr/>
              <a:t>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1BF5DBAA-2C89-C141-A619-190EB0E6B44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A38DC58C-AC88-2B4D-884D-FF4E35F64F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418631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74B878DB-34A8-B54B-A0A1-38C989712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91002E6-A50D-6E40-B100-77C391A30CE9}" type="slidenum">
              <a:rPr lang="en-US" altLang="en-US" sz="1200">
                <a:latin typeface="Arial" panose="020B0604020202020204" pitchFamily="34" charset="0"/>
              </a:rPr>
              <a:pPr/>
              <a:t>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058E41CF-41D7-A14F-8209-9D3155E475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77DE9F60-42F6-F547-A505-35F8D6CD34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118727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996AED09-5B1C-4546-A872-5CB5626639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41E7C1D-8105-CB47-A7AF-8650705C4175}" type="slidenum">
              <a:rPr lang="en-US" altLang="en-US" sz="1200">
                <a:latin typeface="Arial" panose="020B0604020202020204" pitchFamily="34" charset="0"/>
              </a:rPr>
              <a:pPr/>
              <a:t>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897ACB83-673D-FD48-9825-A83E29661B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C3E4996D-414B-7C4E-A4D1-B0A208515A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2091309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D3CB7698-6E2A-CA40-8977-E5D0562C97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9FCAFCF-4358-8243-A949-EF2426671B74}" type="slidenum">
              <a:rPr lang="en-US" altLang="en-US" sz="1200">
                <a:latin typeface="Arial" panose="020B0604020202020204" pitchFamily="34" charset="0"/>
              </a:rPr>
              <a:pPr/>
              <a:t>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1EAE7613-1E1B-4640-A514-CB86D583ED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08A7696D-F195-EF42-98F5-314AEF290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9149045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5FD10BA8-7810-EC49-BFA5-DDFF46C2B6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B609D88-EEBC-6E46-9978-853DC1957FB0}" type="slidenum">
              <a:rPr lang="en-US" altLang="en-US" sz="1200">
                <a:latin typeface="Arial" panose="020B0604020202020204" pitchFamily="34" charset="0"/>
              </a:rPr>
              <a:pPr/>
              <a:t>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DFAAB0D7-F744-6A4A-B6EA-1A59CF846E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C33709B0-48F2-154E-813D-7B4B2C1565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632321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FE8B17A6-6701-A54F-8F43-F2B5A15D3C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F2295BC-889A-7845-ACA3-18114981F600}" type="slidenum">
              <a:rPr lang="en-US" altLang="en-US" sz="1200">
                <a:latin typeface="Arial" panose="020B0604020202020204" pitchFamily="34" charset="0"/>
              </a:rPr>
              <a:pPr/>
              <a:t>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503779A0-0BDF-F740-8D28-AD4C343CDB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4BA82EF5-FFF3-8047-8A4B-409C6E15B0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9409313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D4B3AD62-3A36-1A46-A3E3-9A099DF272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0363096-BED0-D947-853C-C4534466B8D6}" type="slidenum">
              <a:rPr lang="en-US" altLang="en-US" sz="1200">
                <a:latin typeface="Arial" panose="020B0604020202020204" pitchFamily="34" charset="0"/>
              </a:rPr>
              <a:pPr/>
              <a:t>10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879E90A2-B05C-194C-B5EA-8A650BA32E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F3A51B98-8A5A-5347-9D34-9049C05080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428086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558EAE7F-8C0C-624C-9A1C-20A5AABBDC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273A9C8-6E7F-8943-86C9-365925E94A9D}" type="slidenum">
              <a:rPr lang="en-US" altLang="en-US" sz="1200">
                <a:latin typeface="Arial" panose="020B0604020202020204" pitchFamily="34" charset="0"/>
              </a:rPr>
              <a:pPr/>
              <a:t>11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2B2DCFBD-95BD-5D4E-A19A-E97303DD59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C3D300D2-059F-9647-AD85-B5C225DEF0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8565386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7945C14A-9BE7-CD42-8724-460882A197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FB25893-43A0-8F41-A851-140AEF2BCB87}" type="slidenum">
              <a:rPr lang="en-US" altLang="en-US" sz="1200">
                <a:latin typeface="Arial" panose="020B0604020202020204" pitchFamily="34" charset="0"/>
              </a:rPr>
              <a:pPr/>
              <a:t>12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51B7CB12-58F3-6242-A87C-965F0077FD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46ADA9B3-80DE-C947-9045-8C1B6DA7D5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2419725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80FB0F85-CC4B-D441-9CE8-931EDEDDD3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0A8B644-E5E2-1D4C-88D6-6D77549195FC}" type="slidenum">
              <a:rPr lang="en-US" altLang="en-US" sz="1200">
                <a:latin typeface="Arial" panose="020B0604020202020204" pitchFamily="34" charset="0"/>
              </a:rPr>
              <a:pPr/>
              <a:t>13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8EE5EF2A-BDA4-B140-81A3-F89C05271B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4F021206-BC19-8A48-896E-8511C5163F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20817303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43E1F226-4246-AE4D-8076-FE3FF84DE25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F22A49-A489-F44D-9BFA-D86E7DEE6860}" type="slidenum">
              <a:rPr lang="en-US" altLang="en-US" sz="1200">
                <a:latin typeface="Arial" panose="020B0604020202020204" pitchFamily="34" charset="0"/>
              </a:rPr>
              <a:pPr/>
              <a:t>14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ED63334C-BA10-0144-8D82-9781694120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73857949-10AE-3440-974B-2A6FAE097A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40255755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B7B7DC6B-D398-B74D-AFF8-A1A74B04060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B80B85-41BA-8247-875D-978DC282C4E9}" type="slidenum">
              <a:rPr lang="en-US" altLang="en-US" sz="1200">
                <a:latin typeface="Arial" panose="020B0604020202020204" pitchFamily="34" charset="0"/>
              </a:rPr>
              <a:pPr/>
              <a:t>15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EC0AF0AB-DA4C-E142-9DD3-1E5F0F50543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757FAC1F-31C0-A744-B6F0-778561851F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1513177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FACD5E06-F3C8-1D48-BE16-DEAD0BAE6B3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D1ACF53-D486-2E45-A130-0096BECA22EC}" type="slidenum">
              <a:rPr lang="en-US" altLang="en-US" sz="1200">
                <a:latin typeface="Arial" panose="020B0604020202020204" pitchFamily="34" charset="0"/>
              </a:rPr>
              <a:pPr/>
              <a:t>16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034E01E9-02F7-D440-9DFB-ACD991B25C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A527169B-150D-884C-BADC-D70F12C72F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1357658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F805639E-B90C-E844-B35D-E0F9A7085E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A929A53-403A-9942-8FB6-4A289C16FE22}" type="slidenum">
              <a:rPr lang="en-US" altLang="en-US" sz="1200">
                <a:latin typeface="Arial" panose="020B0604020202020204" pitchFamily="34" charset="0"/>
              </a:rPr>
              <a:pPr/>
              <a:t>17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9B8C814F-CAF1-4D4F-9C25-FD9CF176EA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28A00806-C3F3-E64B-BFFF-40710E4624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11398477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FB223C25-8616-E245-92B0-0A3398EAA2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C6314CE-BB8F-DA48-BA1F-D775B3CC4E04}" type="slidenum">
              <a:rPr lang="en-US" altLang="en-US" sz="1200">
                <a:latin typeface="Arial" panose="020B0604020202020204" pitchFamily="34" charset="0"/>
              </a:rPr>
              <a:pPr/>
              <a:t>18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53DD3019-3191-314D-902F-5637DFDBF37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1B886CC7-A480-F14C-ABA6-012F8ADC07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88424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416B1DAF-03B3-DA44-9D05-AC4641EF51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B52D5F8-15C0-794A-A3E7-0F0DAA519B0C}" type="slidenum">
              <a:rPr lang="en-US" altLang="en-US" sz="1200">
                <a:latin typeface="Arial" panose="020B0604020202020204" pitchFamily="34" charset="0"/>
              </a:rPr>
              <a:pPr/>
              <a:t>19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A54FDE3C-312B-6B42-9D70-230861DC70C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71EB922-AFF6-9D46-A09C-EBA057CD42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5805994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5E545741-0544-B746-985D-6D8EF18631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18E8D71-E413-3A44-90F3-45E19E3A82AF}" type="slidenum">
              <a:rPr lang="en-US" altLang="en-US" sz="1200">
                <a:latin typeface="Arial" panose="020B0604020202020204" pitchFamily="34" charset="0"/>
              </a:rPr>
              <a:pPr/>
              <a:t>20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5D41AA4F-9F0F-9D4D-B4C1-5E405716E6B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73AB7312-66E3-A249-BE01-C9A424C806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4285302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patexpert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2258" y="1052736"/>
            <a:ext cx="7772400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altLang="en-US" sz="3200" dirty="0"/>
              <a:t>Managing in complex environments: Strategies, Insights and Solutions</a:t>
            </a:r>
            <a:br>
              <a:rPr lang="en-GB" altLang="en-US" sz="3200" dirty="0"/>
            </a:br>
            <a:r>
              <a:rPr lang="en-GB" altLang="en-US" sz="3200" dirty="0"/>
              <a:t>MICE</a:t>
            </a:r>
            <a:br>
              <a:rPr lang="en-GB" altLang="en-US" sz="3200" dirty="0"/>
            </a:br>
            <a:r>
              <a:rPr lang="en-GB" altLang="en-US" sz="3200" dirty="0"/>
              <a:t>SPBD 7006</a:t>
            </a:r>
            <a:br>
              <a:rPr lang="en-US" altLang="en-US" sz="3200" b="1" dirty="0"/>
            </a:br>
            <a:r>
              <a:rPr lang="en-US" altLang="en-US" sz="3200" b="1" dirty="0">
                <a:solidFill>
                  <a:srgbClr val="0432FF"/>
                </a:solidFill>
              </a:rPr>
              <a:t>Week 8 (Lecture 3)</a:t>
            </a:r>
            <a:br>
              <a:rPr lang="en-US" altLang="en-US" sz="3200" b="1" dirty="0">
                <a:solidFill>
                  <a:srgbClr val="0432FF"/>
                </a:solidFill>
              </a:rPr>
            </a:br>
            <a:r>
              <a:rPr lang="en-US" altLang="en-US" sz="3600" b="1" dirty="0">
                <a:solidFill>
                  <a:srgbClr val="FF0000"/>
                </a:solidFill>
              </a:rPr>
              <a:t>Global </a:t>
            </a:r>
            <a:r>
              <a:rPr lang="en-US" alt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HRM: </a:t>
            </a:r>
            <a:r>
              <a:rPr lang="en-GB" alt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Opportunities </a:t>
            </a:r>
            <a:br>
              <a:rPr lang="en-GB" alt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br>
              <a:rPr lang="en-GB" alt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Challenges</a:t>
            </a:r>
            <a:endParaRPr lang="en-US" sz="32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72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FE1A252E-FD48-EA43-9C71-9939C0110D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" y="762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Learning Objectives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F67764D-5B1A-F24E-B2C5-4BB5064E1A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381737"/>
            <a:ext cx="7922840" cy="266541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Creating a company “global mindset”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International HRM approaches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Recruitment selection and training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Expatriates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Compensation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Allowances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Bonus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 dirty="0"/>
              <a:t>Challenges</a:t>
            </a:r>
          </a:p>
          <a:p>
            <a:pPr eaLnBrk="1" hangingPunct="1">
              <a:lnSpc>
                <a:spcPct val="80000"/>
              </a:lnSpc>
              <a:buSzPct val="150000"/>
              <a:buFont typeface="Wingdings" pitchFamily="2" charset="2"/>
              <a:buNone/>
            </a:pPr>
            <a:endParaRPr lang="en-US" altLang="en-US" sz="2800" dirty="0"/>
          </a:p>
        </p:txBody>
      </p:sp>
      <p:sp>
        <p:nvSpPr>
          <p:cNvPr id="6148" name="Text Box 5">
            <a:extLst>
              <a:ext uri="{FF2B5EF4-FFF2-40B4-BE49-F238E27FC236}">
                <a16:creationId xmlns:a16="http://schemas.microsoft.com/office/drawing/2014/main" id="{B0986AE5-864C-DC44-A30E-EB009EB36D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5616" y="373062"/>
            <a:ext cx="26971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/>
              <a:t>Objectives:</a:t>
            </a:r>
            <a:endParaRPr lang="en-CA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174538255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CB8E243C-1825-7945-91B7-9332E25510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6858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/>
              <a:t>The Global Mindset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D329C4F-2D74-FD4A-A781-AED48DB96D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>
                <a:solidFill>
                  <a:srgbClr val="FF0000"/>
                </a:solidFill>
              </a:rPr>
              <a:t>Expatriate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A person living outside citizenship country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>
                <a:solidFill>
                  <a:srgbClr val="FF0000"/>
                </a:solidFill>
              </a:rPr>
              <a:t>Global Mind-set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A mind-set that combines an openness to and an awareness of </a:t>
            </a:r>
            <a:r>
              <a:rPr lang="en-US" altLang="en-US" sz="2400" u="sng"/>
              <a:t>diversity</a:t>
            </a:r>
            <a:r>
              <a:rPr lang="en-US" altLang="en-US" sz="2400"/>
              <a:t> across markets and </a:t>
            </a:r>
            <a:r>
              <a:rPr lang="en-US" altLang="en-US" sz="2400" u="sng"/>
              <a:t>cultures</a:t>
            </a:r>
            <a:r>
              <a:rPr lang="en-US" altLang="en-US" sz="2400"/>
              <a:t> with a propensity and ability to synthesize across this diversity</a:t>
            </a:r>
          </a:p>
        </p:txBody>
      </p:sp>
    </p:spTree>
    <p:extLst>
      <p:ext uri="{BB962C8B-B14F-4D97-AF65-F5344CB8AC3E}">
        <p14:creationId xmlns:p14="http://schemas.microsoft.com/office/powerpoint/2010/main" val="2124704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75C29078-B2B6-6148-A897-2C8FF1393B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0798" y="-99392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International HRM Approaches…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41913837-9AED-4E49-A487-55432E65861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908720"/>
            <a:ext cx="8784976" cy="26670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>
                <a:solidFill>
                  <a:srgbClr val="FF0000"/>
                </a:solidFill>
              </a:rPr>
              <a:t>Ethnocentric</a:t>
            </a:r>
            <a:r>
              <a:rPr lang="en-US" altLang="en-US" sz="2000" b="1" dirty="0"/>
              <a:t>	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Hiring and promoting employees on the basis of parent company’s home country frame of reference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Bias of the home country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Top executives get foreign experience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>
                <a:solidFill>
                  <a:srgbClr val="FF0000"/>
                </a:solidFill>
              </a:rPr>
              <a:t>Polycentric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Hiring and promoting employees on the basis of specific local context of the subsidiary 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Movement between home and host country uncommon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Must give locals to elevated position</a:t>
            </a:r>
            <a:r>
              <a:rPr lang="en-US" altLang="en-US" sz="2000" dirty="0">
                <a:sym typeface="Wingdings" pitchFamily="2" charset="2"/>
              </a:rPr>
              <a:t> revoke permit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>
                <a:sym typeface="Wingdings" pitchFamily="2" charset="2"/>
              </a:rPr>
              <a:t>Local supplier preferred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>
                <a:sym typeface="Wingdings" pitchFamily="2" charset="2"/>
              </a:rPr>
              <a:t>Managers unwilling to take promotion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>
                <a:sym typeface="Wingdings" pitchFamily="2" charset="2"/>
              </a:rPr>
              <a:t>Local managers may have their own agenda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000" dirty="0"/>
          </a:p>
          <a:p>
            <a:pPr lvl="1"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176109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>
            <a:extLst>
              <a:ext uri="{FF2B5EF4-FFF2-40B4-BE49-F238E27FC236}">
                <a16:creationId xmlns:a16="http://schemas.microsoft.com/office/drawing/2014/main" id="{7A0020AE-8042-4245-9220-86135DF728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62459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International HRM Approaches</a:t>
            </a:r>
          </a:p>
        </p:txBody>
      </p:sp>
      <p:sp>
        <p:nvSpPr>
          <p:cNvPr id="12291" name="Rectangle 5">
            <a:extLst>
              <a:ext uri="{FF2B5EF4-FFF2-40B4-BE49-F238E27FC236}">
                <a16:creationId xmlns:a16="http://schemas.microsoft.com/office/drawing/2014/main" id="{FACC1A10-01B9-2F4E-AD61-8DB1A7C6DB9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357859"/>
            <a:ext cx="7772400" cy="26670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 err="1">
                <a:solidFill>
                  <a:srgbClr val="FF0000"/>
                </a:solidFill>
              </a:rPr>
              <a:t>Regiocentric</a:t>
            </a:r>
            <a:endParaRPr lang="en-US" altLang="en-US" sz="2800" dirty="0">
              <a:solidFill>
                <a:srgbClr val="FF0000"/>
              </a:solidFill>
            </a:endParaRP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Hiring and promoting employees </a:t>
            </a:r>
            <a:r>
              <a:rPr lang="en-US" altLang="en-US" sz="2400" u="sng" dirty="0"/>
              <a:t>on the basis of the specific regional</a:t>
            </a:r>
            <a:r>
              <a:rPr lang="en-US" altLang="en-US" sz="2400" dirty="0"/>
              <a:t> context of the subsidiary</a:t>
            </a:r>
            <a:r>
              <a:rPr lang="en-US" altLang="en-US" sz="1800" dirty="0"/>
              <a:t> 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Hiring can be from both countries– home or host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Problem with third country employees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 dirty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Geocentric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Hiring and promoting employees </a:t>
            </a:r>
            <a:r>
              <a:rPr lang="en-US" altLang="en-US" sz="2400" u="sng" dirty="0"/>
              <a:t>on the basis of ability</a:t>
            </a:r>
            <a:r>
              <a:rPr lang="en-US" altLang="en-US" sz="2400" dirty="0"/>
              <a:t> and experience without considering race or citizenship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Best Practices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 dirty="0"/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 dirty="0"/>
          </a:p>
          <a:p>
            <a:pPr lvl="1" eaLnBrk="1" hangingPunct="1">
              <a:lnSpc>
                <a:spcPct val="90000"/>
              </a:lnSpc>
            </a:pP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165404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BE3C339-17ED-D143-B7AE-207177AC5C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6096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sz="3800"/>
              <a:t>Recruitment, Selection and Training</a:t>
            </a:r>
            <a:r>
              <a:rPr lang="en-US" altLang="en-US"/>
              <a:t>…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C83B280-67EF-8943-8C10-4C7D3A5CBB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>
                <a:solidFill>
                  <a:srgbClr val="FF0000"/>
                </a:solidFill>
              </a:rPr>
              <a:t>Parent Country National (PCNs) or Home Country National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Study of language and culture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>
                <a:solidFill>
                  <a:srgbClr val="FF0000"/>
                </a:solidFill>
              </a:rPr>
              <a:t>Host Country National (HCN)</a:t>
            </a:r>
            <a:endParaRPr lang="en-US" altLang="en-US">
              <a:solidFill>
                <a:srgbClr val="FF0000"/>
              </a:solidFill>
            </a:endParaRP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Hired in the host country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>
                <a:solidFill>
                  <a:srgbClr val="FF0000"/>
                </a:solidFill>
              </a:rPr>
              <a:t>Third Country National</a:t>
            </a:r>
          </a:p>
        </p:txBody>
      </p:sp>
    </p:spTree>
    <p:extLst>
      <p:ext uri="{BB962C8B-B14F-4D97-AF65-F5344CB8AC3E}">
        <p14:creationId xmlns:p14="http://schemas.microsoft.com/office/powerpoint/2010/main" val="1244412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E553E439-AA26-314B-9327-181A073844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4497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Recruitment, Selection and Training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0D718BDD-BC3C-AD4A-B715-5A8C07D7AC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8504" y="1196752"/>
            <a:ext cx="7772400" cy="26670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Third Country National (TCN)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May accept lower wages and benefits than will employees from the home country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May also come from a culture similar to that of the host country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May have worked for another unit of the IC and be familiar with policies, procedures and people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Common approach in developing countries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May not be welcome by host country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May come from an international agency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Greater use as companies take geocentric view</a:t>
            </a:r>
          </a:p>
        </p:txBody>
      </p:sp>
    </p:spTree>
    <p:extLst>
      <p:ext uri="{BB962C8B-B14F-4D97-AF65-F5344CB8AC3E}">
        <p14:creationId xmlns:p14="http://schemas.microsoft.com/office/powerpoint/2010/main" val="3232647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08821641-704B-8249-A791-C804584A32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6858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/>
              <a:t>Expatriates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11C7CBBE-BD3F-0847-85CC-B7696968C03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62000" y="1600200"/>
            <a:ext cx="8001000" cy="4876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300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>
                <a:solidFill>
                  <a:srgbClr val="FF0000"/>
                </a:solidFill>
              </a:rPr>
              <a:t>Family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Nine of ten expatriate failures family-related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/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Unhappy spouses major reason for early return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/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Company losing a “million-dollar corporate-training investment” in executive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400"/>
          </a:p>
          <a:p>
            <a:pPr lvl="1" eaLnBrk="1" hangingPunct="1">
              <a:lnSpc>
                <a:spcPct val="90000"/>
              </a:lnSpc>
            </a:pPr>
            <a:endParaRPr lang="en-US" altLang="en-US" sz="2400" b="1"/>
          </a:p>
          <a:p>
            <a:pPr eaLnBrk="1" hangingPunct="1">
              <a:lnSpc>
                <a:spcPct val="90000"/>
              </a:lnSpc>
            </a:pPr>
            <a:endParaRPr lang="en-US" altLang="en-US" sz="2700"/>
          </a:p>
        </p:txBody>
      </p:sp>
    </p:spTree>
    <p:extLst>
      <p:ext uri="{BB962C8B-B14F-4D97-AF65-F5344CB8AC3E}">
        <p14:creationId xmlns:p14="http://schemas.microsoft.com/office/powerpoint/2010/main" val="1362510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83820DE4-E765-7C45-9843-3BAC7EE49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8864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Language Training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7A023CC5-FBF6-6E4E-8256-1D2282B9D2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4800" y="1484040"/>
            <a:ext cx="8077200" cy="2667000"/>
          </a:xfrm>
        </p:spPr>
        <p:txBody>
          <a:bodyPr/>
          <a:lstStyle/>
          <a:p>
            <a:pPr algn="just" eaLnBrk="1" hangingPunct="1">
              <a:buFont typeface="Wingdings" pitchFamily="2" charset="2"/>
              <a:buChar char="§"/>
            </a:pPr>
            <a:r>
              <a:rPr lang="en-US" altLang="en-US" dirty="0">
                <a:solidFill>
                  <a:srgbClr val="FF0000"/>
                </a:solidFill>
              </a:rPr>
              <a:t>Language Trap</a:t>
            </a: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dirty="0"/>
              <a:t>International business person speaks only home language</a:t>
            </a: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sz="2900" dirty="0"/>
              <a:t>English language has become </a:t>
            </a:r>
            <a:r>
              <a:rPr lang="en-US" altLang="en-US" sz="2900" i="1" dirty="0"/>
              <a:t>lingua franca</a:t>
            </a:r>
            <a:r>
              <a:rPr lang="en-US" altLang="en-US" sz="2900" dirty="0"/>
              <a:t> </a:t>
            </a: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dirty="0"/>
              <a:t>Chinese new “hot” language to know </a:t>
            </a:r>
          </a:p>
          <a:p>
            <a:pPr lvl="1"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65692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C2669EA7-1D75-6F4F-8D6D-E1DA83CCCA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/>
              <a:t>Expatriate Services…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8837A6AA-F184-A94C-9D88-DD92D0BA53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>
                <a:solidFill>
                  <a:srgbClr val="FF0000"/>
                </a:solidFill>
              </a:rPr>
              <a:t>Health care programs to assist companies and expatriates with</a:t>
            </a:r>
            <a:r>
              <a:rPr lang="en-US" altLang="en-US" sz="2800" dirty="0"/>
              <a:t>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/>
              <a:t>Claims administration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/>
              <a:t>Language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/>
              <a:t>Translations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/>
              <a:t>Currency conversions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/>
              <a:t>Service standardization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>
                <a:hlinkClick r:id="rId3"/>
              </a:rPr>
              <a:t>www.ExpatExpert.com</a:t>
            </a:r>
            <a:endParaRPr lang="en-US" altLang="en-US" sz="2400" dirty="0"/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796528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8EEA456-C17C-3647-9656-338D8F9E0F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Expatriate Services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3979065-C3E7-BF4B-A11A-52F5330A48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8915400" cy="2667000"/>
          </a:xfrm>
        </p:spPr>
        <p:txBody>
          <a:bodyPr/>
          <a:lstStyle/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US" altLang="en-US" sz="3200" dirty="0"/>
              <a:t>Banking services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US" altLang="en-US" sz="2800" dirty="0"/>
              <a:t>Online, 24-hour assistance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US" altLang="en-US" sz="3200" dirty="0"/>
              <a:t>Training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US" altLang="en-US" sz="3200" dirty="0"/>
              <a:t>Culture and language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US" altLang="en-US" sz="3200" dirty="0"/>
              <a:t>House hunting, utilities hook up, grocery and hardware shopping, long-distance care for relatives, schools, organizations, and cultural items</a:t>
            </a:r>
            <a:endParaRPr lang="en-US" altLang="en-US" sz="3200" b="1" dirty="0"/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904543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EDB8C03F-52B2-B84B-8EC2-6270262CD6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600" y="103187"/>
            <a:ext cx="8534400" cy="304800"/>
          </a:xfrm>
        </p:spPr>
        <p:txBody>
          <a:bodyPr/>
          <a:lstStyle/>
          <a:p>
            <a:pPr eaLnBrk="1" hangingPunct="1"/>
            <a:r>
              <a:rPr lang="en-US" altLang="en-US" dirty="0"/>
              <a:t>Compensation example</a:t>
            </a:r>
          </a:p>
        </p:txBody>
      </p:sp>
      <p:sp>
        <p:nvSpPr>
          <p:cNvPr id="26627" name="Text Box 5">
            <a:extLst>
              <a:ext uri="{FF2B5EF4-FFF2-40B4-BE49-F238E27FC236}">
                <a16:creationId xmlns:a16="http://schemas.microsoft.com/office/drawing/2014/main" id="{30818AF2-B06C-3B49-B537-DD9781BD4C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575" y="6345238"/>
            <a:ext cx="1481138" cy="40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3236" tIns="51618" rIns="103236" bIns="51618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CA" altLang="en-US" sz="2000" b="1"/>
          </a:p>
        </p:txBody>
      </p:sp>
      <p:pic>
        <p:nvPicPr>
          <p:cNvPr id="26628" name="Picture 3">
            <a:extLst>
              <a:ext uri="{FF2B5EF4-FFF2-40B4-BE49-F238E27FC236}">
                <a16:creationId xmlns:a16="http://schemas.microsoft.com/office/drawing/2014/main" id="{217231E6-C6F8-1545-867C-DFF48E40FE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144000" cy="6309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4921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401351E-3B51-FD4E-933A-C0303F84E2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5334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/>
              <a:t>Compensation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4FAB99EB-AAD5-2B47-8831-DACAFBD665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SzPct val="150000"/>
              <a:buFont typeface="Wingdings" pitchFamily="2" charset="2"/>
              <a:buChar char="§"/>
            </a:pPr>
            <a:r>
              <a:rPr lang="en-US" altLang="en-US" sz="2800">
                <a:solidFill>
                  <a:srgbClr val="FF0000"/>
                </a:solidFill>
              </a:rPr>
              <a:t>Salaries</a:t>
            </a:r>
          </a:p>
          <a:p>
            <a:pPr lvl="1" algn="just" eaLnBrk="1" hangingPunct="1">
              <a:lnSpc>
                <a:spcPct val="90000"/>
              </a:lnSpc>
              <a:buSzPct val="150000"/>
              <a:buFont typeface="Wingdings" pitchFamily="2" charset="2"/>
              <a:buChar char="§"/>
            </a:pPr>
            <a:r>
              <a:rPr lang="en-US" altLang="en-US" sz="2400"/>
              <a:t>Paying home country nationals the same salaries as their domestic counterparts</a:t>
            </a:r>
            <a:r>
              <a:rPr lang="en-US" altLang="en-US"/>
              <a:t> </a:t>
            </a:r>
          </a:p>
          <a:p>
            <a:pPr lvl="2" algn="just" eaLnBrk="1" hangingPunct="1">
              <a:lnSpc>
                <a:spcPct val="90000"/>
              </a:lnSpc>
              <a:buSzPct val="150000"/>
              <a:buFont typeface="Wingdings" pitchFamily="2" charset="2"/>
              <a:buChar char="§"/>
            </a:pPr>
            <a:r>
              <a:rPr lang="en-US" altLang="en-US" sz="2000"/>
              <a:t>permits worldwide consistency</a:t>
            </a:r>
          </a:p>
          <a:p>
            <a:pPr lvl="2" algn="just" eaLnBrk="1" hangingPunct="1">
              <a:lnSpc>
                <a:spcPct val="90000"/>
              </a:lnSpc>
              <a:buSzPct val="150000"/>
              <a:buFont typeface="Wingdings" pitchFamily="2" charset="2"/>
              <a:buChar char="§"/>
            </a:pPr>
            <a:r>
              <a:rPr lang="en-US" altLang="en-US" sz="2000"/>
              <a:t>bonuses</a:t>
            </a:r>
          </a:p>
          <a:p>
            <a:pPr lvl="1" algn="just" eaLnBrk="1" hangingPunct="1">
              <a:lnSpc>
                <a:spcPct val="90000"/>
              </a:lnSpc>
              <a:buSzPct val="150000"/>
              <a:buFont typeface="Wingdings" pitchFamily="2" charset="2"/>
              <a:buChar char="§"/>
            </a:pPr>
            <a:r>
              <a:rPr lang="en-US" altLang="en-US" sz="2400"/>
              <a:t>Increasing use of third country nationals- often treated like PCNs</a:t>
            </a:r>
          </a:p>
          <a:p>
            <a:pPr lvl="1" algn="just" eaLnBrk="1" hangingPunct="1">
              <a:lnSpc>
                <a:spcPct val="90000"/>
              </a:lnSpc>
              <a:buSzPct val="150000"/>
              <a:buFont typeface="Wingdings" pitchFamily="2" charset="2"/>
              <a:buChar char="§"/>
            </a:pPr>
            <a:r>
              <a:rPr lang="en-US" altLang="en-US" sz="2400"/>
              <a:t>Trend to pay HCNs same base</a:t>
            </a:r>
            <a:endParaRPr lang="en-US" altLang="en-US" sz="2400" b="1"/>
          </a:p>
          <a:p>
            <a:pPr lvl="1" eaLnBrk="1" hangingPunct="1">
              <a:lnSpc>
                <a:spcPct val="90000"/>
              </a:lnSpc>
              <a:buSzPct val="150000"/>
              <a:buFont typeface="Wingdings" pitchFamily="2" charset="2"/>
              <a:buChar char="§"/>
            </a:pPr>
            <a:endParaRPr lang="en-US" altLang="en-US" b="1"/>
          </a:p>
          <a:p>
            <a:pPr eaLnBrk="1" hangingPunct="1">
              <a:lnSpc>
                <a:spcPct val="90000"/>
              </a:lnSpc>
            </a:pPr>
            <a:endParaRPr lang="en-US" altLang="en-US" sz="3400" b="1"/>
          </a:p>
        </p:txBody>
      </p:sp>
      <p:sp>
        <p:nvSpPr>
          <p:cNvPr id="28676" name="Text Box 5">
            <a:extLst>
              <a:ext uri="{FF2B5EF4-FFF2-40B4-BE49-F238E27FC236}">
                <a16:creationId xmlns:a16="http://schemas.microsoft.com/office/drawing/2014/main" id="{19B19368-0FA3-2249-BC39-1DF46C3CDE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575" y="6345238"/>
            <a:ext cx="1481138" cy="40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3236" tIns="51618" rIns="103236" bIns="51618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CA" altLang="en-US" sz="2000" b="1"/>
          </a:p>
        </p:txBody>
      </p:sp>
    </p:spTree>
    <p:extLst>
      <p:ext uri="{BB962C8B-B14F-4D97-AF65-F5344CB8AC3E}">
        <p14:creationId xmlns:p14="http://schemas.microsoft.com/office/powerpoint/2010/main" val="28000389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E76EF676-1BE2-0349-B61A-6466DF06F9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9100" y="-1714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Allowances…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583B5E52-B23E-EF4D-95C3-1811B46DA6D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0500" y="990600"/>
            <a:ext cx="8305800" cy="4876800"/>
          </a:xfrm>
        </p:spPr>
        <p:txBody>
          <a:bodyPr/>
          <a:lstStyle/>
          <a:p>
            <a:pPr algn="just" eaLnBrk="1" hangingPunct="1"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Housing Allowance</a:t>
            </a: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sz="2400" dirty="0"/>
              <a:t>Permits executive to live at same standard as at home</a:t>
            </a:r>
          </a:p>
          <a:p>
            <a:pPr algn="just" eaLnBrk="1" hangingPunct="1"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Cost-of-Living Allowance</a:t>
            </a: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sz="2400" dirty="0"/>
              <a:t>Based on differences in price of food, utilities, transportation, entertainment, clothing, personal services, and medical expenses as compared to home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Allowances for Tax Differentials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Ensures expatriates will  not have less after-tax pay at home</a:t>
            </a:r>
          </a:p>
        </p:txBody>
      </p:sp>
    </p:spTree>
    <p:extLst>
      <p:ext uri="{BB962C8B-B14F-4D97-AF65-F5344CB8AC3E}">
        <p14:creationId xmlns:p14="http://schemas.microsoft.com/office/powerpoint/2010/main" val="106294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57833A9-AF03-DE46-9C71-A77897ABBE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16632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Allowances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31EA655A-0480-4743-9725-7E6BAE879D6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1124744"/>
            <a:ext cx="8534400" cy="4876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2500" dirty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Education Allowances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Insures children receive education equal to that at home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altLang="en-US" sz="2400" dirty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Moving and Orientation Allowances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Household effects and language instruction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612788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31C76763-FF9B-034C-972C-6DE053CFB7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533400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/>
              <a:t>Bonuses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DA1A9BCC-669C-8041-AF6F-9C0AA51CBB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FF0000"/>
                </a:solidFill>
              </a:rPr>
              <a:t>Bonuses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Expatriate employee compensation payments in addition to base salary and allowances because of hardship, inconvenience, or danger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/>
              <a:t>Bonuses include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/>
              <a:t>Overseas premiums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/>
              <a:t>Contract termination payments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/>
              <a:t>Home leave reimbursement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21142770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28BC7B88-DF88-D249-A818-37ED6F5D14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534" y="260648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Compensation Packages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D6BB79D8-60F8-C740-90BD-DCED0C30F3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590557"/>
            <a:ext cx="7772400" cy="2667000"/>
          </a:xfrm>
        </p:spPr>
        <p:txBody>
          <a:bodyPr/>
          <a:lstStyle/>
          <a:p>
            <a:pPr algn="just" eaLnBrk="1" hangingPunct="1">
              <a:buFont typeface="Wingdings" pitchFamily="2" charset="2"/>
              <a:buChar char="§"/>
            </a:pPr>
            <a:r>
              <a:rPr lang="en-US" altLang="en-US" sz="2800" dirty="0"/>
              <a:t>For expatriate employees, packages incorporate many types of payments or reimbursements and must take into consideration exchange rates and inflation</a:t>
            </a:r>
          </a:p>
          <a:p>
            <a:pPr eaLnBrk="1" hangingPunct="1"/>
            <a:endParaRPr lang="en-US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4000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D52B7D5A-701C-7940-86BE-34EC00EC40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1520" y="116632"/>
            <a:ext cx="8289925" cy="1011238"/>
          </a:xfrm>
        </p:spPr>
        <p:txBody>
          <a:bodyPr/>
          <a:lstStyle/>
          <a:p>
            <a:pPr eaLnBrk="1" hangingPunct="1"/>
            <a:r>
              <a:rPr lang="en-US" altLang="en-US" sz="3600" dirty="0"/>
              <a:t>Compensation Packages </a:t>
            </a:r>
            <a:br>
              <a:rPr lang="en-US" altLang="en-US" sz="3600" dirty="0"/>
            </a:br>
            <a:r>
              <a:rPr lang="en-US" altLang="en-US" sz="3600" dirty="0"/>
              <a:t>Can Be Complicated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6216D69-A2F3-6E4C-965D-F9B65B8BE3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6921" y="1340768"/>
            <a:ext cx="8229600" cy="4800600"/>
          </a:xfrm>
        </p:spPr>
        <p:txBody>
          <a:bodyPr/>
          <a:lstStyle/>
          <a:p>
            <a:pPr algn="just" eaLnBrk="1" hangingPunct="1"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Allowances and percentage of base salary are usually paid in host country currency</a:t>
            </a: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sz="2400" dirty="0"/>
              <a:t>Percentage usually  65 to 75 percent, with remainder banked where employee directs</a:t>
            </a:r>
          </a:p>
          <a:p>
            <a:pPr algn="just" eaLnBrk="1" hangingPunct="1"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What Exchange Rate?</a:t>
            </a:r>
            <a:endParaRPr lang="en-US" altLang="en-US" sz="3600" dirty="0">
              <a:solidFill>
                <a:srgbClr val="FF0000"/>
              </a:solidFill>
            </a:endParaRP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sz="2400" dirty="0"/>
              <a:t>Must be chosen</a:t>
            </a:r>
          </a:p>
          <a:p>
            <a:pPr lvl="1" algn="just" eaLnBrk="1" hangingPunct="1">
              <a:buFont typeface="Wingdings" pitchFamily="2" charset="2"/>
              <a:buChar char="§"/>
            </a:pPr>
            <a:r>
              <a:rPr lang="en-US" altLang="en-US" sz="2400" dirty="0"/>
              <a:t>More difficult in countries with exchange controls and nonconvertible currencies</a:t>
            </a:r>
            <a:endParaRPr lang="en-US" altLang="en-US" sz="2900" dirty="0"/>
          </a:p>
        </p:txBody>
      </p:sp>
    </p:spTree>
    <p:extLst>
      <p:ext uri="{BB962C8B-B14F-4D97-AF65-F5344CB8AC3E}">
        <p14:creationId xmlns:p14="http://schemas.microsoft.com/office/powerpoint/2010/main" val="8367671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7F68E23B-A7B0-A34A-8563-B51EB3E6D1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141663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Compensation of Third </a:t>
            </a:r>
            <a:br>
              <a:rPr lang="en-US" altLang="en-US" dirty="0"/>
            </a:br>
            <a:r>
              <a:rPr lang="en-US" altLang="en-US" dirty="0"/>
              <a:t>Country Nationals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3E4D5825-6C69-D148-9C52-6A1547C99B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8504" y="1556792"/>
            <a:ext cx="8331968" cy="26670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Trend toward applying the same compensation plan to third country nationals as home country expatriates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3000" dirty="0">
                <a:solidFill>
                  <a:srgbClr val="FF0000"/>
                </a:solidFill>
              </a:rPr>
              <a:t>Problems can arise in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The calculation of income tax differential when American expatriate compared with expatriate from another country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Home leave bonus</a:t>
            </a:r>
            <a:endParaRPr lang="en-US" altLang="en-US" sz="2600" dirty="0"/>
          </a:p>
          <a:p>
            <a:pPr eaLnBrk="1" hangingPunct="1">
              <a:lnSpc>
                <a:spcPct val="90000"/>
              </a:lnSpc>
            </a:pPr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20062064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B87CF30-13A3-AA4F-9486-19C3B7E09D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5410" y="66448"/>
            <a:ext cx="8534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International Status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5737CEC3-8A62-F444-B704-CB395A4A47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97810" y="1052736"/>
            <a:ext cx="8229600" cy="3917032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Entitles expatriate employee to allowances and bonuses applicable to the place of residence and employment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Perks</a:t>
            </a:r>
          </a:p>
          <a:p>
            <a:pPr lvl="1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400" dirty="0"/>
              <a:t>Compensate executives while minimizing taxes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Private pension plan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Retirement payment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Life Insurance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Hidden slush funds (can be illegal)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Club membership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Company house</a:t>
            </a:r>
          </a:p>
          <a:p>
            <a:pPr lvl="2" algn="just"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n-US" altLang="en-US" sz="2000" dirty="0"/>
              <a:t>Foreign affiliate directorship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0127462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2592</TotalTime>
  <Words>773</Words>
  <Application>Microsoft Macintosh PowerPoint</Application>
  <PresentationFormat>On-screen Show (4:3)</PresentationFormat>
  <Paragraphs>158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Myriad Pro</vt:lpstr>
      <vt:lpstr>Verdana</vt:lpstr>
      <vt:lpstr>Wingdings</vt:lpstr>
      <vt:lpstr>20140311PresentationUWTSDTemplate</vt:lpstr>
      <vt:lpstr>  Managing in complex environments: Strategies, Insights and Solutions MICE SPBD 7006 Week 8 (Lecture 3) Global HRM: Opportunities  &amp;  Challenges</vt:lpstr>
      <vt:lpstr>Learning Objectives</vt:lpstr>
      <vt:lpstr>The Global Mindset</vt:lpstr>
      <vt:lpstr>International HRM Approaches…</vt:lpstr>
      <vt:lpstr>International HRM Approaches</vt:lpstr>
      <vt:lpstr>Recruitment, Selection and Training…</vt:lpstr>
      <vt:lpstr>Recruitment, Selection and Training</vt:lpstr>
      <vt:lpstr>Expatriates</vt:lpstr>
      <vt:lpstr>Language Training</vt:lpstr>
      <vt:lpstr>Expatriate Services…</vt:lpstr>
      <vt:lpstr>Expatriate Services</vt:lpstr>
      <vt:lpstr>Compensation example</vt:lpstr>
      <vt:lpstr>Compensation</vt:lpstr>
      <vt:lpstr>Allowances…</vt:lpstr>
      <vt:lpstr>Allowances</vt:lpstr>
      <vt:lpstr>Bonuses</vt:lpstr>
      <vt:lpstr>Compensation Packages</vt:lpstr>
      <vt:lpstr>Compensation Packages  Can Be Complicated</vt:lpstr>
      <vt:lpstr>Compensation of Third  Country Nationals</vt:lpstr>
      <vt:lpstr>International Status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168</cp:revision>
  <cp:lastPrinted>2018-07-09T15:27:01Z</cp:lastPrinted>
  <dcterms:created xsi:type="dcterms:W3CDTF">2002-10-07T19:43:58Z</dcterms:created>
  <dcterms:modified xsi:type="dcterms:W3CDTF">2020-08-05T07:51:26Z</dcterms:modified>
</cp:coreProperties>
</file>