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5"/>
  </p:notesMasterIdLst>
  <p:sldIdLst>
    <p:sldId id="358" r:id="rId2"/>
    <p:sldId id="359" r:id="rId3"/>
    <p:sldId id="367" r:id="rId4"/>
    <p:sldId id="366" r:id="rId5"/>
    <p:sldId id="368" r:id="rId6"/>
    <p:sldId id="369" r:id="rId7"/>
    <p:sldId id="370" r:id="rId8"/>
    <p:sldId id="371" r:id="rId9"/>
    <p:sldId id="372" r:id="rId10"/>
    <p:sldId id="373" r:id="rId11"/>
    <p:sldId id="362" r:id="rId12"/>
    <p:sldId id="364" r:id="rId13"/>
    <p:sldId id="365" r:id="rId14"/>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charset="0"/>
        <a:ea typeface="ＭＳ Ｐゴシック" charset="-128"/>
        <a:cs typeface="+mn-cs"/>
      </a:defRPr>
    </a:lvl1pPr>
    <a:lvl2pPr marL="457200" algn="l" rtl="0" eaLnBrk="0" fontAlgn="base" hangingPunct="0">
      <a:spcBef>
        <a:spcPct val="0"/>
      </a:spcBef>
      <a:spcAft>
        <a:spcPct val="0"/>
      </a:spcAft>
      <a:defRPr kern="1200">
        <a:solidFill>
          <a:schemeClr val="tx1"/>
        </a:solidFill>
        <a:latin typeface="Arial" charset="0"/>
        <a:ea typeface="ＭＳ Ｐゴシック" charset="-128"/>
        <a:cs typeface="+mn-cs"/>
      </a:defRPr>
    </a:lvl2pPr>
    <a:lvl3pPr marL="914400" algn="l" rtl="0" eaLnBrk="0" fontAlgn="base" hangingPunct="0">
      <a:spcBef>
        <a:spcPct val="0"/>
      </a:spcBef>
      <a:spcAft>
        <a:spcPct val="0"/>
      </a:spcAft>
      <a:defRPr kern="1200">
        <a:solidFill>
          <a:schemeClr val="tx1"/>
        </a:solidFill>
        <a:latin typeface="Arial" charset="0"/>
        <a:ea typeface="ＭＳ Ｐゴシック" charset="-128"/>
        <a:cs typeface="+mn-cs"/>
      </a:defRPr>
    </a:lvl3pPr>
    <a:lvl4pPr marL="1371600" algn="l" rtl="0" eaLnBrk="0" fontAlgn="base" hangingPunct="0">
      <a:spcBef>
        <a:spcPct val="0"/>
      </a:spcBef>
      <a:spcAft>
        <a:spcPct val="0"/>
      </a:spcAft>
      <a:defRPr kern="1200">
        <a:solidFill>
          <a:schemeClr val="tx1"/>
        </a:solidFill>
        <a:latin typeface="Arial" charset="0"/>
        <a:ea typeface="ＭＳ Ｐゴシック" charset="-128"/>
        <a:cs typeface="+mn-cs"/>
      </a:defRPr>
    </a:lvl4pPr>
    <a:lvl5pPr marL="1828800" algn="l" rtl="0" eaLnBrk="0" fontAlgn="base" hangingPunct="0">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163"/>
    <p:restoredTop sz="92991"/>
  </p:normalViewPr>
  <p:slideViewPr>
    <p:cSldViewPr>
      <p:cViewPr varScale="1">
        <p:scale>
          <a:sx n="64" d="100"/>
          <a:sy n="64" d="100"/>
        </p:scale>
        <p:origin x="48"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478E62-39F3-8C4C-BA68-398230AFA956}" type="datetimeFigureOut">
              <a:rPr lang="en-GB" smtClean="0"/>
              <a:t>30/10/2019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EF7E9-CF21-A643-BD19-255580BE35E4}" type="slidenum">
              <a:rPr lang="en-GB" smtClean="0"/>
              <a:t>‹#›</a:t>
            </a:fld>
            <a:endParaRPr lang="en-GB"/>
          </a:p>
        </p:txBody>
      </p:sp>
    </p:spTree>
    <p:extLst>
      <p:ext uri="{BB962C8B-B14F-4D97-AF65-F5344CB8AC3E}">
        <p14:creationId xmlns:p14="http://schemas.microsoft.com/office/powerpoint/2010/main" val="1780354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eaLnBrk="1" hangingPunct="1"/>
            <a:fld id="{12AF1FC3-168D-784A-AD3C-376C6423DB8B}" type="slidenum">
              <a:rPr lang="en-US" altLang="x-none" sz="1200"/>
              <a:pPr eaLnBrk="1" hangingPunct="1"/>
              <a:t>8</a:t>
            </a:fld>
            <a:endParaRPr lang="en-US" altLang="x-none" sz="1200"/>
          </a:p>
        </p:txBody>
      </p:sp>
      <p:sp>
        <p:nvSpPr>
          <p:cNvPr id="59395" name="Rectangle 2"/>
          <p:cNvSpPr>
            <a:spLocks noGrp="1" noRot="1" noChangeAspect="1" noChangeArrowheads="1" noTextEdit="1"/>
          </p:cNvSpPr>
          <p:nvPr>
            <p:ph type="sldImg"/>
          </p:nvPr>
        </p:nvSpPr>
        <p:spPr>
          <a:xfrm>
            <a:off x="2900363" y="684213"/>
            <a:ext cx="2735262" cy="2051050"/>
          </a:xfrm>
          <a:ln/>
        </p:spPr>
      </p:sp>
      <p:sp>
        <p:nvSpPr>
          <p:cNvPr id="59396" name="Rectangle 3"/>
          <p:cNvSpPr>
            <a:spLocks noGrp="1" noChangeArrowheads="1"/>
          </p:cNvSpPr>
          <p:nvPr>
            <p:ph type="body" idx="1"/>
          </p:nvPr>
        </p:nvSpPr>
        <p:spPr>
          <a:xfrm>
            <a:off x="457200" y="2962275"/>
            <a:ext cx="5943600" cy="5470525"/>
          </a:xfrm>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eaLnBrk="1" hangingPunct="1"/>
            <a:r>
              <a:rPr lang="en-US" altLang="x-none" sz="2400">
                <a:latin typeface="Helvetica" charset="0"/>
              </a:rPr>
              <a:t>The HeartMath Institute, under RM’s leadership, has focused on the heart knowledge system, and in particular on finding ways to influence the heart system directly, and use it to influence brain system cognitive and emotional outcomes.  They are trying, in other words, to supplement traditional brain-focused techniques (i.e, meditation) for infusing welfare into organizations.</a:t>
            </a:r>
          </a:p>
          <a:p>
            <a:pPr eaLnBrk="1" hangingPunct="1"/>
            <a:r>
              <a:rPr lang="en-US" altLang="x-none" sz="2400">
                <a:latin typeface="Helvetica" charset="0"/>
              </a:rPr>
              <a:t>A key measure they have developed is heart rate variability – the subtle variations in the heart rate caused by lack of harmony between P &amp; S system activity.</a:t>
            </a:r>
          </a:p>
        </p:txBody>
      </p:sp>
    </p:spTree>
    <p:extLst>
      <p:ext uri="{BB962C8B-B14F-4D97-AF65-F5344CB8AC3E}">
        <p14:creationId xmlns:p14="http://schemas.microsoft.com/office/powerpoint/2010/main" val="1137661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eaLnBrk="1" hangingPunct="1"/>
            <a:fld id="{699E889C-B87A-1843-BB2A-E92672901E4A}" type="slidenum">
              <a:rPr lang="en-US" altLang="x-none" sz="1200"/>
              <a:pPr eaLnBrk="1" hangingPunct="1"/>
              <a:t>9</a:t>
            </a:fld>
            <a:endParaRPr lang="en-US" altLang="x-none" sz="1200"/>
          </a:p>
        </p:txBody>
      </p:sp>
      <p:sp>
        <p:nvSpPr>
          <p:cNvPr id="60419" name="Rectangle 2"/>
          <p:cNvSpPr>
            <a:spLocks noGrp="1" noRot="1" noChangeAspect="1" noChangeArrowheads="1" noTextEdit="1"/>
          </p:cNvSpPr>
          <p:nvPr>
            <p:ph type="sldImg"/>
          </p:nvPr>
        </p:nvSpPr>
        <p:spPr>
          <a:xfrm>
            <a:off x="2760663" y="684213"/>
            <a:ext cx="2938462" cy="2203450"/>
          </a:xfrm>
          <a:ln/>
        </p:spPr>
      </p:sp>
      <p:sp>
        <p:nvSpPr>
          <p:cNvPr id="60420" name="Rectangle 3"/>
          <p:cNvSpPr>
            <a:spLocks noGrp="1" noChangeArrowheads="1"/>
          </p:cNvSpPr>
          <p:nvPr>
            <p:ph type="body" idx="1"/>
          </p:nvPr>
        </p:nvSpPr>
        <p:spPr>
          <a:xfrm>
            <a:off x="914400" y="3114675"/>
            <a:ext cx="5029200" cy="5318125"/>
          </a:xfrm>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eaLnBrk="1" hangingPunct="1"/>
            <a:r>
              <a:rPr lang="en-US" altLang="x-none" sz="2400">
                <a:latin typeface="Arial" charset="0"/>
              </a:rPr>
              <a:t>As the graph shows, the elapsed time between heart beats in a person is indicative of a second set of information that influences actual heart rate, and which is linked to harmony or cacophony between the P &amp; S systems.</a:t>
            </a:r>
          </a:p>
        </p:txBody>
      </p:sp>
    </p:spTree>
    <p:extLst>
      <p:ext uri="{BB962C8B-B14F-4D97-AF65-F5344CB8AC3E}">
        <p14:creationId xmlns:p14="http://schemas.microsoft.com/office/powerpoint/2010/main" val="1340208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defTabSz="909638" eaLnBrk="0" hangingPunct="0">
              <a:defRPr sz="2400">
                <a:solidFill>
                  <a:schemeClr val="tx1"/>
                </a:solidFill>
                <a:latin typeface="Tahoma" charset="0"/>
              </a:defRPr>
            </a:lvl1pPr>
            <a:lvl2pPr marL="742950" indent="-285750" defTabSz="909638" eaLnBrk="0" hangingPunct="0">
              <a:defRPr sz="2400">
                <a:solidFill>
                  <a:schemeClr val="tx1"/>
                </a:solidFill>
                <a:latin typeface="Tahoma" charset="0"/>
              </a:defRPr>
            </a:lvl2pPr>
            <a:lvl3pPr marL="1143000" indent="-228600" defTabSz="909638" eaLnBrk="0" hangingPunct="0">
              <a:defRPr sz="2400">
                <a:solidFill>
                  <a:schemeClr val="tx1"/>
                </a:solidFill>
                <a:latin typeface="Tahoma" charset="0"/>
              </a:defRPr>
            </a:lvl3pPr>
            <a:lvl4pPr marL="1600200" indent="-228600" defTabSz="909638" eaLnBrk="0" hangingPunct="0">
              <a:defRPr sz="2400">
                <a:solidFill>
                  <a:schemeClr val="tx1"/>
                </a:solidFill>
                <a:latin typeface="Tahoma" charset="0"/>
              </a:defRPr>
            </a:lvl4pPr>
            <a:lvl5pPr marL="2057400" indent="-228600" defTabSz="909638" eaLnBrk="0" hangingPunct="0">
              <a:defRPr sz="2400">
                <a:solidFill>
                  <a:schemeClr val="tx1"/>
                </a:solidFill>
                <a:latin typeface="Tahoma" charset="0"/>
              </a:defRPr>
            </a:lvl5pPr>
            <a:lvl6pPr marL="2514600" indent="-228600" defTabSz="909638" eaLnBrk="0" fontAlgn="base" hangingPunct="0">
              <a:spcBef>
                <a:spcPct val="0"/>
              </a:spcBef>
              <a:spcAft>
                <a:spcPct val="0"/>
              </a:spcAft>
              <a:defRPr sz="2400">
                <a:solidFill>
                  <a:schemeClr val="tx1"/>
                </a:solidFill>
                <a:latin typeface="Tahoma" charset="0"/>
              </a:defRPr>
            </a:lvl6pPr>
            <a:lvl7pPr marL="2971800" indent="-228600" defTabSz="909638" eaLnBrk="0" fontAlgn="base" hangingPunct="0">
              <a:spcBef>
                <a:spcPct val="0"/>
              </a:spcBef>
              <a:spcAft>
                <a:spcPct val="0"/>
              </a:spcAft>
              <a:defRPr sz="2400">
                <a:solidFill>
                  <a:schemeClr val="tx1"/>
                </a:solidFill>
                <a:latin typeface="Tahoma" charset="0"/>
              </a:defRPr>
            </a:lvl7pPr>
            <a:lvl8pPr marL="3429000" indent="-228600" defTabSz="909638" eaLnBrk="0" fontAlgn="base" hangingPunct="0">
              <a:spcBef>
                <a:spcPct val="0"/>
              </a:spcBef>
              <a:spcAft>
                <a:spcPct val="0"/>
              </a:spcAft>
              <a:defRPr sz="2400">
                <a:solidFill>
                  <a:schemeClr val="tx1"/>
                </a:solidFill>
                <a:latin typeface="Tahoma" charset="0"/>
              </a:defRPr>
            </a:lvl8pPr>
            <a:lvl9pPr marL="3886200" indent="-228600" defTabSz="909638" eaLnBrk="0" fontAlgn="base" hangingPunct="0">
              <a:spcBef>
                <a:spcPct val="0"/>
              </a:spcBef>
              <a:spcAft>
                <a:spcPct val="0"/>
              </a:spcAft>
              <a:defRPr sz="2400">
                <a:solidFill>
                  <a:schemeClr val="tx1"/>
                </a:solidFill>
                <a:latin typeface="Tahoma" charset="0"/>
              </a:defRPr>
            </a:lvl9pPr>
          </a:lstStyle>
          <a:p>
            <a:pPr eaLnBrk="1" hangingPunct="1"/>
            <a:fld id="{5EB90979-5C74-FF49-A39C-AEB0A28D9CA0}" type="slidenum">
              <a:rPr lang="en-US" altLang="x-none" sz="1200">
                <a:latin typeface="Arial" charset="0"/>
              </a:rPr>
              <a:pPr eaLnBrk="1" hangingPunct="1"/>
              <a:t>10</a:t>
            </a:fld>
            <a:endParaRPr lang="en-US" altLang="x-none" sz="1200">
              <a:latin typeface="Arial"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eaLnBrk="1" hangingPunct="1"/>
            <a:r>
              <a:rPr lang="en-US" altLang="x-none">
                <a:latin typeface="Times New Roman" charset="0"/>
              </a:rPr>
              <a:t>Autonomic nervous system is the “automatic” part of the central nervous system.</a:t>
            </a:r>
          </a:p>
          <a:p>
            <a:pPr eaLnBrk="1" hangingPunct="1"/>
            <a:r>
              <a:rPr lang="en-US" altLang="x-none">
                <a:latin typeface="Times New Roman" charset="0"/>
              </a:rPr>
              <a:t>	-regulates all body functions including heart rate and blood 	pressure.</a:t>
            </a:r>
          </a:p>
          <a:p>
            <a:pPr eaLnBrk="1" hangingPunct="1"/>
            <a:r>
              <a:rPr lang="en-US" altLang="x-none">
                <a:latin typeface="Times New Roman" charset="0"/>
              </a:rPr>
              <a:t>Two arms of the autonomic nervous system.</a:t>
            </a:r>
          </a:p>
          <a:p>
            <a:pPr eaLnBrk="1" hangingPunct="1"/>
            <a:r>
              <a:rPr lang="en-US" altLang="x-none">
                <a:latin typeface="Times New Roman" charset="0"/>
              </a:rPr>
              <a:t>	-Sympathetic=“fight or flight” responses</a:t>
            </a:r>
          </a:p>
          <a:p>
            <a:pPr eaLnBrk="1" hangingPunct="1"/>
            <a:r>
              <a:rPr lang="en-US" altLang="x-none">
                <a:latin typeface="Times New Roman" charset="0"/>
              </a:rPr>
              <a:t>	-Parasympathetic=relaxation and recovery</a:t>
            </a:r>
          </a:p>
          <a:p>
            <a:pPr eaLnBrk="1" hangingPunct="1"/>
            <a:r>
              <a:rPr lang="en-US" altLang="x-none">
                <a:latin typeface="Times New Roman" charset="0"/>
              </a:rPr>
              <a:t>	-Parasympathetic travels on vagus nerve, so parasympathetic 	also called vagal.</a:t>
            </a:r>
          </a:p>
        </p:txBody>
      </p:sp>
    </p:spTree>
    <p:extLst>
      <p:ext uri="{BB962C8B-B14F-4D97-AF65-F5344CB8AC3E}">
        <p14:creationId xmlns:p14="http://schemas.microsoft.com/office/powerpoint/2010/main" val="2041421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8" name="Rectangle 7"/>
          <p:cNvSpPr/>
          <p:nvPr/>
        </p:nvSpPr>
        <p:spPr>
          <a:xfrm>
            <a:off x="8418195" y="0"/>
            <a:ext cx="73152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946404" y="758952"/>
            <a:ext cx="7063740" cy="4041648"/>
          </a:xfrm>
        </p:spPr>
        <p:txBody>
          <a:bodyPr anchor="b">
            <a:normAutofit/>
          </a:bodyPr>
          <a:lstStyle>
            <a:lvl1pPr algn="l">
              <a:lnSpc>
                <a:spcPct val="85000"/>
              </a:lnSpc>
              <a:defRPr sz="6200" baseline="0">
                <a:solidFill>
                  <a:schemeClr val="tx1"/>
                </a:solidFill>
              </a:defRPr>
            </a:lvl1pPr>
          </a:lstStyle>
          <a:p>
            <a:r>
              <a:rPr lang="en-GB" smtClean="0"/>
              <a:t>Click to edit Master title style</a:t>
            </a:r>
            <a:endParaRPr lang="en-US" dirty="0"/>
          </a:p>
        </p:txBody>
      </p:sp>
      <p:sp>
        <p:nvSpPr>
          <p:cNvPr id="3" name="Subtitle 2"/>
          <p:cNvSpPr>
            <a:spLocks noGrp="1"/>
          </p:cNvSpPr>
          <p:nvPr>
            <p:ph type="subTitle" idx="1"/>
          </p:nvPr>
        </p:nvSpPr>
        <p:spPr>
          <a:xfrm>
            <a:off x="946404" y="4800600"/>
            <a:ext cx="7063740" cy="1691640"/>
          </a:xfrm>
        </p:spPr>
        <p:txBody>
          <a:bodyPr>
            <a:normAutofit/>
          </a:bodyPr>
          <a:lstStyle>
            <a:lvl1pPr marL="0" indent="0" algn="l">
              <a:buNone/>
              <a:defRPr sz="2000" spc="30" baseline="0">
                <a:solidFill>
                  <a:schemeClr val="tx1">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smtClean="0"/>
              <a:t>Click to edit Master subtitle style</a:t>
            </a:r>
            <a:endParaRPr lang="en-US" dirty="0"/>
          </a:p>
        </p:txBody>
      </p:sp>
      <p:sp>
        <p:nvSpPr>
          <p:cNvPr id="7" name="Rectangle 6"/>
          <p:cNvSpPr/>
          <p:nvPr/>
        </p:nvSpPr>
        <p:spPr>
          <a:xfrm>
            <a:off x="0" y="0"/>
            <a:ext cx="3429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p:cNvSpPr>
            <a:spLocks noGrp="1"/>
          </p:cNvSpPr>
          <p:nvPr>
            <p:ph type="dt" sz="half" idx="10"/>
          </p:nvPr>
        </p:nvSpPr>
        <p:spPr/>
        <p:txBody>
          <a:bodyPr/>
          <a:lstStyle>
            <a:lvl1pPr>
              <a:defRPr>
                <a:solidFill>
                  <a:schemeClr val="bg2">
                    <a:lumMod val="40000"/>
                    <a:lumOff val="60000"/>
                  </a:schemeClr>
                </a:solidFill>
              </a:defRPr>
            </a:lvl1pPr>
          </a:lstStyle>
          <a:p>
            <a:pPr>
              <a:defRPr/>
            </a:pPr>
            <a:endParaRPr lang="en-GB" altLang="en-US"/>
          </a:p>
        </p:txBody>
      </p:sp>
      <p:sp>
        <p:nvSpPr>
          <p:cNvPr id="5" name="Footer Placeholder 4"/>
          <p:cNvSpPr>
            <a:spLocks noGrp="1"/>
          </p:cNvSpPr>
          <p:nvPr>
            <p:ph type="ftr" sz="quarter" idx="11"/>
          </p:nvPr>
        </p:nvSpPr>
        <p:spPr/>
        <p:txBody>
          <a:bodyPr/>
          <a:lstStyle>
            <a:lvl1pPr>
              <a:defRPr>
                <a:solidFill>
                  <a:schemeClr val="bg2">
                    <a:lumMod val="40000"/>
                    <a:lumOff val="60000"/>
                  </a:schemeClr>
                </a:solidFill>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solidFill>
                  <a:schemeClr val="bg2">
                    <a:lumMod val="60000"/>
                    <a:lumOff val="40000"/>
                  </a:schemeClr>
                </a:solidFill>
              </a:defRPr>
            </a:lvl1pPr>
          </a:lstStyle>
          <a:p>
            <a:pPr>
              <a:defRPr/>
            </a:pPr>
            <a:fld id="{DA8DEF35-6AE3-7A48-A391-7EA3E11513AB}" type="slidenum">
              <a:rPr lang="en-GB" altLang="en-US" smtClean="0"/>
              <a:pPr>
                <a:defRPr/>
              </a:pPr>
              <a:t>‹#›</a:t>
            </a:fld>
            <a:endParaRPr lang="en-GB" altLang="en-US"/>
          </a:p>
        </p:txBody>
      </p:sp>
    </p:spTree>
    <p:extLst>
      <p:ext uri="{BB962C8B-B14F-4D97-AF65-F5344CB8AC3E}">
        <p14:creationId xmlns:p14="http://schemas.microsoft.com/office/powerpoint/2010/main" val="137403861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559BDB15-24C6-C54C-9483-9DD530D03FBF}" type="slidenum">
              <a:rPr lang="en-GB" altLang="en-US" smtClean="0"/>
              <a:pPr>
                <a:defRPr/>
              </a:pPr>
              <a:t>‹#›</a:t>
            </a:fld>
            <a:endParaRPr lang="en-GB" altLang="en-US"/>
          </a:p>
        </p:txBody>
      </p:sp>
    </p:spTree>
    <p:extLst>
      <p:ext uri="{BB962C8B-B14F-4D97-AF65-F5344CB8AC3E}">
        <p14:creationId xmlns:p14="http://schemas.microsoft.com/office/powerpoint/2010/main" val="1575312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6404" y="758952"/>
            <a:ext cx="7063740" cy="4041648"/>
          </a:xfrm>
        </p:spPr>
        <p:txBody>
          <a:bodyPr anchor="b">
            <a:normAutofit/>
          </a:bodyPr>
          <a:lstStyle>
            <a:lvl1pPr>
              <a:lnSpc>
                <a:spcPct val="85000"/>
              </a:lnSpc>
              <a:defRPr sz="6200" b="1" baseline="0"/>
            </a:lvl1pPr>
          </a:lstStyle>
          <a:p>
            <a:r>
              <a:rPr lang="en-GB" smtClean="0"/>
              <a:t>Click to edit Master title style</a:t>
            </a:r>
            <a:endParaRPr lang="en-US" dirty="0"/>
          </a:p>
        </p:txBody>
      </p:sp>
      <p:sp>
        <p:nvSpPr>
          <p:cNvPr id="3" name="Text Placeholder 2"/>
          <p:cNvSpPr>
            <a:spLocks noGrp="1"/>
          </p:cNvSpPr>
          <p:nvPr>
            <p:ph type="body" idx="1"/>
          </p:nvPr>
        </p:nvSpPr>
        <p:spPr>
          <a:xfrm>
            <a:off x="946404" y="4800600"/>
            <a:ext cx="7063740" cy="1691640"/>
          </a:xfrm>
        </p:spPr>
        <p:txBody>
          <a:bodyPr anchor="t">
            <a:normAutofit/>
          </a:bodyPr>
          <a:lstStyle>
            <a:lvl1pPr marL="0" indent="0">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961D8884-FD74-DD44-8411-1EABD6297D10}" type="slidenum">
              <a:rPr lang="en-GB" altLang="en-US" smtClean="0"/>
              <a:pPr>
                <a:defRPr/>
              </a:pPr>
              <a:t>‹#›</a:t>
            </a:fld>
            <a:endParaRPr lang="en-GB" altLang="en-US"/>
          </a:p>
        </p:txBody>
      </p:sp>
      <p:sp>
        <p:nvSpPr>
          <p:cNvPr id="7" name="Rectangle 6"/>
          <p:cNvSpPr/>
          <p:nvPr/>
        </p:nvSpPr>
        <p:spPr>
          <a:xfrm>
            <a:off x="0" y="0"/>
            <a:ext cx="3429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98787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946404"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594860"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80D7DA1B-3DD8-094F-9DA2-2805780FF346}" type="slidenum">
              <a:rPr lang="en-GB" altLang="en-US" smtClean="0"/>
              <a:pPr>
                <a:defRPr/>
              </a:pPr>
              <a:t>‹#›</a:t>
            </a:fld>
            <a:endParaRPr lang="en-GB" altLang="en-US"/>
          </a:p>
        </p:txBody>
      </p:sp>
    </p:spTree>
    <p:extLst>
      <p:ext uri="{BB962C8B-B14F-4D97-AF65-F5344CB8AC3E}">
        <p14:creationId xmlns:p14="http://schemas.microsoft.com/office/powerpoint/2010/main" val="1898980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946404" y="1717185"/>
            <a:ext cx="336042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946404"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11" name="Text Placeholder 10"/>
          <p:cNvSpPr>
            <a:spLocks noGrp="1"/>
          </p:cNvSpPr>
          <p:nvPr>
            <p:ph type="body" sz="quarter" idx="13"/>
          </p:nvPr>
        </p:nvSpPr>
        <p:spPr>
          <a:xfrm>
            <a:off x="4599432" y="1717185"/>
            <a:ext cx="3364992" cy="731520"/>
          </a:xfrm>
        </p:spPr>
        <p:txBody>
          <a:bodyPr anchor="b"/>
          <a:lstStyle>
            <a:lvl1pPr marL="0" indent="0">
              <a:spcBef>
                <a:spcPts val="0"/>
              </a:spcBef>
              <a:buNone/>
              <a:defRPr>
                <a:solidFill>
                  <a:schemeClr val="tx2"/>
                </a:solidFill>
              </a:defRPr>
            </a:lvl1pPr>
          </a:lstStyle>
          <a:p>
            <a:pPr lvl="0"/>
            <a:r>
              <a:rPr lang="en-GB" smtClean="0"/>
              <a:t>Click to edit Master text styles</a:t>
            </a:r>
          </a:p>
        </p:txBody>
      </p:sp>
      <p:sp>
        <p:nvSpPr>
          <p:cNvPr id="6" name="Content Placeholder 5"/>
          <p:cNvSpPr>
            <a:spLocks noGrp="1"/>
          </p:cNvSpPr>
          <p:nvPr>
            <p:ph sz="quarter" idx="4"/>
          </p:nvPr>
        </p:nvSpPr>
        <p:spPr>
          <a:xfrm>
            <a:off x="4594860"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pPr>
              <a:defRPr/>
            </a:pPr>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pPr>
              <a:defRPr/>
            </a:pPr>
            <a:fld id="{9D94F2B4-BDDB-8E41-B8C9-65B955086BB0}" type="slidenum">
              <a:rPr lang="en-GB" altLang="en-US" smtClean="0"/>
              <a:pPr>
                <a:defRPr/>
              </a:pPr>
              <a:t>‹#›</a:t>
            </a:fld>
            <a:endParaRPr lang="en-GB" altLang="en-US"/>
          </a:p>
        </p:txBody>
      </p:sp>
    </p:spTree>
    <p:extLst>
      <p:ext uri="{BB962C8B-B14F-4D97-AF65-F5344CB8AC3E}">
        <p14:creationId xmlns:p14="http://schemas.microsoft.com/office/powerpoint/2010/main" val="258478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24C59E97-E4E8-794C-BAAD-97ACE59D56B5}" type="slidenum">
              <a:rPr lang="en-GB" altLang="en-US" smtClean="0"/>
              <a:pPr>
                <a:defRPr/>
              </a:pPr>
              <a:t>‹#›</a:t>
            </a:fld>
            <a:endParaRPr lang="en-GB" altLang="en-US"/>
          </a:p>
        </p:txBody>
      </p:sp>
    </p:spTree>
    <p:extLst>
      <p:ext uri="{BB962C8B-B14F-4D97-AF65-F5344CB8AC3E}">
        <p14:creationId xmlns:p14="http://schemas.microsoft.com/office/powerpoint/2010/main" val="2030786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a:p>
        </p:txBody>
      </p:sp>
      <p:sp>
        <p:nvSpPr>
          <p:cNvPr id="3" name="Footer Placeholder 2"/>
          <p:cNvSpPr>
            <a:spLocks noGrp="1"/>
          </p:cNvSpPr>
          <p:nvPr>
            <p:ph type="ftr" sz="quarter" idx="11"/>
          </p:nvPr>
        </p:nvSpPr>
        <p:spPr/>
        <p:txBody>
          <a:bodyPr/>
          <a:lstStyle/>
          <a:p>
            <a:pPr>
              <a:defRPr/>
            </a:pPr>
            <a:endParaRPr lang="en-GB" altLang="en-US"/>
          </a:p>
        </p:txBody>
      </p:sp>
      <p:sp>
        <p:nvSpPr>
          <p:cNvPr id="4" name="Slide Number Placeholder 3"/>
          <p:cNvSpPr>
            <a:spLocks noGrp="1"/>
          </p:cNvSpPr>
          <p:nvPr>
            <p:ph type="sldNum" sz="quarter" idx="12"/>
          </p:nvPr>
        </p:nvSpPr>
        <p:spPr/>
        <p:txBody>
          <a:bodyPr/>
          <a:lstStyle/>
          <a:p>
            <a:pPr>
              <a:defRPr/>
            </a:pPr>
            <a:fld id="{6B4FD295-E9F9-8142-8164-2BFE9963219B}" type="slidenum">
              <a:rPr lang="en-GB" altLang="en-US" smtClean="0"/>
              <a:pPr>
                <a:defRPr/>
              </a:pPr>
              <a:t>‹#›</a:t>
            </a:fld>
            <a:endParaRPr lang="en-GB" altLang="en-US"/>
          </a:p>
        </p:txBody>
      </p:sp>
    </p:spTree>
    <p:extLst>
      <p:ext uri="{BB962C8B-B14F-4D97-AF65-F5344CB8AC3E}">
        <p14:creationId xmlns:p14="http://schemas.microsoft.com/office/powerpoint/2010/main" val="1472868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400300" cy="1600197"/>
          </a:xfrm>
        </p:spPr>
        <p:txBody>
          <a:bodyPr anchor="b">
            <a:normAutofit/>
          </a:bodyPr>
          <a:lstStyle>
            <a:lvl1pPr>
              <a:defRPr sz="2800" b="1" baseline="0"/>
            </a:lvl1pPr>
          </a:lstStyle>
          <a:p>
            <a:r>
              <a:rPr lang="en-GB" smtClean="0"/>
              <a:t>Click to edit Master title style</a:t>
            </a:r>
            <a:endParaRPr lang="en-US" dirty="0"/>
          </a:p>
        </p:txBody>
      </p:sp>
      <p:sp>
        <p:nvSpPr>
          <p:cNvPr id="3" name="Content Placeholder 2"/>
          <p:cNvSpPr>
            <a:spLocks noGrp="1"/>
          </p:cNvSpPr>
          <p:nvPr>
            <p:ph idx="1"/>
          </p:nvPr>
        </p:nvSpPr>
        <p:spPr>
          <a:xfrm>
            <a:off x="3378200" y="685800"/>
            <a:ext cx="4559300" cy="5486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30936" y="2099735"/>
            <a:ext cx="24003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E399CC7E-0846-734F-AFFF-8830566540D9}" type="slidenum">
              <a:rPr lang="en-GB" altLang="en-US" smtClean="0"/>
              <a:pPr>
                <a:defRPr/>
              </a:pPr>
              <a:t>‹#›</a:t>
            </a:fld>
            <a:endParaRPr lang="en-GB" altLang="en-US"/>
          </a:p>
        </p:txBody>
      </p:sp>
    </p:spTree>
    <p:extLst>
      <p:ext uri="{BB962C8B-B14F-4D97-AF65-F5344CB8AC3E}">
        <p14:creationId xmlns:p14="http://schemas.microsoft.com/office/powerpoint/2010/main" val="456275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5105400"/>
            <a:ext cx="8417859" cy="1752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5257800"/>
            <a:ext cx="7486650" cy="914400"/>
          </a:xfrm>
        </p:spPr>
        <p:txBody>
          <a:bodyPr anchor="b">
            <a:normAutofit/>
          </a:bodyPr>
          <a:lstStyle>
            <a:lvl1pPr>
              <a:defRPr sz="2800" b="1">
                <a:solidFill>
                  <a:srgbClr val="FFFFFF"/>
                </a:solidFill>
              </a:defRPr>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0" y="1"/>
            <a:ext cx="846963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85800" y="6108590"/>
            <a:ext cx="7486650" cy="597011"/>
          </a:xfrm>
        </p:spPr>
        <p:txBody>
          <a:bodyPr>
            <a:normAutofit/>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65AEF78-2586-2C4B-848C-86700E23F7BC}" type="slidenum">
              <a:rPr lang="en-GB" altLang="en-US" smtClean="0"/>
              <a:pPr>
                <a:defRPr/>
              </a:pPr>
              <a:t>‹#›</a:t>
            </a:fld>
            <a:endParaRPr lang="en-GB" altLang="en-US"/>
          </a:p>
        </p:txBody>
      </p:sp>
    </p:spTree>
    <p:extLst>
      <p:ext uri="{BB962C8B-B14F-4D97-AF65-F5344CB8AC3E}">
        <p14:creationId xmlns:p14="http://schemas.microsoft.com/office/powerpoint/2010/main" val="2105355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2644D724-410D-2948-AA0F-7FF886E2436C}" type="slidenum">
              <a:rPr lang="en-GB" altLang="en-US" smtClean="0"/>
              <a:pPr>
                <a:defRPr/>
              </a:pPr>
              <a:t>‹#›</a:t>
            </a:fld>
            <a:endParaRPr lang="en-GB" altLang="en-US"/>
          </a:p>
        </p:txBody>
      </p:sp>
    </p:spTree>
    <p:extLst>
      <p:ext uri="{BB962C8B-B14F-4D97-AF65-F5344CB8AC3E}">
        <p14:creationId xmlns:p14="http://schemas.microsoft.com/office/powerpoint/2010/main" val="626257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6525" y="381000"/>
            <a:ext cx="1857375" cy="5897562"/>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571500" y="381000"/>
            <a:ext cx="5800725" cy="589756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114DE01E-6039-844E-80A7-AC5103E6E787}" type="slidenum">
              <a:rPr lang="en-GB" altLang="en-US" smtClean="0"/>
              <a:pPr>
                <a:defRPr/>
              </a:pPr>
              <a:t>‹#›</a:t>
            </a:fld>
            <a:endParaRPr lang="en-GB" altLang="en-US"/>
          </a:p>
        </p:txBody>
      </p:sp>
    </p:spTree>
    <p:extLst>
      <p:ext uri="{BB962C8B-B14F-4D97-AF65-F5344CB8AC3E}">
        <p14:creationId xmlns:p14="http://schemas.microsoft.com/office/powerpoint/2010/main" val="686095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8418195" y="0"/>
            <a:ext cx="73152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46404" y="365760"/>
            <a:ext cx="7269480" cy="1325562"/>
          </a:xfrm>
          <a:prstGeom prst="rect">
            <a:avLst/>
          </a:prstGeom>
        </p:spPr>
        <p:txBody>
          <a:bodyPr vert="horz" lIns="91440" tIns="45720" rIns="91440" bIns="45720" rtlCol="0" anchor="b">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946404" y="1828801"/>
            <a:ext cx="6446520" cy="4351337"/>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rot="16200000">
            <a:off x="7831456" y="1044178"/>
            <a:ext cx="1904999" cy="273844"/>
          </a:xfrm>
          <a:prstGeom prst="rect">
            <a:avLst/>
          </a:prstGeom>
        </p:spPr>
        <p:txBody>
          <a:bodyPr vert="horz" lIns="91440" tIns="45720" rIns="91440" bIns="45720" rtlCol="0" anchor="ctr"/>
          <a:lstStyle>
            <a:lvl1pPr algn="r">
              <a:defRPr sz="1050" b="0">
                <a:solidFill>
                  <a:schemeClr val="tx2">
                    <a:lumMod val="40000"/>
                    <a:lumOff val="60000"/>
                  </a:schemeClr>
                </a:solidFill>
              </a:defRPr>
            </a:lvl1pPr>
          </a:lstStyle>
          <a:p>
            <a:pPr>
              <a:defRPr/>
            </a:pPr>
            <a:endParaRPr lang="en-GB" altLang="en-US"/>
          </a:p>
        </p:txBody>
      </p:sp>
      <p:sp>
        <p:nvSpPr>
          <p:cNvPr id="5" name="Footer Placeholder 4"/>
          <p:cNvSpPr>
            <a:spLocks noGrp="1"/>
          </p:cNvSpPr>
          <p:nvPr>
            <p:ph type="ftr" sz="quarter" idx="3"/>
          </p:nvPr>
        </p:nvSpPr>
        <p:spPr>
          <a:xfrm rot="16200000">
            <a:off x="6993255" y="4092178"/>
            <a:ext cx="3581400" cy="273844"/>
          </a:xfrm>
          <a:prstGeom prst="rect">
            <a:avLst/>
          </a:prstGeom>
        </p:spPr>
        <p:txBody>
          <a:bodyPr vert="horz" lIns="91440" tIns="45720" rIns="91440" bIns="45720" rtlCol="0" anchor="ctr"/>
          <a:lstStyle>
            <a:lvl1pPr algn="l">
              <a:defRPr sz="1050">
                <a:solidFill>
                  <a:schemeClr val="tx2">
                    <a:lumMod val="40000"/>
                    <a:lumOff val="60000"/>
                  </a:schemeClr>
                </a:solidFill>
              </a:defRPr>
            </a:lvl1pPr>
          </a:lstStyle>
          <a:p>
            <a:pPr>
              <a:defRPr/>
            </a:pPr>
            <a:endParaRPr lang="en-GB" altLang="en-US"/>
          </a:p>
        </p:txBody>
      </p:sp>
      <p:sp>
        <p:nvSpPr>
          <p:cNvPr id="6" name="Slide Number Placeholder 5"/>
          <p:cNvSpPr>
            <a:spLocks noGrp="1"/>
          </p:cNvSpPr>
          <p:nvPr>
            <p:ph type="sldNum" sz="quarter" idx="4"/>
          </p:nvPr>
        </p:nvSpPr>
        <p:spPr>
          <a:xfrm>
            <a:off x="8441055" y="6172201"/>
            <a:ext cx="685800" cy="593725"/>
          </a:xfrm>
          <a:prstGeom prst="rect">
            <a:avLst/>
          </a:prstGeom>
        </p:spPr>
        <p:txBody>
          <a:bodyPr vert="horz" lIns="27432" tIns="45720" rIns="27432" bIns="45720" rtlCol="0" anchor="ctr">
            <a:normAutofit/>
          </a:bodyPr>
          <a:lstStyle>
            <a:lvl1pPr algn="ctr">
              <a:defRPr sz="3200">
                <a:solidFill>
                  <a:schemeClr val="tx2">
                    <a:lumMod val="60000"/>
                    <a:lumOff val="40000"/>
                  </a:schemeClr>
                </a:solidFill>
                <a:latin typeface="+mj-lt"/>
              </a:defRPr>
            </a:lvl1pPr>
          </a:lstStyle>
          <a:p>
            <a:pPr>
              <a:defRPr/>
            </a:pPr>
            <a:fld id="{2C3EC882-7FAB-9C4E-86FB-B36C6C52ADDA}" type="slidenum">
              <a:rPr lang="en-GB" altLang="en-US" smtClean="0"/>
              <a:pPr>
                <a:defRPr/>
              </a:pPr>
              <a:t>‹#›</a:t>
            </a:fld>
            <a:endParaRPr lang="en-GB" altLang="en-US"/>
          </a:p>
        </p:txBody>
      </p:sp>
    </p:spTree>
    <p:extLst>
      <p:ext uri="{BB962C8B-B14F-4D97-AF65-F5344CB8AC3E}">
        <p14:creationId xmlns:p14="http://schemas.microsoft.com/office/powerpoint/2010/main" val="213018825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000" b="1" kern="1200" spc="-7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55576" y="3573016"/>
            <a:ext cx="7772400" cy="504577"/>
          </a:xfrm>
        </p:spPr>
        <p:txBody>
          <a:bodyPr>
            <a:normAutofit fontScale="90000"/>
          </a:bodyPr>
          <a:lstStyle/>
          <a:p>
            <a:pPr fontAlgn="auto">
              <a:spcAft>
                <a:spcPts val="0"/>
              </a:spcAft>
              <a:defRPr/>
            </a:pPr>
            <a:r>
              <a:rPr lang="en-GB" altLang="en-US" sz="4800" dirty="0">
                <a:ea typeface="ＭＳ Ｐゴシック" charset="-128"/>
              </a:rPr>
              <a:t>Human Anatomy &amp; </a:t>
            </a:r>
            <a:r>
              <a:rPr lang="en-GB" altLang="en-US" sz="4800" dirty="0" smtClean="0">
                <a:ea typeface="ＭＳ Ｐゴシック" charset="-128"/>
              </a:rPr>
              <a:t>Physiology </a:t>
            </a:r>
            <a:r>
              <a:rPr lang="en-GB" altLang="en-US" sz="4800" smtClean="0">
                <a:ea typeface="ＭＳ Ｐゴシック" charset="-128"/>
              </a:rPr>
              <a:t/>
            </a:r>
            <a:br>
              <a:rPr lang="en-GB" altLang="en-US" sz="4800" smtClean="0">
                <a:ea typeface="ＭＳ Ｐゴシック" charset="-128"/>
              </a:rPr>
            </a:br>
            <a:r>
              <a:rPr lang="en-GB" altLang="en-US" sz="4800" smtClean="0">
                <a:ea typeface="ＭＳ Ｐゴシック" charset="-128"/>
              </a:rPr>
              <a:t>Practical </a:t>
            </a:r>
            <a:r>
              <a:rPr lang="en-GB" altLang="en-US" sz="4800" dirty="0" smtClean="0">
                <a:ea typeface="ＭＳ Ｐゴシック" charset="-128"/>
              </a:rPr>
              <a:t>– ECG and Heart Rate Variability</a:t>
            </a:r>
            <a:endParaRPr lang="en-GB" altLang="en-US" sz="4800" dirty="0">
              <a:ea typeface="ＭＳ Ｐゴシック" charset="-12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5733256"/>
            <a:ext cx="2273448" cy="74917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pic>
    </p:spTree>
    <p:extLst>
      <p:ext uri="{BB962C8B-B14F-4D97-AF65-F5344CB8AC3E}">
        <p14:creationId xmlns:p14="http://schemas.microsoft.com/office/powerpoint/2010/main" val="2490226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Objectives</a:t>
            </a:r>
            <a:endParaRPr lang="en-GB" dirty="0"/>
          </a:p>
        </p:txBody>
      </p:sp>
      <p:sp>
        <p:nvSpPr>
          <p:cNvPr id="3" name="Content Placeholder 2"/>
          <p:cNvSpPr>
            <a:spLocks noGrp="1"/>
          </p:cNvSpPr>
          <p:nvPr>
            <p:ph idx="1"/>
          </p:nvPr>
        </p:nvSpPr>
        <p:spPr>
          <a:xfrm>
            <a:off x="823713" y="2504392"/>
            <a:ext cx="6700615" cy="3156856"/>
          </a:xfrm>
        </p:spPr>
        <p:txBody>
          <a:bodyPr>
            <a:normAutofit/>
          </a:bodyPr>
          <a:lstStyle/>
          <a:p>
            <a:r>
              <a:rPr lang="en-GB" dirty="0" smtClean="0"/>
              <a:t>To understand the basics of electrical activity in the heart and how they produce contractions</a:t>
            </a:r>
          </a:p>
          <a:p>
            <a:r>
              <a:rPr lang="en-GB" dirty="0" smtClean="0"/>
              <a:t>To perform and repeat a ECG trace on fellow students, and if time allows take heart rate variability measures.</a:t>
            </a:r>
          </a:p>
          <a:p>
            <a:r>
              <a:rPr lang="en-GB" dirty="0" smtClean="0"/>
              <a:t>To be able to record data on excel documents accurately and understand the effects of the measurements you have taken.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7150" y="5661248"/>
            <a:ext cx="1864960" cy="801641"/>
          </a:xfrm>
          <a:prstGeom prst="rect">
            <a:avLst/>
          </a:prstGeom>
          <a:noFill/>
          <a:ln>
            <a:solidFill>
              <a:schemeClr val="accent1"/>
            </a:solidFill>
          </a:ln>
        </p:spPr>
      </p:pic>
    </p:spTree>
    <p:extLst>
      <p:ext uri="{BB962C8B-B14F-4D97-AF65-F5344CB8AC3E}">
        <p14:creationId xmlns:p14="http://schemas.microsoft.com/office/powerpoint/2010/main" val="20246938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pqr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286000"/>
            <a:ext cx="3711575" cy="37115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txBox="1">
            <a:spLocks noChangeArrowheads="1"/>
          </p:cNvSpPr>
          <p:nvPr/>
        </p:nvSpPr>
        <p:spPr>
          <a:xfrm>
            <a:off x="755576" y="764704"/>
            <a:ext cx="6172200" cy="1265170"/>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000" b="1" kern="1200" spc="-70" baseline="0">
                <a:solidFill>
                  <a:schemeClr val="accent1"/>
                </a:solidFill>
                <a:latin typeface="+mj-lt"/>
                <a:ea typeface="+mj-ea"/>
                <a:cs typeface="+mj-cs"/>
              </a:defRPr>
            </a:lvl1pPr>
          </a:lstStyle>
          <a:p>
            <a:pPr fontAlgn="auto">
              <a:spcAft>
                <a:spcPts val="0"/>
              </a:spcAft>
            </a:pPr>
            <a:r>
              <a:rPr lang="en-GB" altLang="en-US" dirty="0" smtClean="0"/>
              <a:t>Practical - Electrocardiogram</a:t>
            </a:r>
            <a:endParaRPr lang="en-GB" altLang="en-US" dirty="0"/>
          </a:p>
        </p:txBody>
      </p:sp>
    </p:spTree>
    <p:extLst>
      <p:ext uri="{BB962C8B-B14F-4D97-AF65-F5344CB8AC3E}">
        <p14:creationId xmlns:p14="http://schemas.microsoft.com/office/powerpoint/2010/main" val="369095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395536" y="404664"/>
            <a:ext cx="7793037" cy="794221"/>
          </a:xfrm>
        </p:spPr>
        <p:txBody>
          <a:bodyPr>
            <a:normAutofit fontScale="90000"/>
          </a:bodyPr>
          <a:lstStyle/>
          <a:p>
            <a:r>
              <a:rPr lang="en-US" altLang="x-none" sz="4000" dirty="0"/>
              <a:t>The Normal Conduction System</a:t>
            </a:r>
          </a:p>
        </p:txBody>
      </p:sp>
      <p:pic>
        <p:nvPicPr>
          <p:cNvPr id="107523" name="Picture 3" descr="conductio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628800"/>
            <a:ext cx="6172200" cy="473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8143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en-US" altLang="x-none"/>
              <a:t>Rate</a:t>
            </a:r>
          </a:p>
        </p:txBody>
      </p:sp>
      <p:sp>
        <p:nvSpPr>
          <p:cNvPr id="139267" name="Rectangle 3"/>
          <p:cNvSpPr>
            <a:spLocks noGrp="1" noChangeArrowheads="1"/>
          </p:cNvSpPr>
          <p:nvPr>
            <p:ph type="body" idx="1"/>
          </p:nvPr>
        </p:nvSpPr>
        <p:spPr/>
        <p:txBody>
          <a:bodyPr/>
          <a:lstStyle/>
          <a:p>
            <a:r>
              <a:rPr lang="en-US" altLang="x-none"/>
              <a:t>HR of 60-100 per minute is normal</a:t>
            </a:r>
          </a:p>
          <a:p>
            <a:r>
              <a:rPr lang="en-US" altLang="x-none"/>
              <a:t>HR &gt; 100 = tachycardia</a:t>
            </a:r>
          </a:p>
          <a:p>
            <a:r>
              <a:rPr lang="en-US" altLang="x-none"/>
              <a:t>HR &lt; 60 = bradycardia</a:t>
            </a:r>
          </a:p>
        </p:txBody>
      </p:sp>
    </p:spTree>
    <p:extLst>
      <p:ext uri="{BB962C8B-B14F-4D97-AF65-F5344CB8AC3E}">
        <p14:creationId xmlns:p14="http://schemas.microsoft.com/office/powerpoint/2010/main" val="2067144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altLang="x-none"/>
              <a:t>What is the heart rate?</a:t>
            </a:r>
          </a:p>
        </p:txBody>
      </p:sp>
      <p:pic>
        <p:nvPicPr>
          <p:cNvPr id="113667" name="Picture 3" descr="Sinusbradycar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362200"/>
            <a:ext cx="7202760" cy="1773238"/>
          </a:xfrm>
          <a:prstGeom prst="rect">
            <a:avLst/>
          </a:prstGeom>
          <a:noFill/>
          <a:extLst>
            <a:ext uri="{909E8E84-426E-40DD-AFC4-6F175D3DCCD1}">
              <a14:hiddenFill xmlns:a14="http://schemas.microsoft.com/office/drawing/2010/main">
                <a:solidFill>
                  <a:srgbClr val="FFFFFF"/>
                </a:solidFill>
              </a14:hiddenFill>
            </a:ext>
          </a:extLst>
        </p:spPr>
      </p:pic>
      <p:sp>
        <p:nvSpPr>
          <p:cNvPr id="113668" name="Text Box 4"/>
          <p:cNvSpPr txBox="1">
            <a:spLocks noChangeArrowheads="1"/>
          </p:cNvSpPr>
          <p:nvPr/>
        </p:nvSpPr>
        <p:spPr bwMode="auto">
          <a:xfrm>
            <a:off x="2819400" y="4953000"/>
            <a:ext cx="3505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spcBef>
                <a:spcPct val="50000"/>
              </a:spcBef>
            </a:pPr>
            <a:r>
              <a:rPr lang="en-US" altLang="x-none" sz="2800">
                <a:latin typeface="+mn-lt"/>
              </a:rPr>
              <a:t>(300 / 6) = 50 bpm</a:t>
            </a:r>
          </a:p>
        </p:txBody>
      </p:sp>
      <p:sp>
        <p:nvSpPr>
          <p:cNvPr id="113669" name="Text Box 5"/>
          <p:cNvSpPr txBox="1">
            <a:spLocks noChangeArrowheads="1"/>
          </p:cNvSpPr>
          <p:nvPr/>
        </p:nvSpPr>
        <p:spPr bwMode="auto">
          <a:xfrm>
            <a:off x="7010400" y="4114800"/>
            <a:ext cx="18288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spcBef>
                <a:spcPct val="50000"/>
              </a:spcBef>
            </a:pPr>
            <a:r>
              <a:rPr lang="en-US" altLang="x-none" sz="1200">
                <a:latin typeface="Arial" charset="0"/>
              </a:rPr>
              <a:t>www.uptodate.com</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5566812"/>
            <a:ext cx="1864960" cy="801641"/>
          </a:xfrm>
          <a:prstGeom prst="rect">
            <a:avLst/>
          </a:prstGeom>
          <a:noFill/>
          <a:ln>
            <a:solidFill>
              <a:schemeClr val="accent1"/>
            </a:solidFill>
          </a:ln>
        </p:spPr>
      </p:pic>
    </p:spTree>
    <p:extLst>
      <p:ext uri="{BB962C8B-B14F-4D97-AF65-F5344CB8AC3E}">
        <p14:creationId xmlns:p14="http://schemas.microsoft.com/office/powerpoint/2010/main" val="1639086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36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r>
              <a:rPr lang="en-US" altLang="x-none"/>
              <a:t>What is this rhythm?</a:t>
            </a:r>
          </a:p>
        </p:txBody>
      </p:sp>
      <p:sp>
        <p:nvSpPr>
          <p:cNvPr id="119812" name="Rectangle 4"/>
          <p:cNvSpPr>
            <a:spLocks noGrp="1" noChangeArrowheads="1"/>
          </p:cNvSpPr>
          <p:nvPr>
            <p:ph type="body" idx="1"/>
          </p:nvPr>
        </p:nvSpPr>
        <p:spPr>
          <a:xfrm>
            <a:off x="1219200" y="1905000"/>
            <a:ext cx="7772400" cy="4114800"/>
          </a:xfrm>
        </p:spPr>
        <p:txBody>
          <a:bodyPr/>
          <a:lstStyle/>
          <a:p>
            <a:pPr>
              <a:buFont typeface="Wingdings" charset="2"/>
              <a:buNone/>
            </a:pPr>
            <a:r>
              <a:rPr lang="en-US" altLang="x-none"/>
              <a:t>Normal sinus rhythm</a:t>
            </a:r>
          </a:p>
        </p:txBody>
      </p:sp>
      <p:pic>
        <p:nvPicPr>
          <p:cNvPr id="119811" name="Picture 3" descr="no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1" y="2362200"/>
            <a:ext cx="7427168" cy="4495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146" y="265159"/>
            <a:ext cx="1864960" cy="801641"/>
          </a:xfrm>
          <a:prstGeom prst="rect">
            <a:avLst/>
          </a:prstGeom>
          <a:noFill/>
          <a:ln>
            <a:solidFill>
              <a:schemeClr val="accent1"/>
            </a:solidFill>
          </a:ln>
        </p:spPr>
      </p:pic>
    </p:spTree>
    <p:extLst>
      <p:ext uri="{BB962C8B-B14F-4D97-AF65-F5344CB8AC3E}">
        <p14:creationId xmlns:p14="http://schemas.microsoft.com/office/powerpoint/2010/main" val="2025817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98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2"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9"/>
          <p:cNvSpPr txBox="1">
            <a:spLocks noChangeArrowheads="1"/>
          </p:cNvSpPr>
          <p:nvPr/>
        </p:nvSpPr>
        <p:spPr bwMode="auto">
          <a:xfrm>
            <a:off x="467544" y="2276872"/>
            <a:ext cx="7924800" cy="1914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800" dirty="0">
                <a:latin typeface="+mn-lt"/>
              </a:rPr>
              <a:t>A measure of </a:t>
            </a:r>
            <a:r>
              <a:rPr lang="en-US" altLang="x-none" sz="2800" dirty="0" err="1">
                <a:latin typeface="+mn-lt"/>
              </a:rPr>
              <a:t>neurocardiac</a:t>
            </a:r>
            <a:r>
              <a:rPr lang="en-US" altLang="x-none" sz="2800" dirty="0">
                <a:latin typeface="+mn-lt"/>
              </a:rPr>
              <a:t> function that reflects heart-brain interactions and autonomic nervous system dynamics.  </a:t>
            </a:r>
          </a:p>
          <a:p>
            <a:pPr algn="r">
              <a:lnSpc>
                <a:spcPct val="140000"/>
              </a:lnSpc>
            </a:pPr>
            <a:r>
              <a:rPr lang="en-US" altLang="x-none" sz="2800" dirty="0" err="1">
                <a:latin typeface="+mn-lt"/>
              </a:rPr>
              <a:t>McCraty</a:t>
            </a:r>
            <a:r>
              <a:rPr lang="en-US" altLang="x-none" sz="2800" dirty="0">
                <a:latin typeface="+mn-lt"/>
              </a:rPr>
              <a:t> &amp; Singer, 2002</a:t>
            </a:r>
          </a:p>
        </p:txBody>
      </p:sp>
      <p:sp>
        <p:nvSpPr>
          <p:cNvPr id="11267" name="Text Box 10"/>
          <p:cNvSpPr txBox="1">
            <a:spLocks noChangeArrowheads="1"/>
          </p:cNvSpPr>
          <p:nvPr/>
        </p:nvSpPr>
        <p:spPr bwMode="auto">
          <a:xfrm>
            <a:off x="251520" y="548680"/>
            <a:ext cx="79248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algn="ctr">
              <a:spcBef>
                <a:spcPct val="50000"/>
              </a:spcBef>
            </a:pPr>
            <a:r>
              <a:rPr lang="en-US" altLang="x-none" sz="4800" b="1" dirty="0">
                <a:solidFill>
                  <a:srgbClr val="00B050"/>
                </a:solidFill>
                <a:latin typeface="+mn-lt"/>
              </a:rPr>
              <a:t>Heart Rate Variability is:</a:t>
            </a:r>
            <a:endParaRPr lang="en-US" altLang="x-none" sz="2800" b="1" dirty="0">
              <a:solidFill>
                <a:srgbClr val="00B050"/>
              </a:solidFill>
              <a:latin typeface="+mn-l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5566812"/>
            <a:ext cx="1864960" cy="801641"/>
          </a:xfrm>
          <a:prstGeom prst="rect">
            <a:avLst/>
          </a:prstGeom>
          <a:noFill/>
          <a:ln>
            <a:solidFill>
              <a:schemeClr val="accent1"/>
            </a:solidFill>
          </a:ln>
        </p:spPr>
      </p:pic>
    </p:spTree>
    <p:extLst>
      <p:ext uri="{BB962C8B-B14F-4D97-AF65-F5344CB8AC3E}">
        <p14:creationId xmlns:p14="http://schemas.microsoft.com/office/powerpoint/2010/main" val="13405360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2"/>
          <p:cNvGrpSpPr>
            <a:grpSpLocks/>
          </p:cNvGrpSpPr>
          <p:nvPr/>
        </p:nvGrpSpPr>
        <p:grpSpPr bwMode="auto">
          <a:xfrm>
            <a:off x="381000" y="533400"/>
            <a:ext cx="7719835" cy="5759450"/>
            <a:chOff x="240" y="336"/>
            <a:chExt cx="5758" cy="3628"/>
          </a:xfrm>
        </p:grpSpPr>
        <p:grpSp>
          <p:nvGrpSpPr>
            <p:cNvPr id="12291" name="Group 3"/>
            <p:cNvGrpSpPr>
              <a:grpSpLocks/>
            </p:cNvGrpSpPr>
            <p:nvPr/>
          </p:nvGrpSpPr>
          <p:grpSpPr bwMode="auto">
            <a:xfrm>
              <a:off x="392" y="336"/>
              <a:ext cx="5606" cy="2673"/>
              <a:chOff x="584" y="596"/>
              <a:chExt cx="5606" cy="2673"/>
            </a:xfrm>
          </p:grpSpPr>
          <p:sp>
            <p:nvSpPr>
              <p:cNvPr id="12293" name="Line 4"/>
              <p:cNvSpPr>
                <a:spLocks noChangeShapeType="1"/>
              </p:cNvSpPr>
              <p:nvPr/>
            </p:nvSpPr>
            <p:spPr bwMode="auto">
              <a:xfrm>
                <a:off x="1027" y="2796"/>
                <a:ext cx="106" cy="35"/>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4" name="Line 5"/>
              <p:cNvSpPr>
                <a:spLocks noChangeShapeType="1"/>
              </p:cNvSpPr>
              <p:nvPr/>
            </p:nvSpPr>
            <p:spPr bwMode="auto">
              <a:xfrm>
                <a:off x="1027" y="2647"/>
                <a:ext cx="552" cy="184"/>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5" name="Line 6"/>
              <p:cNvSpPr>
                <a:spLocks noChangeShapeType="1"/>
              </p:cNvSpPr>
              <p:nvPr/>
            </p:nvSpPr>
            <p:spPr bwMode="auto">
              <a:xfrm>
                <a:off x="1027" y="2498"/>
                <a:ext cx="999" cy="333"/>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6" name="Line 7"/>
              <p:cNvSpPr>
                <a:spLocks noChangeShapeType="1"/>
              </p:cNvSpPr>
              <p:nvPr/>
            </p:nvSpPr>
            <p:spPr bwMode="auto">
              <a:xfrm>
                <a:off x="1027" y="2350"/>
                <a:ext cx="1443" cy="481"/>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7" name="Line 8"/>
              <p:cNvSpPr>
                <a:spLocks noChangeShapeType="1"/>
              </p:cNvSpPr>
              <p:nvPr/>
            </p:nvSpPr>
            <p:spPr bwMode="auto">
              <a:xfrm>
                <a:off x="1027" y="2201"/>
                <a:ext cx="1889" cy="630"/>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8" name="Line 9"/>
              <p:cNvSpPr>
                <a:spLocks noChangeShapeType="1"/>
              </p:cNvSpPr>
              <p:nvPr/>
            </p:nvSpPr>
            <p:spPr bwMode="auto">
              <a:xfrm>
                <a:off x="1027" y="2053"/>
                <a:ext cx="2334" cy="778"/>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9" name="Line 10"/>
              <p:cNvSpPr>
                <a:spLocks noChangeShapeType="1"/>
              </p:cNvSpPr>
              <p:nvPr/>
            </p:nvSpPr>
            <p:spPr bwMode="auto">
              <a:xfrm>
                <a:off x="1027" y="1905"/>
                <a:ext cx="2778" cy="926"/>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0" name="Line 11"/>
              <p:cNvSpPr>
                <a:spLocks noChangeShapeType="1"/>
              </p:cNvSpPr>
              <p:nvPr/>
            </p:nvSpPr>
            <p:spPr bwMode="auto">
              <a:xfrm>
                <a:off x="1027" y="1758"/>
                <a:ext cx="3222" cy="1073"/>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1" name="Line 12"/>
              <p:cNvSpPr>
                <a:spLocks noChangeShapeType="1"/>
              </p:cNvSpPr>
              <p:nvPr/>
            </p:nvSpPr>
            <p:spPr bwMode="auto">
              <a:xfrm>
                <a:off x="1027" y="1609"/>
                <a:ext cx="3670" cy="1222"/>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2" name="Line 13"/>
              <p:cNvSpPr>
                <a:spLocks noChangeShapeType="1"/>
              </p:cNvSpPr>
              <p:nvPr/>
            </p:nvSpPr>
            <p:spPr bwMode="auto">
              <a:xfrm>
                <a:off x="1027" y="1461"/>
                <a:ext cx="4114" cy="1370"/>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3" name="Line 14"/>
              <p:cNvSpPr>
                <a:spLocks noChangeShapeType="1"/>
              </p:cNvSpPr>
              <p:nvPr/>
            </p:nvSpPr>
            <p:spPr bwMode="auto">
              <a:xfrm>
                <a:off x="1081" y="1330"/>
                <a:ext cx="4453" cy="1483"/>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4" name="Line 15"/>
              <p:cNvSpPr>
                <a:spLocks noChangeShapeType="1"/>
              </p:cNvSpPr>
              <p:nvPr/>
            </p:nvSpPr>
            <p:spPr bwMode="auto">
              <a:xfrm>
                <a:off x="1525" y="1330"/>
                <a:ext cx="4009" cy="1335"/>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5" name="Line 16"/>
              <p:cNvSpPr>
                <a:spLocks noChangeShapeType="1"/>
              </p:cNvSpPr>
              <p:nvPr/>
            </p:nvSpPr>
            <p:spPr bwMode="auto">
              <a:xfrm>
                <a:off x="1972" y="1330"/>
                <a:ext cx="3562" cy="1186"/>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6" name="Line 17"/>
              <p:cNvSpPr>
                <a:spLocks noChangeShapeType="1"/>
              </p:cNvSpPr>
              <p:nvPr/>
            </p:nvSpPr>
            <p:spPr bwMode="auto">
              <a:xfrm>
                <a:off x="2416" y="1330"/>
                <a:ext cx="3118" cy="1038"/>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7" name="Line 18"/>
              <p:cNvSpPr>
                <a:spLocks noChangeShapeType="1"/>
              </p:cNvSpPr>
              <p:nvPr/>
            </p:nvSpPr>
            <p:spPr bwMode="auto">
              <a:xfrm>
                <a:off x="2861" y="1330"/>
                <a:ext cx="2673" cy="890"/>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8" name="Line 19"/>
              <p:cNvSpPr>
                <a:spLocks noChangeShapeType="1"/>
              </p:cNvSpPr>
              <p:nvPr/>
            </p:nvSpPr>
            <p:spPr bwMode="auto">
              <a:xfrm>
                <a:off x="3308" y="1330"/>
                <a:ext cx="2226" cy="741"/>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9" name="Line 20"/>
              <p:cNvSpPr>
                <a:spLocks noChangeShapeType="1"/>
              </p:cNvSpPr>
              <p:nvPr/>
            </p:nvSpPr>
            <p:spPr bwMode="auto">
              <a:xfrm>
                <a:off x="3750" y="1330"/>
                <a:ext cx="1784" cy="594"/>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0" name="Line 21"/>
              <p:cNvSpPr>
                <a:spLocks noChangeShapeType="1"/>
              </p:cNvSpPr>
              <p:nvPr/>
            </p:nvSpPr>
            <p:spPr bwMode="auto">
              <a:xfrm>
                <a:off x="4194" y="1330"/>
                <a:ext cx="1340" cy="446"/>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1" name="Line 22"/>
              <p:cNvSpPr>
                <a:spLocks noChangeShapeType="1"/>
              </p:cNvSpPr>
              <p:nvPr/>
            </p:nvSpPr>
            <p:spPr bwMode="auto">
              <a:xfrm>
                <a:off x="4642" y="1330"/>
                <a:ext cx="892" cy="297"/>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2" name="Line 23"/>
              <p:cNvSpPr>
                <a:spLocks noChangeShapeType="1"/>
              </p:cNvSpPr>
              <p:nvPr/>
            </p:nvSpPr>
            <p:spPr bwMode="auto">
              <a:xfrm>
                <a:off x="5086" y="1330"/>
                <a:ext cx="448" cy="149"/>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3" name="Line 24"/>
              <p:cNvSpPr>
                <a:spLocks noChangeShapeType="1"/>
              </p:cNvSpPr>
              <p:nvPr/>
            </p:nvSpPr>
            <p:spPr bwMode="auto">
              <a:xfrm>
                <a:off x="5530" y="1330"/>
                <a:ext cx="4" cy="1"/>
              </a:xfrm>
              <a:prstGeom prst="line">
                <a:avLst/>
              </a:prstGeom>
              <a:noFill/>
              <a:ln w="1270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4" name="Line 25"/>
              <p:cNvSpPr>
                <a:spLocks noChangeShapeType="1"/>
              </p:cNvSpPr>
              <p:nvPr/>
            </p:nvSpPr>
            <p:spPr bwMode="auto">
              <a:xfrm>
                <a:off x="1010" y="2831"/>
                <a:ext cx="4541" cy="1"/>
              </a:xfrm>
              <a:prstGeom prst="line">
                <a:avLst/>
              </a:prstGeom>
              <a:noFill/>
              <a:ln w="5556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5" name="Line 26"/>
              <p:cNvSpPr>
                <a:spLocks noChangeShapeType="1"/>
              </p:cNvSpPr>
              <p:nvPr/>
            </p:nvSpPr>
            <p:spPr bwMode="auto">
              <a:xfrm>
                <a:off x="1010" y="1330"/>
                <a:ext cx="4541" cy="1"/>
              </a:xfrm>
              <a:prstGeom prst="line">
                <a:avLst/>
              </a:prstGeom>
              <a:noFill/>
              <a:ln w="5556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6" name="Line 27"/>
              <p:cNvSpPr>
                <a:spLocks noChangeShapeType="1"/>
              </p:cNvSpPr>
              <p:nvPr/>
            </p:nvSpPr>
            <p:spPr bwMode="auto">
              <a:xfrm flipV="1">
                <a:off x="1027" y="1313"/>
                <a:ext cx="1" cy="1534"/>
              </a:xfrm>
              <a:prstGeom prst="line">
                <a:avLst/>
              </a:prstGeom>
              <a:noFill/>
              <a:ln w="5556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7" name="Line 28"/>
              <p:cNvSpPr>
                <a:spLocks noChangeShapeType="1"/>
              </p:cNvSpPr>
              <p:nvPr/>
            </p:nvSpPr>
            <p:spPr bwMode="auto">
              <a:xfrm flipV="1">
                <a:off x="5534" y="1313"/>
                <a:ext cx="1" cy="1534"/>
              </a:xfrm>
              <a:prstGeom prst="line">
                <a:avLst/>
              </a:prstGeom>
              <a:noFill/>
              <a:ln w="5556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8" name="Line 29"/>
              <p:cNvSpPr>
                <a:spLocks noChangeShapeType="1"/>
              </p:cNvSpPr>
              <p:nvPr/>
            </p:nvSpPr>
            <p:spPr bwMode="auto">
              <a:xfrm>
                <a:off x="1025" y="2831"/>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9" name="Line 30"/>
              <p:cNvSpPr>
                <a:spLocks noChangeShapeType="1"/>
              </p:cNvSpPr>
              <p:nvPr/>
            </p:nvSpPr>
            <p:spPr bwMode="auto">
              <a:xfrm>
                <a:off x="1025" y="2531"/>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0" name="Line 31"/>
              <p:cNvSpPr>
                <a:spLocks noChangeShapeType="1"/>
              </p:cNvSpPr>
              <p:nvPr/>
            </p:nvSpPr>
            <p:spPr bwMode="auto">
              <a:xfrm>
                <a:off x="1025" y="2230"/>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1" name="Line 32"/>
              <p:cNvSpPr>
                <a:spLocks noChangeShapeType="1"/>
              </p:cNvSpPr>
              <p:nvPr/>
            </p:nvSpPr>
            <p:spPr bwMode="auto">
              <a:xfrm>
                <a:off x="1025" y="1930"/>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2" name="Line 33"/>
              <p:cNvSpPr>
                <a:spLocks noChangeShapeType="1"/>
              </p:cNvSpPr>
              <p:nvPr/>
            </p:nvSpPr>
            <p:spPr bwMode="auto">
              <a:xfrm>
                <a:off x="1025" y="1630"/>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3" name="Line 34"/>
              <p:cNvSpPr>
                <a:spLocks noChangeShapeType="1"/>
              </p:cNvSpPr>
              <p:nvPr/>
            </p:nvSpPr>
            <p:spPr bwMode="auto">
              <a:xfrm>
                <a:off x="1025" y="1330"/>
                <a:ext cx="4511"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4" name="Line 35"/>
              <p:cNvSpPr>
                <a:spLocks noChangeShapeType="1"/>
              </p:cNvSpPr>
              <p:nvPr/>
            </p:nvSpPr>
            <p:spPr bwMode="auto">
              <a:xfrm flipV="1">
                <a:off x="1027" y="1328"/>
                <a:ext cx="1" cy="1504"/>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5" name="Line 36"/>
              <p:cNvSpPr>
                <a:spLocks noChangeShapeType="1"/>
              </p:cNvSpPr>
              <p:nvPr/>
            </p:nvSpPr>
            <p:spPr bwMode="auto">
              <a:xfrm flipV="1">
                <a:off x="2821" y="1328"/>
                <a:ext cx="1" cy="1504"/>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6" name="Line 37"/>
              <p:cNvSpPr>
                <a:spLocks noChangeShapeType="1"/>
              </p:cNvSpPr>
              <p:nvPr/>
            </p:nvSpPr>
            <p:spPr bwMode="auto">
              <a:xfrm flipV="1">
                <a:off x="4618" y="1328"/>
                <a:ext cx="1" cy="1504"/>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7" name="Line 38"/>
              <p:cNvSpPr>
                <a:spLocks noChangeShapeType="1"/>
              </p:cNvSpPr>
              <p:nvPr/>
            </p:nvSpPr>
            <p:spPr bwMode="auto">
              <a:xfrm>
                <a:off x="1005" y="2831"/>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8" name="Line 39"/>
              <p:cNvSpPr>
                <a:spLocks noChangeShapeType="1"/>
              </p:cNvSpPr>
              <p:nvPr/>
            </p:nvSpPr>
            <p:spPr bwMode="auto">
              <a:xfrm>
                <a:off x="1005" y="2531"/>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9" name="Line 40"/>
              <p:cNvSpPr>
                <a:spLocks noChangeShapeType="1"/>
              </p:cNvSpPr>
              <p:nvPr/>
            </p:nvSpPr>
            <p:spPr bwMode="auto">
              <a:xfrm>
                <a:off x="1005" y="2230"/>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0" name="Line 41"/>
              <p:cNvSpPr>
                <a:spLocks noChangeShapeType="1"/>
              </p:cNvSpPr>
              <p:nvPr/>
            </p:nvSpPr>
            <p:spPr bwMode="auto">
              <a:xfrm>
                <a:off x="1005" y="1930"/>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1" name="Line 42"/>
              <p:cNvSpPr>
                <a:spLocks noChangeShapeType="1"/>
              </p:cNvSpPr>
              <p:nvPr/>
            </p:nvSpPr>
            <p:spPr bwMode="auto">
              <a:xfrm>
                <a:off x="1005" y="1630"/>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2" name="Line 43"/>
              <p:cNvSpPr>
                <a:spLocks noChangeShapeType="1"/>
              </p:cNvSpPr>
              <p:nvPr/>
            </p:nvSpPr>
            <p:spPr bwMode="auto">
              <a:xfrm>
                <a:off x="1005" y="1330"/>
                <a:ext cx="22"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3" name="Line 44"/>
              <p:cNvSpPr>
                <a:spLocks noChangeShapeType="1"/>
              </p:cNvSpPr>
              <p:nvPr/>
            </p:nvSpPr>
            <p:spPr bwMode="auto">
              <a:xfrm>
                <a:off x="983" y="2831"/>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4" name="Line 45"/>
              <p:cNvSpPr>
                <a:spLocks noChangeShapeType="1"/>
              </p:cNvSpPr>
              <p:nvPr/>
            </p:nvSpPr>
            <p:spPr bwMode="auto">
              <a:xfrm>
                <a:off x="983" y="2531"/>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5" name="Line 46"/>
              <p:cNvSpPr>
                <a:spLocks noChangeShapeType="1"/>
              </p:cNvSpPr>
              <p:nvPr/>
            </p:nvSpPr>
            <p:spPr bwMode="auto">
              <a:xfrm>
                <a:off x="983" y="2230"/>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6" name="Line 47"/>
              <p:cNvSpPr>
                <a:spLocks noChangeShapeType="1"/>
              </p:cNvSpPr>
              <p:nvPr/>
            </p:nvSpPr>
            <p:spPr bwMode="auto">
              <a:xfrm>
                <a:off x="983" y="1930"/>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7" name="Line 48"/>
              <p:cNvSpPr>
                <a:spLocks noChangeShapeType="1"/>
              </p:cNvSpPr>
              <p:nvPr/>
            </p:nvSpPr>
            <p:spPr bwMode="auto">
              <a:xfrm>
                <a:off x="983" y="1630"/>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8" name="Line 49"/>
              <p:cNvSpPr>
                <a:spLocks noChangeShapeType="1"/>
              </p:cNvSpPr>
              <p:nvPr/>
            </p:nvSpPr>
            <p:spPr bwMode="auto">
              <a:xfrm>
                <a:off x="983" y="1330"/>
                <a:ext cx="46"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9" name="Line 50"/>
              <p:cNvSpPr>
                <a:spLocks noChangeShapeType="1"/>
              </p:cNvSpPr>
              <p:nvPr/>
            </p:nvSpPr>
            <p:spPr bwMode="auto">
              <a:xfrm>
                <a:off x="5534" y="2831"/>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0" name="Line 51"/>
              <p:cNvSpPr>
                <a:spLocks noChangeShapeType="1"/>
              </p:cNvSpPr>
              <p:nvPr/>
            </p:nvSpPr>
            <p:spPr bwMode="auto">
              <a:xfrm>
                <a:off x="5534" y="2531"/>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1" name="Line 52"/>
              <p:cNvSpPr>
                <a:spLocks noChangeShapeType="1"/>
              </p:cNvSpPr>
              <p:nvPr/>
            </p:nvSpPr>
            <p:spPr bwMode="auto">
              <a:xfrm>
                <a:off x="5534" y="2230"/>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2" name="Line 53"/>
              <p:cNvSpPr>
                <a:spLocks noChangeShapeType="1"/>
              </p:cNvSpPr>
              <p:nvPr/>
            </p:nvSpPr>
            <p:spPr bwMode="auto">
              <a:xfrm>
                <a:off x="5534" y="1930"/>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3" name="Line 54"/>
              <p:cNvSpPr>
                <a:spLocks noChangeShapeType="1"/>
              </p:cNvSpPr>
              <p:nvPr/>
            </p:nvSpPr>
            <p:spPr bwMode="auto">
              <a:xfrm>
                <a:off x="5534" y="1630"/>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4" name="Line 55"/>
              <p:cNvSpPr>
                <a:spLocks noChangeShapeType="1"/>
              </p:cNvSpPr>
              <p:nvPr/>
            </p:nvSpPr>
            <p:spPr bwMode="auto">
              <a:xfrm>
                <a:off x="5534" y="1330"/>
                <a:ext cx="20"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5" name="Line 56"/>
              <p:cNvSpPr>
                <a:spLocks noChangeShapeType="1"/>
              </p:cNvSpPr>
              <p:nvPr/>
            </p:nvSpPr>
            <p:spPr bwMode="auto">
              <a:xfrm>
                <a:off x="5533" y="2831"/>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6" name="Line 57"/>
              <p:cNvSpPr>
                <a:spLocks noChangeShapeType="1"/>
              </p:cNvSpPr>
              <p:nvPr/>
            </p:nvSpPr>
            <p:spPr bwMode="auto">
              <a:xfrm>
                <a:off x="5533" y="2531"/>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7" name="Line 58"/>
              <p:cNvSpPr>
                <a:spLocks noChangeShapeType="1"/>
              </p:cNvSpPr>
              <p:nvPr/>
            </p:nvSpPr>
            <p:spPr bwMode="auto">
              <a:xfrm>
                <a:off x="5533" y="2230"/>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8" name="Line 59"/>
              <p:cNvSpPr>
                <a:spLocks noChangeShapeType="1"/>
              </p:cNvSpPr>
              <p:nvPr/>
            </p:nvSpPr>
            <p:spPr bwMode="auto">
              <a:xfrm>
                <a:off x="5533" y="1930"/>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9" name="Line 60"/>
              <p:cNvSpPr>
                <a:spLocks noChangeShapeType="1"/>
              </p:cNvSpPr>
              <p:nvPr/>
            </p:nvSpPr>
            <p:spPr bwMode="auto">
              <a:xfrm>
                <a:off x="5533" y="1630"/>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0" name="Line 61"/>
              <p:cNvSpPr>
                <a:spLocks noChangeShapeType="1"/>
              </p:cNvSpPr>
              <p:nvPr/>
            </p:nvSpPr>
            <p:spPr bwMode="auto">
              <a:xfrm>
                <a:off x="5533" y="1330"/>
                <a:ext cx="45" cy="1"/>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1" name="Line 62"/>
              <p:cNvSpPr>
                <a:spLocks noChangeShapeType="1"/>
              </p:cNvSpPr>
              <p:nvPr/>
            </p:nvSpPr>
            <p:spPr bwMode="auto">
              <a:xfrm flipV="1">
                <a:off x="1027" y="2529"/>
                <a:ext cx="1" cy="45"/>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2" name="Line 63"/>
              <p:cNvSpPr>
                <a:spLocks noChangeShapeType="1"/>
              </p:cNvSpPr>
              <p:nvPr/>
            </p:nvSpPr>
            <p:spPr bwMode="auto">
              <a:xfrm flipV="1">
                <a:off x="2821" y="2529"/>
                <a:ext cx="1" cy="45"/>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3" name="Line 64"/>
              <p:cNvSpPr>
                <a:spLocks noChangeShapeType="1"/>
              </p:cNvSpPr>
              <p:nvPr/>
            </p:nvSpPr>
            <p:spPr bwMode="auto">
              <a:xfrm flipV="1">
                <a:off x="4618" y="2529"/>
                <a:ext cx="1" cy="45"/>
              </a:xfrm>
              <a:prstGeom prst="line">
                <a:avLst/>
              </a:prstGeom>
              <a:noFill/>
              <a:ln w="476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4" name="Line 65"/>
              <p:cNvSpPr>
                <a:spLocks noChangeShapeType="1"/>
              </p:cNvSpPr>
              <p:nvPr/>
            </p:nvSpPr>
            <p:spPr bwMode="auto">
              <a:xfrm flipV="1">
                <a:off x="1027" y="1326"/>
                <a:ext cx="1" cy="1508"/>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5" name="Line 66"/>
              <p:cNvSpPr>
                <a:spLocks noChangeShapeType="1"/>
              </p:cNvSpPr>
              <p:nvPr/>
            </p:nvSpPr>
            <p:spPr bwMode="auto">
              <a:xfrm flipV="1">
                <a:off x="5534" y="1326"/>
                <a:ext cx="1" cy="1508"/>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6" name="Line 67"/>
              <p:cNvSpPr>
                <a:spLocks noChangeShapeType="1"/>
              </p:cNvSpPr>
              <p:nvPr/>
            </p:nvSpPr>
            <p:spPr bwMode="auto">
              <a:xfrm>
                <a:off x="1024" y="2531"/>
                <a:ext cx="4514" cy="1"/>
              </a:xfrm>
              <a:prstGeom prst="line">
                <a:avLst/>
              </a:prstGeom>
              <a:noFill/>
              <a:ln w="11113">
                <a:solidFill>
                  <a:srgbClr val="B3B3B3"/>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7" name="Line 68"/>
              <p:cNvSpPr>
                <a:spLocks noChangeShapeType="1"/>
              </p:cNvSpPr>
              <p:nvPr/>
            </p:nvSpPr>
            <p:spPr bwMode="auto">
              <a:xfrm>
                <a:off x="1019" y="2460"/>
                <a:ext cx="51" cy="13"/>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8" name="Line 69"/>
              <p:cNvSpPr>
                <a:spLocks noChangeShapeType="1"/>
              </p:cNvSpPr>
              <p:nvPr/>
            </p:nvSpPr>
            <p:spPr bwMode="auto">
              <a:xfrm flipV="1">
                <a:off x="1037" y="2461"/>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9" name="Line 70"/>
              <p:cNvSpPr>
                <a:spLocks noChangeShapeType="1"/>
              </p:cNvSpPr>
              <p:nvPr/>
            </p:nvSpPr>
            <p:spPr bwMode="auto">
              <a:xfrm>
                <a:off x="1055" y="2460"/>
                <a:ext cx="50" cy="15"/>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0" name="Line 71"/>
              <p:cNvSpPr>
                <a:spLocks noChangeShapeType="1"/>
              </p:cNvSpPr>
              <p:nvPr/>
            </p:nvSpPr>
            <p:spPr bwMode="auto">
              <a:xfrm flipV="1">
                <a:off x="1072" y="2468"/>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1" name="Line 72"/>
              <p:cNvSpPr>
                <a:spLocks noChangeShapeType="1"/>
              </p:cNvSpPr>
              <p:nvPr/>
            </p:nvSpPr>
            <p:spPr bwMode="auto">
              <a:xfrm flipV="1">
                <a:off x="1090" y="2457"/>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2" name="Line 73"/>
              <p:cNvSpPr>
                <a:spLocks noChangeShapeType="1"/>
              </p:cNvSpPr>
              <p:nvPr/>
            </p:nvSpPr>
            <p:spPr bwMode="auto">
              <a:xfrm>
                <a:off x="1109" y="2448"/>
                <a:ext cx="51" cy="4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3" name="Line 74"/>
              <p:cNvSpPr>
                <a:spLocks noChangeShapeType="1"/>
              </p:cNvSpPr>
              <p:nvPr/>
            </p:nvSpPr>
            <p:spPr bwMode="auto">
              <a:xfrm flipV="1">
                <a:off x="1127" y="2467"/>
                <a:ext cx="50" cy="15"/>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4" name="Line 75"/>
              <p:cNvSpPr>
                <a:spLocks noChangeShapeType="1"/>
              </p:cNvSpPr>
              <p:nvPr/>
            </p:nvSpPr>
            <p:spPr bwMode="auto">
              <a:xfrm>
                <a:off x="1144" y="2472"/>
                <a:ext cx="51"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5" name="Line 76"/>
              <p:cNvSpPr>
                <a:spLocks noChangeShapeType="1"/>
              </p:cNvSpPr>
              <p:nvPr/>
            </p:nvSpPr>
            <p:spPr bwMode="auto">
              <a:xfrm flipV="1">
                <a:off x="1162" y="2447"/>
                <a:ext cx="52" cy="38"/>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6" name="Line 77"/>
              <p:cNvSpPr>
                <a:spLocks noChangeShapeType="1"/>
              </p:cNvSpPr>
              <p:nvPr/>
            </p:nvSpPr>
            <p:spPr bwMode="auto">
              <a:xfrm flipV="1">
                <a:off x="1184" y="2419"/>
                <a:ext cx="44" cy="56"/>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7" name="Line 78"/>
              <p:cNvSpPr>
                <a:spLocks noChangeShapeType="1"/>
              </p:cNvSpPr>
              <p:nvPr/>
            </p:nvSpPr>
            <p:spPr bwMode="auto">
              <a:xfrm>
                <a:off x="1199" y="2434"/>
                <a:ext cx="50" cy="5"/>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8" name="Line 79"/>
              <p:cNvSpPr>
                <a:spLocks noChangeShapeType="1"/>
              </p:cNvSpPr>
              <p:nvPr/>
            </p:nvSpPr>
            <p:spPr bwMode="auto">
              <a:xfrm flipV="1">
                <a:off x="1215" y="2428"/>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9" name="Line 80"/>
              <p:cNvSpPr>
                <a:spLocks noChangeShapeType="1"/>
              </p:cNvSpPr>
              <p:nvPr/>
            </p:nvSpPr>
            <p:spPr bwMode="auto">
              <a:xfrm>
                <a:off x="1236" y="2415"/>
                <a:ext cx="46" cy="5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0" name="Line 81"/>
              <p:cNvSpPr>
                <a:spLocks noChangeShapeType="1"/>
              </p:cNvSpPr>
              <p:nvPr/>
            </p:nvSpPr>
            <p:spPr bwMode="auto">
              <a:xfrm>
                <a:off x="1252" y="2442"/>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1" name="Line 82"/>
              <p:cNvSpPr>
                <a:spLocks noChangeShapeType="1"/>
              </p:cNvSpPr>
              <p:nvPr/>
            </p:nvSpPr>
            <p:spPr bwMode="auto">
              <a:xfrm flipV="1">
                <a:off x="1271" y="2452"/>
                <a:ext cx="50" cy="20"/>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2" name="Line 83"/>
              <p:cNvSpPr>
                <a:spLocks noChangeShapeType="1"/>
              </p:cNvSpPr>
              <p:nvPr/>
            </p:nvSpPr>
            <p:spPr bwMode="auto">
              <a:xfrm>
                <a:off x="1287" y="2452"/>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3" name="Line 84"/>
              <p:cNvSpPr>
                <a:spLocks noChangeShapeType="1"/>
              </p:cNvSpPr>
              <p:nvPr/>
            </p:nvSpPr>
            <p:spPr bwMode="auto">
              <a:xfrm flipV="1">
                <a:off x="1306" y="2447"/>
                <a:ext cx="51" cy="2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4" name="Line 85"/>
              <p:cNvSpPr>
                <a:spLocks noChangeShapeType="1"/>
              </p:cNvSpPr>
              <p:nvPr/>
            </p:nvSpPr>
            <p:spPr bwMode="auto">
              <a:xfrm>
                <a:off x="1327" y="2439"/>
                <a:ext cx="44"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5" name="Line 86"/>
              <p:cNvSpPr>
                <a:spLocks noChangeShapeType="1"/>
              </p:cNvSpPr>
              <p:nvPr/>
            </p:nvSpPr>
            <p:spPr bwMode="auto">
              <a:xfrm>
                <a:off x="1353" y="2462"/>
                <a:ext cx="27" cy="87"/>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6" name="Line 87"/>
              <p:cNvSpPr>
                <a:spLocks noChangeShapeType="1"/>
              </p:cNvSpPr>
              <p:nvPr/>
            </p:nvSpPr>
            <p:spPr bwMode="auto">
              <a:xfrm flipV="1">
                <a:off x="1373" y="2309"/>
                <a:ext cx="21" cy="240"/>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7" name="Line 88"/>
              <p:cNvSpPr>
                <a:spLocks noChangeShapeType="1"/>
              </p:cNvSpPr>
              <p:nvPr/>
            </p:nvSpPr>
            <p:spPr bwMode="auto">
              <a:xfrm flipV="1">
                <a:off x="1393" y="1832"/>
                <a:ext cx="19" cy="510"/>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8" name="Line 89"/>
              <p:cNvSpPr>
                <a:spLocks noChangeShapeType="1"/>
              </p:cNvSpPr>
              <p:nvPr/>
            </p:nvSpPr>
            <p:spPr bwMode="auto">
              <a:xfrm flipV="1">
                <a:off x="1409" y="1713"/>
                <a:ext cx="23" cy="152"/>
              </a:xfrm>
              <a:prstGeom prst="line">
                <a:avLst/>
              </a:prstGeom>
              <a:noFill/>
              <a:ln w="6032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79" name="Line 90"/>
              <p:cNvSpPr>
                <a:spLocks noChangeShapeType="1"/>
              </p:cNvSpPr>
              <p:nvPr/>
            </p:nvSpPr>
            <p:spPr bwMode="auto">
              <a:xfrm>
                <a:off x="1430" y="1713"/>
                <a:ext cx="19" cy="60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0" name="Line 91"/>
              <p:cNvSpPr>
                <a:spLocks noChangeShapeType="1"/>
              </p:cNvSpPr>
              <p:nvPr/>
            </p:nvSpPr>
            <p:spPr bwMode="auto">
              <a:xfrm>
                <a:off x="1448" y="2280"/>
                <a:ext cx="19" cy="241"/>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1" name="Line 92"/>
              <p:cNvSpPr>
                <a:spLocks noChangeShapeType="1"/>
              </p:cNvSpPr>
              <p:nvPr/>
            </p:nvSpPr>
            <p:spPr bwMode="auto">
              <a:xfrm>
                <a:off x="1450" y="2487"/>
                <a:ext cx="49" cy="5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2" name="Line 93"/>
              <p:cNvSpPr>
                <a:spLocks noChangeShapeType="1"/>
              </p:cNvSpPr>
              <p:nvPr/>
            </p:nvSpPr>
            <p:spPr bwMode="auto">
              <a:xfrm>
                <a:off x="1468" y="2508"/>
                <a:ext cx="51" cy="46"/>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3" name="Line 94"/>
              <p:cNvSpPr>
                <a:spLocks noChangeShapeType="1"/>
              </p:cNvSpPr>
              <p:nvPr/>
            </p:nvSpPr>
            <p:spPr bwMode="auto">
              <a:xfrm flipV="1">
                <a:off x="1486" y="2509"/>
                <a:ext cx="52"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4" name="Line 95"/>
              <p:cNvSpPr>
                <a:spLocks noChangeShapeType="1"/>
              </p:cNvSpPr>
              <p:nvPr/>
            </p:nvSpPr>
            <p:spPr bwMode="auto">
              <a:xfrm flipV="1">
                <a:off x="1504" y="2514"/>
                <a:ext cx="50" cy="15"/>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5" name="Line 96"/>
              <p:cNvSpPr>
                <a:spLocks noChangeShapeType="1"/>
              </p:cNvSpPr>
              <p:nvPr/>
            </p:nvSpPr>
            <p:spPr bwMode="auto">
              <a:xfrm flipV="1">
                <a:off x="1521" y="2494"/>
                <a:ext cx="52"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6" name="Line 97"/>
              <p:cNvSpPr>
                <a:spLocks noChangeShapeType="1"/>
              </p:cNvSpPr>
              <p:nvPr/>
            </p:nvSpPr>
            <p:spPr bwMode="auto">
              <a:xfrm flipV="1">
                <a:off x="1539" y="2482"/>
                <a:ext cx="52"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7" name="Line 98"/>
              <p:cNvSpPr>
                <a:spLocks noChangeShapeType="1"/>
              </p:cNvSpPr>
              <p:nvPr/>
            </p:nvSpPr>
            <p:spPr bwMode="auto">
              <a:xfrm flipV="1">
                <a:off x="1558" y="2487"/>
                <a:ext cx="51"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8" name="Line 99"/>
              <p:cNvSpPr>
                <a:spLocks noChangeShapeType="1"/>
              </p:cNvSpPr>
              <p:nvPr/>
            </p:nvSpPr>
            <p:spPr bwMode="auto">
              <a:xfrm flipV="1">
                <a:off x="1576" y="2454"/>
                <a:ext cx="47" cy="52"/>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9" name="Line 100"/>
              <p:cNvSpPr>
                <a:spLocks noChangeShapeType="1"/>
              </p:cNvSpPr>
              <p:nvPr/>
            </p:nvSpPr>
            <p:spPr bwMode="auto">
              <a:xfrm flipV="1">
                <a:off x="1593" y="2459"/>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0" name="Line 101"/>
              <p:cNvSpPr>
                <a:spLocks noChangeShapeType="1"/>
              </p:cNvSpPr>
              <p:nvPr/>
            </p:nvSpPr>
            <p:spPr bwMode="auto">
              <a:xfrm flipV="1">
                <a:off x="1611" y="2456"/>
                <a:ext cx="52" cy="13"/>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1" name="Line 102"/>
              <p:cNvSpPr>
                <a:spLocks noChangeShapeType="1"/>
              </p:cNvSpPr>
              <p:nvPr/>
            </p:nvSpPr>
            <p:spPr bwMode="auto">
              <a:xfrm flipV="1">
                <a:off x="1630" y="2432"/>
                <a:ext cx="51" cy="4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2" name="Line 103"/>
              <p:cNvSpPr>
                <a:spLocks noChangeShapeType="1"/>
              </p:cNvSpPr>
              <p:nvPr/>
            </p:nvSpPr>
            <p:spPr bwMode="auto">
              <a:xfrm flipV="1">
                <a:off x="1648" y="2440"/>
                <a:ext cx="50" cy="5"/>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3" name="Line 104"/>
              <p:cNvSpPr>
                <a:spLocks noChangeShapeType="1"/>
              </p:cNvSpPr>
              <p:nvPr/>
            </p:nvSpPr>
            <p:spPr bwMode="auto">
              <a:xfrm flipV="1">
                <a:off x="1665" y="2407"/>
                <a:ext cx="51"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4" name="Line 105"/>
              <p:cNvSpPr>
                <a:spLocks noChangeShapeType="1"/>
              </p:cNvSpPr>
              <p:nvPr/>
            </p:nvSpPr>
            <p:spPr bwMode="auto">
              <a:xfrm flipV="1">
                <a:off x="1683" y="2415"/>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5" name="Line 106"/>
              <p:cNvSpPr>
                <a:spLocks noChangeShapeType="1"/>
              </p:cNvSpPr>
              <p:nvPr/>
            </p:nvSpPr>
            <p:spPr bwMode="auto">
              <a:xfrm flipV="1">
                <a:off x="1701" y="2413"/>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6" name="Line 107"/>
              <p:cNvSpPr>
                <a:spLocks noChangeShapeType="1"/>
              </p:cNvSpPr>
              <p:nvPr/>
            </p:nvSpPr>
            <p:spPr bwMode="auto">
              <a:xfrm flipV="1">
                <a:off x="1723" y="2377"/>
                <a:ext cx="42" cy="5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7" name="Line 108"/>
              <p:cNvSpPr>
                <a:spLocks noChangeShapeType="1"/>
              </p:cNvSpPr>
              <p:nvPr/>
            </p:nvSpPr>
            <p:spPr bwMode="auto">
              <a:xfrm flipV="1">
                <a:off x="1736" y="2376"/>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8" name="Line 109"/>
              <p:cNvSpPr>
                <a:spLocks noChangeShapeType="1"/>
              </p:cNvSpPr>
              <p:nvPr/>
            </p:nvSpPr>
            <p:spPr bwMode="auto">
              <a:xfrm flipV="1">
                <a:off x="1761" y="2337"/>
                <a:ext cx="38" cy="6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9" name="Line 110"/>
              <p:cNvSpPr>
                <a:spLocks noChangeShapeType="1"/>
              </p:cNvSpPr>
              <p:nvPr/>
            </p:nvSpPr>
            <p:spPr bwMode="auto">
              <a:xfrm flipV="1">
                <a:off x="1778" y="2310"/>
                <a:ext cx="41" cy="6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0" name="Line 111"/>
              <p:cNvSpPr>
                <a:spLocks noChangeShapeType="1"/>
              </p:cNvSpPr>
              <p:nvPr/>
            </p:nvSpPr>
            <p:spPr bwMode="auto">
              <a:xfrm flipV="1">
                <a:off x="1795" y="2287"/>
                <a:ext cx="41"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1" name="Line 112"/>
              <p:cNvSpPr>
                <a:spLocks noChangeShapeType="1"/>
              </p:cNvSpPr>
              <p:nvPr/>
            </p:nvSpPr>
            <p:spPr bwMode="auto">
              <a:xfrm flipV="1">
                <a:off x="1815" y="2255"/>
                <a:ext cx="38" cy="65"/>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2" name="Line 113"/>
              <p:cNvSpPr>
                <a:spLocks noChangeShapeType="1"/>
              </p:cNvSpPr>
              <p:nvPr/>
            </p:nvSpPr>
            <p:spPr bwMode="auto">
              <a:xfrm flipV="1">
                <a:off x="1826" y="2270"/>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3" name="Line 114"/>
              <p:cNvSpPr>
                <a:spLocks noChangeShapeType="1"/>
              </p:cNvSpPr>
              <p:nvPr/>
            </p:nvSpPr>
            <p:spPr bwMode="auto">
              <a:xfrm flipV="1">
                <a:off x="1845" y="2265"/>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4" name="Line 115"/>
              <p:cNvSpPr>
                <a:spLocks noChangeShapeType="1"/>
              </p:cNvSpPr>
              <p:nvPr/>
            </p:nvSpPr>
            <p:spPr bwMode="auto">
              <a:xfrm>
                <a:off x="1871" y="2250"/>
                <a:ext cx="33" cy="6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5" name="Line 116"/>
              <p:cNvSpPr>
                <a:spLocks noChangeShapeType="1"/>
              </p:cNvSpPr>
              <p:nvPr/>
            </p:nvSpPr>
            <p:spPr bwMode="auto">
              <a:xfrm>
                <a:off x="1891" y="2284"/>
                <a:ext cx="29" cy="8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6" name="Line 117"/>
              <p:cNvSpPr>
                <a:spLocks noChangeShapeType="1"/>
              </p:cNvSpPr>
              <p:nvPr/>
            </p:nvSpPr>
            <p:spPr bwMode="auto">
              <a:xfrm>
                <a:off x="1910" y="2339"/>
                <a:ext cx="27" cy="96"/>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7" name="Line 118"/>
              <p:cNvSpPr>
                <a:spLocks noChangeShapeType="1"/>
              </p:cNvSpPr>
              <p:nvPr/>
            </p:nvSpPr>
            <p:spPr bwMode="auto">
              <a:xfrm>
                <a:off x="1928" y="2402"/>
                <a:ext cx="28" cy="94"/>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8" name="Line 119"/>
              <p:cNvSpPr>
                <a:spLocks noChangeShapeType="1"/>
              </p:cNvSpPr>
              <p:nvPr/>
            </p:nvSpPr>
            <p:spPr bwMode="auto">
              <a:xfrm>
                <a:off x="1941" y="2462"/>
                <a:ext cx="36" cy="62"/>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9" name="Line 120"/>
              <p:cNvSpPr>
                <a:spLocks noChangeShapeType="1"/>
              </p:cNvSpPr>
              <p:nvPr/>
            </p:nvSpPr>
            <p:spPr bwMode="auto">
              <a:xfrm>
                <a:off x="1952" y="2492"/>
                <a:ext cx="51" cy="46"/>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0" name="Line 121"/>
              <p:cNvSpPr>
                <a:spLocks noChangeShapeType="1"/>
              </p:cNvSpPr>
              <p:nvPr/>
            </p:nvSpPr>
            <p:spPr bwMode="auto">
              <a:xfrm>
                <a:off x="1970" y="2515"/>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1" name="Line 122"/>
              <p:cNvSpPr>
                <a:spLocks noChangeShapeType="1"/>
              </p:cNvSpPr>
              <p:nvPr/>
            </p:nvSpPr>
            <p:spPr bwMode="auto">
              <a:xfrm flipV="1">
                <a:off x="1988" y="2525"/>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2" name="Line 123"/>
              <p:cNvSpPr>
                <a:spLocks noChangeShapeType="1"/>
              </p:cNvSpPr>
              <p:nvPr/>
            </p:nvSpPr>
            <p:spPr bwMode="auto">
              <a:xfrm flipV="1">
                <a:off x="2007" y="2526"/>
                <a:ext cx="50" cy="5"/>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3" name="Line 124"/>
              <p:cNvSpPr>
                <a:spLocks noChangeShapeType="1"/>
              </p:cNvSpPr>
              <p:nvPr/>
            </p:nvSpPr>
            <p:spPr bwMode="auto">
              <a:xfrm flipV="1">
                <a:off x="2023" y="2506"/>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4" name="Line 125"/>
              <p:cNvSpPr>
                <a:spLocks noChangeShapeType="1"/>
              </p:cNvSpPr>
              <p:nvPr/>
            </p:nvSpPr>
            <p:spPr bwMode="auto">
              <a:xfrm flipV="1">
                <a:off x="2042" y="2513"/>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5" name="Line 126"/>
              <p:cNvSpPr>
                <a:spLocks noChangeShapeType="1"/>
              </p:cNvSpPr>
              <p:nvPr/>
            </p:nvSpPr>
            <p:spPr bwMode="auto">
              <a:xfrm flipV="1">
                <a:off x="2060" y="2503"/>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6" name="Line 127"/>
              <p:cNvSpPr>
                <a:spLocks noChangeShapeType="1"/>
              </p:cNvSpPr>
              <p:nvPr/>
            </p:nvSpPr>
            <p:spPr bwMode="auto">
              <a:xfrm flipV="1">
                <a:off x="2079" y="2474"/>
                <a:ext cx="50" cy="5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7" name="Line 128"/>
              <p:cNvSpPr>
                <a:spLocks noChangeShapeType="1"/>
              </p:cNvSpPr>
              <p:nvPr/>
            </p:nvSpPr>
            <p:spPr bwMode="auto">
              <a:xfrm>
                <a:off x="2095" y="2487"/>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8" name="Line 129"/>
              <p:cNvSpPr>
                <a:spLocks noChangeShapeType="1"/>
              </p:cNvSpPr>
              <p:nvPr/>
            </p:nvSpPr>
            <p:spPr bwMode="auto">
              <a:xfrm flipV="1">
                <a:off x="2114" y="2463"/>
                <a:ext cx="51"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19" name="Line 130"/>
              <p:cNvSpPr>
                <a:spLocks noChangeShapeType="1"/>
              </p:cNvSpPr>
              <p:nvPr/>
            </p:nvSpPr>
            <p:spPr bwMode="auto">
              <a:xfrm>
                <a:off x="2132" y="2477"/>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0" name="Line 131"/>
              <p:cNvSpPr>
                <a:spLocks noChangeShapeType="1"/>
              </p:cNvSpPr>
              <p:nvPr/>
            </p:nvSpPr>
            <p:spPr bwMode="auto">
              <a:xfrm>
                <a:off x="2150" y="2477"/>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1" name="Line 132"/>
              <p:cNvSpPr>
                <a:spLocks noChangeShapeType="1"/>
              </p:cNvSpPr>
              <p:nvPr/>
            </p:nvSpPr>
            <p:spPr bwMode="auto">
              <a:xfrm flipV="1">
                <a:off x="2169" y="2454"/>
                <a:ext cx="50"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2" name="Line 133"/>
              <p:cNvSpPr>
                <a:spLocks noChangeShapeType="1"/>
              </p:cNvSpPr>
              <p:nvPr/>
            </p:nvSpPr>
            <p:spPr bwMode="auto">
              <a:xfrm>
                <a:off x="2185" y="2455"/>
                <a:ext cx="52" cy="29"/>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3" name="Line 134"/>
              <p:cNvSpPr>
                <a:spLocks noChangeShapeType="1"/>
              </p:cNvSpPr>
              <p:nvPr/>
            </p:nvSpPr>
            <p:spPr bwMode="auto">
              <a:xfrm flipV="1">
                <a:off x="2204" y="2470"/>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4" name="Line 135"/>
              <p:cNvSpPr>
                <a:spLocks noChangeShapeType="1"/>
              </p:cNvSpPr>
              <p:nvPr/>
            </p:nvSpPr>
            <p:spPr bwMode="auto">
              <a:xfrm>
                <a:off x="2222" y="2464"/>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5" name="Line 136"/>
              <p:cNvSpPr>
                <a:spLocks noChangeShapeType="1"/>
              </p:cNvSpPr>
              <p:nvPr/>
            </p:nvSpPr>
            <p:spPr bwMode="auto">
              <a:xfrm>
                <a:off x="2241" y="2475"/>
                <a:ext cx="50" cy="16"/>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6" name="Line 137"/>
              <p:cNvSpPr>
                <a:spLocks noChangeShapeType="1"/>
              </p:cNvSpPr>
              <p:nvPr/>
            </p:nvSpPr>
            <p:spPr bwMode="auto">
              <a:xfrm flipV="1">
                <a:off x="2257" y="2471"/>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7" name="Line 138"/>
              <p:cNvSpPr>
                <a:spLocks noChangeShapeType="1"/>
              </p:cNvSpPr>
              <p:nvPr/>
            </p:nvSpPr>
            <p:spPr bwMode="auto">
              <a:xfrm>
                <a:off x="2276" y="2470"/>
                <a:ext cx="51" cy="19"/>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8" name="Line 139"/>
              <p:cNvSpPr>
                <a:spLocks noChangeShapeType="1"/>
              </p:cNvSpPr>
              <p:nvPr/>
            </p:nvSpPr>
            <p:spPr bwMode="auto">
              <a:xfrm flipV="1">
                <a:off x="2294" y="2469"/>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29" name="Line 140"/>
              <p:cNvSpPr>
                <a:spLocks noChangeShapeType="1"/>
              </p:cNvSpPr>
              <p:nvPr/>
            </p:nvSpPr>
            <p:spPr bwMode="auto">
              <a:xfrm>
                <a:off x="2312" y="2470"/>
                <a:ext cx="50" cy="16"/>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0" name="Line 141"/>
              <p:cNvSpPr>
                <a:spLocks noChangeShapeType="1"/>
              </p:cNvSpPr>
              <p:nvPr/>
            </p:nvSpPr>
            <p:spPr bwMode="auto">
              <a:xfrm>
                <a:off x="2329" y="2479"/>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1" name="Line 142"/>
              <p:cNvSpPr>
                <a:spLocks noChangeShapeType="1"/>
              </p:cNvSpPr>
              <p:nvPr/>
            </p:nvSpPr>
            <p:spPr bwMode="auto">
              <a:xfrm flipV="1">
                <a:off x="2347" y="2473"/>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2" name="Line 143"/>
              <p:cNvSpPr>
                <a:spLocks noChangeShapeType="1"/>
              </p:cNvSpPr>
              <p:nvPr/>
            </p:nvSpPr>
            <p:spPr bwMode="auto">
              <a:xfrm>
                <a:off x="2366" y="2461"/>
                <a:ext cx="51"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3" name="Line 144"/>
              <p:cNvSpPr>
                <a:spLocks noChangeShapeType="1"/>
              </p:cNvSpPr>
              <p:nvPr/>
            </p:nvSpPr>
            <p:spPr bwMode="auto">
              <a:xfrm flipV="1">
                <a:off x="2384" y="2467"/>
                <a:ext cx="50" cy="4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4" name="Line 145"/>
              <p:cNvSpPr>
                <a:spLocks noChangeShapeType="1"/>
              </p:cNvSpPr>
              <p:nvPr/>
            </p:nvSpPr>
            <p:spPr bwMode="auto">
              <a:xfrm>
                <a:off x="2401" y="2475"/>
                <a:ext cx="52" cy="15"/>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5" name="Line 146"/>
              <p:cNvSpPr>
                <a:spLocks noChangeShapeType="1"/>
              </p:cNvSpPr>
              <p:nvPr/>
            </p:nvSpPr>
            <p:spPr bwMode="auto">
              <a:xfrm>
                <a:off x="2419" y="2473"/>
                <a:ext cx="52"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6" name="Line 147"/>
              <p:cNvSpPr>
                <a:spLocks noChangeShapeType="1"/>
              </p:cNvSpPr>
              <p:nvPr/>
            </p:nvSpPr>
            <p:spPr bwMode="auto">
              <a:xfrm flipV="1">
                <a:off x="2437" y="2484"/>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7" name="Line 148"/>
              <p:cNvSpPr>
                <a:spLocks noChangeShapeType="1"/>
              </p:cNvSpPr>
              <p:nvPr/>
            </p:nvSpPr>
            <p:spPr bwMode="auto">
              <a:xfrm>
                <a:off x="2456" y="2486"/>
                <a:ext cx="50" cy="15"/>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8" name="Line 149"/>
              <p:cNvSpPr>
                <a:spLocks noChangeShapeType="1"/>
              </p:cNvSpPr>
              <p:nvPr/>
            </p:nvSpPr>
            <p:spPr bwMode="auto">
              <a:xfrm flipV="1">
                <a:off x="2479" y="2449"/>
                <a:ext cx="38" cy="6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39" name="Line 150"/>
              <p:cNvSpPr>
                <a:spLocks noChangeShapeType="1"/>
              </p:cNvSpPr>
              <p:nvPr/>
            </p:nvSpPr>
            <p:spPr bwMode="auto">
              <a:xfrm flipV="1">
                <a:off x="2491" y="2434"/>
                <a:ext cx="52"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0" name="Line 151"/>
              <p:cNvSpPr>
                <a:spLocks noChangeShapeType="1"/>
              </p:cNvSpPr>
              <p:nvPr/>
            </p:nvSpPr>
            <p:spPr bwMode="auto">
              <a:xfrm>
                <a:off x="2509" y="2449"/>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1" name="Line 152"/>
              <p:cNvSpPr>
                <a:spLocks noChangeShapeType="1"/>
              </p:cNvSpPr>
              <p:nvPr/>
            </p:nvSpPr>
            <p:spPr bwMode="auto">
              <a:xfrm>
                <a:off x="2528" y="2435"/>
                <a:ext cx="50" cy="4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2" name="Line 153"/>
              <p:cNvSpPr>
                <a:spLocks noChangeShapeType="1"/>
              </p:cNvSpPr>
              <p:nvPr/>
            </p:nvSpPr>
            <p:spPr bwMode="auto">
              <a:xfrm>
                <a:off x="2545" y="2445"/>
                <a:ext cx="49" cy="5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3" name="Line 154"/>
              <p:cNvSpPr>
                <a:spLocks noChangeShapeType="1"/>
              </p:cNvSpPr>
              <p:nvPr/>
            </p:nvSpPr>
            <p:spPr bwMode="auto">
              <a:xfrm flipV="1">
                <a:off x="2563" y="2464"/>
                <a:ext cx="51" cy="2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4" name="Line 155"/>
              <p:cNvSpPr>
                <a:spLocks noChangeShapeType="1"/>
              </p:cNvSpPr>
              <p:nvPr/>
            </p:nvSpPr>
            <p:spPr bwMode="auto">
              <a:xfrm>
                <a:off x="2581" y="2472"/>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5" name="Line 156"/>
              <p:cNvSpPr>
                <a:spLocks noChangeShapeType="1"/>
              </p:cNvSpPr>
              <p:nvPr/>
            </p:nvSpPr>
            <p:spPr bwMode="auto">
              <a:xfrm>
                <a:off x="2599" y="2465"/>
                <a:ext cx="51" cy="21"/>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6" name="Line 157"/>
              <p:cNvSpPr>
                <a:spLocks noChangeShapeType="1"/>
              </p:cNvSpPr>
              <p:nvPr/>
            </p:nvSpPr>
            <p:spPr bwMode="auto">
              <a:xfrm flipV="1">
                <a:off x="2616" y="2464"/>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7" name="Line 158"/>
              <p:cNvSpPr>
                <a:spLocks noChangeShapeType="1"/>
              </p:cNvSpPr>
              <p:nvPr/>
            </p:nvSpPr>
            <p:spPr bwMode="auto">
              <a:xfrm>
                <a:off x="2634" y="2460"/>
                <a:ext cx="52" cy="29"/>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8" name="Line 159"/>
              <p:cNvSpPr>
                <a:spLocks noChangeShapeType="1"/>
              </p:cNvSpPr>
              <p:nvPr/>
            </p:nvSpPr>
            <p:spPr bwMode="auto">
              <a:xfrm>
                <a:off x="2663" y="2464"/>
                <a:ext cx="30" cy="83"/>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49" name="Line 160"/>
              <p:cNvSpPr>
                <a:spLocks noChangeShapeType="1"/>
              </p:cNvSpPr>
              <p:nvPr/>
            </p:nvSpPr>
            <p:spPr bwMode="auto">
              <a:xfrm flipV="1">
                <a:off x="2684" y="2414"/>
                <a:ext cx="22" cy="133"/>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0" name="Line 161"/>
              <p:cNvSpPr>
                <a:spLocks noChangeShapeType="1"/>
              </p:cNvSpPr>
              <p:nvPr/>
            </p:nvSpPr>
            <p:spPr bwMode="auto">
              <a:xfrm flipV="1">
                <a:off x="2703" y="1953"/>
                <a:ext cx="19" cy="494"/>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1" name="Line 162"/>
              <p:cNvSpPr>
                <a:spLocks noChangeShapeType="1"/>
              </p:cNvSpPr>
              <p:nvPr/>
            </p:nvSpPr>
            <p:spPr bwMode="auto">
              <a:xfrm flipV="1">
                <a:off x="2722" y="1710"/>
                <a:ext cx="20" cy="277"/>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2" name="Line 163"/>
              <p:cNvSpPr>
                <a:spLocks noChangeShapeType="1"/>
              </p:cNvSpPr>
              <p:nvPr/>
            </p:nvSpPr>
            <p:spPr bwMode="auto">
              <a:xfrm>
                <a:off x="2740" y="1710"/>
                <a:ext cx="19" cy="574"/>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3" name="Line 164"/>
              <p:cNvSpPr>
                <a:spLocks noChangeShapeType="1"/>
              </p:cNvSpPr>
              <p:nvPr/>
            </p:nvSpPr>
            <p:spPr bwMode="auto">
              <a:xfrm>
                <a:off x="2758" y="2250"/>
                <a:ext cx="20" cy="299"/>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4" name="Line 165"/>
              <p:cNvSpPr>
                <a:spLocks noChangeShapeType="1"/>
              </p:cNvSpPr>
              <p:nvPr/>
            </p:nvSpPr>
            <p:spPr bwMode="auto">
              <a:xfrm>
                <a:off x="2761" y="2527"/>
                <a:ext cx="50" cy="15"/>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5" name="Line 166"/>
              <p:cNvSpPr>
                <a:spLocks noChangeShapeType="1"/>
              </p:cNvSpPr>
              <p:nvPr/>
            </p:nvSpPr>
            <p:spPr bwMode="auto">
              <a:xfrm flipV="1">
                <a:off x="2778" y="2535"/>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6" name="Line 167"/>
              <p:cNvSpPr>
                <a:spLocks noChangeShapeType="1"/>
              </p:cNvSpPr>
              <p:nvPr/>
            </p:nvSpPr>
            <p:spPr bwMode="auto">
              <a:xfrm flipV="1">
                <a:off x="2796" y="2512"/>
                <a:ext cx="52"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7" name="Line 168"/>
              <p:cNvSpPr>
                <a:spLocks noChangeShapeType="1"/>
              </p:cNvSpPr>
              <p:nvPr/>
            </p:nvSpPr>
            <p:spPr bwMode="auto">
              <a:xfrm flipV="1">
                <a:off x="2815" y="2517"/>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8" name="Line 169"/>
              <p:cNvSpPr>
                <a:spLocks noChangeShapeType="1"/>
              </p:cNvSpPr>
              <p:nvPr/>
            </p:nvSpPr>
            <p:spPr bwMode="auto">
              <a:xfrm flipV="1">
                <a:off x="2833" y="2484"/>
                <a:ext cx="47" cy="52"/>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59" name="Line 170"/>
              <p:cNvSpPr>
                <a:spLocks noChangeShapeType="1"/>
              </p:cNvSpPr>
              <p:nvPr/>
            </p:nvSpPr>
            <p:spPr bwMode="auto">
              <a:xfrm flipV="1">
                <a:off x="2850" y="2492"/>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0" name="Line 171"/>
              <p:cNvSpPr>
                <a:spLocks noChangeShapeType="1"/>
              </p:cNvSpPr>
              <p:nvPr/>
            </p:nvSpPr>
            <p:spPr bwMode="auto">
              <a:xfrm flipV="1">
                <a:off x="2868" y="2477"/>
                <a:ext cx="52" cy="29"/>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1" name="Line 172"/>
              <p:cNvSpPr>
                <a:spLocks noChangeShapeType="1"/>
              </p:cNvSpPr>
              <p:nvPr/>
            </p:nvSpPr>
            <p:spPr bwMode="auto">
              <a:xfrm flipV="1">
                <a:off x="2887" y="2458"/>
                <a:ext cx="51" cy="42"/>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2" name="Line 173"/>
              <p:cNvSpPr>
                <a:spLocks noChangeShapeType="1"/>
              </p:cNvSpPr>
              <p:nvPr/>
            </p:nvSpPr>
            <p:spPr bwMode="auto">
              <a:xfrm>
                <a:off x="2905" y="2470"/>
                <a:ext cx="50"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3" name="Line 174"/>
              <p:cNvSpPr>
                <a:spLocks noChangeShapeType="1"/>
              </p:cNvSpPr>
              <p:nvPr/>
            </p:nvSpPr>
            <p:spPr bwMode="auto">
              <a:xfrm flipV="1">
                <a:off x="2922" y="2446"/>
                <a:ext cx="51"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4" name="Line 175"/>
              <p:cNvSpPr>
                <a:spLocks noChangeShapeType="1"/>
              </p:cNvSpPr>
              <p:nvPr/>
            </p:nvSpPr>
            <p:spPr bwMode="auto">
              <a:xfrm flipV="1">
                <a:off x="2940" y="2438"/>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5" name="Line 176"/>
              <p:cNvSpPr>
                <a:spLocks noChangeShapeType="1"/>
              </p:cNvSpPr>
              <p:nvPr/>
            </p:nvSpPr>
            <p:spPr bwMode="auto">
              <a:xfrm flipV="1">
                <a:off x="2958" y="2436"/>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6" name="Line 177"/>
              <p:cNvSpPr>
                <a:spLocks noChangeShapeType="1"/>
              </p:cNvSpPr>
              <p:nvPr/>
            </p:nvSpPr>
            <p:spPr bwMode="auto">
              <a:xfrm flipV="1">
                <a:off x="2977" y="2410"/>
                <a:ext cx="50" cy="4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7" name="Line 178"/>
              <p:cNvSpPr>
                <a:spLocks noChangeShapeType="1"/>
              </p:cNvSpPr>
              <p:nvPr/>
            </p:nvSpPr>
            <p:spPr bwMode="auto">
              <a:xfrm>
                <a:off x="2993" y="2424"/>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8" name="Line 179"/>
              <p:cNvSpPr>
                <a:spLocks noChangeShapeType="1"/>
              </p:cNvSpPr>
              <p:nvPr/>
            </p:nvSpPr>
            <p:spPr bwMode="auto">
              <a:xfrm flipV="1">
                <a:off x="3012" y="2392"/>
                <a:ext cx="51"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69" name="Line 180"/>
              <p:cNvSpPr>
                <a:spLocks noChangeShapeType="1"/>
              </p:cNvSpPr>
              <p:nvPr/>
            </p:nvSpPr>
            <p:spPr bwMode="auto">
              <a:xfrm flipV="1">
                <a:off x="3030" y="2382"/>
                <a:ext cx="52" cy="4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0" name="Line 181"/>
              <p:cNvSpPr>
                <a:spLocks noChangeShapeType="1"/>
              </p:cNvSpPr>
              <p:nvPr/>
            </p:nvSpPr>
            <p:spPr bwMode="auto">
              <a:xfrm flipV="1">
                <a:off x="3049" y="2359"/>
                <a:ext cx="47"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1" name="Line 182"/>
              <p:cNvSpPr>
                <a:spLocks noChangeShapeType="1"/>
              </p:cNvSpPr>
              <p:nvPr/>
            </p:nvSpPr>
            <p:spPr bwMode="auto">
              <a:xfrm flipV="1">
                <a:off x="3072" y="2330"/>
                <a:ext cx="40" cy="62"/>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2" name="Line 183"/>
              <p:cNvSpPr>
                <a:spLocks noChangeShapeType="1"/>
              </p:cNvSpPr>
              <p:nvPr/>
            </p:nvSpPr>
            <p:spPr bwMode="auto">
              <a:xfrm flipV="1">
                <a:off x="3084" y="2310"/>
                <a:ext cx="49" cy="5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3" name="Line 184"/>
              <p:cNvSpPr>
                <a:spLocks noChangeShapeType="1"/>
              </p:cNvSpPr>
              <p:nvPr/>
            </p:nvSpPr>
            <p:spPr bwMode="auto">
              <a:xfrm flipV="1">
                <a:off x="3111" y="2269"/>
                <a:ext cx="33" cy="75"/>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4" name="Line 185"/>
              <p:cNvSpPr>
                <a:spLocks noChangeShapeType="1"/>
              </p:cNvSpPr>
              <p:nvPr/>
            </p:nvSpPr>
            <p:spPr bwMode="auto">
              <a:xfrm flipV="1">
                <a:off x="3125" y="2245"/>
                <a:ext cx="40"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5" name="Line 186"/>
              <p:cNvSpPr>
                <a:spLocks noChangeShapeType="1"/>
              </p:cNvSpPr>
              <p:nvPr/>
            </p:nvSpPr>
            <p:spPr bwMode="auto">
              <a:xfrm flipV="1">
                <a:off x="3137" y="2247"/>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6" name="Line 187"/>
              <p:cNvSpPr>
                <a:spLocks noChangeShapeType="1"/>
              </p:cNvSpPr>
              <p:nvPr/>
            </p:nvSpPr>
            <p:spPr bwMode="auto">
              <a:xfrm flipV="1">
                <a:off x="3155" y="2239"/>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7" name="Line 188"/>
              <p:cNvSpPr>
                <a:spLocks noChangeShapeType="1"/>
              </p:cNvSpPr>
              <p:nvPr/>
            </p:nvSpPr>
            <p:spPr bwMode="auto">
              <a:xfrm>
                <a:off x="3181" y="2229"/>
                <a:ext cx="36" cy="66"/>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8" name="Line 189"/>
              <p:cNvSpPr>
                <a:spLocks noChangeShapeType="1"/>
              </p:cNvSpPr>
              <p:nvPr/>
            </p:nvSpPr>
            <p:spPr bwMode="auto">
              <a:xfrm>
                <a:off x="3203" y="2262"/>
                <a:ext cx="26" cy="90"/>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79" name="Line 190"/>
              <p:cNvSpPr>
                <a:spLocks noChangeShapeType="1"/>
              </p:cNvSpPr>
              <p:nvPr/>
            </p:nvSpPr>
            <p:spPr bwMode="auto">
              <a:xfrm>
                <a:off x="3221" y="2319"/>
                <a:ext cx="26" cy="106"/>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0" name="Line 191"/>
              <p:cNvSpPr>
                <a:spLocks noChangeShapeType="1"/>
              </p:cNvSpPr>
              <p:nvPr/>
            </p:nvSpPr>
            <p:spPr bwMode="auto">
              <a:xfrm>
                <a:off x="3239" y="2392"/>
                <a:ext cx="27" cy="102"/>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1" name="Line 192"/>
              <p:cNvSpPr>
                <a:spLocks noChangeShapeType="1"/>
              </p:cNvSpPr>
              <p:nvPr/>
            </p:nvSpPr>
            <p:spPr bwMode="auto">
              <a:xfrm>
                <a:off x="3253" y="2460"/>
                <a:ext cx="37" cy="66"/>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2" name="Line 193"/>
              <p:cNvSpPr>
                <a:spLocks noChangeShapeType="1"/>
              </p:cNvSpPr>
              <p:nvPr/>
            </p:nvSpPr>
            <p:spPr bwMode="auto">
              <a:xfrm>
                <a:off x="3268" y="2492"/>
                <a:ext cx="40"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3" name="Line 194"/>
              <p:cNvSpPr>
                <a:spLocks noChangeShapeType="1"/>
              </p:cNvSpPr>
              <p:nvPr/>
            </p:nvSpPr>
            <p:spPr bwMode="auto">
              <a:xfrm>
                <a:off x="3281" y="2526"/>
                <a:ext cx="51"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4" name="Line 195"/>
              <p:cNvSpPr>
                <a:spLocks noChangeShapeType="1"/>
              </p:cNvSpPr>
              <p:nvPr/>
            </p:nvSpPr>
            <p:spPr bwMode="auto">
              <a:xfrm>
                <a:off x="3299" y="2539"/>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5" name="Line 196"/>
              <p:cNvSpPr>
                <a:spLocks noChangeShapeType="1"/>
              </p:cNvSpPr>
              <p:nvPr/>
            </p:nvSpPr>
            <p:spPr bwMode="auto">
              <a:xfrm>
                <a:off x="3317" y="2537"/>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6" name="Line 197"/>
              <p:cNvSpPr>
                <a:spLocks noChangeShapeType="1"/>
              </p:cNvSpPr>
              <p:nvPr/>
            </p:nvSpPr>
            <p:spPr bwMode="auto">
              <a:xfrm flipV="1">
                <a:off x="3336" y="2507"/>
                <a:ext cx="50" cy="5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7" name="Line 198"/>
              <p:cNvSpPr>
                <a:spLocks noChangeShapeType="1"/>
              </p:cNvSpPr>
              <p:nvPr/>
            </p:nvSpPr>
            <p:spPr bwMode="auto">
              <a:xfrm>
                <a:off x="3352" y="2522"/>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8" name="Line 199"/>
              <p:cNvSpPr>
                <a:spLocks noChangeShapeType="1"/>
              </p:cNvSpPr>
              <p:nvPr/>
            </p:nvSpPr>
            <p:spPr bwMode="auto">
              <a:xfrm flipV="1">
                <a:off x="3371" y="2495"/>
                <a:ext cx="51" cy="46"/>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89" name="Line 200"/>
              <p:cNvSpPr>
                <a:spLocks noChangeShapeType="1"/>
              </p:cNvSpPr>
              <p:nvPr/>
            </p:nvSpPr>
            <p:spPr bwMode="auto">
              <a:xfrm flipV="1">
                <a:off x="3389" y="2487"/>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0" name="Line 201"/>
              <p:cNvSpPr>
                <a:spLocks noChangeShapeType="1"/>
              </p:cNvSpPr>
              <p:nvPr/>
            </p:nvSpPr>
            <p:spPr bwMode="auto">
              <a:xfrm flipV="1">
                <a:off x="3407" y="2488"/>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1" name="Line 202"/>
              <p:cNvSpPr>
                <a:spLocks noChangeShapeType="1"/>
              </p:cNvSpPr>
              <p:nvPr/>
            </p:nvSpPr>
            <p:spPr bwMode="auto">
              <a:xfrm flipV="1">
                <a:off x="3426" y="2469"/>
                <a:ext cx="50"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2" name="Line 203"/>
              <p:cNvSpPr>
                <a:spLocks noChangeShapeType="1"/>
              </p:cNvSpPr>
              <p:nvPr/>
            </p:nvSpPr>
            <p:spPr bwMode="auto">
              <a:xfrm>
                <a:off x="3442" y="2475"/>
                <a:ext cx="52" cy="15"/>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3" name="Line 204"/>
              <p:cNvSpPr>
                <a:spLocks noChangeShapeType="1"/>
              </p:cNvSpPr>
              <p:nvPr/>
            </p:nvSpPr>
            <p:spPr bwMode="auto">
              <a:xfrm flipV="1">
                <a:off x="3461" y="2463"/>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4" name="Line 205"/>
              <p:cNvSpPr>
                <a:spLocks noChangeShapeType="1"/>
              </p:cNvSpPr>
              <p:nvPr/>
            </p:nvSpPr>
            <p:spPr bwMode="auto">
              <a:xfrm>
                <a:off x="3479" y="2474"/>
                <a:ext cx="52"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5" name="Line 206"/>
              <p:cNvSpPr>
                <a:spLocks noChangeShapeType="1"/>
              </p:cNvSpPr>
              <p:nvPr/>
            </p:nvSpPr>
            <p:spPr bwMode="auto">
              <a:xfrm>
                <a:off x="3498" y="2470"/>
                <a:ext cx="50" cy="11"/>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6" name="Line 207"/>
              <p:cNvSpPr>
                <a:spLocks noChangeShapeType="1"/>
              </p:cNvSpPr>
              <p:nvPr/>
            </p:nvSpPr>
            <p:spPr bwMode="auto">
              <a:xfrm flipV="1">
                <a:off x="3514" y="2466"/>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7" name="Line 208"/>
              <p:cNvSpPr>
                <a:spLocks noChangeShapeType="1"/>
              </p:cNvSpPr>
              <p:nvPr/>
            </p:nvSpPr>
            <p:spPr bwMode="auto">
              <a:xfrm>
                <a:off x="3533" y="2460"/>
                <a:ext cx="51" cy="32"/>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8" name="Line 209"/>
              <p:cNvSpPr>
                <a:spLocks noChangeShapeType="1"/>
              </p:cNvSpPr>
              <p:nvPr/>
            </p:nvSpPr>
            <p:spPr bwMode="auto">
              <a:xfrm flipV="1">
                <a:off x="3551" y="2473"/>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9" name="Line 210"/>
              <p:cNvSpPr>
                <a:spLocks noChangeShapeType="1"/>
              </p:cNvSpPr>
              <p:nvPr/>
            </p:nvSpPr>
            <p:spPr bwMode="auto">
              <a:xfrm>
                <a:off x="3569" y="2477"/>
                <a:ext cx="50"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0" name="Line 211"/>
              <p:cNvSpPr>
                <a:spLocks noChangeShapeType="1"/>
              </p:cNvSpPr>
              <p:nvPr/>
            </p:nvSpPr>
            <p:spPr bwMode="auto">
              <a:xfrm>
                <a:off x="3586" y="2466"/>
                <a:ext cx="52" cy="34"/>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1" name="Line 212"/>
              <p:cNvSpPr>
                <a:spLocks noChangeShapeType="1"/>
              </p:cNvSpPr>
              <p:nvPr/>
            </p:nvSpPr>
            <p:spPr bwMode="auto">
              <a:xfrm flipV="1">
                <a:off x="3604" y="2483"/>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2" name="Line 213"/>
              <p:cNvSpPr>
                <a:spLocks noChangeShapeType="1"/>
              </p:cNvSpPr>
              <p:nvPr/>
            </p:nvSpPr>
            <p:spPr bwMode="auto">
              <a:xfrm>
                <a:off x="3623" y="2471"/>
                <a:ext cx="52" cy="43"/>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3" name="Line 214"/>
              <p:cNvSpPr>
                <a:spLocks noChangeShapeType="1"/>
              </p:cNvSpPr>
              <p:nvPr/>
            </p:nvSpPr>
            <p:spPr bwMode="auto">
              <a:xfrm flipV="1">
                <a:off x="3641" y="2467"/>
                <a:ext cx="50" cy="5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4" name="Line 215"/>
              <p:cNvSpPr>
                <a:spLocks noChangeShapeType="1"/>
              </p:cNvSpPr>
              <p:nvPr/>
            </p:nvSpPr>
            <p:spPr bwMode="auto">
              <a:xfrm flipV="1">
                <a:off x="3658" y="2475"/>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5" name="Line 216"/>
              <p:cNvSpPr>
                <a:spLocks noChangeShapeType="1"/>
              </p:cNvSpPr>
              <p:nvPr/>
            </p:nvSpPr>
            <p:spPr bwMode="auto">
              <a:xfrm flipV="1">
                <a:off x="3676" y="2457"/>
                <a:ext cx="52" cy="34"/>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6" name="Line 217"/>
              <p:cNvSpPr>
                <a:spLocks noChangeShapeType="1"/>
              </p:cNvSpPr>
              <p:nvPr/>
            </p:nvSpPr>
            <p:spPr bwMode="auto">
              <a:xfrm flipV="1">
                <a:off x="3695" y="2433"/>
                <a:ext cx="51"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7" name="Line 218"/>
              <p:cNvSpPr>
                <a:spLocks noChangeShapeType="1"/>
              </p:cNvSpPr>
              <p:nvPr/>
            </p:nvSpPr>
            <p:spPr bwMode="auto">
              <a:xfrm>
                <a:off x="3720" y="2432"/>
                <a:ext cx="35" cy="64"/>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8" name="Line 219"/>
              <p:cNvSpPr>
                <a:spLocks noChangeShapeType="1"/>
              </p:cNvSpPr>
              <p:nvPr/>
            </p:nvSpPr>
            <p:spPr bwMode="auto">
              <a:xfrm flipV="1">
                <a:off x="3730" y="2471"/>
                <a:ext cx="51" cy="13"/>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09" name="Line 220"/>
              <p:cNvSpPr>
                <a:spLocks noChangeShapeType="1"/>
              </p:cNvSpPr>
              <p:nvPr/>
            </p:nvSpPr>
            <p:spPr bwMode="auto">
              <a:xfrm>
                <a:off x="3748" y="2465"/>
                <a:ext cx="52" cy="24"/>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0" name="Line 221"/>
              <p:cNvSpPr>
                <a:spLocks noChangeShapeType="1"/>
              </p:cNvSpPr>
              <p:nvPr/>
            </p:nvSpPr>
            <p:spPr bwMode="auto">
              <a:xfrm>
                <a:off x="3766" y="2481"/>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1" name="Line 222"/>
              <p:cNvSpPr>
                <a:spLocks noChangeShapeType="1"/>
              </p:cNvSpPr>
              <p:nvPr/>
            </p:nvSpPr>
            <p:spPr bwMode="auto">
              <a:xfrm flipV="1">
                <a:off x="3785" y="2470"/>
                <a:ext cx="50" cy="21"/>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2" name="Line 223"/>
              <p:cNvSpPr>
                <a:spLocks noChangeShapeType="1"/>
              </p:cNvSpPr>
              <p:nvPr/>
            </p:nvSpPr>
            <p:spPr bwMode="auto">
              <a:xfrm>
                <a:off x="3801" y="2469"/>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3" name="Line 224"/>
              <p:cNvSpPr>
                <a:spLocks noChangeShapeType="1"/>
              </p:cNvSpPr>
              <p:nvPr/>
            </p:nvSpPr>
            <p:spPr bwMode="auto">
              <a:xfrm flipV="1">
                <a:off x="3820" y="2471"/>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4" name="Line 225"/>
              <p:cNvSpPr>
                <a:spLocks noChangeShapeType="1"/>
              </p:cNvSpPr>
              <p:nvPr/>
            </p:nvSpPr>
            <p:spPr bwMode="auto">
              <a:xfrm>
                <a:off x="3847" y="2460"/>
                <a:ext cx="32" cy="81"/>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5" name="Line 226"/>
              <p:cNvSpPr>
                <a:spLocks noChangeShapeType="1"/>
              </p:cNvSpPr>
              <p:nvPr/>
            </p:nvSpPr>
            <p:spPr bwMode="auto">
              <a:xfrm>
                <a:off x="3856" y="2512"/>
                <a:ext cx="51"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6" name="Line 227"/>
              <p:cNvSpPr>
                <a:spLocks noChangeShapeType="1"/>
              </p:cNvSpPr>
              <p:nvPr/>
            </p:nvSpPr>
            <p:spPr bwMode="auto">
              <a:xfrm flipV="1">
                <a:off x="3889" y="2132"/>
                <a:ext cx="19" cy="420"/>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7" name="Line 228"/>
              <p:cNvSpPr>
                <a:spLocks noChangeShapeType="1"/>
              </p:cNvSpPr>
              <p:nvPr/>
            </p:nvSpPr>
            <p:spPr bwMode="auto">
              <a:xfrm flipV="1">
                <a:off x="3907" y="1827"/>
                <a:ext cx="20" cy="338"/>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8" name="Line 229"/>
              <p:cNvSpPr>
                <a:spLocks noChangeShapeType="1"/>
              </p:cNvSpPr>
              <p:nvPr/>
            </p:nvSpPr>
            <p:spPr bwMode="auto">
              <a:xfrm>
                <a:off x="3924" y="1827"/>
                <a:ext cx="21" cy="208"/>
              </a:xfrm>
              <a:prstGeom prst="line">
                <a:avLst/>
              </a:prstGeom>
              <a:noFill/>
              <a:ln w="6032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19" name="Line 230"/>
              <p:cNvSpPr>
                <a:spLocks noChangeShapeType="1"/>
              </p:cNvSpPr>
              <p:nvPr/>
            </p:nvSpPr>
            <p:spPr bwMode="auto">
              <a:xfrm>
                <a:off x="3944" y="2002"/>
                <a:ext cx="17" cy="512"/>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0" name="Line 231"/>
              <p:cNvSpPr>
                <a:spLocks noChangeShapeType="1"/>
              </p:cNvSpPr>
              <p:nvPr/>
            </p:nvSpPr>
            <p:spPr bwMode="auto">
              <a:xfrm>
                <a:off x="3953" y="2481"/>
                <a:ext cx="33" cy="71"/>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1" name="Line 232"/>
              <p:cNvSpPr>
                <a:spLocks noChangeShapeType="1"/>
              </p:cNvSpPr>
              <p:nvPr/>
            </p:nvSpPr>
            <p:spPr bwMode="auto">
              <a:xfrm flipV="1">
                <a:off x="3963" y="2505"/>
                <a:ext cx="52"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2" name="Line 233"/>
              <p:cNvSpPr>
                <a:spLocks noChangeShapeType="1"/>
              </p:cNvSpPr>
              <p:nvPr/>
            </p:nvSpPr>
            <p:spPr bwMode="auto">
              <a:xfrm>
                <a:off x="3982" y="2505"/>
                <a:ext cx="51" cy="4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3" name="Line 234"/>
              <p:cNvSpPr>
                <a:spLocks noChangeShapeType="1"/>
              </p:cNvSpPr>
              <p:nvPr/>
            </p:nvSpPr>
            <p:spPr bwMode="auto">
              <a:xfrm flipV="1">
                <a:off x="4000" y="2503"/>
                <a:ext cx="52"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4" name="Line 235"/>
              <p:cNvSpPr>
                <a:spLocks noChangeShapeType="1"/>
              </p:cNvSpPr>
              <p:nvPr/>
            </p:nvSpPr>
            <p:spPr bwMode="auto">
              <a:xfrm flipV="1">
                <a:off x="4018" y="2494"/>
                <a:ext cx="50"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5" name="Line 236"/>
              <p:cNvSpPr>
                <a:spLocks noChangeShapeType="1"/>
              </p:cNvSpPr>
              <p:nvPr/>
            </p:nvSpPr>
            <p:spPr bwMode="auto">
              <a:xfrm flipV="1">
                <a:off x="4035" y="2498"/>
                <a:ext cx="52" cy="13"/>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6" name="Line 237"/>
              <p:cNvSpPr>
                <a:spLocks noChangeShapeType="1"/>
              </p:cNvSpPr>
              <p:nvPr/>
            </p:nvSpPr>
            <p:spPr bwMode="auto">
              <a:xfrm flipV="1">
                <a:off x="4056" y="2462"/>
                <a:ext cx="46" cy="5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7" name="Line 238"/>
              <p:cNvSpPr>
                <a:spLocks noChangeShapeType="1"/>
              </p:cNvSpPr>
              <p:nvPr/>
            </p:nvSpPr>
            <p:spPr bwMode="auto">
              <a:xfrm>
                <a:off x="4072" y="2477"/>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8" name="Line 239"/>
              <p:cNvSpPr>
                <a:spLocks noChangeShapeType="1"/>
              </p:cNvSpPr>
              <p:nvPr/>
            </p:nvSpPr>
            <p:spPr bwMode="auto">
              <a:xfrm flipV="1">
                <a:off x="4090" y="2457"/>
                <a:ext cx="50"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29" name="Line 240"/>
              <p:cNvSpPr>
                <a:spLocks noChangeShapeType="1"/>
              </p:cNvSpPr>
              <p:nvPr/>
            </p:nvSpPr>
            <p:spPr bwMode="auto">
              <a:xfrm flipV="1">
                <a:off x="4107" y="2446"/>
                <a:ext cx="52" cy="34"/>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0" name="Line 241"/>
              <p:cNvSpPr>
                <a:spLocks noChangeShapeType="1"/>
              </p:cNvSpPr>
              <p:nvPr/>
            </p:nvSpPr>
            <p:spPr bwMode="auto">
              <a:xfrm>
                <a:off x="4125" y="2454"/>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1" name="Line 242"/>
              <p:cNvSpPr>
                <a:spLocks noChangeShapeType="1"/>
              </p:cNvSpPr>
              <p:nvPr/>
            </p:nvSpPr>
            <p:spPr bwMode="auto">
              <a:xfrm flipV="1">
                <a:off x="4144" y="2433"/>
                <a:ext cx="51" cy="4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2" name="Line 243"/>
              <p:cNvSpPr>
                <a:spLocks noChangeShapeType="1"/>
              </p:cNvSpPr>
              <p:nvPr/>
            </p:nvSpPr>
            <p:spPr bwMode="auto">
              <a:xfrm flipV="1">
                <a:off x="4162" y="2439"/>
                <a:ext cx="50" cy="1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3" name="Line 244"/>
              <p:cNvSpPr>
                <a:spLocks noChangeShapeType="1"/>
              </p:cNvSpPr>
              <p:nvPr/>
            </p:nvSpPr>
            <p:spPr bwMode="auto">
              <a:xfrm flipV="1">
                <a:off x="4179" y="2407"/>
                <a:ext cx="51"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4" name="Line 245"/>
              <p:cNvSpPr>
                <a:spLocks noChangeShapeType="1"/>
              </p:cNvSpPr>
              <p:nvPr/>
            </p:nvSpPr>
            <p:spPr bwMode="auto">
              <a:xfrm flipV="1">
                <a:off x="4197" y="2401"/>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5" name="Line 246"/>
              <p:cNvSpPr>
                <a:spLocks noChangeShapeType="1"/>
              </p:cNvSpPr>
              <p:nvPr/>
            </p:nvSpPr>
            <p:spPr bwMode="auto">
              <a:xfrm flipV="1">
                <a:off x="4215" y="2391"/>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6" name="Line 247"/>
              <p:cNvSpPr>
                <a:spLocks noChangeShapeType="1"/>
              </p:cNvSpPr>
              <p:nvPr/>
            </p:nvSpPr>
            <p:spPr bwMode="auto">
              <a:xfrm flipV="1">
                <a:off x="4239" y="2360"/>
                <a:ext cx="40"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7" name="Line 248"/>
              <p:cNvSpPr>
                <a:spLocks noChangeShapeType="1"/>
              </p:cNvSpPr>
              <p:nvPr/>
            </p:nvSpPr>
            <p:spPr bwMode="auto">
              <a:xfrm flipV="1">
                <a:off x="4250" y="2359"/>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8" name="Line 249"/>
              <p:cNvSpPr>
                <a:spLocks noChangeShapeType="1"/>
              </p:cNvSpPr>
              <p:nvPr/>
            </p:nvSpPr>
            <p:spPr bwMode="auto">
              <a:xfrm flipV="1">
                <a:off x="4277" y="2314"/>
                <a:ext cx="35" cy="70"/>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39" name="Line 250"/>
              <p:cNvSpPr>
                <a:spLocks noChangeShapeType="1"/>
              </p:cNvSpPr>
              <p:nvPr/>
            </p:nvSpPr>
            <p:spPr bwMode="auto">
              <a:xfrm flipV="1">
                <a:off x="4295" y="2279"/>
                <a:ext cx="35" cy="6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0" name="Line 251"/>
              <p:cNvSpPr>
                <a:spLocks noChangeShapeType="1"/>
              </p:cNvSpPr>
              <p:nvPr/>
            </p:nvSpPr>
            <p:spPr bwMode="auto">
              <a:xfrm flipV="1">
                <a:off x="4313" y="2250"/>
                <a:ext cx="36" cy="62"/>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1" name="Line 252"/>
              <p:cNvSpPr>
                <a:spLocks noChangeShapeType="1"/>
              </p:cNvSpPr>
              <p:nvPr/>
            </p:nvSpPr>
            <p:spPr bwMode="auto">
              <a:xfrm flipV="1">
                <a:off x="4325" y="2227"/>
                <a:ext cx="44"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2" name="Line 253"/>
              <p:cNvSpPr>
                <a:spLocks noChangeShapeType="1"/>
              </p:cNvSpPr>
              <p:nvPr/>
            </p:nvSpPr>
            <p:spPr bwMode="auto">
              <a:xfrm>
                <a:off x="4341" y="2235"/>
                <a:ext cx="51" cy="2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3" name="Line 254"/>
              <p:cNvSpPr>
                <a:spLocks noChangeShapeType="1"/>
              </p:cNvSpPr>
              <p:nvPr/>
            </p:nvSpPr>
            <p:spPr bwMode="auto">
              <a:xfrm>
                <a:off x="4359" y="2237"/>
                <a:ext cx="52" cy="52"/>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4" name="Line 255"/>
              <p:cNvSpPr>
                <a:spLocks noChangeShapeType="1"/>
              </p:cNvSpPr>
              <p:nvPr/>
            </p:nvSpPr>
            <p:spPr bwMode="auto">
              <a:xfrm>
                <a:off x="4388" y="2255"/>
                <a:ext cx="26" cy="92"/>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5" name="Line 256"/>
              <p:cNvSpPr>
                <a:spLocks noChangeShapeType="1"/>
              </p:cNvSpPr>
              <p:nvPr/>
            </p:nvSpPr>
            <p:spPr bwMode="auto">
              <a:xfrm>
                <a:off x="4406" y="2314"/>
                <a:ext cx="25" cy="115"/>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6" name="Line 257"/>
              <p:cNvSpPr>
                <a:spLocks noChangeShapeType="1"/>
              </p:cNvSpPr>
              <p:nvPr/>
            </p:nvSpPr>
            <p:spPr bwMode="auto">
              <a:xfrm>
                <a:off x="4423" y="2395"/>
                <a:ext cx="30" cy="84"/>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7" name="Line 258"/>
              <p:cNvSpPr>
                <a:spLocks noChangeShapeType="1"/>
              </p:cNvSpPr>
              <p:nvPr/>
            </p:nvSpPr>
            <p:spPr bwMode="auto">
              <a:xfrm>
                <a:off x="4441" y="2445"/>
                <a:ext cx="30" cy="86"/>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8" name="Line 259"/>
              <p:cNvSpPr>
                <a:spLocks noChangeShapeType="1"/>
              </p:cNvSpPr>
              <p:nvPr/>
            </p:nvSpPr>
            <p:spPr bwMode="auto">
              <a:xfrm>
                <a:off x="4449" y="2497"/>
                <a:ext cx="50" cy="5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49" name="Line 260"/>
              <p:cNvSpPr>
                <a:spLocks noChangeShapeType="1"/>
              </p:cNvSpPr>
              <p:nvPr/>
            </p:nvSpPr>
            <p:spPr bwMode="auto">
              <a:xfrm>
                <a:off x="4466" y="2526"/>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0" name="Line 261"/>
              <p:cNvSpPr>
                <a:spLocks noChangeShapeType="1"/>
              </p:cNvSpPr>
              <p:nvPr/>
            </p:nvSpPr>
            <p:spPr bwMode="auto">
              <a:xfrm>
                <a:off x="4484" y="2526"/>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1" name="Line 262"/>
              <p:cNvSpPr>
                <a:spLocks noChangeShapeType="1"/>
              </p:cNvSpPr>
              <p:nvPr/>
            </p:nvSpPr>
            <p:spPr bwMode="auto">
              <a:xfrm flipV="1">
                <a:off x="4503" y="2528"/>
                <a:ext cx="51" cy="2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2" name="Line 263"/>
              <p:cNvSpPr>
                <a:spLocks noChangeShapeType="1"/>
              </p:cNvSpPr>
              <p:nvPr/>
            </p:nvSpPr>
            <p:spPr bwMode="auto">
              <a:xfrm>
                <a:off x="4521" y="2536"/>
                <a:ext cx="50"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3" name="Line 264"/>
              <p:cNvSpPr>
                <a:spLocks noChangeShapeType="1"/>
              </p:cNvSpPr>
              <p:nvPr/>
            </p:nvSpPr>
            <p:spPr bwMode="auto">
              <a:xfrm flipV="1">
                <a:off x="4538" y="2505"/>
                <a:ext cx="51" cy="46"/>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4" name="Line 265"/>
              <p:cNvSpPr>
                <a:spLocks noChangeShapeType="1"/>
              </p:cNvSpPr>
              <p:nvPr/>
            </p:nvSpPr>
            <p:spPr bwMode="auto">
              <a:xfrm flipV="1">
                <a:off x="4556" y="2504"/>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5" name="Line 266"/>
              <p:cNvSpPr>
                <a:spLocks noChangeShapeType="1"/>
              </p:cNvSpPr>
              <p:nvPr/>
            </p:nvSpPr>
            <p:spPr bwMode="auto">
              <a:xfrm flipV="1">
                <a:off x="4574" y="2508"/>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6" name="Line 267"/>
              <p:cNvSpPr>
                <a:spLocks noChangeShapeType="1"/>
              </p:cNvSpPr>
              <p:nvPr/>
            </p:nvSpPr>
            <p:spPr bwMode="auto">
              <a:xfrm flipV="1">
                <a:off x="4593" y="2482"/>
                <a:ext cx="50" cy="4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7" name="Line 268"/>
              <p:cNvSpPr>
                <a:spLocks noChangeShapeType="1"/>
              </p:cNvSpPr>
              <p:nvPr/>
            </p:nvSpPr>
            <p:spPr bwMode="auto">
              <a:xfrm flipV="1">
                <a:off x="4609" y="2487"/>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8" name="Line 269"/>
              <p:cNvSpPr>
                <a:spLocks noChangeShapeType="1"/>
              </p:cNvSpPr>
              <p:nvPr/>
            </p:nvSpPr>
            <p:spPr bwMode="auto">
              <a:xfrm flipV="1">
                <a:off x="4628" y="2472"/>
                <a:ext cx="51"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59" name="Line 270"/>
              <p:cNvSpPr>
                <a:spLocks noChangeShapeType="1"/>
              </p:cNvSpPr>
              <p:nvPr/>
            </p:nvSpPr>
            <p:spPr bwMode="auto">
              <a:xfrm flipV="1">
                <a:off x="4646" y="2478"/>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0" name="Line 271"/>
              <p:cNvSpPr>
                <a:spLocks noChangeShapeType="1"/>
              </p:cNvSpPr>
              <p:nvPr/>
            </p:nvSpPr>
            <p:spPr bwMode="auto">
              <a:xfrm>
                <a:off x="4664" y="2477"/>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1" name="Line 272"/>
              <p:cNvSpPr>
                <a:spLocks noChangeShapeType="1"/>
              </p:cNvSpPr>
              <p:nvPr/>
            </p:nvSpPr>
            <p:spPr bwMode="auto">
              <a:xfrm flipV="1">
                <a:off x="4683" y="2477"/>
                <a:ext cx="50" cy="5"/>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2" name="Line 273"/>
              <p:cNvSpPr>
                <a:spLocks noChangeShapeType="1"/>
              </p:cNvSpPr>
              <p:nvPr/>
            </p:nvSpPr>
            <p:spPr bwMode="auto">
              <a:xfrm>
                <a:off x="4700" y="2472"/>
                <a:ext cx="51"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3" name="Line 274"/>
              <p:cNvSpPr>
                <a:spLocks noChangeShapeType="1"/>
              </p:cNvSpPr>
              <p:nvPr/>
            </p:nvSpPr>
            <p:spPr bwMode="auto">
              <a:xfrm flipV="1">
                <a:off x="4718" y="2483"/>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4" name="Line 275"/>
              <p:cNvSpPr>
                <a:spLocks noChangeShapeType="1"/>
              </p:cNvSpPr>
              <p:nvPr/>
            </p:nvSpPr>
            <p:spPr bwMode="auto">
              <a:xfrm>
                <a:off x="4736" y="2481"/>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5" name="Line 276"/>
              <p:cNvSpPr>
                <a:spLocks noChangeShapeType="1"/>
              </p:cNvSpPr>
              <p:nvPr/>
            </p:nvSpPr>
            <p:spPr bwMode="auto">
              <a:xfrm>
                <a:off x="4755" y="2477"/>
                <a:ext cx="50" cy="30"/>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6" name="Line 277"/>
              <p:cNvSpPr>
                <a:spLocks noChangeShapeType="1"/>
              </p:cNvSpPr>
              <p:nvPr/>
            </p:nvSpPr>
            <p:spPr bwMode="auto">
              <a:xfrm flipV="1">
                <a:off x="4771" y="2476"/>
                <a:ext cx="52" cy="33"/>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7" name="Line 278"/>
              <p:cNvSpPr>
                <a:spLocks noChangeShapeType="1"/>
              </p:cNvSpPr>
              <p:nvPr/>
            </p:nvSpPr>
            <p:spPr bwMode="auto">
              <a:xfrm>
                <a:off x="4790" y="2476"/>
                <a:ext cx="51"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8" name="Line 279"/>
              <p:cNvSpPr>
                <a:spLocks noChangeShapeType="1"/>
              </p:cNvSpPr>
              <p:nvPr/>
            </p:nvSpPr>
            <p:spPr bwMode="auto">
              <a:xfrm flipV="1">
                <a:off x="4808" y="2481"/>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69" name="Line 280"/>
              <p:cNvSpPr>
                <a:spLocks noChangeShapeType="1"/>
              </p:cNvSpPr>
              <p:nvPr/>
            </p:nvSpPr>
            <p:spPr bwMode="auto">
              <a:xfrm flipV="1">
                <a:off x="4830" y="2447"/>
                <a:ext cx="40" cy="5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0" name="Line 281"/>
              <p:cNvSpPr>
                <a:spLocks noChangeShapeType="1"/>
              </p:cNvSpPr>
              <p:nvPr/>
            </p:nvSpPr>
            <p:spPr bwMode="auto">
              <a:xfrm>
                <a:off x="4843" y="2460"/>
                <a:ext cx="52" cy="9"/>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1" name="Line 282"/>
              <p:cNvSpPr>
                <a:spLocks noChangeShapeType="1"/>
              </p:cNvSpPr>
              <p:nvPr/>
            </p:nvSpPr>
            <p:spPr bwMode="auto">
              <a:xfrm flipV="1">
                <a:off x="4861" y="2458"/>
                <a:ext cx="52" cy="14"/>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2" name="Line 283"/>
              <p:cNvSpPr>
                <a:spLocks noChangeShapeType="1"/>
              </p:cNvSpPr>
              <p:nvPr/>
            </p:nvSpPr>
            <p:spPr bwMode="auto">
              <a:xfrm>
                <a:off x="4880" y="2445"/>
                <a:ext cx="49" cy="5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3" name="Line 284"/>
              <p:cNvSpPr>
                <a:spLocks noChangeShapeType="1"/>
              </p:cNvSpPr>
              <p:nvPr/>
            </p:nvSpPr>
            <p:spPr bwMode="auto">
              <a:xfrm>
                <a:off x="4898" y="2482"/>
                <a:ext cx="50" cy="1"/>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4" name="Line 285"/>
              <p:cNvSpPr>
                <a:spLocks noChangeShapeType="1"/>
              </p:cNvSpPr>
              <p:nvPr/>
            </p:nvSpPr>
            <p:spPr bwMode="auto">
              <a:xfrm flipV="1">
                <a:off x="4915" y="2476"/>
                <a:ext cx="52" cy="1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5" name="Line 286"/>
              <p:cNvSpPr>
                <a:spLocks noChangeShapeType="1"/>
              </p:cNvSpPr>
              <p:nvPr/>
            </p:nvSpPr>
            <p:spPr bwMode="auto">
              <a:xfrm>
                <a:off x="4933" y="2470"/>
                <a:ext cx="52" cy="24"/>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6" name="Line 287"/>
              <p:cNvSpPr>
                <a:spLocks noChangeShapeType="1"/>
              </p:cNvSpPr>
              <p:nvPr/>
            </p:nvSpPr>
            <p:spPr bwMode="auto">
              <a:xfrm flipV="1">
                <a:off x="4952" y="2472"/>
                <a:ext cx="51" cy="24"/>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7" name="Line 288"/>
              <p:cNvSpPr>
                <a:spLocks noChangeShapeType="1"/>
              </p:cNvSpPr>
              <p:nvPr/>
            </p:nvSpPr>
            <p:spPr bwMode="auto">
              <a:xfrm>
                <a:off x="4970" y="2472"/>
                <a:ext cx="50" cy="20"/>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8" name="Line 289"/>
              <p:cNvSpPr>
                <a:spLocks noChangeShapeType="1"/>
              </p:cNvSpPr>
              <p:nvPr/>
            </p:nvSpPr>
            <p:spPr bwMode="auto">
              <a:xfrm>
                <a:off x="4992" y="2469"/>
                <a:ext cx="41" cy="58"/>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79" name="Line 290"/>
              <p:cNvSpPr>
                <a:spLocks noChangeShapeType="1"/>
              </p:cNvSpPr>
              <p:nvPr/>
            </p:nvSpPr>
            <p:spPr bwMode="auto">
              <a:xfrm>
                <a:off x="5016" y="2494"/>
                <a:ext cx="28" cy="97"/>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0" name="Line 291"/>
              <p:cNvSpPr>
                <a:spLocks noChangeShapeType="1"/>
              </p:cNvSpPr>
              <p:nvPr/>
            </p:nvSpPr>
            <p:spPr bwMode="auto">
              <a:xfrm flipV="1">
                <a:off x="5039" y="2327"/>
                <a:ext cx="21" cy="26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1" name="Line 292"/>
              <p:cNvSpPr>
                <a:spLocks noChangeShapeType="1"/>
              </p:cNvSpPr>
              <p:nvPr/>
            </p:nvSpPr>
            <p:spPr bwMode="auto">
              <a:xfrm flipV="1">
                <a:off x="5058" y="1907"/>
                <a:ext cx="17" cy="453"/>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2" name="Line 293"/>
              <p:cNvSpPr>
                <a:spLocks noChangeShapeType="1"/>
              </p:cNvSpPr>
              <p:nvPr/>
            </p:nvSpPr>
            <p:spPr bwMode="auto">
              <a:xfrm flipV="1">
                <a:off x="5071" y="1825"/>
                <a:ext cx="25" cy="115"/>
              </a:xfrm>
              <a:prstGeom prst="line">
                <a:avLst/>
              </a:prstGeom>
              <a:noFill/>
              <a:ln w="666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3" name="Line 294"/>
              <p:cNvSpPr>
                <a:spLocks noChangeShapeType="1"/>
              </p:cNvSpPr>
              <p:nvPr/>
            </p:nvSpPr>
            <p:spPr bwMode="auto">
              <a:xfrm>
                <a:off x="5092" y="1825"/>
                <a:ext cx="19" cy="590"/>
              </a:xfrm>
              <a:prstGeom prst="line">
                <a:avLst/>
              </a:prstGeom>
              <a:noFill/>
              <a:ln w="555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4" name="Line 295"/>
              <p:cNvSpPr>
                <a:spLocks noChangeShapeType="1"/>
              </p:cNvSpPr>
              <p:nvPr/>
            </p:nvSpPr>
            <p:spPr bwMode="auto">
              <a:xfrm>
                <a:off x="5109" y="2382"/>
                <a:ext cx="23" cy="159"/>
              </a:xfrm>
              <a:prstGeom prst="line">
                <a:avLst/>
              </a:prstGeom>
              <a:noFill/>
              <a:ln w="6032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5" name="Line 296"/>
              <p:cNvSpPr>
                <a:spLocks noChangeShapeType="1"/>
              </p:cNvSpPr>
              <p:nvPr/>
            </p:nvSpPr>
            <p:spPr bwMode="auto">
              <a:xfrm>
                <a:off x="5114" y="2517"/>
                <a:ext cx="50" cy="20"/>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6" name="Line 297"/>
              <p:cNvSpPr>
                <a:spLocks noChangeShapeType="1"/>
              </p:cNvSpPr>
              <p:nvPr/>
            </p:nvSpPr>
            <p:spPr bwMode="auto">
              <a:xfrm flipV="1">
                <a:off x="5130" y="2519"/>
                <a:ext cx="52" cy="18"/>
              </a:xfrm>
              <a:prstGeom prst="line">
                <a:avLst/>
              </a:prstGeom>
              <a:noFill/>
              <a:ln w="6826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7" name="Line 298"/>
              <p:cNvSpPr>
                <a:spLocks noChangeShapeType="1"/>
              </p:cNvSpPr>
              <p:nvPr/>
            </p:nvSpPr>
            <p:spPr bwMode="auto">
              <a:xfrm>
                <a:off x="5149" y="2515"/>
                <a:ext cx="51" cy="27"/>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8" name="Line 299"/>
              <p:cNvSpPr>
                <a:spLocks noChangeShapeType="1"/>
              </p:cNvSpPr>
              <p:nvPr/>
            </p:nvSpPr>
            <p:spPr bwMode="auto">
              <a:xfrm flipV="1">
                <a:off x="5167" y="2499"/>
                <a:ext cx="51" cy="51"/>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89" name="Line 300"/>
              <p:cNvSpPr>
                <a:spLocks noChangeShapeType="1"/>
              </p:cNvSpPr>
              <p:nvPr/>
            </p:nvSpPr>
            <p:spPr bwMode="auto">
              <a:xfrm flipV="1">
                <a:off x="5185" y="2482"/>
                <a:ext cx="50" cy="5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0" name="Line 301"/>
              <p:cNvSpPr>
                <a:spLocks noChangeShapeType="1"/>
              </p:cNvSpPr>
              <p:nvPr/>
            </p:nvSpPr>
            <p:spPr bwMode="auto">
              <a:xfrm flipV="1">
                <a:off x="5202" y="2497"/>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1" name="Line 302"/>
              <p:cNvSpPr>
                <a:spLocks noChangeShapeType="1"/>
              </p:cNvSpPr>
              <p:nvPr/>
            </p:nvSpPr>
            <p:spPr bwMode="auto">
              <a:xfrm flipV="1">
                <a:off x="5220" y="2473"/>
                <a:ext cx="52" cy="38"/>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2" name="Line 303"/>
              <p:cNvSpPr>
                <a:spLocks noChangeShapeType="1"/>
              </p:cNvSpPr>
              <p:nvPr/>
            </p:nvSpPr>
            <p:spPr bwMode="auto">
              <a:xfrm flipV="1">
                <a:off x="5239" y="2482"/>
                <a:ext cx="51"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3" name="Line 304"/>
              <p:cNvSpPr>
                <a:spLocks noChangeShapeType="1"/>
              </p:cNvSpPr>
              <p:nvPr/>
            </p:nvSpPr>
            <p:spPr bwMode="auto">
              <a:xfrm flipV="1">
                <a:off x="5257" y="2459"/>
                <a:ext cx="50" cy="3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4" name="Line 305"/>
              <p:cNvSpPr>
                <a:spLocks noChangeShapeType="1"/>
              </p:cNvSpPr>
              <p:nvPr/>
            </p:nvSpPr>
            <p:spPr bwMode="auto">
              <a:xfrm flipV="1">
                <a:off x="5274" y="2456"/>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5" name="Line 306"/>
              <p:cNvSpPr>
                <a:spLocks noChangeShapeType="1"/>
              </p:cNvSpPr>
              <p:nvPr/>
            </p:nvSpPr>
            <p:spPr bwMode="auto">
              <a:xfrm flipV="1">
                <a:off x="5292" y="2447"/>
                <a:ext cx="52" cy="23"/>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6" name="Line 307"/>
              <p:cNvSpPr>
                <a:spLocks noChangeShapeType="1"/>
              </p:cNvSpPr>
              <p:nvPr/>
            </p:nvSpPr>
            <p:spPr bwMode="auto">
              <a:xfrm flipV="1">
                <a:off x="5311" y="2429"/>
                <a:ext cx="51"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7" name="Line 308"/>
              <p:cNvSpPr>
                <a:spLocks noChangeShapeType="1"/>
              </p:cNvSpPr>
              <p:nvPr/>
            </p:nvSpPr>
            <p:spPr bwMode="auto">
              <a:xfrm flipV="1">
                <a:off x="5329" y="2438"/>
                <a:ext cx="52" cy="4"/>
              </a:xfrm>
              <a:prstGeom prst="line">
                <a:avLst/>
              </a:prstGeom>
              <a:noFill/>
              <a:ln w="587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8" name="Line 309"/>
              <p:cNvSpPr>
                <a:spLocks noChangeShapeType="1"/>
              </p:cNvSpPr>
              <p:nvPr/>
            </p:nvSpPr>
            <p:spPr bwMode="auto">
              <a:xfrm flipV="1">
                <a:off x="5347" y="2425"/>
                <a:ext cx="50" cy="20"/>
              </a:xfrm>
              <a:prstGeom prst="line">
                <a:avLst/>
              </a:prstGeom>
              <a:noFill/>
              <a:ln w="71438">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99" name="Line 310"/>
              <p:cNvSpPr>
                <a:spLocks noChangeShapeType="1"/>
              </p:cNvSpPr>
              <p:nvPr/>
            </p:nvSpPr>
            <p:spPr bwMode="auto">
              <a:xfrm flipV="1">
                <a:off x="5364" y="2401"/>
                <a:ext cx="52" cy="4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0" name="Line 311"/>
              <p:cNvSpPr>
                <a:spLocks noChangeShapeType="1"/>
              </p:cNvSpPr>
              <p:nvPr/>
            </p:nvSpPr>
            <p:spPr bwMode="auto">
              <a:xfrm flipV="1">
                <a:off x="5382" y="2397"/>
                <a:ext cx="52" cy="2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1" name="Line 312"/>
              <p:cNvSpPr>
                <a:spLocks noChangeShapeType="1"/>
              </p:cNvSpPr>
              <p:nvPr/>
            </p:nvSpPr>
            <p:spPr bwMode="auto">
              <a:xfrm flipV="1">
                <a:off x="5408" y="2354"/>
                <a:ext cx="35" cy="68"/>
              </a:xfrm>
              <a:prstGeom prst="line">
                <a:avLst/>
              </a:prstGeom>
              <a:noFill/>
              <a:ln w="74613">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2" name="Line 313"/>
              <p:cNvSpPr>
                <a:spLocks noChangeShapeType="1"/>
              </p:cNvSpPr>
              <p:nvPr/>
            </p:nvSpPr>
            <p:spPr bwMode="auto">
              <a:xfrm flipV="1">
                <a:off x="5421" y="2334"/>
                <a:ext cx="44" cy="53"/>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3" name="Line 314"/>
              <p:cNvSpPr>
                <a:spLocks noChangeShapeType="1"/>
              </p:cNvSpPr>
              <p:nvPr/>
            </p:nvSpPr>
            <p:spPr bwMode="auto">
              <a:xfrm flipV="1">
                <a:off x="5440" y="2309"/>
                <a:ext cx="42" cy="58"/>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4" name="Line 315"/>
              <p:cNvSpPr>
                <a:spLocks noChangeShapeType="1"/>
              </p:cNvSpPr>
              <p:nvPr/>
            </p:nvSpPr>
            <p:spPr bwMode="auto">
              <a:xfrm flipV="1">
                <a:off x="5459" y="2282"/>
                <a:ext cx="42" cy="6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5" name="Line 316"/>
              <p:cNvSpPr>
                <a:spLocks noChangeShapeType="1"/>
              </p:cNvSpPr>
              <p:nvPr/>
            </p:nvSpPr>
            <p:spPr bwMode="auto">
              <a:xfrm flipV="1">
                <a:off x="5472" y="2275"/>
                <a:ext cx="52" cy="37"/>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6" name="Line 317"/>
              <p:cNvSpPr>
                <a:spLocks noChangeShapeType="1"/>
              </p:cNvSpPr>
              <p:nvPr/>
            </p:nvSpPr>
            <p:spPr bwMode="auto">
              <a:xfrm flipV="1">
                <a:off x="5493" y="2249"/>
                <a:ext cx="44" cy="53"/>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07" name="Rectangle 318"/>
              <p:cNvSpPr>
                <a:spLocks noChangeArrowheads="1"/>
              </p:cNvSpPr>
              <p:nvPr/>
            </p:nvSpPr>
            <p:spPr bwMode="auto">
              <a:xfrm>
                <a:off x="1008" y="2875"/>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0</a:t>
                </a:r>
                <a:endParaRPr lang="en-US" altLang="x-none">
                  <a:latin typeface="Times New Roman" charset="0"/>
                </a:endParaRPr>
              </a:p>
            </p:txBody>
          </p:sp>
          <p:sp>
            <p:nvSpPr>
              <p:cNvPr id="12608" name="Rectangle 319"/>
              <p:cNvSpPr>
                <a:spLocks noChangeArrowheads="1"/>
              </p:cNvSpPr>
              <p:nvPr/>
            </p:nvSpPr>
            <p:spPr bwMode="auto">
              <a:xfrm>
                <a:off x="2805" y="2875"/>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1</a:t>
                </a:r>
                <a:endParaRPr lang="en-US" altLang="x-none">
                  <a:latin typeface="Times New Roman" charset="0"/>
                </a:endParaRPr>
              </a:p>
            </p:txBody>
          </p:sp>
          <p:sp>
            <p:nvSpPr>
              <p:cNvPr id="12609" name="Rectangle 320"/>
              <p:cNvSpPr>
                <a:spLocks noChangeArrowheads="1"/>
              </p:cNvSpPr>
              <p:nvPr/>
            </p:nvSpPr>
            <p:spPr bwMode="auto">
              <a:xfrm>
                <a:off x="4599" y="2875"/>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2</a:t>
                </a:r>
                <a:endParaRPr lang="en-US" altLang="x-none">
                  <a:latin typeface="Times New Roman" charset="0"/>
                </a:endParaRPr>
              </a:p>
            </p:txBody>
          </p:sp>
          <p:sp>
            <p:nvSpPr>
              <p:cNvPr id="12610" name="Rectangle 321"/>
              <p:cNvSpPr>
                <a:spLocks noChangeArrowheads="1"/>
              </p:cNvSpPr>
              <p:nvPr/>
            </p:nvSpPr>
            <p:spPr bwMode="auto">
              <a:xfrm>
                <a:off x="803" y="2769"/>
                <a:ext cx="152"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-0.5</a:t>
                </a:r>
                <a:endParaRPr lang="en-US" altLang="x-none">
                  <a:latin typeface="Times New Roman" charset="0"/>
                </a:endParaRPr>
              </a:p>
            </p:txBody>
          </p:sp>
          <p:sp>
            <p:nvSpPr>
              <p:cNvPr id="12611" name="Rectangle 322"/>
              <p:cNvSpPr>
                <a:spLocks noChangeArrowheads="1"/>
              </p:cNvSpPr>
              <p:nvPr/>
            </p:nvSpPr>
            <p:spPr bwMode="auto">
              <a:xfrm>
                <a:off x="920" y="2469"/>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0</a:t>
                </a:r>
                <a:endParaRPr lang="en-US" altLang="x-none">
                  <a:latin typeface="Times New Roman" charset="0"/>
                </a:endParaRPr>
              </a:p>
            </p:txBody>
          </p:sp>
          <p:sp>
            <p:nvSpPr>
              <p:cNvPr id="12612" name="Rectangle 323"/>
              <p:cNvSpPr>
                <a:spLocks noChangeArrowheads="1"/>
              </p:cNvSpPr>
              <p:nvPr/>
            </p:nvSpPr>
            <p:spPr bwMode="auto">
              <a:xfrm>
                <a:off x="837" y="2169"/>
                <a:ext cx="120"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0.5</a:t>
                </a:r>
                <a:endParaRPr lang="en-US" altLang="x-none">
                  <a:latin typeface="Times New Roman" charset="0"/>
                </a:endParaRPr>
              </a:p>
            </p:txBody>
          </p:sp>
          <p:sp>
            <p:nvSpPr>
              <p:cNvPr id="12613" name="Rectangle 324"/>
              <p:cNvSpPr>
                <a:spLocks noChangeArrowheads="1"/>
              </p:cNvSpPr>
              <p:nvPr/>
            </p:nvSpPr>
            <p:spPr bwMode="auto">
              <a:xfrm>
                <a:off x="920" y="1869"/>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1</a:t>
                </a:r>
                <a:endParaRPr lang="en-US" altLang="x-none">
                  <a:latin typeface="Times New Roman" charset="0"/>
                </a:endParaRPr>
              </a:p>
            </p:txBody>
          </p:sp>
          <p:sp>
            <p:nvSpPr>
              <p:cNvPr id="12614" name="Rectangle 325"/>
              <p:cNvSpPr>
                <a:spLocks noChangeArrowheads="1"/>
              </p:cNvSpPr>
              <p:nvPr/>
            </p:nvSpPr>
            <p:spPr bwMode="auto">
              <a:xfrm>
                <a:off x="837" y="1568"/>
                <a:ext cx="120"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1.5</a:t>
                </a:r>
                <a:endParaRPr lang="en-US" altLang="x-none">
                  <a:latin typeface="Times New Roman" charset="0"/>
                </a:endParaRPr>
              </a:p>
            </p:txBody>
          </p:sp>
          <p:sp>
            <p:nvSpPr>
              <p:cNvPr id="12615" name="Rectangle 326"/>
              <p:cNvSpPr>
                <a:spLocks noChangeArrowheads="1"/>
              </p:cNvSpPr>
              <p:nvPr/>
            </p:nvSpPr>
            <p:spPr bwMode="auto">
              <a:xfrm>
                <a:off x="920" y="1268"/>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2</a:t>
                </a:r>
                <a:endParaRPr lang="en-US" altLang="x-none">
                  <a:latin typeface="Times New Roman" charset="0"/>
                </a:endParaRPr>
              </a:p>
            </p:txBody>
          </p:sp>
          <p:sp>
            <p:nvSpPr>
              <p:cNvPr id="12616" name="Rectangle 327"/>
              <p:cNvSpPr>
                <a:spLocks noChangeArrowheads="1"/>
              </p:cNvSpPr>
              <p:nvPr/>
            </p:nvSpPr>
            <p:spPr bwMode="auto">
              <a:xfrm rot="-5400000">
                <a:off x="483" y="1865"/>
                <a:ext cx="31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1200" b="1">
                    <a:solidFill>
                      <a:srgbClr val="000000"/>
                    </a:solidFill>
                    <a:latin typeface="Times New Roman" charset="0"/>
                  </a:rPr>
                  <a:t>m Volts</a:t>
                </a:r>
                <a:endParaRPr lang="en-US" altLang="x-none">
                  <a:latin typeface="Times New Roman" charset="0"/>
                </a:endParaRPr>
              </a:p>
            </p:txBody>
          </p:sp>
          <p:sp>
            <p:nvSpPr>
              <p:cNvPr id="2" name="Rectangle 329"/>
              <p:cNvSpPr>
                <a:spLocks noChangeArrowheads="1"/>
              </p:cNvSpPr>
              <p:nvPr/>
            </p:nvSpPr>
            <p:spPr bwMode="auto">
              <a:xfrm>
                <a:off x="699" y="596"/>
                <a:ext cx="5491"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eaLnBrk="0" hangingPunct="0">
                  <a:defRPr/>
                </a:pPr>
                <a:r>
                  <a:rPr lang="en-US" sz="4400" b="1">
                    <a:solidFill>
                      <a:srgbClr val="0000A8"/>
                    </a:solidFill>
                    <a:effectLst>
                      <a:outerShdw blurRad="38100" dist="38100" dir="2700000" algn="tl">
                        <a:srgbClr val="C0C0C0"/>
                      </a:outerShdw>
                    </a:effectLst>
                    <a:latin typeface="+mn-lt"/>
                  </a:rPr>
                  <a:t>Heart </a:t>
                </a:r>
                <a:r>
                  <a:rPr lang="en-US" sz="4400" b="1" smtClean="0">
                    <a:solidFill>
                      <a:srgbClr val="0000A8"/>
                    </a:solidFill>
                    <a:effectLst>
                      <a:outerShdw blurRad="38100" dist="38100" dir="2700000" algn="tl">
                        <a:srgbClr val="C0C0C0"/>
                      </a:outerShdw>
                    </a:effectLst>
                    <a:latin typeface="+mn-lt"/>
                  </a:rPr>
                  <a:t>Rate Variability</a:t>
                </a:r>
                <a:endParaRPr lang="en-US" sz="4400" dirty="0">
                  <a:effectLst>
                    <a:outerShdw blurRad="38100" dist="38100" dir="2700000" algn="tl">
                      <a:srgbClr val="C0C0C0"/>
                    </a:outerShdw>
                  </a:effectLst>
                  <a:latin typeface="+mn-lt"/>
                </a:endParaRPr>
              </a:p>
            </p:txBody>
          </p:sp>
          <p:sp>
            <p:nvSpPr>
              <p:cNvPr id="12619" name="Rectangle 330"/>
              <p:cNvSpPr>
                <a:spLocks noChangeArrowheads="1"/>
              </p:cNvSpPr>
              <p:nvPr/>
            </p:nvSpPr>
            <p:spPr bwMode="auto">
              <a:xfrm>
                <a:off x="1327" y="2968"/>
                <a:ext cx="4714"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3100" b="1" dirty="0">
                    <a:solidFill>
                      <a:srgbClr val="0000A8"/>
                    </a:solidFill>
                    <a:latin typeface="+mn-lt"/>
                  </a:rPr>
                  <a:t>   2.5 seconds of heartbeat data</a:t>
                </a:r>
                <a:endParaRPr lang="en-US" altLang="x-none" dirty="0">
                  <a:latin typeface="+mn-lt"/>
                </a:endParaRPr>
              </a:p>
            </p:txBody>
          </p:sp>
          <p:sp>
            <p:nvSpPr>
              <p:cNvPr id="12620" name="Freeform 331"/>
              <p:cNvSpPr>
                <a:spLocks/>
              </p:cNvSpPr>
              <p:nvPr/>
            </p:nvSpPr>
            <p:spPr bwMode="auto">
              <a:xfrm>
                <a:off x="2643" y="1872"/>
                <a:ext cx="55" cy="55"/>
              </a:xfrm>
              <a:custGeom>
                <a:avLst/>
                <a:gdLst>
                  <a:gd name="T0" fmla="*/ 0 w 55"/>
                  <a:gd name="T1" fmla="*/ 0 h 55"/>
                  <a:gd name="T2" fmla="*/ 0 w 55"/>
                  <a:gd name="T3" fmla="*/ 55 h 55"/>
                  <a:gd name="T4" fmla="*/ 55 w 55"/>
                  <a:gd name="T5" fmla="*/ 26 h 55"/>
                  <a:gd name="T6" fmla="*/ 0 w 55"/>
                  <a:gd name="T7" fmla="*/ 0 h 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55">
                    <a:moveTo>
                      <a:pt x="0" y="0"/>
                    </a:moveTo>
                    <a:lnTo>
                      <a:pt x="0" y="55"/>
                    </a:lnTo>
                    <a:lnTo>
                      <a:pt x="55" y="26"/>
                    </a:lnTo>
                    <a:lnTo>
                      <a:pt x="0" y="0"/>
                    </a:lnTo>
                    <a:close/>
                  </a:path>
                </a:pathLst>
              </a:custGeom>
              <a:solidFill>
                <a:srgbClr val="000000"/>
              </a:solidFill>
              <a:ln w="20638">
                <a:solidFill>
                  <a:srgbClr val="000000"/>
                </a:solidFill>
                <a:prstDash val="solid"/>
                <a:round/>
                <a:headEnd/>
                <a:tailEnd/>
              </a:ln>
            </p:spPr>
            <p:txBody>
              <a:bodyPr/>
              <a:lstStyle/>
              <a:p>
                <a:endParaRPr lang="en-US"/>
              </a:p>
            </p:txBody>
          </p:sp>
          <p:sp>
            <p:nvSpPr>
              <p:cNvPr id="12621" name="Freeform 332"/>
              <p:cNvSpPr>
                <a:spLocks/>
              </p:cNvSpPr>
              <p:nvPr/>
            </p:nvSpPr>
            <p:spPr bwMode="auto">
              <a:xfrm>
                <a:off x="1439" y="1862"/>
                <a:ext cx="55" cy="55"/>
              </a:xfrm>
              <a:custGeom>
                <a:avLst/>
                <a:gdLst>
                  <a:gd name="T0" fmla="*/ 55 w 55"/>
                  <a:gd name="T1" fmla="*/ 55 h 55"/>
                  <a:gd name="T2" fmla="*/ 55 w 55"/>
                  <a:gd name="T3" fmla="*/ 0 h 55"/>
                  <a:gd name="T4" fmla="*/ 0 w 55"/>
                  <a:gd name="T5" fmla="*/ 26 h 55"/>
                  <a:gd name="T6" fmla="*/ 55 w 55"/>
                  <a:gd name="T7" fmla="*/ 55 h 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55">
                    <a:moveTo>
                      <a:pt x="55" y="55"/>
                    </a:moveTo>
                    <a:lnTo>
                      <a:pt x="55" y="0"/>
                    </a:lnTo>
                    <a:lnTo>
                      <a:pt x="0" y="26"/>
                    </a:lnTo>
                    <a:lnTo>
                      <a:pt x="55" y="55"/>
                    </a:lnTo>
                    <a:close/>
                  </a:path>
                </a:pathLst>
              </a:custGeom>
              <a:solidFill>
                <a:srgbClr val="000000"/>
              </a:solidFill>
              <a:ln w="20638">
                <a:solidFill>
                  <a:srgbClr val="000000"/>
                </a:solidFill>
                <a:prstDash val="solid"/>
                <a:round/>
                <a:headEnd/>
                <a:tailEnd/>
              </a:ln>
            </p:spPr>
            <p:txBody>
              <a:bodyPr/>
              <a:lstStyle/>
              <a:p>
                <a:endParaRPr lang="en-US"/>
              </a:p>
            </p:txBody>
          </p:sp>
          <p:sp>
            <p:nvSpPr>
              <p:cNvPr id="12622" name="Line 333"/>
              <p:cNvSpPr>
                <a:spLocks noChangeShapeType="1"/>
              </p:cNvSpPr>
              <p:nvPr/>
            </p:nvSpPr>
            <p:spPr bwMode="auto">
              <a:xfrm flipH="1">
                <a:off x="1488" y="1888"/>
                <a:ext cx="1151" cy="1"/>
              </a:xfrm>
              <a:prstGeom prst="line">
                <a:avLst/>
              </a:prstGeom>
              <a:noFill/>
              <a:ln w="206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23" name="Freeform 334"/>
              <p:cNvSpPr>
                <a:spLocks/>
              </p:cNvSpPr>
              <p:nvPr/>
            </p:nvSpPr>
            <p:spPr bwMode="auto">
              <a:xfrm>
                <a:off x="3810" y="1860"/>
                <a:ext cx="56" cy="57"/>
              </a:xfrm>
              <a:custGeom>
                <a:avLst/>
                <a:gdLst>
                  <a:gd name="T0" fmla="*/ 0 w 56"/>
                  <a:gd name="T1" fmla="*/ 0 h 57"/>
                  <a:gd name="T2" fmla="*/ 0 w 56"/>
                  <a:gd name="T3" fmla="*/ 57 h 57"/>
                  <a:gd name="T4" fmla="*/ 56 w 56"/>
                  <a:gd name="T5" fmla="*/ 28 h 57"/>
                  <a:gd name="T6" fmla="*/ 0 w 56"/>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 h="57">
                    <a:moveTo>
                      <a:pt x="0" y="0"/>
                    </a:moveTo>
                    <a:lnTo>
                      <a:pt x="0" y="57"/>
                    </a:lnTo>
                    <a:lnTo>
                      <a:pt x="56" y="28"/>
                    </a:lnTo>
                    <a:lnTo>
                      <a:pt x="0" y="0"/>
                    </a:lnTo>
                    <a:close/>
                  </a:path>
                </a:pathLst>
              </a:custGeom>
              <a:solidFill>
                <a:srgbClr val="000000"/>
              </a:solidFill>
              <a:ln w="20638">
                <a:solidFill>
                  <a:srgbClr val="000000"/>
                </a:solidFill>
                <a:prstDash val="solid"/>
                <a:round/>
                <a:headEnd/>
                <a:tailEnd/>
              </a:ln>
            </p:spPr>
            <p:txBody>
              <a:bodyPr/>
              <a:lstStyle/>
              <a:p>
                <a:endParaRPr lang="en-US"/>
              </a:p>
            </p:txBody>
          </p:sp>
          <p:sp>
            <p:nvSpPr>
              <p:cNvPr id="12624" name="Freeform 335"/>
              <p:cNvSpPr>
                <a:spLocks/>
              </p:cNvSpPr>
              <p:nvPr/>
            </p:nvSpPr>
            <p:spPr bwMode="auto">
              <a:xfrm>
                <a:off x="2750" y="1860"/>
                <a:ext cx="55" cy="55"/>
              </a:xfrm>
              <a:custGeom>
                <a:avLst/>
                <a:gdLst>
                  <a:gd name="T0" fmla="*/ 55 w 55"/>
                  <a:gd name="T1" fmla="*/ 55 h 55"/>
                  <a:gd name="T2" fmla="*/ 55 w 55"/>
                  <a:gd name="T3" fmla="*/ 0 h 55"/>
                  <a:gd name="T4" fmla="*/ 0 w 55"/>
                  <a:gd name="T5" fmla="*/ 28 h 55"/>
                  <a:gd name="T6" fmla="*/ 55 w 55"/>
                  <a:gd name="T7" fmla="*/ 55 h 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55">
                    <a:moveTo>
                      <a:pt x="55" y="55"/>
                    </a:moveTo>
                    <a:lnTo>
                      <a:pt x="55" y="0"/>
                    </a:lnTo>
                    <a:lnTo>
                      <a:pt x="0" y="28"/>
                    </a:lnTo>
                    <a:lnTo>
                      <a:pt x="55" y="55"/>
                    </a:lnTo>
                    <a:close/>
                  </a:path>
                </a:pathLst>
              </a:custGeom>
              <a:solidFill>
                <a:srgbClr val="000000"/>
              </a:solidFill>
              <a:ln w="20638">
                <a:solidFill>
                  <a:srgbClr val="000000"/>
                </a:solidFill>
                <a:prstDash val="solid"/>
                <a:round/>
                <a:headEnd/>
                <a:tailEnd/>
              </a:ln>
            </p:spPr>
            <p:txBody>
              <a:bodyPr/>
              <a:lstStyle/>
              <a:p>
                <a:endParaRPr lang="en-US"/>
              </a:p>
            </p:txBody>
          </p:sp>
          <p:sp>
            <p:nvSpPr>
              <p:cNvPr id="12625" name="Line 336"/>
              <p:cNvSpPr>
                <a:spLocks noChangeShapeType="1"/>
              </p:cNvSpPr>
              <p:nvPr/>
            </p:nvSpPr>
            <p:spPr bwMode="auto">
              <a:xfrm flipH="1">
                <a:off x="2798" y="1888"/>
                <a:ext cx="1018" cy="1"/>
              </a:xfrm>
              <a:prstGeom prst="line">
                <a:avLst/>
              </a:prstGeom>
              <a:noFill/>
              <a:ln w="206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26" name="Freeform 337"/>
              <p:cNvSpPr>
                <a:spLocks/>
              </p:cNvSpPr>
              <p:nvPr/>
            </p:nvSpPr>
            <p:spPr bwMode="auto">
              <a:xfrm>
                <a:off x="4972" y="1863"/>
                <a:ext cx="56" cy="57"/>
              </a:xfrm>
              <a:custGeom>
                <a:avLst/>
                <a:gdLst>
                  <a:gd name="T0" fmla="*/ 0 w 56"/>
                  <a:gd name="T1" fmla="*/ 0 h 57"/>
                  <a:gd name="T2" fmla="*/ 0 w 56"/>
                  <a:gd name="T3" fmla="*/ 57 h 57"/>
                  <a:gd name="T4" fmla="*/ 56 w 56"/>
                  <a:gd name="T5" fmla="*/ 29 h 57"/>
                  <a:gd name="T6" fmla="*/ 0 w 56"/>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 h="57">
                    <a:moveTo>
                      <a:pt x="0" y="0"/>
                    </a:moveTo>
                    <a:lnTo>
                      <a:pt x="0" y="57"/>
                    </a:lnTo>
                    <a:lnTo>
                      <a:pt x="56" y="29"/>
                    </a:lnTo>
                    <a:lnTo>
                      <a:pt x="0" y="0"/>
                    </a:lnTo>
                    <a:close/>
                  </a:path>
                </a:pathLst>
              </a:custGeom>
              <a:solidFill>
                <a:srgbClr val="000000"/>
              </a:solidFill>
              <a:ln w="20638">
                <a:solidFill>
                  <a:srgbClr val="000000"/>
                </a:solidFill>
                <a:prstDash val="solid"/>
                <a:round/>
                <a:headEnd/>
                <a:tailEnd/>
              </a:ln>
            </p:spPr>
            <p:txBody>
              <a:bodyPr/>
              <a:lstStyle/>
              <a:p>
                <a:endParaRPr lang="en-US"/>
              </a:p>
            </p:txBody>
          </p:sp>
          <p:sp>
            <p:nvSpPr>
              <p:cNvPr id="12627" name="Freeform 338"/>
              <p:cNvSpPr>
                <a:spLocks/>
              </p:cNvSpPr>
              <p:nvPr/>
            </p:nvSpPr>
            <p:spPr bwMode="auto">
              <a:xfrm>
                <a:off x="3925" y="1863"/>
                <a:ext cx="55" cy="57"/>
              </a:xfrm>
              <a:custGeom>
                <a:avLst/>
                <a:gdLst>
                  <a:gd name="T0" fmla="*/ 55 w 55"/>
                  <a:gd name="T1" fmla="*/ 57 h 57"/>
                  <a:gd name="T2" fmla="*/ 55 w 55"/>
                  <a:gd name="T3" fmla="*/ 0 h 57"/>
                  <a:gd name="T4" fmla="*/ 0 w 55"/>
                  <a:gd name="T5" fmla="*/ 29 h 57"/>
                  <a:gd name="T6" fmla="*/ 55 w 55"/>
                  <a:gd name="T7" fmla="*/ 57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57">
                    <a:moveTo>
                      <a:pt x="55" y="57"/>
                    </a:moveTo>
                    <a:lnTo>
                      <a:pt x="55" y="0"/>
                    </a:lnTo>
                    <a:lnTo>
                      <a:pt x="0" y="29"/>
                    </a:lnTo>
                    <a:lnTo>
                      <a:pt x="55" y="57"/>
                    </a:lnTo>
                    <a:close/>
                  </a:path>
                </a:pathLst>
              </a:custGeom>
              <a:solidFill>
                <a:srgbClr val="000000"/>
              </a:solidFill>
              <a:ln w="20638">
                <a:solidFill>
                  <a:srgbClr val="000000"/>
                </a:solidFill>
                <a:prstDash val="solid"/>
                <a:round/>
                <a:headEnd/>
                <a:tailEnd/>
              </a:ln>
            </p:spPr>
            <p:txBody>
              <a:bodyPr/>
              <a:lstStyle/>
              <a:p>
                <a:endParaRPr lang="en-US"/>
              </a:p>
            </p:txBody>
          </p:sp>
          <p:sp>
            <p:nvSpPr>
              <p:cNvPr id="12628" name="Line 339"/>
              <p:cNvSpPr>
                <a:spLocks noChangeShapeType="1"/>
              </p:cNvSpPr>
              <p:nvPr/>
            </p:nvSpPr>
            <p:spPr bwMode="auto">
              <a:xfrm flipH="1">
                <a:off x="3973" y="1892"/>
                <a:ext cx="1005" cy="1"/>
              </a:xfrm>
              <a:prstGeom prst="line">
                <a:avLst/>
              </a:prstGeom>
              <a:noFill/>
              <a:ln w="206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29" name="Rectangle 340"/>
              <p:cNvSpPr>
                <a:spLocks noChangeArrowheads="1"/>
              </p:cNvSpPr>
              <p:nvPr/>
            </p:nvSpPr>
            <p:spPr bwMode="auto">
              <a:xfrm>
                <a:off x="1721" y="1915"/>
                <a:ext cx="593"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a:solidFill>
                      <a:srgbClr val="000000"/>
                    </a:solidFill>
                    <a:latin typeface="Times New Roman" charset="0"/>
                  </a:rPr>
                  <a:t>.859 sec.</a:t>
                </a:r>
                <a:endParaRPr lang="en-US" altLang="x-none">
                  <a:latin typeface="Times New Roman" charset="0"/>
                </a:endParaRPr>
              </a:p>
            </p:txBody>
          </p:sp>
          <p:sp>
            <p:nvSpPr>
              <p:cNvPr id="12630" name="Rectangle 341"/>
              <p:cNvSpPr>
                <a:spLocks noChangeArrowheads="1"/>
              </p:cNvSpPr>
              <p:nvPr/>
            </p:nvSpPr>
            <p:spPr bwMode="auto">
              <a:xfrm>
                <a:off x="3008" y="1908"/>
                <a:ext cx="593"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a:solidFill>
                      <a:srgbClr val="000000"/>
                    </a:solidFill>
                    <a:latin typeface="Times New Roman" charset="0"/>
                  </a:rPr>
                  <a:t>.793 sec.</a:t>
                </a:r>
                <a:endParaRPr lang="en-US" altLang="x-none">
                  <a:latin typeface="Times New Roman" charset="0"/>
                </a:endParaRPr>
              </a:p>
            </p:txBody>
          </p:sp>
          <p:sp>
            <p:nvSpPr>
              <p:cNvPr id="12631" name="Rectangle 342"/>
              <p:cNvSpPr>
                <a:spLocks noChangeArrowheads="1"/>
              </p:cNvSpPr>
              <p:nvPr/>
            </p:nvSpPr>
            <p:spPr bwMode="auto">
              <a:xfrm>
                <a:off x="4122" y="1908"/>
                <a:ext cx="593"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a:solidFill>
                      <a:srgbClr val="000000"/>
                    </a:solidFill>
                    <a:latin typeface="Times New Roman" charset="0"/>
                  </a:rPr>
                  <a:t>.726 sec.</a:t>
                </a:r>
                <a:endParaRPr lang="en-US" altLang="x-none">
                  <a:latin typeface="Times New Roman" charset="0"/>
                </a:endParaRPr>
              </a:p>
            </p:txBody>
          </p:sp>
          <p:sp>
            <p:nvSpPr>
              <p:cNvPr id="12632" name="Freeform 343"/>
              <p:cNvSpPr>
                <a:spLocks/>
              </p:cNvSpPr>
              <p:nvPr/>
            </p:nvSpPr>
            <p:spPr bwMode="auto">
              <a:xfrm>
                <a:off x="1013" y="3136"/>
                <a:ext cx="56" cy="55"/>
              </a:xfrm>
              <a:custGeom>
                <a:avLst/>
                <a:gdLst>
                  <a:gd name="T0" fmla="*/ 56 w 56"/>
                  <a:gd name="T1" fmla="*/ 55 h 55"/>
                  <a:gd name="T2" fmla="*/ 56 w 56"/>
                  <a:gd name="T3" fmla="*/ 0 h 55"/>
                  <a:gd name="T4" fmla="*/ 0 w 56"/>
                  <a:gd name="T5" fmla="*/ 27 h 55"/>
                  <a:gd name="T6" fmla="*/ 56 w 56"/>
                  <a:gd name="T7" fmla="*/ 55 h 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 h="55">
                    <a:moveTo>
                      <a:pt x="56" y="55"/>
                    </a:moveTo>
                    <a:lnTo>
                      <a:pt x="56" y="0"/>
                    </a:lnTo>
                    <a:lnTo>
                      <a:pt x="0" y="27"/>
                    </a:lnTo>
                    <a:lnTo>
                      <a:pt x="56" y="55"/>
                    </a:lnTo>
                    <a:close/>
                  </a:path>
                </a:pathLst>
              </a:custGeom>
              <a:solidFill>
                <a:srgbClr val="FFFFFF"/>
              </a:solidFill>
              <a:ln w="34925">
                <a:solidFill>
                  <a:srgbClr val="000000"/>
                </a:solidFill>
                <a:prstDash val="solid"/>
                <a:round/>
                <a:headEnd/>
                <a:tailEnd/>
              </a:ln>
            </p:spPr>
            <p:txBody>
              <a:bodyPr/>
              <a:lstStyle/>
              <a:p>
                <a:endParaRPr lang="en-US"/>
              </a:p>
            </p:txBody>
          </p:sp>
          <p:sp>
            <p:nvSpPr>
              <p:cNvPr id="12633" name="Line 344"/>
              <p:cNvSpPr>
                <a:spLocks noChangeShapeType="1"/>
              </p:cNvSpPr>
              <p:nvPr/>
            </p:nvSpPr>
            <p:spPr bwMode="auto">
              <a:xfrm>
                <a:off x="1062" y="3166"/>
                <a:ext cx="466" cy="1"/>
              </a:xfrm>
              <a:prstGeom prst="line">
                <a:avLst/>
              </a:prstGeom>
              <a:noFill/>
              <a:ln w="349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34" name="Freeform 345"/>
              <p:cNvSpPr>
                <a:spLocks/>
              </p:cNvSpPr>
              <p:nvPr/>
            </p:nvSpPr>
            <p:spPr bwMode="auto">
              <a:xfrm>
                <a:off x="5469" y="3139"/>
                <a:ext cx="55" cy="55"/>
              </a:xfrm>
              <a:custGeom>
                <a:avLst/>
                <a:gdLst>
                  <a:gd name="T0" fmla="*/ 0 w 55"/>
                  <a:gd name="T1" fmla="*/ 0 h 55"/>
                  <a:gd name="T2" fmla="*/ 0 w 55"/>
                  <a:gd name="T3" fmla="*/ 55 h 55"/>
                  <a:gd name="T4" fmla="*/ 55 w 55"/>
                  <a:gd name="T5" fmla="*/ 27 h 55"/>
                  <a:gd name="T6" fmla="*/ 0 w 55"/>
                  <a:gd name="T7" fmla="*/ 0 h 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55">
                    <a:moveTo>
                      <a:pt x="0" y="0"/>
                    </a:moveTo>
                    <a:lnTo>
                      <a:pt x="0" y="55"/>
                    </a:lnTo>
                    <a:lnTo>
                      <a:pt x="55" y="27"/>
                    </a:lnTo>
                    <a:lnTo>
                      <a:pt x="0" y="0"/>
                    </a:lnTo>
                    <a:close/>
                  </a:path>
                </a:pathLst>
              </a:custGeom>
              <a:solidFill>
                <a:srgbClr val="FFFFFF"/>
              </a:solidFill>
              <a:ln w="34925">
                <a:solidFill>
                  <a:srgbClr val="000000"/>
                </a:solidFill>
                <a:prstDash val="solid"/>
                <a:round/>
                <a:headEnd/>
                <a:tailEnd/>
              </a:ln>
            </p:spPr>
            <p:txBody>
              <a:bodyPr/>
              <a:lstStyle/>
              <a:p>
                <a:endParaRPr lang="en-US"/>
              </a:p>
            </p:txBody>
          </p:sp>
          <p:sp>
            <p:nvSpPr>
              <p:cNvPr id="12635" name="Line 346"/>
              <p:cNvSpPr>
                <a:spLocks noChangeShapeType="1"/>
              </p:cNvSpPr>
              <p:nvPr/>
            </p:nvSpPr>
            <p:spPr bwMode="auto">
              <a:xfrm flipH="1">
                <a:off x="5013" y="3166"/>
                <a:ext cx="466" cy="1"/>
              </a:xfrm>
              <a:prstGeom prst="line">
                <a:avLst/>
              </a:prstGeom>
              <a:noFill/>
              <a:ln w="349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36" name="Rectangle 347"/>
              <p:cNvSpPr>
                <a:spLocks noChangeArrowheads="1"/>
              </p:cNvSpPr>
              <p:nvPr/>
            </p:nvSpPr>
            <p:spPr bwMode="auto">
              <a:xfrm>
                <a:off x="1768" y="1623"/>
                <a:ext cx="584"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dirty="0">
                    <a:solidFill>
                      <a:srgbClr val="000000"/>
                    </a:solidFill>
                    <a:latin typeface="Times New Roman" charset="0"/>
                  </a:rPr>
                  <a:t>70 BPM</a:t>
                </a:r>
                <a:endParaRPr lang="en-US" altLang="x-none" dirty="0">
                  <a:latin typeface="Times New Roman" charset="0"/>
                </a:endParaRPr>
              </a:p>
            </p:txBody>
          </p:sp>
          <p:sp>
            <p:nvSpPr>
              <p:cNvPr id="12637" name="Rectangle 348"/>
              <p:cNvSpPr>
                <a:spLocks noChangeArrowheads="1"/>
              </p:cNvSpPr>
              <p:nvPr/>
            </p:nvSpPr>
            <p:spPr bwMode="auto">
              <a:xfrm>
                <a:off x="3055" y="1617"/>
                <a:ext cx="584"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a:solidFill>
                      <a:srgbClr val="000000"/>
                    </a:solidFill>
                    <a:latin typeface="Times New Roman" charset="0"/>
                  </a:rPr>
                  <a:t>76 BPM</a:t>
                </a:r>
                <a:endParaRPr lang="en-US" altLang="x-none">
                  <a:latin typeface="Times New Roman" charset="0"/>
                </a:endParaRPr>
              </a:p>
            </p:txBody>
          </p:sp>
          <p:sp>
            <p:nvSpPr>
              <p:cNvPr id="12638" name="Rectangle 349"/>
              <p:cNvSpPr>
                <a:spLocks noChangeArrowheads="1"/>
              </p:cNvSpPr>
              <p:nvPr/>
            </p:nvSpPr>
            <p:spPr bwMode="auto">
              <a:xfrm>
                <a:off x="4169" y="1617"/>
                <a:ext cx="584"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x-none" sz="2100" b="1">
                    <a:solidFill>
                      <a:srgbClr val="000000"/>
                    </a:solidFill>
                    <a:latin typeface="Times New Roman" charset="0"/>
                  </a:rPr>
                  <a:t>83 BPM</a:t>
                </a:r>
                <a:endParaRPr lang="en-US" altLang="x-none">
                  <a:latin typeface="Times New Roman" charset="0"/>
                </a:endParaRPr>
              </a:p>
            </p:txBody>
          </p:sp>
        </p:grpSp>
        <p:sp>
          <p:nvSpPr>
            <p:cNvPr id="12292" name="Text Box 350"/>
            <p:cNvSpPr txBox="1">
              <a:spLocks noChangeArrowheads="1"/>
            </p:cNvSpPr>
            <p:nvPr/>
          </p:nvSpPr>
          <p:spPr bwMode="auto">
            <a:xfrm>
              <a:off x="240" y="3820"/>
              <a:ext cx="5328"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a:spcBef>
                  <a:spcPct val="50000"/>
                </a:spcBef>
              </a:pPr>
              <a:r>
                <a:rPr lang="en-US" altLang="x-none" sz="900">
                  <a:latin typeface="Times New Roman" charset="0"/>
                </a:rPr>
                <a:t>	© </a:t>
              </a:r>
              <a:r>
                <a:rPr lang="en-US" altLang="x-none" sz="900" i="1">
                  <a:latin typeface="Times New Roman" charset="0"/>
                </a:rPr>
                <a:t>Copyright</a:t>
              </a:r>
              <a:r>
                <a:rPr lang="en-US" altLang="x-none" sz="900">
                  <a:latin typeface="Times New Roman" charset="0"/>
                </a:rPr>
                <a:t> 1997 Institute of HeartMath</a:t>
              </a:r>
            </a:p>
          </p:txBody>
        </p:sp>
      </p:grpSp>
      <p:pic>
        <p:nvPicPr>
          <p:cNvPr id="351" name="Picture 3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5566812"/>
            <a:ext cx="1864960" cy="801641"/>
          </a:xfrm>
          <a:prstGeom prst="rect">
            <a:avLst/>
          </a:prstGeom>
          <a:noFill/>
          <a:ln>
            <a:solidFill>
              <a:schemeClr val="accent1"/>
            </a:solidFill>
          </a:ln>
        </p:spPr>
      </p:pic>
    </p:spTree>
    <p:extLst>
      <p:ext uri="{BB962C8B-B14F-4D97-AF65-F5344CB8AC3E}">
        <p14:creationId xmlns:p14="http://schemas.microsoft.com/office/powerpoint/2010/main" val="989682933"/>
      </p:ext>
    </p:extLst>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p:cNvSpPr>
            <a:spLocks noGrp="1" noChangeArrowheads="1"/>
          </p:cNvSpPr>
          <p:nvPr>
            <p:ph type="title"/>
          </p:nvPr>
        </p:nvSpPr>
        <p:spPr>
          <a:xfrm>
            <a:off x="685800" y="381000"/>
            <a:ext cx="7772400" cy="1143000"/>
          </a:xfrm>
        </p:spPr>
        <p:txBody>
          <a:bodyPr>
            <a:normAutofit fontScale="90000"/>
          </a:bodyPr>
          <a:lstStyle/>
          <a:p>
            <a:pPr marL="320040" indent="-320040" eaLnBrk="1" fontAlgn="auto" hangingPunct="1">
              <a:spcAft>
                <a:spcPts val="0"/>
              </a:spcAft>
              <a:buClr>
                <a:schemeClr val="accent6">
                  <a:lumMod val="75000"/>
                </a:schemeClr>
              </a:buClr>
              <a:buFont typeface="Georgia" pitchFamily="18" charset="0"/>
              <a:buChar char="*"/>
              <a:defRPr/>
            </a:pPr>
            <a:r>
              <a:rPr lang="en-US" sz="4000" dirty="0" smtClean="0"/>
              <a:t>Autonomic Nervous System Effects on the Heart</a:t>
            </a:r>
          </a:p>
        </p:txBody>
      </p:sp>
      <p:pic>
        <p:nvPicPr>
          <p:cNvPr id="19459" name="Picture 4" descr="figure-12-06a"/>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a:xfrm>
            <a:off x="685800" y="1828800"/>
            <a:ext cx="3810000" cy="248443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9460" name="Picture 7" descr="figure-12-06b"/>
          <p:cNvPicPr>
            <a:picLocks noGrp="1" noChangeAspect="1" noChangeArrowheads="1"/>
          </p:cNvPicPr>
          <p:nvPr>
            <p:ph sz="quarter" idx="4294967295"/>
          </p:nvPr>
        </p:nvPicPr>
        <p:blipFill>
          <a:blip r:embed="rId4">
            <a:extLst>
              <a:ext uri="{28A0092B-C50C-407E-A947-70E740481C1C}">
                <a14:useLocalDpi xmlns:a14="http://schemas.microsoft.com/office/drawing/2010/main" val="0"/>
              </a:ext>
            </a:extLst>
          </a:blip>
          <a:srcRect/>
          <a:stretch>
            <a:fillRect/>
          </a:stretch>
        </p:blipFill>
        <p:spPr>
          <a:xfrm>
            <a:off x="4648200" y="1828800"/>
            <a:ext cx="3810000" cy="2484438"/>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1" name="Text Box 10"/>
          <p:cNvSpPr txBox="1">
            <a:spLocks noChangeArrowheads="1"/>
          </p:cNvSpPr>
          <p:nvPr/>
        </p:nvSpPr>
        <p:spPr bwMode="auto">
          <a:xfrm>
            <a:off x="266700" y="4648200"/>
            <a:ext cx="38481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eaLnBrk="1" hangingPunct="1"/>
            <a:r>
              <a:rPr lang="en-US" altLang="x-none">
                <a:latin typeface="+mn-lt"/>
              </a:rPr>
              <a:t>Parasympathetic Nervous System (PNS),</a:t>
            </a:r>
          </a:p>
          <a:p>
            <a:pPr eaLnBrk="1" hangingPunct="1"/>
            <a:r>
              <a:rPr lang="en-US" altLang="x-none" dirty="0">
                <a:latin typeface="+mn-lt"/>
              </a:rPr>
              <a:t>inhibits cardiac action potentials</a:t>
            </a:r>
          </a:p>
          <a:p>
            <a:endParaRPr lang="en-US" altLang="x-none" dirty="0">
              <a:latin typeface="+mn-lt"/>
            </a:endParaRPr>
          </a:p>
        </p:txBody>
      </p:sp>
      <p:sp>
        <p:nvSpPr>
          <p:cNvPr id="19462" name="Text Box 12"/>
          <p:cNvSpPr txBox="1">
            <a:spLocks noChangeArrowheads="1"/>
          </p:cNvSpPr>
          <p:nvPr/>
        </p:nvSpPr>
        <p:spPr bwMode="auto">
          <a:xfrm>
            <a:off x="4800600" y="4648200"/>
            <a:ext cx="38481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pPr eaLnBrk="1" hangingPunct="1"/>
            <a:r>
              <a:rPr lang="en-US" altLang="x-none" dirty="0">
                <a:latin typeface="+mn-lt"/>
              </a:rPr>
              <a:t>Sympathetic Nervous System (SNS),</a:t>
            </a:r>
          </a:p>
          <a:p>
            <a:pPr eaLnBrk="1" hangingPunct="1"/>
            <a:r>
              <a:rPr lang="en-US" altLang="x-none" dirty="0">
                <a:latin typeface="+mn-lt"/>
              </a:rPr>
              <a:t>stimulates cardiac action potentials</a:t>
            </a:r>
          </a:p>
          <a:p>
            <a:endParaRPr lang="en-US" altLang="x-none" dirty="0">
              <a:latin typeface="+mn-lt"/>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24650" y="1132451"/>
            <a:ext cx="1620006" cy="696349"/>
          </a:xfrm>
          <a:prstGeom prst="rect">
            <a:avLst/>
          </a:prstGeom>
          <a:noFill/>
          <a:ln>
            <a:solidFill>
              <a:schemeClr val="accent1"/>
            </a:solidFill>
          </a:ln>
        </p:spPr>
      </p:pic>
    </p:spTree>
    <p:extLst>
      <p:ext uri="{BB962C8B-B14F-4D97-AF65-F5344CB8AC3E}">
        <p14:creationId xmlns:p14="http://schemas.microsoft.com/office/powerpoint/2010/main" val="1661811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327" y="620688"/>
            <a:ext cx="7514035" cy="570171"/>
          </a:xfrm>
        </p:spPr>
        <p:txBody>
          <a:bodyPr>
            <a:normAutofit fontScale="90000"/>
          </a:bodyPr>
          <a:lstStyle/>
          <a:p>
            <a:r>
              <a:rPr lang="en-GB" dirty="0" smtClean="0"/>
              <a:t>Types of ECG</a:t>
            </a:r>
            <a:endParaRPr lang="en-GB" dirty="0"/>
          </a:p>
        </p:txBody>
      </p:sp>
      <p:sp>
        <p:nvSpPr>
          <p:cNvPr id="3" name="Content Placeholder 2"/>
          <p:cNvSpPr>
            <a:spLocks noGrp="1"/>
          </p:cNvSpPr>
          <p:nvPr>
            <p:ph idx="1"/>
          </p:nvPr>
        </p:nvSpPr>
        <p:spPr>
          <a:xfrm>
            <a:off x="467544" y="1312528"/>
            <a:ext cx="6763887" cy="2188480"/>
          </a:xfrm>
        </p:spPr>
        <p:txBody>
          <a:bodyPr>
            <a:normAutofit/>
          </a:bodyPr>
          <a:lstStyle/>
          <a:p>
            <a:r>
              <a:rPr lang="en-GB" sz="2200" dirty="0" smtClean="0"/>
              <a:t>12 lead </a:t>
            </a:r>
            <a:r>
              <a:rPr lang="mr-IN" sz="2200" dirty="0" smtClean="0"/>
              <a:t>–</a:t>
            </a:r>
            <a:r>
              <a:rPr lang="en-GB" sz="2200" dirty="0" smtClean="0"/>
              <a:t> for detailed cardiology analysis</a:t>
            </a:r>
          </a:p>
          <a:p>
            <a:r>
              <a:rPr lang="en-GB" sz="2200" dirty="0" smtClean="0"/>
              <a:t>5 lead </a:t>
            </a:r>
            <a:r>
              <a:rPr lang="mr-IN" sz="2200" dirty="0" smtClean="0"/>
              <a:t>–</a:t>
            </a:r>
            <a:r>
              <a:rPr lang="en-GB" sz="2200" dirty="0" smtClean="0"/>
              <a:t> for ITU and hospital based checks</a:t>
            </a:r>
          </a:p>
          <a:p>
            <a:r>
              <a:rPr lang="en-GB" sz="2200" dirty="0" smtClean="0"/>
              <a:t>3 lead </a:t>
            </a:r>
            <a:r>
              <a:rPr lang="mr-IN" sz="2200" dirty="0" smtClean="0"/>
              <a:t>–</a:t>
            </a:r>
            <a:r>
              <a:rPr lang="en-GB" sz="2200" dirty="0" smtClean="0"/>
              <a:t> for training purposes</a:t>
            </a:r>
          </a:p>
          <a:p>
            <a:endParaRPr lang="en-GB" sz="2200" dirty="0" smtClean="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5566812"/>
            <a:ext cx="1864960" cy="801641"/>
          </a:xfrm>
          <a:prstGeom prst="rect">
            <a:avLst/>
          </a:prstGeom>
          <a:noFill/>
          <a:ln>
            <a:solidFill>
              <a:schemeClr val="accent1"/>
            </a:solidFill>
          </a:ln>
        </p:spPr>
      </p:pic>
    </p:spTree>
    <p:extLst>
      <p:ext uri="{BB962C8B-B14F-4D97-AF65-F5344CB8AC3E}">
        <p14:creationId xmlns:p14="http://schemas.microsoft.com/office/powerpoint/2010/main" val="734268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 of ECG	</a:t>
            </a:r>
            <a:endParaRPr lang="en-GB" dirty="0"/>
          </a:p>
        </p:txBody>
      </p:sp>
      <p:sp>
        <p:nvSpPr>
          <p:cNvPr id="3" name="Content Placeholder 2"/>
          <p:cNvSpPr>
            <a:spLocks noGrp="1"/>
          </p:cNvSpPr>
          <p:nvPr>
            <p:ph idx="1"/>
          </p:nvPr>
        </p:nvSpPr>
        <p:spPr/>
        <p:txBody>
          <a:bodyPr>
            <a:normAutofit lnSpcReduction="10000"/>
          </a:bodyPr>
          <a:lstStyle/>
          <a:p>
            <a:r>
              <a:rPr lang="en-GB" dirty="0" smtClean="0"/>
              <a:t>Get machine out and power on</a:t>
            </a:r>
          </a:p>
          <a:p>
            <a:r>
              <a:rPr lang="en-GB" dirty="0" smtClean="0"/>
              <a:t>Make sure you have the leads and sticky pads available for application to the client</a:t>
            </a:r>
          </a:p>
          <a:p>
            <a:r>
              <a:rPr lang="en-GB" dirty="0" smtClean="0"/>
              <a:t>Two pads are placed below the clavicle (one left, one right)</a:t>
            </a:r>
          </a:p>
          <a:p>
            <a:r>
              <a:rPr lang="en-GB" dirty="0" smtClean="0"/>
              <a:t>The remaining pad is stuck to the left mid chest region (just below the pectoral crease)</a:t>
            </a:r>
          </a:p>
          <a:p>
            <a:r>
              <a:rPr lang="en-GB" dirty="0" smtClean="0"/>
              <a:t>Hold the cable to stop interference </a:t>
            </a:r>
          </a:p>
          <a:p>
            <a:r>
              <a:rPr lang="en-GB" dirty="0" smtClean="0"/>
              <a:t>Run print out for 20 cycles </a:t>
            </a:r>
          </a:p>
          <a:p>
            <a:r>
              <a:rPr lang="en-GB" dirty="0" smtClean="0"/>
              <a:t>Red </a:t>
            </a:r>
            <a:r>
              <a:rPr lang="mr-IN" dirty="0" smtClean="0"/>
              <a:t>–</a:t>
            </a:r>
            <a:r>
              <a:rPr lang="en-GB" dirty="0" smtClean="0"/>
              <a:t> Right Clavicle, Yellow </a:t>
            </a:r>
            <a:r>
              <a:rPr lang="mr-IN" dirty="0" smtClean="0"/>
              <a:t>–</a:t>
            </a:r>
            <a:r>
              <a:rPr lang="en-GB" dirty="0" smtClean="0"/>
              <a:t> Left Clavicle, Green </a:t>
            </a:r>
            <a:r>
              <a:rPr lang="mr-IN" dirty="0" smtClean="0"/>
              <a:t>–</a:t>
            </a:r>
            <a:r>
              <a:rPr lang="en-GB" dirty="0" smtClean="0"/>
              <a:t> Pectoral crease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59" y="692904"/>
            <a:ext cx="1864960" cy="801641"/>
          </a:xfrm>
          <a:prstGeom prst="rect">
            <a:avLst/>
          </a:prstGeom>
          <a:noFill/>
          <a:ln>
            <a:solidFill>
              <a:schemeClr val="accent1"/>
            </a:solidFill>
          </a:ln>
        </p:spPr>
      </p:pic>
    </p:spTree>
    <p:extLst>
      <p:ext uri="{BB962C8B-B14F-4D97-AF65-F5344CB8AC3E}">
        <p14:creationId xmlns:p14="http://schemas.microsoft.com/office/powerpoint/2010/main" val="18754093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789040"/>
            <a:ext cx="6840760" cy="1602481"/>
          </a:xfrm>
        </p:spPr>
        <p:txBody>
          <a:bodyPr>
            <a:normAutofit fontScale="90000"/>
          </a:bodyPr>
          <a:lstStyle/>
          <a:p>
            <a:r>
              <a:rPr lang="en-US" sz="2200" dirty="0" smtClean="0"/>
              <a:t>After getting your baselines, repeat after performing the light wall task.  What result are you expecting to see in relation to heart rate?</a:t>
            </a:r>
            <a:br>
              <a:rPr lang="en-US" sz="2200" dirty="0" smtClean="0"/>
            </a:br>
            <a:r>
              <a:rPr lang="en-US" sz="2200" dirty="0"/>
              <a:t/>
            </a:r>
            <a:br>
              <a:rPr lang="en-US" sz="2200" dirty="0"/>
            </a:br>
            <a:r>
              <a:rPr lang="en-US" sz="2200" dirty="0" smtClean="0"/>
              <a:t>Use the calculation to [R1-R2]</a:t>
            </a:r>
            <a:r>
              <a:rPr lang="en-US" sz="2200" baseline="30000" dirty="0" smtClean="0"/>
              <a:t>2</a:t>
            </a:r>
            <a:r>
              <a:rPr lang="en-US" sz="2200" dirty="0" smtClean="0"/>
              <a:t> + [R2-R3]</a:t>
            </a:r>
            <a:r>
              <a:rPr lang="en-US" sz="2200" baseline="30000" dirty="0" smtClean="0"/>
              <a:t>2 </a:t>
            </a:r>
            <a:r>
              <a:rPr lang="en-US" sz="2200" dirty="0" smtClean="0"/>
              <a:t>+</a:t>
            </a:r>
            <a:r>
              <a:rPr lang="mr-IN" sz="2200" dirty="0" smtClean="0"/>
              <a:t>……</a:t>
            </a:r>
            <a:r>
              <a:rPr lang="en-GB" sz="2200" dirty="0" smtClean="0"/>
              <a:t> </a:t>
            </a:r>
            <a:r>
              <a:rPr lang="en-US" sz="2200" dirty="0" smtClean="0"/>
              <a:t/>
            </a:r>
            <a:br>
              <a:rPr lang="en-US" sz="2200" dirty="0" smtClean="0"/>
            </a:br>
            <a:r>
              <a:rPr lang="en-US" sz="2200" dirty="0"/>
              <a:t/>
            </a:r>
            <a:br>
              <a:rPr lang="en-US" sz="2200" dirty="0"/>
            </a:br>
            <a:r>
              <a:rPr lang="en-US" sz="2200" dirty="0" smtClean="0"/>
              <a:t>Record all your results on the excel document under a separate TAB if feasible</a:t>
            </a:r>
            <a:br>
              <a:rPr lang="en-US" sz="2200" dirty="0" smtClean="0"/>
            </a:br>
            <a:r>
              <a:rPr lang="en-US" dirty="0"/>
              <a:t/>
            </a:r>
            <a:br>
              <a:rPr lang="en-US" dirty="0"/>
            </a:br>
            <a:endParaRPr lang="en-GB" dirty="0"/>
          </a:p>
        </p:txBody>
      </p:sp>
      <p:sp>
        <p:nvSpPr>
          <p:cNvPr id="4" name="Title 1"/>
          <p:cNvSpPr txBox="1">
            <a:spLocks/>
          </p:cNvSpPr>
          <p:nvPr/>
        </p:nvSpPr>
        <p:spPr>
          <a:xfrm>
            <a:off x="755576" y="656159"/>
            <a:ext cx="6840760" cy="1152128"/>
          </a:xfrm>
          <a:prstGeom prst="rect">
            <a:avLst/>
          </a:prstGeom>
          <a:effectLst/>
        </p:spPr>
        <p:txBody>
          <a:bodyPr vert="horz" lIns="68580" tIns="34290" rIns="68580" bIns="34290" rtlCol="0" anchor="ctr">
            <a:normAutofit fontScale="975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700" dirty="0"/>
              <a:t>Task </a:t>
            </a:r>
            <a:r>
              <a:rPr lang="en-US" sz="3000" dirty="0"/>
              <a:t/>
            </a:r>
            <a:br>
              <a:rPr lang="en-US" sz="3000" dirty="0"/>
            </a:br>
            <a:endParaRPr lang="en-GB" sz="3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5432" y="5805264"/>
            <a:ext cx="1864960" cy="801641"/>
          </a:xfrm>
          <a:prstGeom prst="rect">
            <a:avLst/>
          </a:prstGeom>
          <a:noFill/>
          <a:ln>
            <a:solidFill>
              <a:schemeClr val="accent1"/>
            </a:solidFill>
          </a:ln>
        </p:spPr>
      </p:pic>
      <p:pic>
        <p:nvPicPr>
          <p:cNvPr id="3" name="Picture 2"/>
          <p:cNvPicPr>
            <a:picLocks noChangeAspect="1"/>
          </p:cNvPicPr>
          <p:nvPr/>
        </p:nvPicPr>
        <p:blipFill>
          <a:blip r:embed="rId3"/>
          <a:stretch>
            <a:fillRect/>
          </a:stretch>
        </p:blipFill>
        <p:spPr>
          <a:xfrm>
            <a:off x="6509049" y="3037295"/>
            <a:ext cx="676003" cy="676003"/>
          </a:xfrm>
          <a:prstGeom prst="rect">
            <a:avLst/>
          </a:prstGeom>
        </p:spPr>
      </p:pic>
    </p:spTree>
    <p:extLst>
      <p:ext uri="{BB962C8B-B14F-4D97-AF65-F5344CB8AC3E}">
        <p14:creationId xmlns:p14="http://schemas.microsoft.com/office/powerpoint/2010/main" val="1386702116"/>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23C5FE65-18CC-4A65-9EBC-B05E331504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View</Template>
  <TotalTime>6309</TotalTime>
  <Words>492</Words>
  <Application>Microsoft Office PowerPoint</Application>
  <PresentationFormat>On-screen Show (4:3)</PresentationFormat>
  <Paragraphs>69</Paragraphs>
  <Slides>13</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ＭＳ Ｐゴシック</vt:lpstr>
      <vt:lpstr>Arial</vt:lpstr>
      <vt:lpstr>Calibri</vt:lpstr>
      <vt:lpstr>Century Schoolbook</vt:lpstr>
      <vt:lpstr>Georgia</vt:lpstr>
      <vt:lpstr>Helvetica</vt:lpstr>
      <vt:lpstr>Mangal</vt:lpstr>
      <vt:lpstr>Tahoma</vt:lpstr>
      <vt:lpstr>Times New Roman</vt:lpstr>
      <vt:lpstr>Wingdings</vt:lpstr>
      <vt:lpstr>Wingdings 2</vt:lpstr>
      <vt:lpstr>View</vt:lpstr>
      <vt:lpstr>Human Anatomy &amp; Physiology  Practical – ECG and Heart Rate Variability</vt:lpstr>
      <vt:lpstr>Learning Objectives</vt:lpstr>
      <vt:lpstr>PowerPoint Presentation</vt:lpstr>
      <vt:lpstr>The Normal Conduction System</vt:lpstr>
      <vt:lpstr>Rate</vt:lpstr>
      <vt:lpstr>What is the heart rate?</vt:lpstr>
      <vt:lpstr>What is this rhythm?</vt:lpstr>
      <vt:lpstr>PowerPoint Presentation</vt:lpstr>
      <vt:lpstr>PowerPoint Presentation</vt:lpstr>
      <vt:lpstr>Autonomic Nervous System Effects on the Heart</vt:lpstr>
      <vt:lpstr>Types of ECG</vt:lpstr>
      <vt:lpstr>Use of ECG </vt:lpstr>
      <vt:lpstr>After getting your baselines, repeat after performing the light wall task.  What result are you expecting to see in relation to heart rate?  Use the calculation to [R1-R2]2 + [R2-R3]2 +……   Record all your results on the excel document under a separate TAB if feasible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Anatomy &amp; Physiology – Overview</dc:title>
  <dc:creator>Daniel Martin</dc:creator>
  <cp:lastModifiedBy>Daniel Martin</cp:lastModifiedBy>
  <cp:revision>89</cp:revision>
  <cp:lastPrinted>2017-10-06T10:07:38Z</cp:lastPrinted>
  <dcterms:created xsi:type="dcterms:W3CDTF">2016-09-15T12:23:08Z</dcterms:created>
  <dcterms:modified xsi:type="dcterms:W3CDTF">2019-10-30T16:27:54Z</dcterms:modified>
</cp:coreProperties>
</file>