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712" r:id="rId2"/>
    <p:sldMasterId id="2147483699" r:id="rId3"/>
    <p:sldMasterId id="2147483687" r:id="rId4"/>
  </p:sldMasterIdLst>
  <p:notesMasterIdLst>
    <p:notesMasterId r:id="rId35"/>
  </p:notesMasterIdLst>
  <p:sldIdLst>
    <p:sldId id="282" r:id="rId5"/>
    <p:sldId id="258" r:id="rId6"/>
    <p:sldId id="259" r:id="rId7"/>
    <p:sldId id="260" r:id="rId8"/>
    <p:sldId id="262" r:id="rId9"/>
    <p:sldId id="263" r:id="rId10"/>
    <p:sldId id="264" r:id="rId11"/>
    <p:sldId id="265" r:id="rId12"/>
    <p:sldId id="266" r:id="rId13"/>
    <p:sldId id="267" r:id="rId14"/>
    <p:sldId id="269" r:id="rId15"/>
    <p:sldId id="270" r:id="rId16"/>
    <p:sldId id="288" r:id="rId17"/>
    <p:sldId id="271" r:id="rId18"/>
    <p:sldId id="272" r:id="rId19"/>
    <p:sldId id="273" r:id="rId20"/>
    <p:sldId id="274" r:id="rId21"/>
    <p:sldId id="275" r:id="rId22"/>
    <p:sldId id="276" r:id="rId23"/>
    <p:sldId id="277" r:id="rId24"/>
    <p:sldId id="285" r:id="rId25"/>
    <p:sldId id="286" r:id="rId26"/>
    <p:sldId id="278" r:id="rId27"/>
    <p:sldId id="279" r:id="rId28"/>
    <p:sldId id="280" r:id="rId29"/>
    <p:sldId id="281" r:id="rId30"/>
    <p:sldId id="289" r:id="rId31"/>
    <p:sldId id="283" r:id="rId32"/>
    <p:sldId id="284" r:id="rId33"/>
    <p:sldId id="28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70" d="100"/>
          <a:sy n="70" d="100"/>
        </p:scale>
        <p:origin x="1766" y="3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05/04/2022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05/04/2022</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75000"/>
            </a:schemeClr>
          </a:solidFill>
        </p:spPr>
        <p:txBody>
          <a:bodyPr/>
          <a:lstStyle>
            <a:lvl1pPr>
              <a:defRPr>
                <a:solidFill>
                  <a:schemeClr val="tx2">
                    <a:lumMod val="40000"/>
                    <a:lumOff val="60000"/>
                  </a:schemeClr>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lvl1pPr>
              <a:defRPr sz="2800"/>
            </a:lvl1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05/04/2022</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05/04/2022</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05/04/2022</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05/04/2022</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05/04/2022</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05/04/2022</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05/04/2022</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05/04/2022</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05/04/2022</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05/04/2022</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05/04/2022</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6D61E-A231-42C7-A671-8C972DFF9FBC}"/>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D1FB20-F1F1-4CC7-A8AF-7256495FB0C4}"/>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EEAB3C-98E4-41D9-8727-DD7C0776ED7B}"/>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5" name="Footer Placeholder 4">
            <a:extLst>
              <a:ext uri="{FF2B5EF4-FFF2-40B4-BE49-F238E27FC236}">
                <a16:creationId xmlns:a16="http://schemas.microsoft.com/office/drawing/2014/main" id="{EAF58A1E-F09E-41ED-A717-D2A278417BD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17D43F6-85CA-4B02-A881-78FDAAC5D661}"/>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890157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529EC-0228-4087-876D-7E6B204B4E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EC8786-A873-4999-A9DD-E5F645B1E6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538ED-371B-418C-B551-B323FD2FD7EE}"/>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5" name="Footer Placeholder 4">
            <a:extLst>
              <a:ext uri="{FF2B5EF4-FFF2-40B4-BE49-F238E27FC236}">
                <a16:creationId xmlns:a16="http://schemas.microsoft.com/office/drawing/2014/main" id="{A4C83868-1EB5-4E82-AB93-C85946403BC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29AAD3B-9678-4A72-BF57-81EC492773E7}"/>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41681581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8C7D3-8EAA-4F0C-910D-632544D3AB85}"/>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387A6D-FC2C-4A7F-A52D-4F34CDB90C1C}"/>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8AF1A3-065A-4596-AC6D-974901CC708B}"/>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5" name="Footer Placeholder 4">
            <a:extLst>
              <a:ext uri="{FF2B5EF4-FFF2-40B4-BE49-F238E27FC236}">
                <a16:creationId xmlns:a16="http://schemas.microsoft.com/office/drawing/2014/main" id="{8925FFC0-969B-45DB-B982-49278233332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544917C-3D4A-4B9B-8A34-A68E2D74298C}"/>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1500137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A3386-3959-403E-BA0E-BA71759962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F24193-DF05-4992-9600-AEF214B6BA4E}"/>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B370BE-0DF3-4CAC-ADE0-F137A5FE2415}"/>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E391BF-1FC8-4101-A1A1-421996066098}"/>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6" name="Footer Placeholder 5">
            <a:extLst>
              <a:ext uri="{FF2B5EF4-FFF2-40B4-BE49-F238E27FC236}">
                <a16:creationId xmlns:a16="http://schemas.microsoft.com/office/drawing/2014/main" id="{DA5CE02B-CD33-47CC-9A12-55B56B90F5F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7679403-E2A2-4CF9-84DB-EE0A48690717}"/>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967722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749D-D74F-4C08-8E3D-A55924210DE1}"/>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3DDF31-D37F-4E28-89D8-638349094404}"/>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F05477-556C-42F8-87EE-D8B28BB4489D}"/>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74AAB0-93C7-409D-8D6A-1AABB6965826}"/>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6D6DD0-BB06-4636-86FB-3A068ED0C148}"/>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783AD2-B429-4554-873F-263A0B765C95}"/>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8" name="Footer Placeholder 7">
            <a:extLst>
              <a:ext uri="{FF2B5EF4-FFF2-40B4-BE49-F238E27FC236}">
                <a16:creationId xmlns:a16="http://schemas.microsoft.com/office/drawing/2014/main" id="{646A45E8-906C-4D2F-8289-CCC799DF7E6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35ABE2D-D09C-4A89-9270-2DFC7D13BEF8}"/>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7454838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CC2D6-5E5F-45A5-8D7F-75FA106F9D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140774-DBED-457F-8F34-0E4DDD6337DD}"/>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4" name="Footer Placeholder 3">
            <a:extLst>
              <a:ext uri="{FF2B5EF4-FFF2-40B4-BE49-F238E27FC236}">
                <a16:creationId xmlns:a16="http://schemas.microsoft.com/office/drawing/2014/main" id="{48FE2E1B-78B0-4925-A9AA-16309563586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F840EAE-4C43-4E9F-B091-946CF8E7E9B9}"/>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7986707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B00D99-C72C-49A3-9266-FC271CFF581F}"/>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3" name="Footer Placeholder 2">
            <a:extLst>
              <a:ext uri="{FF2B5EF4-FFF2-40B4-BE49-F238E27FC236}">
                <a16:creationId xmlns:a16="http://schemas.microsoft.com/office/drawing/2014/main" id="{FA8A4D0E-2F97-4023-A6B6-0504547C9C6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05AA208-DFB5-4DA0-A8CE-48842F6B980C}"/>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911218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4FAE2-43D0-498F-86AF-63133D64ED4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73F30F-E02E-48F6-BD3D-1F6820A9EA4C}"/>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E379AE-65E0-4E4B-BE4F-4C5E4231B17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4D6596-495E-4CF2-B65A-D0D63F3DE077}"/>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6" name="Footer Placeholder 5">
            <a:extLst>
              <a:ext uri="{FF2B5EF4-FFF2-40B4-BE49-F238E27FC236}">
                <a16:creationId xmlns:a16="http://schemas.microsoft.com/office/drawing/2014/main" id="{3EC22100-52B0-43BB-9E15-C18B300AC21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BEB967-FCD2-4044-823C-0D04752F2FEA}"/>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719574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1948-0819-4ABC-A566-0EAA9BB8CCD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F836D6-FC00-4FF9-8BE2-494EE23F48A1}"/>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5774123-8119-4FBA-9043-F8A1B05FBE0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DD956C-00E3-441B-888B-C97E73D46C93}"/>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6" name="Footer Placeholder 5">
            <a:extLst>
              <a:ext uri="{FF2B5EF4-FFF2-40B4-BE49-F238E27FC236}">
                <a16:creationId xmlns:a16="http://schemas.microsoft.com/office/drawing/2014/main" id="{3730D035-BF20-4AAF-B33A-536140FA67E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5F45BCA-6564-449C-A1A3-CE90E40C41C3}"/>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4314547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4A42-36D2-42FB-8C0C-B21A2835AD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0348A4-8EEC-4A54-84F3-E3761AE93B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788D58-CD3C-4FA2-88A8-3B14BE14AB36}"/>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5" name="Footer Placeholder 4">
            <a:extLst>
              <a:ext uri="{FF2B5EF4-FFF2-40B4-BE49-F238E27FC236}">
                <a16:creationId xmlns:a16="http://schemas.microsoft.com/office/drawing/2014/main" id="{9971BA39-2868-4087-8EF1-09D7FAE77B9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171CAC2-D33C-4805-A8B0-A58D8FC03C0D}"/>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2888292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B1C3D8-7F15-473D-AACA-3B88280ED7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17A15E-419D-48B1-8628-9121E01149B5}"/>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44554-E7F8-43AD-B91B-1280B70FEA20}"/>
              </a:ext>
            </a:extLst>
          </p:cNvPr>
          <p:cNvSpPr>
            <a:spLocks noGrp="1"/>
          </p:cNvSpPr>
          <p:nvPr>
            <p:ph type="dt" sz="half" idx="10"/>
          </p:nvPr>
        </p:nvSpPr>
        <p:spPr/>
        <p:txBody>
          <a:bodyPr/>
          <a:lstStyle/>
          <a:p>
            <a:fld id="{C82DC3DF-80F8-4926-9E2F-285A86B6CA9C}" type="datetimeFigureOut">
              <a:rPr lang="en-GB" smtClean="0"/>
              <a:t>05/04/2022</a:t>
            </a:fld>
            <a:endParaRPr lang="en-GB" dirty="0"/>
          </a:p>
        </p:txBody>
      </p:sp>
      <p:sp>
        <p:nvSpPr>
          <p:cNvPr id="5" name="Footer Placeholder 4">
            <a:extLst>
              <a:ext uri="{FF2B5EF4-FFF2-40B4-BE49-F238E27FC236}">
                <a16:creationId xmlns:a16="http://schemas.microsoft.com/office/drawing/2014/main" id="{6F1D207D-1143-4B5F-A81A-C9337DE9C0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F88B510-237C-4D6F-A784-2BEE09DECC26}"/>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10178381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34FB5-D961-48E2-BD75-F08857E2A73E}"/>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0F58D4-81F3-49C5-A0F9-032846398F1C}"/>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2D365-5887-4D1A-ACBE-BBAB61A6F35F}"/>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5" name="Footer Placeholder 4">
            <a:extLst>
              <a:ext uri="{FF2B5EF4-FFF2-40B4-BE49-F238E27FC236}">
                <a16:creationId xmlns:a16="http://schemas.microsoft.com/office/drawing/2014/main" id="{98669D2A-5D6E-4BF1-A1FF-5998C82C403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67A9337-44FA-4FD7-94DB-09629E6754B6}"/>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20661650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199BF-9E53-4428-A691-BC34482DB8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A606F6-F0F3-40C0-A551-977C9D8F55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BEEF38-F18B-488C-921D-12682B9DCB63}"/>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5" name="Footer Placeholder 4">
            <a:extLst>
              <a:ext uri="{FF2B5EF4-FFF2-40B4-BE49-F238E27FC236}">
                <a16:creationId xmlns:a16="http://schemas.microsoft.com/office/drawing/2014/main" id="{CFE9018A-E091-4DE7-908B-708E3A88A5C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92B04BA-5E8E-4B66-94E6-7872745B79AF}"/>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0284106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C0905-C6CA-4A68-99CF-8C6B09656E67}"/>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0D27D0-545B-47FD-8DE4-33175DD887F4}"/>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52D499-9ECF-45A1-AB4F-6155EFD5AD2A}"/>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5" name="Footer Placeholder 4">
            <a:extLst>
              <a:ext uri="{FF2B5EF4-FFF2-40B4-BE49-F238E27FC236}">
                <a16:creationId xmlns:a16="http://schemas.microsoft.com/office/drawing/2014/main" id="{2D46BC14-6E44-49AE-83F3-7DE3C11AA2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02D598-F420-403C-981F-83C443006EC5}"/>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34904371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3328D-FAF2-4C0D-B6AE-B0A6DE0FE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37B2D8-A6B4-4247-B7BC-5D3C0709FA84}"/>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9E1130-3DCA-4AC9-90A5-8C41383DFC6C}"/>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DC5DCE-26C9-4DF4-8926-1EA4979F1920}"/>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6" name="Footer Placeholder 5">
            <a:extLst>
              <a:ext uri="{FF2B5EF4-FFF2-40B4-BE49-F238E27FC236}">
                <a16:creationId xmlns:a16="http://schemas.microsoft.com/office/drawing/2014/main" id="{6A926B3D-4E76-40C4-82A6-6C3D76F7F58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AE8285-84BB-45CB-9CF8-761C67204B67}"/>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0076500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AB6A6-C3B6-4EA0-BDAD-5D7620805CB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5E3EFC-7827-4DE8-9E1D-91B828F4468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14EEB1-21F2-41DD-B12D-4160F43A59AC}"/>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294A4F-D2FF-47ED-9DCF-D32723E71715}"/>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5EFB8F-5D83-43C4-9544-302917507D7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0230AA-26F7-48D0-B53F-7FA9B8B13459}"/>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8" name="Footer Placeholder 7">
            <a:extLst>
              <a:ext uri="{FF2B5EF4-FFF2-40B4-BE49-F238E27FC236}">
                <a16:creationId xmlns:a16="http://schemas.microsoft.com/office/drawing/2014/main" id="{6F60CE6F-21C6-4E30-9413-8CA45804DCB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E5FE410-7828-42EB-931E-88E65E418DCE}"/>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38987723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6C74-4FA4-48CE-9C4A-4A4186FD52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A59454-482D-4AC7-AE7F-485C5E777F9C}"/>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4" name="Footer Placeholder 3">
            <a:extLst>
              <a:ext uri="{FF2B5EF4-FFF2-40B4-BE49-F238E27FC236}">
                <a16:creationId xmlns:a16="http://schemas.microsoft.com/office/drawing/2014/main" id="{844C48B2-2967-4EC7-9212-713D7A26376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DEE8F4D-5A8F-4144-BC45-E189F3E8C1EB}"/>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1123984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0BDC78-4D00-414A-84BB-712D3660C590}"/>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3" name="Footer Placeholder 2">
            <a:extLst>
              <a:ext uri="{FF2B5EF4-FFF2-40B4-BE49-F238E27FC236}">
                <a16:creationId xmlns:a16="http://schemas.microsoft.com/office/drawing/2014/main" id="{3D2AA4B5-A478-4976-BE77-4778932EF97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F2FA69C-13B6-4DE6-90E1-B44AB0F88FA1}"/>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375678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4123C-F313-42ED-97F5-3327E2525DD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0929BE-7CEA-41BD-AFC7-FDF9C51CF438}"/>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AF9E25-B18A-461D-9BFD-AA3ABCF84EA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A21F1D-E353-442C-8D67-84A25A39A6C1}"/>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6" name="Footer Placeholder 5">
            <a:extLst>
              <a:ext uri="{FF2B5EF4-FFF2-40B4-BE49-F238E27FC236}">
                <a16:creationId xmlns:a16="http://schemas.microsoft.com/office/drawing/2014/main" id="{BDDD3E48-1FD8-4449-B7A0-2FAC4686A28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E74F1A1-7B85-4618-A4A9-FB0B4AC8774C}"/>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24399005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CB202-7054-4951-8265-A284A571E23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0717AA-E6FA-4F68-9CBD-5BBDFFBC9663}"/>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416B63B-A4A0-4189-BF26-14B46BDFD70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E526E3-5014-405B-90B2-67717156C146}"/>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6" name="Footer Placeholder 5">
            <a:extLst>
              <a:ext uri="{FF2B5EF4-FFF2-40B4-BE49-F238E27FC236}">
                <a16:creationId xmlns:a16="http://schemas.microsoft.com/office/drawing/2014/main" id="{4C7556D9-5689-42AE-B34D-F475A75B7D0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52B59EA-6CC6-45E9-9544-D0204B718D89}"/>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4374947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32894-30E6-4660-B5F1-65DA9B306D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893A7B-B66F-4153-98F8-B79AC05B06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225E8A-E690-4102-8A45-E08BBE34644F}"/>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5" name="Footer Placeholder 4">
            <a:extLst>
              <a:ext uri="{FF2B5EF4-FFF2-40B4-BE49-F238E27FC236}">
                <a16:creationId xmlns:a16="http://schemas.microsoft.com/office/drawing/2014/main" id="{19152966-8F78-4FB0-8857-BB7338D69E0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E60E00-A3DD-4747-9847-F7613EC537A5}"/>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6939966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3AA4A0-9E29-4D8B-8F23-D79ACF932832}"/>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AA55F5-9136-43AD-8B9E-F6C70D16ED07}"/>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13A80-0F76-4B5D-8B1C-CADC59D5B0AB}"/>
              </a:ext>
            </a:extLst>
          </p:cNvPr>
          <p:cNvSpPr>
            <a:spLocks noGrp="1"/>
          </p:cNvSpPr>
          <p:nvPr>
            <p:ph type="dt" sz="half" idx="10"/>
          </p:nvPr>
        </p:nvSpPr>
        <p:spPr/>
        <p:txBody>
          <a:bodyPr/>
          <a:lstStyle/>
          <a:p>
            <a:fld id="{D0930562-BCAA-4C10-939E-EF1485454FC6}" type="datetimeFigureOut">
              <a:rPr lang="en-GB" smtClean="0"/>
              <a:t>05/04/2022</a:t>
            </a:fld>
            <a:endParaRPr lang="en-GB" dirty="0"/>
          </a:p>
        </p:txBody>
      </p:sp>
      <p:sp>
        <p:nvSpPr>
          <p:cNvPr id="5" name="Footer Placeholder 4">
            <a:extLst>
              <a:ext uri="{FF2B5EF4-FFF2-40B4-BE49-F238E27FC236}">
                <a16:creationId xmlns:a16="http://schemas.microsoft.com/office/drawing/2014/main" id="{CFC2F6F2-3788-48B1-B492-ABA2389CB1B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F2783B4-4A75-43EF-8D87-4AC501E9E2C7}"/>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94242665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64FF-D90D-4238-A3C3-69031442E7B9}"/>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D1BFC9-CCE4-4FF7-91E9-EDC5D3AF815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E04EE6-D2A8-49CF-A106-92DA0F5DDB3E}"/>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5" name="Footer Placeholder 4">
            <a:extLst>
              <a:ext uri="{FF2B5EF4-FFF2-40B4-BE49-F238E27FC236}">
                <a16:creationId xmlns:a16="http://schemas.microsoft.com/office/drawing/2014/main" id="{1876F091-8A5E-436F-B324-4C539AA197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C143BE-D9CF-4EF1-B545-AAA276A8291F}"/>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29322901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C003A-65B2-4160-BA3C-A687A18106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711B6A-4594-47BA-B70D-CBD623CB2C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75804-A42E-44DA-B61C-4DA173E77649}"/>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5" name="Footer Placeholder 4">
            <a:extLst>
              <a:ext uri="{FF2B5EF4-FFF2-40B4-BE49-F238E27FC236}">
                <a16:creationId xmlns:a16="http://schemas.microsoft.com/office/drawing/2014/main" id="{7F5A4756-CA62-4D6E-ADFD-AF7DDAC11C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B2E890-69B3-4D4A-9BF7-CAF6F9FED412}"/>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53410603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8EB3-E798-4860-A112-E7EE827DF461}"/>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6B97D4-CD46-4F7C-8B6B-6633B6654E0F}"/>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6453A6-CC5F-42BA-98E3-1E34927BE600}"/>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5" name="Footer Placeholder 4">
            <a:extLst>
              <a:ext uri="{FF2B5EF4-FFF2-40B4-BE49-F238E27FC236}">
                <a16:creationId xmlns:a16="http://schemas.microsoft.com/office/drawing/2014/main" id="{1635AFAD-D629-4A9C-91E4-6AC11A2ED4D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C372B78-8986-4E8E-9BDF-2291BF95F067}"/>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35277716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6BF0-5E4B-4259-8C67-860D05D96C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0B2B3F-2F5E-4862-B9C7-AF1C79AADB2F}"/>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245DEB-6221-49D9-98E1-5919C4363B62}"/>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1D82B9-129E-409E-BAC9-8ABCD82D0D65}"/>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6" name="Footer Placeholder 5">
            <a:extLst>
              <a:ext uri="{FF2B5EF4-FFF2-40B4-BE49-F238E27FC236}">
                <a16:creationId xmlns:a16="http://schemas.microsoft.com/office/drawing/2014/main" id="{BAF68CB6-5CF6-4258-B0EA-1FDB0866F0E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312DE0F-19A9-4953-AA65-E5170A7E308D}"/>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9055446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1F3F9-F578-425B-A6A7-6E6530B61B00}"/>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98B209-05C5-4B51-9B12-CF691646C64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B432C1-5551-45D3-A557-3AC7DF6052F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6A31D9-CF60-4AC8-A384-24D424E3A8BD}"/>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479E9E-4053-4C65-B692-D1B203057CC1}"/>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6DB7C-E029-47D1-9AEF-EF59950A297D}"/>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8" name="Footer Placeholder 7">
            <a:extLst>
              <a:ext uri="{FF2B5EF4-FFF2-40B4-BE49-F238E27FC236}">
                <a16:creationId xmlns:a16="http://schemas.microsoft.com/office/drawing/2014/main" id="{5BE2FD32-D95D-4E09-8B27-804E448FDE4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E055868-E6ED-42E9-827D-DC543329137B}"/>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030996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5D590-3E2D-485C-BB93-F7337B5F81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F68FEB-D2D3-45DC-AB2D-9F09ED6C65E1}"/>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4" name="Footer Placeholder 3">
            <a:extLst>
              <a:ext uri="{FF2B5EF4-FFF2-40B4-BE49-F238E27FC236}">
                <a16:creationId xmlns:a16="http://schemas.microsoft.com/office/drawing/2014/main" id="{F0E0A68C-2CF3-4618-83FD-7D01ED62BF2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9173782-F196-422A-BA5C-18B6BDA7CA4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53515122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E1C34-185A-4791-AA1E-88844F868D5C}"/>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3" name="Footer Placeholder 2">
            <a:extLst>
              <a:ext uri="{FF2B5EF4-FFF2-40B4-BE49-F238E27FC236}">
                <a16:creationId xmlns:a16="http://schemas.microsoft.com/office/drawing/2014/main" id="{05F77901-C816-41F7-8E90-C9064324A07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652BA73-E771-4E74-B8CA-B368AE09FDF4}"/>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501634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9181A-7B52-4D68-857D-60C475C26AC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E4C3FE-C651-47BF-95CA-268C09713F1A}"/>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AD0EB3-CDDC-4B69-9E0E-2629A1C352D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72CF94-C7AC-4444-BCCF-3691806B30A7}"/>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6" name="Footer Placeholder 5">
            <a:extLst>
              <a:ext uri="{FF2B5EF4-FFF2-40B4-BE49-F238E27FC236}">
                <a16:creationId xmlns:a16="http://schemas.microsoft.com/office/drawing/2014/main" id="{9C3BE601-2D7D-41DC-95CC-4D2559C520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91C10C-53E6-40AA-AB1D-8BB46934B369}"/>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174037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FA9C8-3BAD-41EE-A2C2-3BAB751DEFE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ABD2CF-CF83-4E06-A8B1-F2BABD732B4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43F7444-70B2-47D0-9C46-817985AEC02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9E60EB-8F83-485D-B828-B2151C59C927}"/>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6" name="Footer Placeholder 5">
            <a:extLst>
              <a:ext uri="{FF2B5EF4-FFF2-40B4-BE49-F238E27FC236}">
                <a16:creationId xmlns:a16="http://schemas.microsoft.com/office/drawing/2014/main" id="{21F151D3-3819-4318-B006-7333518B840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7BF4C9-C311-4E78-A55C-CCE2F7F40B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1217262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F763-141C-4D34-94D8-06E65C468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83FB-19F9-4937-A2FB-53294A95C1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2743A5-F99A-4EBD-B3C0-6EFDA7DE82EE}"/>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5" name="Footer Placeholder 4">
            <a:extLst>
              <a:ext uri="{FF2B5EF4-FFF2-40B4-BE49-F238E27FC236}">
                <a16:creationId xmlns:a16="http://schemas.microsoft.com/office/drawing/2014/main" id="{C0056450-CAF0-43D7-9C52-196C7B7FB81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5A916F-BC46-4727-A7EA-1A5D0888286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42329857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94AE71-97AA-49CC-B9FB-82E1E5E552B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150E2-C661-47D3-87DD-924371DF81E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C22C63-67E5-437A-99BD-9379FA6A4958}"/>
              </a:ext>
            </a:extLst>
          </p:cNvPr>
          <p:cNvSpPr>
            <a:spLocks noGrp="1"/>
          </p:cNvSpPr>
          <p:nvPr>
            <p:ph type="dt" sz="half" idx="10"/>
          </p:nvPr>
        </p:nvSpPr>
        <p:spPr/>
        <p:txBody>
          <a:bodyPr/>
          <a:lstStyle/>
          <a:p>
            <a:fld id="{3F6BE315-1AD0-4BB9-AD40-716FEEABD6CA}" type="datetimeFigureOut">
              <a:rPr lang="en-GB" smtClean="0"/>
              <a:t>05/04/2022</a:t>
            </a:fld>
            <a:endParaRPr lang="en-GB" dirty="0"/>
          </a:p>
        </p:txBody>
      </p:sp>
      <p:sp>
        <p:nvSpPr>
          <p:cNvPr id="5" name="Footer Placeholder 4">
            <a:extLst>
              <a:ext uri="{FF2B5EF4-FFF2-40B4-BE49-F238E27FC236}">
                <a16:creationId xmlns:a16="http://schemas.microsoft.com/office/drawing/2014/main" id="{1F621EEF-07DC-4688-97CF-A2353911C9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908297-0F41-4182-9BFA-2C7CA71C54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789696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chemeClr val="tx2">
              <a:lumMod val="75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05/04/2022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2">
              <a:lumMod val="40000"/>
              <a:lumOff val="60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0DBC42-FE34-49A5-9D21-F26A02EF868B}"/>
              </a:ext>
            </a:extLst>
          </p:cNvPr>
          <p:cNvSpPr>
            <a:spLocks noGrp="1"/>
          </p:cNvSpPr>
          <p:nvPr>
            <p:ph type="title"/>
          </p:nvPr>
        </p:nvSpPr>
        <p:spPr>
          <a:xfrm>
            <a:off x="628650" y="365125"/>
            <a:ext cx="7886700" cy="1325563"/>
          </a:xfrm>
          <a:prstGeom prst="rect">
            <a:avLst/>
          </a:prstGeom>
          <a:solidFill>
            <a:schemeClr val="accent1">
              <a:lumMod val="5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52B69726-B64A-4E96-A204-EFD9D8A7E9F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DC47B9-F1F2-4A37-80B6-B579135286C3}"/>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2DC3DF-80F8-4926-9E2F-285A86B6CA9C}" type="datetimeFigureOut">
              <a:rPr lang="en-GB" smtClean="0"/>
              <a:t>05/04/2022</a:t>
            </a:fld>
            <a:endParaRPr lang="en-GB" dirty="0"/>
          </a:p>
        </p:txBody>
      </p:sp>
      <p:sp>
        <p:nvSpPr>
          <p:cNvPr id="5" name="Footer Placeholder 4">
            <a:extLst>
              <a:ext uri="{FF2B5EF4-FFF2-40B4-BE49-F238E27FC236}">
                <a16:creationId xmlns:a16="http://schemas.microsoft.com/office/drawing/2014/main" id="{697108D8-F3A0-474F-B8FB-12E3A8C0A689}"/>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64A2D1-9059-4BBF-9657-7585E7B75F12}"/>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6FEF6C-0676-43FD-8AFD-D6D8F5F16480}" type="slidenum">
              <a:rPr lang="en-GB" smtClean="0"/>
              <a:t>‹#›</a:t>
            </a:fld>
            <a:endParaRPr lang="en-GB" dirty="0"/>
          </a:p>
        </p:txBody>
      </p:sp>
    </p:spTree>
    <p:extLst>
      <p:ext uri="{BB962C8B-B14F-4D97-AF65-F5344CB8AC3E}">
        <p14:creationId xmlns:p14="http://schemas.microsoft.com/office/powerpoint/2010/main" val="3484080367"/>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ctr" defTabSz="914400" rtl="0" eaLnBrk="1" latinLnBrk="0" hangingPunct="1">
        <a:lnSpc>
          <a:spcPct val="90000"/>
        </a:lnSpc>
        <a:spcBef>
          <a:spcPct val="0"/>
        </a:spcBef>
        <a:buNone/>
        <a:defRPr sz="4400" kern="1200">
          <a:solidFill>
            <a:schemeClr val="accent1">
              <a:lumMod val="60000"/>
              <a:lumOff val="4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6C978D-2F99-40C8-AE5A-DEE7937B2E77}"/>
              </a:ext>
            </a:extLst>
          </p:cNvPr>
          <p:cNvSpPr>
            <a:spLocks noGrp="1"/>
          </p:cNvSpPr>
          <p:nvPr>
            <p:ph type="title"/>
          </p:nvPr>
        </p:nvSpPr>
        <p:spPr>
          <a:xfrm>
            <a:off x="628650" y="365125"/>
            <a:ext cx="7886700" cy="1325563"/>
          </a:xfrm>
          <a:prstGeom prst="rect">
            <a:avLst/>
          </a:prstGeom>
          <a:solidFill>
            <a:schemeClr val="accent1">
              <a:lumMod val="5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63D380D1-7B0F-4E47-B89E-8C94D723B60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1CA9FF-C6D0-4A28-9353-5693578E8B54}"/>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930562-BCAA-4C10-939E-EF1485454FC6}" type="datetimeFigureOut">
              <a:rPr lang="en-GB" smtClean="0"/>
              <a:t>05/04/2022</a:t>
            </a:fld>
            <a:endParaRPr lang="en-GB" dirty="0"/>
          </a:p>
        </p:txBody>
      </p:sp>
      <p:sp>
        <p:nvSpPr>
          <p:cNvPr id="5" name="Footer Placeholder 4">
            <a:extLst>
              <a:ext uri="{FF2B5EF4-FFF2-40B4-BE49-F238E27FC236}">
                <a16:creationId xmlns:a16="http://schemas.microsoft.com/office/drawing/2014/main" id="{FE1CEB71-DECD-48A9-9E89-CA00D96711F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4B31427-3C41-4253-8584-887944BCE9A8}"/>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8BED75-8B7A-44FC-95D1-D9E52A4FB637}" type="slidenum">
              <a:rPr lang="en-GB" smtClean="0"/>
              <a:t>‹#›</a:t>
            </a:fld>
            <a:endParaRPr lang="en-GB" dirty="0"/>
          </a:p>
        </p:txBody>
      </p:sp>
    </p:spTree>
    <p:extLst>
      <p:ext uri="{BB962C8B-B14F-4D97-AF65-F5344CB8AC3E}">
        <p14:creationId xmlns:p14="http://schemas.microsoft.com/office/powerpoint/2010/main" val="174304002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defTabSz="914400" rtl="0" eaLnBrk="1" latinLnBrk="0" hangingPunct="1">
        <a:lnSpc>
          <a:spcPct val="90000"/>
        </a:lnSpc>
        <a:spcBef>
          <a:spcPct val="0"/>
        </a:spcBef>
        <a:buNone/>
        <a:defRPr sz="4400" kern="1200">
          <a:solidFill>
            <a:schemeClr val="accent1">
              <a:lumMod val="60000"/>
              <a:lumOff val="4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177549-EE50-4CC5-B64F-3E50C978EAF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C5BDDE-7E2C-4057-82FC-AB1D0DE7C906}"/>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2A29CC-BB31-47B8-8C38-888DF16BE448}"/>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6BE315-1AD0-4BB9-AD40-716FEEABD6CA}" type="datetimeFigureOut">
              <a:rPr lang="en-GB" smtClean="0"/>
              <a:t>05/04/2022</a:t>
            </a:fld>
            <a:endParaRPr lang="en-GB" dirty="0"/>
          </a:p>
        </p:txBody>
      </p:sp>
      <p:sp>
        <p:nvSpPr>
          <p:cNvPr id="5" name="Footer Placeholder 4">
            <a:extLst>
              <a:ext uri="{FF2B5EF4-FFF2-40B4-BE49-F238E27FC236}">
                <a16:creationId xmlns:a16="http://schemas.microsoft.com/office/drawing/2014/main" id="{949F2C7B-EEE8-4647-B5A1-5A4E217FCC03}"/>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0632623-9B06-46D0-B0DA-9B38CBFB50C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CF6819-F679-4094-9F7A-8F18A35B0833}" type="slidenum">
              <a:rPr lang="en-GB" smtClean="0"/>
              <a:t>‹#›</a:t>
            </a:fld>
            <a:endParaRPr lang="en-GB" dirty="0"/>
          </a:p>
        </p:txBody>
      </p:sp>
    </p:spTree>
    <p:extLst>
      <p:ext uri="{BB962C8B-B14F-4D97-AF65-F5344CB8AC3E}">
        <p14:creationId xmlns:p14="http://schemas.microsoft.com/office/powerpoint/2010/main" val="400542141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520889" y="1052736"/>
            <a:ext cx="8640960" cy="1656184"/>
          </a:xfrm>
        </p:spPr>
        <p:txBody>
          <a:bodyPr>
            <a:noAutofit/>
          </a:bodyPr>
          <a:lstStyle/>
          <a:p>
            <a:br>
              <a:rPr lang="en-GB" sz="4800" b="1" dirty="0">
                <a:solidFill>
                  <a:srgbClr val="FFFF00"/>
                </a:solidFill>
              </a:rPr>
            </a:br>
            <a:br>
              <a:rPr lang="en-GB" sz="4800" b="1" dirty="0">
                <a:solidFill>
                  <a:srgbClr val="FFFF00"/>
                </a:solidFill>
              </a:rPr>
            </a:br>
            <a:br>
              <a:rPr lang="en-GB" sz="4800" b="1" dirty="0">
                <a:solidFill>
                  <a:srgbClr val="FFFF00"/>
                </a:solidFill>
              </a:rPr>
            </a:br>
            <a:r>
              <a:rPr lang="en-GB" sz="4800" b="1" dirty="0">
                <a:solidFill>
                  <a:srgbClr val="FFFF00"/>
                </a:solidFill>
              </a:rPr>
              <a:t>MBA</a:t>
            </a:r>
            <a:br>
              <a:rPr lang="en-GB" sz="4800" b="1" dirty="0">
                <a:solidFill>
                  <a:srgbClr val="FFFF00"/>
                </a:solidFill>
              </a:rPr>
            </a:br>
            <a:r>
              <a:rPr lang="en-GB" sz="3600" dirty="0">
                <a:solidFill>
                  <a:srgbClr val="FFFF00"/>
                </a:solidFill>
              </a:rPr>
              <a:t>Banking financial</a:t>
            </a:r>
            <a:br>
              <a:rPr lang="en-GB" sz="3600" dirty="0">
                <a:solidFill>
                  <a:srgbClr val="FFFF00"/>
                </a:solidFill>
              </a:rPr>
            </a:br>
            <a:r>
              <a:rPr lang="en-GB" sz="3600" dirty="0">
                <a:solidFill>
                  <a:srgbClr val="FFFF00"/>
                </a:solidFill>
              </a:rPr>
              <a:t>management and financial markets</a:t>
            </a:r>
            <a:br>
              <a:rPr lang="en-GB" sz="3600" dirty="0">
                <a:solidFill>
                  <a:srgbClr val="FFFF00"/>
                </a:solidFill>
              </a:rPr>
            </a:br>
            <a:r>
              <a:rPr lang="en-GB" sz="3600" dirty="0">
                <a:solidFill>
                  <a:srgbClr val="FFFF00"/>
                </a:solidFill>
              </a:rPr>
              <a:t>(LCMB 7012) </a:t>
            </a: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683568" y="4365104"/>
            <a:ext cx="7992888" cy="1752600"/>
          </a:xfrm>
        </p:spPr>
        <p:txBody>
          <a:bodyPr/>
          <a:lstStyle/>
          <a:p>
            <a:endParaRPr lang="en-GB" dirty="0">
              <a:solidFill>
                <a:schemeClr val="bg1"/>
              </a:solidFill>
            </a:endParaRPr>
          </a:p>
          <a:p>
            <a:r>
              <a:rPr lang="en-GB" dirty="0">
                <a:solidFill>
                  <a:schemeClr val="bg1"/>
                </a:solidFill>
              </a:rPr>
              <a:t>Lecture10: Foreign exchange markets</a:t>
            </a:r>
          </a:p>
        </p:txBody>
      </p:sp>
    </p:spTree>
    <p:extLst>
      <p:ext uri="{BB962C8B-B14F-4D97-AF65-F5344CB8AC3E}">
        <p14:creationId xmlns:p14="http://schemas.microsoft.com/office/powerpoint/2010/main" val="165849168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marL="0" indent="0">
              <a:buNone/>
            </a:pPr>
            <a:r>
              <a:rPr lang="en-GB" sz="3600" dirty="0"/>
              <a:t>For trade purposes…</a:t>
            </a:r>
          </a:p>
          <a:p>
            <a:pPr marL="0" indent="0">
              <a:buNone/>
            </a:pPr>
            <a:endParaRPr lang="en-GB" dirty="0"/>
          </a:p>
          <a:p>
            <a:r>
              <a:rPr lang="en-GB" dirty="0">
                <a:solidFill>
                  <a:srgbClr val="7030A0"/>
                </a:solidFill>
              </a:rPr>
              <a:t>UK exporters receive either foreign currency direct or sterling which has been purchased by the customer with its own domestic currency. The net effect of exporter foreign exchange activity relates to the </a:t>
            </a:r>
            <a:r>
              <a:rPr lang="en-GB" i="1" dirty="0">
                <a:solidFill>
                  <a:srgbClr val="7030A0"/>
                </a:solidFill>
              </a:rPr>
              <a:t>supply</a:t>
            </a:r>
            <a:r>
              <a:rPr lang="en-GB" dirty="0">
                <a:solidFill>
                  <a:srgbClr val="7030A0"/>
                </a:solidFill>
              </a:rPr>
              <a:t> of foreign currency</a:t>
            </a:r>
          </a:p>
          <a:p>
            <a:pPr marL="0" indent="0">
              <a:buNone/>
            </a:pPr>
            <a:endParaRPr lang="en-GB" dirty="0">
              <a:solidFill>
                <a:srgbClr val="7030A0"/>
              </a:solidFill>
            </a:endParaRPr>
          </a:p>
          <a:p>
            <a:r>
              <a:rPr lang="en-GB" dirty="0">
                <a:solidFill>
                  <a:srgbClr val="7030A0"/>
                </a:solidFill>
              </a:rPr>
              <a:t> Conversely, UK importers buy goods from foreign suppliers, and either use sterling to buy the currency of that country, or pay in sterling which the recipient supplier then exchanges into its own country’s currency. The net effect here is related to the </a:t>
            </a:r>
            <a:r>
              <a:rPr lang="en-GB" i="1" dirty="0">
                <a:solidFill>
                  <a:srgbClr val="7030A0"/>
                </a:solidFill>
              </a:rPr>
              <a:t>demand</a:t>
            </a:r>
            <a:r>
              <a:rPr lang="en-GB" dirty="0">
                <a:solidFill>
                  <a:srgbClr val="7030A0"/>
                </a:solidFill>
              </a:rPr>
              <a:t> for foreign currency</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a:t>
            </a:fld>
            <a:endParaRPr lang="en-GB" dirty="0"/>
          </a:p>
        </p:txBody>
      </p:sp>
      <p:sp>
        <p:nvSpPr>
          <p:cNvPr id="4" name="Title 3"/>
          <p:cNvSpPr>
            <a:spLocks noGrp="1"/>
          </p:cNvSpPr>
          <p:nvPr>
            <p:ph type="title"/>
          </p:nvPr>
        </p:nvSpPr>
        <p:spPr>
          <a:xfrm>
            <a:off x="458146" y="136525"/>
            <a:ext cx="8435280" cy="1143000"/>
          </a:xfrm>
        </p:spPr>
        <p:txBody>
          <a:bodyPr>
            <a:normAutofit fontScale="90000"/>
          </a:bodyPr>
          <a:lstStyle/>
          <a:p>
            <a:br>
              <a:rPr lang="en-GB" sz="3600" dirty="0"/>
            </a:br>
            <a:br>
              <a:rPr lang="en-GB" sz="3600" dirty="0"/>
            </a:br>
            <a:r>
              <a:rPr lang="en-GB" sz="3600" dirty="0"/>
              <a:t>Why are currencies exchanged? -1</a:t>
            </a:r>
            <a:br>
              <a:rPr lang="en-GB" sz="3600" dirty="0"/>
            </a:br>
            <a:br>
              <a:rPr lang="en-GB" sz="3600" dirty="0"/>
            </a:br>
            <a:endParaRPr lang="en-GB" sz="3600" dirty="0"/>
          </a:p>
        </p:txBody>
      </p:sp>
    </p:spTree>
    <p:custDataLst>
      <p:tags r:id="rId1"/>
    </p:custDataLst>
    <p:extLst>
      <p:ext uri="{BB962C8B-B14F-4D97-AF65-F5344CB8AC3E}">
        <p14:creationId xmlns:p14="http://schemas.microsoft.com/office/powerpoint/2010/main" val="1979023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0" indent="0">
              <a:buNone/>
            </a:pPr>
            <a:r>
              <a:rPr lang="en-GB" sz="3000" dirty="0"/>
              <a:t>For foreign investment purposes</a:t>
            </a:r>
            <a:r>
              <a:rPr lang="en-GB" sz="2400" dirty="0"/>
              <a:t>…</a:t>
            </a:r>
          </a:p>
          <a:p>
            <a:pPr marL="0" indent="0">
              <a:buNone/>
            </a:pPr>
            <a:endParaRPr lang="en-GB" sz="2400" dirty="0"/>
          </a:p>
          <a:p>
            <a:r>
              <a:rPr lang="en-GB" sz="2800" dirty="0">
                <a:solidFill>
                  <a:srgbClr val="7030A0"/>
                </a:solidFill>
              </a:rPr>
              <a:t>Foreign investors into the UK buy sterling in order to purchase assets such as office blocks and factories, or shares in British companies.</a:t>
            </a:r>
          </a:p>
          <a:p>
            <a:endParaRPr lang="en-GB" sz="2800" dirty="0">
              <a:solidFill>
                <a:srgbClr val="7030A0"/>
              </a:solidFill>
            </a:endParaRPr>
          </a:p>
          <a:p>
            <a:r>
              <a:rPr lang="en-GB" sz="2800" dirty="0">
                <a:solidFill>
                  <a:srgbClr val="7030A0"/>
                </a:solidFill>
              </a:rPr>
              <a:t>British investors exchange pounds for dollars to buy, say, holiday homes in Florida, or shares in IBM, or real estate in Texas for UK pension funds</a:t>
            </a:r>
          </a:p>
        </p:txBody>
      </p:sp>
      <p:sp>
        <p:nvSpPr>
          <p:cNvPr id="3" name="Slide Number Placeholder 2"/>
          <p:cNvSpPr>
            <a:spLocks noGrp="1"/>
          </p:cNvSpPr>
          <p:nvPr>
            <p:ph type="sldNum" sz="quarter" idx="12"/>
          </p:nvPr>
        </p:nvSpPr>
        <p:spPr/>
        <p:txBody>
          <a:bodyPr/>
          <a:lstStyle/>
          <a:p>
            <a:fld id="{39C36121-C617-4182-BE9B-5368C33B3086}" type="slidenum">
              <a:rPr lang="en-GB" smtClean="0"/>
              <a:pPr/>
              <a:t>3</a:t>
            </a:fld>
            <a:endParaRPr lang="en-GB" dirty="0"/>
          </a:p>
        </p:txBody>
      </p:sp>
      <p:sp>
        <p:nvSpPr>
          <p:cNvPr id="4" name="Title 3"/>
          <p:cNvSpPr>
            <a:spLocks noGrp="1"/>
          </p:cNvSpPr>
          <p:nvPr>
            <p:ph type="title"/>
          </p:nvPr>
        </p:nvSpPr>
        <p:spPr/>
        <p:txBody>
          <a:bodyPr>
            <a:normAutofit/>
          </a:bodyPr>
          <a:lstStyle/>
          <a:p>
            <a:r>
              <a:rPr lang="en-GB" sz="3600" dirty="0"/>
              <a:t>Why are currencies exchanged? -2</a:t>
            </a:r>
          </a:p>
        </p:txBody>
      </p:sp>
    </p:spTree>
    <p:custDataLst>
      <p:tags r:id="rId1"/>
    </p:custDataLst>
    <p:extLst>
      <p:ext uri="{BB962C8B-B14F-4D97-AF65-F5344CB8AC3E}">
        <p14:creationId xmlns:p14="http://schemas.microsoft.com/office/powerpoint/2010/main" val="2865496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0" indent="0">
              <a:buNone/>
            </a:pPr>
            <a:r>
              <a:rPr lang="en-GB" sz="3300" dirty="0"/>
              <a:t>Speculation…</a:t>
            </a:r>
          </a:p>
          <a:p>
            <a:pPr>
              <a:buNone/>
            </a:pPr>
            <a:r>
              <a:rPr lang="en-GB" dirty="0"/>
              <a:t>   </a:t>
            </a:r>
          </a:p>
          <a:p>
            <a:r>
              <a:rPr lang="en-GB" dirty="0">
                <a:solidFill>
                  <a:srgbClr val="7030A0"/>
                </a:solidFill>
              </a:rPr>
              <a:t>   Increasingly since the widespread deregulation</a:t>
            </a:r>
          </a:p>
          <a:p>
            <a:pPr marL="0" indent="0">
              <a:buNone/>
            </a:pPr>
            <a:r>
              <a:rPr lang="en-GB" dirty="0">
                <a:solidFill>
                  <a:srgbClr val="7030A0"/>
                </a:solidFill>
              </a:rPr>
              <a:t>       of Forex markets (and stock markets) in the</a:t>
            </a:r>
          </a:p>
          <a:p>
            <a:pPr marL="0" indent="0">
              <a:buNone/>
            </a:pPr>
            <a:r>
              <a:rPr lang="en-GB" dirty="0">
                <a:solidFill>
                  <a:srgbClr val="7030A0"/>
                </a:solidFill>
              </a:rPr>
              <a:t>       early 1980s, speculators gamble on currency</a:t>
            </a:r>
          </a:p>
          <a:p>
            <a:pPr marL="0" indent="0">
              <a:buNone/>
            </a:pPr>
            <a:r>
              <a:rPr lang="en-GB" dirty="0">
                <a:solidFill>
                  <a:srgbClr val="7030A0"/>
                </a:solidFill>
              </a:rPr>
              <a:t>       markets</a:t>
            </a:r>
          </a:p>
          <a:p>
            <a:pPr>
              <a:buNone/>
            </a:pPr>
            <a:endParaRPr lang="en-GB" dirty="0">
              <a:solidFill>
                <a:srgbClr val="7030A0"/>
              </a:solidFill>
            </a:endParaRPr>
          </a:p>
          <a:p>
            <a:r>
              <a:rPr lang="en-GB" dirty="0">
                <a:solidFill>
                  <a:srgbClr val="7030A0"/>
                </a:solidFill>
              </a:rPr>
              <a:t>  Effectively, speculators buy and sell currency as</a:t>
            </a:r>
          </a:p>
          <a:p>
            <a:pPr marL="0" indent="0">
              <a:buNone/>
            </a:pPr>
            <a:r>
              <a:rPr lang="en-GB" dirty="0">
                <a:solidFill>
                  <a:srgbClr val="7030A0"/>
                </a:solidFill>
              </a:rPr>
              <a:t>      short-term assets. Mostly, this takes the form</a:t>
            </a:r>
          </a:p>
          <a:p>
            <a:pPr marL="0" indent="0">
              <a:buNone/>
            </a:pPr>
            <a:r>
              <a:rPr lang="en-GB" dirty="0">
                <a:solidFill>
                  <a:srgbClr val="7030A0"/>
                </a:solidFill>
              </a:rPr>
              <a:t>      of buying from financial institutions. </a:t>
            </a:r>
            <a:r>
              <a:rPr lang="en-GB" dirty="0"/>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4</a:t>
            </a:fld>
            <a:endParaRPr lang="en-GB" dirty="0"/>
          </a:p>
        </p:txBody>
      </p:sp>
      <p:sp>
        <p:nvSpPr>
          <p:cNvPr id="4" name="Title 3"/>
          <p:cNvSpPr>
            <a:spLocks noGrp="1"/>
          </p:cNvSpPr>
          <p:nvPr>
            <p:ph type="title"/>
          </p:nvPr>
        </p:nvSpPr>
        <p:spPr/>
        <p:txBody>
          <a:bodyPr>
            <a:normAutofit/>
          </a:bodyPr>
          <a:lstStyle/>
          <a:p>
            <a:r>
              <a:rPr lang="en-GB" sz="3600" dirty="0"/>
              <a:t>Why are currencies exchanged? -3</a:t>
            </a:r>
          </a:p>
        </p:txBody>
      </p:sp>
    </p:spTree>
    <p:custDataLst>
      <p:tags r:id="rId1"/>
    </p:custDataLst>
    <p:extLst>
      <p:ext uri="{BB962C8B-B14F-4D97-AF65-F5344CB8AC3E}">
        <p14:creationId xmlns:p14="http://schemas.microsoft.com/office/powerpoint/2010/main" val="2071522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25000" lnSpcReduction="20000"/>
          </a:bodyPr>
          <a:lstStyle/>
          <a:p>
            <a:pPr marL="0" indent="0">
              <a:buNone/>
            </a:pPr>
            <a:r>
              <a:rPr lang="en-GB" sz="11200" dirty="0"/>
              <a:t>An example of speculation</a:t>
            </a:r>
          </a:p>
          <a:p>
            <a:pPr marL="0" indent="0">
              <a:buNone/>
            </a:pPr>
            <a:endParaRPr lang="en-GB" dirty="0"/>
          </a:p>
          <a:p>
            <a:r>
              <a:rPr lang="en-GB" sz="7400" dirty="0">
                <a:solidFill>
                  <a:srgbClr val="7030A0"/>
                </a:solidFill>
              </a:rPr>
              <a:t>A $2billion dollar purchase of sterling on day one, where the US/UK exchange rate is $2 to the pound, will buy £1billion worth of UK financial assets (where a pound buys 2 dollars and a dollar buys £0.50 or 50 pence</a:t>
            </a:r>
            <a:r>
              <a:rPr lang="en-GB" sz="6000" dirty="0">
                <a:solidFill>
                  <a:srgbClr val="7030A0"/>
                </a:solidFill>
              </a:rPr>
              <a:t>)</a:t>
            </a:r>
          </a:p>
          <a:p>
            <a:endParaRPr lang="en-GB" sz="3800" dirty="0">
              <a:solidFill>
                <a:srgbClr val="7030A0"/>
              </a:solidFill>
            </a:endParaRPr>
          </a:p>
          <a:p>
            <a:pPr marL="0" indent="0">
              <a:buNone/>
            </a:pPr>
            <a:r>
              <a:rPr lang="en-GB" sz="3800" dirty="0">
                <a:solidFill>
                  <a:srgbClr val="7030A0"/>
                </a:solidFill>
              </a:rPr>
              <a:t>        </a:t>
            </a:r>
          </a:p>
          <a:p>
            <a:pPr>
              <a:buNone/>
            </a:pPr>
            <a:endParaRPr lang="en-GB" dirty="0">
              <a:solidFill>
                <a:srgbClr val="7030A0"/>
              </a:solidFill>
            </a:endParaRPr>
          </a:p>
          <a:p>
            <a:pPr>
              <a:buNone/>
            </a:pPr>
            <a:endParaRPr lang="en-GB" dirty="0">
              <a:solidFill>
                <a:srgbClr val="7030A0"/>
              </a:solidFill>
            </a:endParaRPr>
          </a:p>
          <a:p>
            <a:r>
              <a:rPr lang="en-GB" sz="7400" dirty="0">
                <a:solidFill>
                  <a:srgbClr val="7030A0"/>
                </a:solidFill>
              </a:rPr>
              <a:t>Day two sees the value of sterling depreciate against the dollar by 0.001% to $1.999 to the pound (where a pound now buys only 1.999 dollars, but the dollar now buys £0.5002501 or 50.02501 pence per dollar (2,000,000,000/1.999)</a:t>
            </a:r>
          </a:p>
          <a:p>
            <a:endParaRPr lang="en-GB" dirty="0">
              <a:solidFill>
                <a:srgbClr val="7030A0"/>
              </a:solidFill>
            </a:endParaRPr>
          </a:p>
          <a:p>
            <a:endParaRPr lang="en-GB" dirty="0">
              <a:solidFill>
                <a:srgbClr val="7030A0"/>
              </a:solidFill>
            </a:endParaRPr>
          </a:p>
          <a:p>
            <a:pPr>
              <a:buNone/>
            </a:pPr>
            <a:endParaRPr lang="en-GB" dirty="0">
              <a:solidFill>
                <a:srgbClr val="7030A0"/>
              </a:solidFill>
            </a:endParaRPr>
          </a:p>
          <a:p>
            <a:r>
              <a:rPr lang="en-GB" sz="8000" dirty="0">
                <a:solidFill>
                  <a:srgbClr val="7030A0"/>
                </a:solidFill>
              </a:rPr>
              <a:t>The original dollar investment is now worth £1,000,500,250 or when sold at the same Forex rate, a profit of £500,200! </a:t>
            </a:r>
          </a:p>
          <a:p>
            <a:endParaRPr lang="en-GB" sz="4200" dirty="0">
              <a:solidFill>
                <a:srgbClr val="7030A0"/>
              </a:solidFill>
            </a:endParaRPr>
          </a:p>
          <a:p>
            <a:endParaRPr lang="en-GB" sz="4200" dirty="0"/>
          </a:p>
          <a:p>
            <a:pPr>
              <a:buNone/>
            </a:pPr>
            <a:endParaRPr lang="en-GB" sz="4200"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5</a:t>
            </a:fld>
            <a:endParaRPr lang="en-GB" dirty="0"/>
          </a:p>
        </p:txBody>
      </p:sp>
      <p:sp>
        <p:nvSpPr>
          <p:cNvPr id="4" name="Title 3"/>
          <p:cNvSpPr>
            <a:spLocks noGrp="1"/>
          </p:cNvSpPr>
          <p:nvPr>
            <p:ph type="title"/>
          </p:nvPr>
        </p:nvSpPr>
        <p:spPr/>
        <p:txBody>
          <a:bodyPr>
            <a:normAutofit/>
          </a:bodyPr>
          <a:lstStyle/>
          <a:p>
            <a:r>
              <a:rPr lang="en-GB" sz="3600" dirty="0"/>
              <a:t>Why are currencies exchanged? - 4</a:t>
            </a:r>
          </a:p>
        </p:txBody>
      </p:sp>
    </p:spTree>
    <p:custDataLst>
      <p:tags r:id="rId1"/>
    </p:custDataLst>
    <p:extLst>
      <p:ext uri="{BB962C8B-B14F-4D97-AF65-F5344CB8AC3E}">
        <p14:creationId xmlns:p14="http://schemas.microsoft.com/office/powerpoint/2010/main" val="2515358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026563"/>
          </a:xfrm>
        </p:spPr>
        <p:txBody>
          <a:bodyPr>
            <a:normAutofit fontScale="70000" lnSpcReduction="20000"/>
          </a:bodyPr>
          <a:lstStyle/>
          <a:p>
            <a:pPr marL="0" indent="0">
              <a:buNone/>
            </a:pPr>
            <a:endParaRPr lang="en-GB" sz="4000" dirty="0"/>
          </a:p>
          <a:p>
            <a:pPr marL="0" indent="0">
              <a:buNone/>
            </a:pPr>
            <a:r>
              <a:rPr lang="en-GB" sz="4000" dirty="0"/>
              <a:t>Sometimes known as Forex or currency exchange</a:t>
            </a:r>
          </a:p>
          <a:p>
            <a:pPr>
              <a:buNone/>
            </a:pPr>
            <a:endParaRPr lang="en-GB" dirty="0"/>
          </a:p>
          <a:p>
            <a:r>
              <a:rPr lang="en-GB" dirty="0">
                <a:solidFill>
                  <a:srgbClr val="7030A0"/>
                </a:solidFill>
              </a:rPr>
              <a:t>It is simply one country’s currency dived by another’s to give a ratio between the higher and the lower. For example, on 5</a:t>
            </a:r>
            <a:r>
              <a:rPr lang="en-GB" baseline="30000" dirty="0">
                <a:solidFill>
                  <a:srgbClr val="7030A0"/>
                </a:solidFill>
              </a:rPr>
              <a:t>th</a:t>
            </a:r>
            <a:r>
              <a:rPr lang="en-GB" dirty="0">
                <a:solidFill>
                  <a:srgbClr val="7030A0"/>
                </a:solidFill>
              </a:rPr>
              <a:t> December 2012 the Dollar-Sterling rate was </a:t>
            </a:r>
          </a:p>
          <a:p>
            <a:pPr>
              <a:buNone/>
            </a:pPr>
            <a:r>
              <a:rPr lang="en-GB" dirty="0">
                <a:solidFill>
                  <a:srgbClr val="7030A0"/>
                </a:solidFill>
              </a:rPr>
              <a:t>      $1/£0.62 = 1.61 dollars to the pound, or a dollar is worth 62 pence.</a:t>
            </a:r>
          </a:p>
          <a:p>
            <a:pPr>
              <a:buNone/>
            </a:pPr>
            <a:endParaRPr lang="en-GB" dirty="0">
              <a:solidFill>
                <a:srgbClr val="7030A0"/>
              </a:solidFill>
            </a:endParaRPr>
          </a:p>
          <a:p>
            <a:r>
              <a:rPr lang="en-GB" dirty="0">
                <a:solidFill>
                  <a:srgbClr val="7030A0"/>
                </a:solidFill>
              </a:rPr>
              <a:t>If one currency ‘strengthens’ or ‘weakens’ against another (a bilateral currency relationship), the value of one against the other increases. In the above example, if the rate goes to $1/£0.77 = 1.30 dollars to the pound, or a dollar is worth 77 pence, as it did on 11</a:t>
            </a:r>
            <a:r>
              <a:rPr lang="en-GB" baseline="30000" dirty="0">
                <a:solidFill>
                  <a:srgbClr val="7030A0"/>
                </a:solidFill>
              </a:rPr>
              <a:t>th</a:t>
            </a:r>
            <a:r>
              <a:rPr lang="en-GB" dirty="0">
                <a:solidFill>
                  <a:srgbClr val="7030A0"/>
                </a:solidFill>
              </a:rPr>
              <a:t> of November 2017, we can say that the pound has depreciated against the dollar by (62-77)/62 x 100 = -24.2% or the dollar has appreciated against the pound by about 24%</a:t>
            </a:r>
          </a:p>
          <a:p>
            <a:pPr marL="0" indent="0">
              <a:buNone/>
            </a:pPr>
            <a:r>
              <a:rPr lang="en-GB" dirty="0">
                <a:solidFill>
                  <a:srgbClr val="7030A0"/>
                </a:solidFill>
              </a:rPr>
              <a:t>       </a:t>
            </a:r>
          </a:p>
        </p:txBody>
      </p:sp>
      <p:sp>
        <p:nvSpPr>
          <p:cNvPr id="3" name="Title 2"/>
          <p:cNvSpPr>
            <a:spLocks noGrp="1"/>
          </p:cNvSpPr>
          <p:nvPr>
            <p:ph type="title"/>
          </p:nvPr>
        </p:nvSpPr>
        <p:spPr>
          <a:xfrm>
            <a:off x="251520" y="332656"/>
            <a:ext cx="8229600" cy="792088"/>
          </a:xfrm>
          <a:ln>
            <a:solidFill>
              <a:schemeClr val="accent1"/>
            </a:solidFill>
          </a:ln>
        </p:spPr>
        <p:txBody>
          <a:bodyPr/>
          <a:lstStyle/>
          <a:p>
            <a:r>
              <a:rPr lang="en-GB" sz="3600" dirty="0"/>
              <a:t>What is foreign exchange?</a:t>
            </a:r>
          </a:p>
        </p:txBody>
      </p:sp>
      <p:sp>
        <p:nvSpPr>
          <p:cNvPr id="4" name="Slide Number Placeholder 3"/>
          <p:cNvSpPr>
            <a:spLocks noGrp="1"/>
          </p:cNvSpPr>
          <p:nvPr>
            <p:ph type="sldNum" sz="quarter" idx="12"/>
          </p:nvPr>
        </p:nvSpPr>
        <p:spPr/>
        <p:txBody>
          <a:bodyPr/>
          <a:lstStyle/>
          <a:p>
            <a:fld id="{39C36121-C617-4182-BE9B-5368C33B3086}" type="slidenum">
              <a:rPr lang="en-GB" smtClean="0"/>
              <a:pPr/>
              <a:t>6</a:t>
            </a:fld>
            <a:endParaRPr lang="en-GB" dirty="0"/>
          </a:p>
        </p:txBody>
      </p:sp>
    </p:spTree>
    <p:custDataLst>
      <p:tags r:id="rId1"/>
    </p:custDataLst>
    <p:extLst>
      <p:ext uri="{BB962C8B-B14F-4D97-AF65-F5344CB8AC3E}">
        <p14:creationId xmlns:p14="http://schemas.microsoft.com/office/powerpoint/2010/main" val="2272967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0520" y="1772816"/>
            <a:ext cx="8229600" cy="4113803"/>
          </a:xfrm>
        </p:spPr>
        <p:txBody>
          <a:bodyPr>
            <a:normAutofit fontScale="70000" lnSpcReduction="20000"/>
          </a:bodyPr>
          <a:lstStyle/>
          <a:p>
            <a:r>
              <a:rPr lang="en-GB" sz="3100" dirty="0">
                <a:solidFill>
                  <a:srgbClr val="7030A0"/>
                </a:solidFill>
              </a:rPr>
              <a:t>However, this only represents a bilateral view -  just because the pound has depreciated against the dollar, doesn’t necessarily mean that the pound is is generally weak, or that the dollar is generally strong. We have to consider the impact and influence of trade between these two countries and the rest of the world. </a:t>
            </a:r>
          </a:p>
          <a:p>
            <a:pPr>
              <a:buNone/>
            </a:pPr>
            <a:endParaRPr lang="en-GB" dirty="0"/>
          </a:p>
          <a:p>
            <a:r>
              <a:rPr lang="en-GB" sz="3100" dirty="0">
                <a:solidFill>
                  <a:srgbClr val="7030A0"/>
                </a:solidFill>
              </a:rPr>
              <a:t>For example, it could be that the US is strong against all other currencies, and only relatively strong against the pound, or that they are both strong against all other currencies. In order to more meaningfully assess these positions we need to look farther afield: at other currencies and their relationships with the pound and the dollar. And this involves international trade patterns</a:t>
            </a:r>
            <a:r>
              <a:rPr lang="en-GB" sz="3100" dirty="0"/>
              <a:t>.</a:t>
            </a:r>
          </a:p>
        </p:txBody>
      </p:sp>
      <p:sp>
        <p:nvSpPr>
          <p:cNvPr id="3" name="Title 2"/>
          <p:cNvSpPr>
            <a:spLocks noGrp="1"/>
          </p:cNvSpPr>
          <p:nvPr>
            <p:ph type="title"/>
          </p:nvPr>
        </p:nvSpPr>
        <p:spPr>
          <a:xfrm>
            <a:off x="457200" y="476250"/>
            <a:ext cx="8507288" cy="1143000"/>
          </a:xfrm>
        </p:spPr>
        <p:txBody>
          <a:bodyPr>
            <a:noAutofit/>
          </a:bodyPr>
          <a:lstStyle/>
          <a:p>
            <a:r>
              <a:rPr lang="en-GB" sz="3200" dirty="0"/>
              <a:t>Bilateral and trade-weighted exchange rates -1 </a:t>
            </a:r>
          </a:p>
        </p:txBody>
      </p:sp>
      <p:sp>
        <p:nvSpPr>
          <p:cNvPr id="4" name="Slide Number Placeholder 3"/>
          <p:cNvSpPr>
            <a:spLocks noGrp="1"/>
          </p:cNvSpPr>
          <p:nvPr>
            <p:ph type="sldNum" sz="quarter" idx="12"/>
          </p:nvPr>
        </p:nvSpPr>
        <p:spPr/>
        <p:txBody>
          <a:bodyPr/>
          <a:lstStyle/>
          <a:p>
            <a:fld id="{39C36121-C617-4182-BE9B-5368C33B3086}" type="slidenum">
              <a:rPr lang="en-GB" smtClean="0"/>
              <a:pPr/>
              <a:t>7</a:t>
            </a:fld>
            <a:endParaRPr lang="en-GB" dirty="0"/>
          </a:p>
        </p:txBody>
      </p:sp>
    </p:spTree>
    <p:custDataLst>
      <p:tags r:id="rId1"/>
    </p:custDataLst>
    <p:extLst>
      <p:ext uri="{BB962C8B-B14F-4D97-AF65-F5344CB8AC3E}">
        <p14:creationId xmlns:p14="http://schemas.microsoft.com/office/powerpoint/2010/main" val="3322869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Of course, all currencies vary against all other countries, and the relevance or importance of these intra-country exchange rates is relative to the amount of trade between countries.</a:t>
            </a:r>
          </a:p>
          <a:p>
            <a:pPr>
              <a:buNone/>
            </a:pPr>
            <a:endParaRPr lang="en-GB" dirty="0"/>
          </a:p>
          <a:p>
            <a:r>
              <a:rPr lang="en-GB" dirty="0"/>
              <a:t>For example, if 90% of the UK’s trade was with the US, but only 40% of the US’s trade was with Britain, this would effectively mean that Britain’s overall exchange rate with the rest of the world would be 90% determined by its US exchange rate, and 10% by all the other counties it trades with. And conversely, the US overall trade-weighted exchange rate would be 60% determined by all the other countries it trades with.</a:t>
            </a:r>
          </a:p>
        </p:txBody>
      </p:sp>
      <p:sp>
        <p:nvSpPr>
          <p:cNvPr id="3" name="Title 2"/>
          <p:cNvSpPr>
            <a:spLocks noGrp="1"/>
          </p:cNvSpPr>
          <p:nvPr>
            <p:ph type="title"/>
          </p:nvPr>
        </p:nvSpPr>
        <p:spPr/>
        <p:txBody>
          <a:bodyPr>
            <a:normAutofit/>
          </a:bodyPr>
          <a:lstStyle/>
          <a:p>
            <a:r>
              <a:rPr lang="en-GB" sz="3200" dirty="0"/>
              <a:t>Bilateral and trade-weighted exchange rates -2</a:t>
            </a:r>
          </a:p>
        </p:txBody>
      </p:sp>
      <p:sp>
        <p:nvSpPr>
          <p:cNvPr id="4" name="Slide Number Placeholder 3"/>
          <p:cNvSpPr>
            <a:spLocks noGrp="1"/>
          </p:cNvSpPr>
          <p:nvPr>
            <p:ph type="sldNum" sz="quarter" idx="12"/>
          </p:nvPr>
        </p:nvSpPr>
        <p:spPr/>
        <p:txBody>
          <a:bodyPr/>
          <a:lstStyle/>
          <a:p>
            <a:fld id="{39C36121-C617-4182-BE9B-5368C33B3086}" type="slidenum">
              <a:rPr lang="en-GB" smtClean="0"/>
              <a:pPr/>
              <a:t>8</a:t>
            </a:fld>
            <a:endParaRPr lang="en-GB" dirty="0"/>
          </a:p>
        </p:txBody>
      </p:sp>
    </p:spTree>
    <p:custDataLst>
      <p:tags r:id="rId1"/>
    </p:custDataLst>
    <p:extLst>
      <p:ext uri="{BB962C8B-B14F-4D97-AF65-F5344CB8AC3E}">
        <p14:creationId xmlns:p14="http://schemas.microsoft.com/office/powerpoint/2010/main" val="326230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we need is a more sophisticated way of considering currency values.</a:t>
            </a:r>
          </a:p>
          <a:p>
            <a:r>
              <a:rPr lang="en-GB" dirty="0"/>
              <a:t>If we introduced a third currency, say the euro, we could compare the movement in prices of both the dollar and the pound against the euro, and we will have a better picture of their real comparative values.</a:t>
            </a:r>
          </a:p>
          <a:p>
            <a:r>
              <a:rPr lang="en-GB" dirty="0"/>
              <a:t>See table 1 below…</a:t>
            </a:r>
          </a:p>
        </p:txBody>
      </p:sp>
      <p:sp>
        <p:nvSpPr>
          <p:cNvPr id="3" name="Title 2"/>
          <p:cNvSpPr>
            <a:spLocks noGrp="1"/>
          </p:cNvSpPr>
          <p:nvPr>
            <p:ph type="title"/>
          </p:nvPr>
        </p:nvSpPr>
        <p:spPr/>
        <p:txBody>
          <a:bodyPr>
            <a:normAutofit/>
          </a:bodyPr>
          <a:lstStyle/>
          <a:p>
            <a:r>
              <a:rPr lang="en-GB" sz="3200" dirty="0"/>
              <a:t>Bilateral and trade-weighted exchange rates -3 </a:t>
            </a:r>
          </a:p>
        </p:txBody>
      </p:sp>
      <p:sp>
        <p:nvSpPr>
          <p:cNvPr id="4" name="Slide Number Placeholder 3"/>
          <p:cNvSpPr>
            <a:spLocks noGrp="1"/>
          </p:cNvSpPr>
          <p:nvPr>
            <p:ph type="sldNum" sz="quarter" idx="12"/>
          </p:nvPr>
        </p:nvSpPr>
        <p:spPr/>
        <p:txBody>
          <a:bodyPr/>
          <a:lstStyle/>
          <a:p>
            <a:fld id="{39C36121-C617-4182-BE9B-5368C33B3086}" type="slidenum">
              <a:rPr lang="en-GB" smtClean="0"/>
              <a:pPr/>
              <a:t>9</a:t>
            </a:fld>
            <a:endParaRPr lang="en-GB" dirty="0"/>
          </a:p>
        </p:txBody>
      </p:sp>
    </p:spTree>
    <p:custDataLst>
      <p:tags r:id="rId1"/>
    </p:custDataLst>
    <p:extLst>
      <p:ext uri="{BB962C8B-B14F-4D97-AF65-F5344CB8AC3E}">
        <p14:creationId xmlns:p14="http://schemas.microsoft.com/office/powerpoint/2010/main" val="161053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6214677"/>
              </p:ext>
            </p:extLst>
          </p:nvPr>
        </p:nvGraphicFramePr>
        <p:xfrm>
          <a:off x="214281" y="1481138"/>
          <a:ext cx="8786874" cy="3977640"/>
        </p:xfrm>
        <a:graphic>
          <a:graphicData uri="http://schemas.openxmlformats.org/drawingml/2006/table">
            <a:tbl>
              <a:tblPr firstRow="1" bandRow="1">
                <a:tableStyleId>{5C22544A-7EE6-4342-B048-85BDC9FD1C3A}</a:tableStyleId>
              </a:tblPr>
              <a:tblGrid>
                <a:gridCol w="2071703">
                  <a:extLst>
                    <a:ext uri="{9D8B030D-6E8A-4147-A177-3AD203B41FA5}">
                      <a16:colId xmlns:a16="http://schemas.microsoft.com/office/drawing/2014/main" val="20000"/>
                    </a:ext>
                  </a:extLst>
                </a:gridCol>
                <a:gridCol w="714380">
                  <a:extLst>
                    <a:ext uri="{9D8B030D-6E8A-4147-A177-3AD203B41FA5}">
                      <a16:colId xmlns:a16="http://schemas.microsoft.com/office/drawing/2014/main" val="20001"/>
                    </a:ext>
                  </a:extLst>
                </a:gridCol>
                <a:gridCol w="785818">
                  <a:extLst>
                    <a:ext uri="{9D8B030D-6E8A-4147-A177-3AD203B41FA5}">
                      <a16:colId xmlns:a16="http://schemas.microsoft.com/office/drawing/2014/main" val="20002"/>
                    </a:ext>
                  </a:extLst>
                </a:gridCol>
                <a:gridCol w="618049">
                  <a:extLst>
                    <a:ext uri="{9D8B030D-6E8A-4147-A177-3AD203B41FA5}">
                      <a16:colId xmlns:a16="http://schemas.microsoft.com/office/drawing/2014/main" val="20003"/>
                    </a:ext>
                  </a:extLst>
                </a:gridCol>
                <a:gridCol w="667835">
                  <a:extLst>
                    <a:ext uri="{9D8B030D-6E8A-4147-A177-3AD203B41FA5}">
                      <a16:colId xmlns:a16="http://schemas.microsoft.com/office/drawing/2014/main" val="20004"/>
                    </a:ext>
                  </a:extLst>
                </a:gridCol>
                <a:gridCol w="763993">
                  <a:extLst>
                    <a:ext uri="{9D8B030D-6E8A-4147-A177-3AD203B41FA5}">
                      <a16:colId xmlns:a16="http://schemas.microsoft.com/office/drawing/2014/main" val="20005"/>
                    </a:ext>
                  </a:extLst>
                </a:gridCol>
                <a:gridCol w="828953">
                  <a:extLst>
                    <a:ext uri="{9D8B030D-6E8A-4147-A177-3AD203B41FA5}">
                      <a16:colId xmlns:a16="http://schemas.microsoft.com/office/drawing/2014/main" val="20006"/>
                    </a:ext>
                  </a:extLst>
                </a:gridCol>
                <a:gridCol w="862447">
                  <a:extLst>
                    <a:ext uri="{9D8B030D-6E8A-4147-A177-3AD203B41FA5}">
                      <a16:colId xmlns:a16="http://schemas.microsoft.com/office/drawing/2014/main" val="20007"/>
                    </a:ext>
                  </a:extLst>
                </a:gridCol>
                <a:gridCol w="736848">
                  <a:extLst>
                    <a:ext uri="{9D8B030D-6E8A-4147-A177-3AD203B41FA5}">
                      <a16:colId xmlns:a16="http://schemas.microsoft.com/office/drawing/2014/main" val="20008"/>
                    </a:ext>
                  </a:extLst>
                </a:gridCol>
                <a:gridCol w="736848">
                  <a:extLst>
                    <a:ext uri="{9D8B030D-6E8A-4147-A177-3AD203B41FA5}">
                      <a16:colId xmlns:a16="http://schemas.microsoft.com/office/drawing/2014/main" val="20009"/>
                    </a:ext>
                  </a:extLst>
                </a:gridCol>
              </a:tblGrid>
              <a:tr h="370840">
                <a:tc>
                  <a:txBody>
                    <a:bodyPr/>
                    <a:lstStyle/>
                    <a:p>
                      <a:endParaRPr lang="en-GB" dirty="0"/>
                    </a:p>
                  </a:txBody>
                  <a:tcPr/>
                </a:tc>
                <a:tc>
                  <a:txBody>
                    <a:bodyPr/>
                    <a:lstStyle/>
                    <a:p>
                      <a:r>
                        <a:rPr lang="en-GB" dirty="0"/>
                        <a:t>(C$)</a:t>
                      </a:r>
                    </a:p>
                  </a:txBody>
                  <a:tcPr/>
                </a:tc>
                <a:tc>
                  <a:txBody>
                    <a:bodyPr/>
                    <a:lstStyle/>
                    <a:p>
                      <a:r>
                        <a:rPr lang="en-GB" dirty="0"/>
                        <a:t>(DKr)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(NKr)</a:t>
                      </a:r>
                    </a:p>
                  </a:txBody>
                  <a:tcPr/>
                </a:tc>
                <a:tc>
                  <a:txBody>
                    <a:bodyPr/>
                    <a:lstStyle/>
                    <a:p>
                      <a:r>
                        <a:rPr lang="en-GB" dirty="0"/>
                        <a:t>(SKr)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(SFr)</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a:t>
                      </a:r>
                    </a:p>
                  </a:txBody>
                  <a:tcPr/>
                </a:tc>
                <a:extLst>
                  <a:ext uri="{0D108BD9-81ED-4DB2-BD59-A6C34878D82A}">
                    <a16:rowId xmlns:a16="http://schemas.microsoft.com/office/drawing/2014/main" val="10000"/>
                  </a:ext>
                </a:extLst>
              </a:tr>
              <a:tr h="370840">
                <a:tc>
                  <a:txBody>
                    <a:bodyPr/>
                    <a:lstStyle/>
                    <a:p>
                      <a:r>
                        <a:rPr lang="en-GB" dirty="0"/>
                        <a:t>Canada (C$)</a:t>
                      </a:r>
                    </a:p>
                  </a:txBody>
                  <a:tcPr/>
                </a:tc>
                <a:tc>
                  <a:txBody>
                    <a:bodyPr/>
                    <a:lstStyle/>
                    <a:p>
                      <a:r>
                        <a:rPr lang="en-GB" sz="1300" dirty="0"/>
                        <a:t>1</a:t>
                      </a:r>
                    </a:p>
                  </a:txBody>
                  <a:tcPr/>
                </a:tc>
                <a:tc>
                  <a:txBody>
                    <a:bodyPr/>
                    <a:lstStyle/>
                    <a:p>
                      <a:r>
                        <a:rPr lang="en-GB" sz="1300" dirty="0"/>
                        <a:t>5.201</a:t>
                      </a:r>
                    </a:p>
                  </a:txBody>
                  <a:tcPr/>
                </a:tc>
                <a:tc>
                  <a:txBody>
                    <a:bodyPr/>
                    <a:lstStyle/>
                    <a:p>
                      <a:r>
                        <a:rPr lang="en-GB" sz="1300" dirty="0"/>
                        <a:t>0.698</a:t>
                      </a:r>
                    </a:p>
                  </a:txBody>
                  <a:tcPr/>
                </a:tc>
                <a:tc>
                  <a:txBody>
                    <a:bodyPr/>
                    <a:lstStyle/>
                    <a:p>
                      <a:r>
                        <a:rPr lang="en-GB" sz="1300" dirty="0"/>
                        <a:t>111.4</a:t>
                      </a:r>
                    </a:p>
                  </a:txBody>
                  <a:tcPr/>
                </a:tc>
                <a:tc>
                  <a:txBody>
                    <a:bodyPr/>
                    <a:lstStyle/>
                    <a:p>
                      <a:r>
                        <a:rPr lang="en-GB" sz="1300" dirty="0"/>
                        <a:t>5.448</a:t>
                      </a:r>
                    </a:p>
                  </a:txBody>
                  <a:tcPr/>
                </a:tc>
                <a:tc>
                  <a:txBody>
                    <a:bodyPr/>
                    <a:lstStyle/>
                    <a:p>
                      <a:r>
                        <a:rPr lang="en-GB" sz="1300" dirty="0"/>
                        <a:t>6.477</a:t>
                      </a:r>
                    </a:p>
                  </a:txBody>
                  <a:tcPr/>
                </a:tc>
                <a:tc>
                  <a:txBody>
                    <a:bodyPr/>
                    <a:lstStyle/>
                    <a:p>
                      <a:r>
                        <a:rPr lang="en-GB" sz="1300" dirty="0"/>
                        <a:t>1.152</a:t>
                      </a:r>
                    </a:p>
                  </a:txBody>
                  <a:tcPr/>
                </a:tc>
                <a:tc>
                  <a:txBody>
                    <a:bodyPr/>
                    <a:lstStyle/>
                    <a:p>
                      <a:r>
                        <a:rPr lang="en-GB" sz="1300" dirty="0"/>
                        <a:t>0.481</a:t>
                      </a:r>
                    </a:p>
                  </a:txBody>
                  <a:tcPr/>
                </a:tc>
                <a:tc>
                  <a:txBody>
                    <a:bodyPr/>
                    <a:lstStyle/>
                    <a:p>
                      <a:r>
                        <a:rPr lang="en-GB" sz="1300" dirty="0"/>
                        <a:t>0.958</a:t>
                      </a:r>
                    </a:p>
                  </a:txBody>
                  <a:tcPr/>
                </a:tc>
                <a:extLst>
                  <a:ext uri="{0D108BD9-81ED-4DB2-BD59-A6C34878D82A}">
                    <a16:rowId xmlns:a16="http://schemas.microsoft.com/office/drawing/2014/main" val="10001"/>
                  </a:ext>
                </a:extLst>
              </a:tr>
              <a:tr h="370840">
                <a:tc>
                  <a:txBody>
                    <a:bodyPr/>
                    <a:lstStyle/>
                    <a:p>
                      <a:r>
                        <a:rPr lang="en-GB" dirty="0"/>
                        <a:t>Denmark (DKr)</a:t>
                      </a:r>
                    </a:p>
                  </a:txBody>
                  <a:tcPr/>
                </a:tc>
                <a:tc>
                  <a:txBody>
                    <a:bodyPr/>
                    <a:lstStyle/>
                    <a:p>
                      <a:r>
                        <a:rPr lang="en-GB" sz="1300" dirty="0"/>
                        <a:t>1.923</a:t>
                      </a:r>
                    </a:p>
                  </a:txBody>
                  <a:tcPr/>
                </a:tc>
                <a:tc>
                  <a:txBody>
                    <a:bodyPr/>
                    <a:lstStyle/>
                    <a:p>
                      <a:r>
                        <a:rPr lang="en-GB" sz="1300" dirty="0"/>
                        <a:t>10</a:t>
                      </a:r>
                    </a:p>
                  </a:txBody>
                  <a:tcPr/>
                </a:tc>
                <a:tc>
                  <a:txBody>
                    <a:bodyPr/>
                    <a:lstStyle/>
                    <a:p>
                      <a:r>
                        <a:rPr lang="en-GB" sz="1300" dirty="0"/>
                        <a:t>1.342</a:t>
                      </a:r>
                    </a:p>
                  </a:txBody>
                  <a:tcPr/>
                </a:tc>
                <a:tc>
                  <a:txBody>
                    <a:bodyPr/>
                    <a:lstStyle/>
                    <a:p>
                      <a:r>
                        <a:rPr lang="en-GB" sz="1300" dirty="0"/>
                        <a:t>214.2</a:t>
                      </a:r>
                    </a:p>
                  </a:txBody>
                  <a:tcPr/>
                </a:tc>
                <a:tc>
                  <a:txBody>
                    <a:bodyPr/>
                    <a:lstStyle/>
                    <a:p>
                      <a:r>
                        <a:rPr lang="en-GB" sz="1300" dirty="0"/>
                        <a:t>10.480</a:t>
                      </a:r>
                    </a:p>
                  </a:txBody>
                  <a:tcPr/>
                </a:tc>
                <a:tc>
                  <a:txBody>
                    <a:bodyPr/>
                    <a:lstStyle/>
                    <a:p>
                      <a:r>
                        <a:rPr lang="en-GB" sz="1300" dirty="0"/>
                        <a:t>12.450</a:t>
                      </a:r>
                    </a:p>
                  </a:txBody>
                  <a:tcPr/>
                </a:tc>
                <a:tc>
                  <a:txBody>
                    <a:bodyPr/>
                    <a:lstStyle/>
                    <a:p>
                      <a:r>
                        <a:rPr lang="en-GB" sz="1300" dirty="0"/>
                        <a:t>2.215</a:t>
                      </a:r>
                    </a:p>
                  </a:txBody>
                  <a:tcPr/>
                </a:tc>
                <a:tc>
                  <a:txBody>
                    <a:bodyPr/>
                    <a:lstStyle/>
                    <a:p>
                      <a:r>
                        <a:rPr lang="en-GB" sz="1300" dirty="0"/>
                        <a:t>0.926</a:t>
                      </a:r>
                    </a:p>
                  </a:txBody>
                  <a:tcPr/>
                </a:tc>
                <a:tc>
                  <a:txBody>
                    <a:bodyPr/>
                    <a:lstStyle/>
                    <a:p>
                      <a:r>
                        <a:rPr lang="en-GB" sz="1300" dirty="0"/>
                        <a:t>1.862</a:t>
                      </a:r>
                    </a:p>
                  </a:txBody>
                  <a:tcPr/>
                </a:tc>
                <a:extLst>
                  <a:ext uri="{0D108BD9-81ED-4DB2-BD59-A6C34878D82A}">
                    <a16:rowId xmlns:a16="http://schemas.microsoft.com/office/drawing/2014/main" val="10002"/>
                  </a:ext>
                </a:extLst>
              </a:tr>
              <a:tr h="370840">
                <a:tc>
                  <a:txBody>
                    <a:bodyPr/>
                    <a:lstStyle/>
                    <a:p>
                      <a:r>
                        <a:rPr lang="en-GB" dirty="0"/>
                        <a:t>Eurozone (€)</a:t>
                      </a:r>
                    </a:p>
                  </a:txBody>
                  <a:tcPr/>
                </a:tc>
                <a:tc>
                  <a:txBody>
                    <a:bodyPr/>
                    <a:lstStyle/>
                    <a:p>
                      <a:r>
                        <a:rPr lang="en-GB" sz="1300" dirty="0"/>
                        <a:t>1.432</a:t>
                      </a:r>
                    </a:p>
                  </a:txBody>
                  <a:tcPr/>
                </a:tc>
                <a:tc>
                  <a:txBody>
                    <a:bodyPr/>
                    <a:lstStyle/>
                    <a:p>
                      <a:r>
                        <a:rPr lang="en-GB" sz="1300" dirty="0"/>
                        <a:t>7.449</a:t>
                      </a:r>
                    </a:p>
                  </a:txBody>
                  <a:tcPr/>
                </a:tc>
                <a:tc>
                  <a:txBody>
                    <a:bodyPr/>
                    <a:lstStyle/>
                    <a:p>
                      <a:r>
                        <a:rPr lang="en-GB" sz="1300" dirty="0"/>
                        <a:t>1</a:t>
                      </a:r>
                    </a:p>
                  </a:txBody>
                  <a:tcPr/>
                </a:tc>
                <a:tc>
                  <a:txBody>
                    <a:bodyPr/>
                    <a:lstStyle/>
                    <a:p>
                      <a:r>
                        <a:rPr lang="en-GB" sz="1300" dirty="0"/>
                        <a:t>159.6</a:t>
                      </a:r>
                    </a:p>
                  </a:txBody>
                  <a:tcPr/>
                </a:tc>
                <a:tc>
                  <a:txBody>
                    <a:bodyPr/>
                    <a:lstStyle/>
                    <a:p>
                      <a:r>
                        <a:rPr lang="en-GB" sz="1300" dirty="0"/>
                        <a:t>7.804</a:t>
                      </a:r>
                    </a:p>
                  </a:txBody>
                  <a:tcPr/>
                </a:tc>
                <a:tc>
                  <a:txBody>
                    <a:bodyPr/>
                    <a:lstStyle/>
                    <a:p>
                      <a:r>
                        <a:rPr lang="en-GB" sz="1300" dirty="0"/>
                        <a:t>9.276</a:t>
                      </a:r>
                    </a:p>
                  </a:txBody>
                  <a:tcPr/>
                </a:tc>
                <a:tc>
                  <a:txBody>
                    <a:bodyPr/>
                    <a:lstStyle/>
                    <a:p>
                      <a:r>
                        <a:rPr lang="en-GB" sz="1300" dirty="0"/>
                        <a:t>1.650</a:t>
                      </a:r>
                    </a:p>
                  </a:txBody>
                  <a:tcPr/>
                </a:tc>
                <a:tc>
                  <a:txBody>
                    <a:bodyPr/>
                    <a:lstStyle/>
                    <a:p>
                      <a:r>
                        <a:rPr lang="en-GB" sz="1300" dirty="0"/>
                        <a:t>0.689</a:t>
                      </a:r>
                    </a:p>
                  </a:txBody>
                  <a:tcPr/>
                </a:tc>
                <a:tc>
                  <a:txBody>
                    <a:bodyPr/>
                    <a:lstStyle/>
                    <a:p>
                      <a:r>
                        <a:rPr lang="en-GB" sz="1300" dirty="0"/>
                        <a:t>1.387</a:t>
                      </a:r>
                    </a:p>
                  </a:txBody>
                  <a:tcPr/>
                </a:tc>
                <a:extLst>
                  <a:ext uri="{0D108BD9-81ED-4DB2-BD59-A6C34878D82A}">
                    <a16:rowId xmlns:a16="http://schemas.microsoft.com/office/drawing/2014/main" val="10003"/>
                  </a:ext>
                </a:extLst>
              </a:tr>
              <a:tr h="370840">
                <a:tc>
                  <a:txBody>
                    <a:bodyPr/>
                    <a:lstStyle/>
                    <a:p>
                      <a:r>
                        <a:rPr lang="en-GB" dirty="0"/>
                        <a:t>Japan (¥)</a:t>
                      </a:r>
                    </a:p>
                  </a:txBody>
                  <a:tcPr/>
                </a:tc>
                <a:tc>
                  <a:txBody>
                    <a:bodyPr/>
                    <a:lstStyle/>
                    <a:p>
                      <a:r>
                        <a:rPr lang="en-GB" sz="1300" dirty="0"/>
                        <a:t>0.898</a:t>
                      </a:r>
                    </a:p>
                  </a:txBody>
                  <a:tcPr/>
                </a:tc>
                <a:tc>
                  <a:txBody>
                    <a:bodyPr/>
                    <a:lstStyle/>
                    <a:p>
                      <a:r>
                        <a:rPr lang="en-GB" sz="1300" dirty="0"/>
                        <a:t>4.668</a:t>
                      </a:r>
                    </a:p>
                  </a:txBody>
                  <a:tcPr/>
                </a:tc>
                <a:tc>
                  <a:txBody>
                    <a:bodyPr/>
                    <a:lstStyle/>
                    <a:p>
                      <a:r>
                        <a:rPr lang="en-GB" sz="1300" dirty="0"/>
                        <a:t>0.627</a:t>
                      </a:r>
                    </a:p>
                  </a:txBody>
                  <a:tcPr/>
                </a:tc>
                <a:tc>
                  <a:txBody>
                    <a:bodyPr/>
                    <a:lstStyle/>
                    <a:p>
                      <a:r>
                        <a:rPr lang="en-GB" sz="1300" dirty="0"/>
                        <a:t>100</a:t>
                      </a:r>
                    </a:p>
                  </a:txBody>
                  <a:tcPr/>
                </a:tc>
                <a:tc>
                  <a:txBody>
                    <a:bodyPr/>
                    <a:lstStyle/>
                    <a:p>
                      <a:r>
                        <a:rPr lang="en-GB" sz="1300" dirty="0"/>
                        <a:t>4.890</a:t>
                      </a:r>
                    </a:p>
                  </a:txBody>
                  <a:tcPr/>
                </a:tc>
                <a:tc>
                  <a:txBody>
                    <a:bodyPr/>
                    <a:lstStyle/>
                    <a:p>
                      <a:r>
                        <a:rPr lang="en-GB" sz="1300" dirty="0"/>
                        <a:t>5.813</a:t>
                      </a:r>
                    </a:p>
                  </a:txBody>
                  <a:tcPr/>
                </a:tc>
                <a:tc>
                  <a:txBody>
                    <a:bodyPr/>
                    <a:lstStyle/>
                    <a:p>
                      <a:r>
                        <a:rPr lang="en-GB" sz="1300" dirty="0"/>
                        <a:t>1.034</a:t>
                      </a:r>
                    </a:p>
                  </a:txBody>
                  <a:tcPr/>
                </a:tc>
                <a:tc>
                  <a:txBody>
                    <a:bodyPr/>
                    <a:lstStyle/>
                    <a:p>
                      <a:r>
                        <a:rPr lang="en-GB" sz="1300" dirty="0"/>
                        <a:t>0.432</a:t>
                      </a:r>
                    </a:p>
                  </a:txBody>
                  <a:tcPr/>
                </a:tc>
                <a:tc>
                  <a:txBody>
                    <a:bodyPr/>
                    <a:lstStyle/>
                    <a:p>
                      <a:r>
                        <a:rPr lang="en-GB" sz="1300" dirty="0"/>
                        <a:t>0.869</a:t>
                      </a:r>
                    </a:p>
                  </a:txBody>
                  <a:tcPr/>
                </a:tc>
                <a:extLst>
                  <a:ext uri="{0D108BD9-81ED-4DB2-BD59-A6C34878D82A}">
                    <a16:rowId xmlns:a16="http://schemas.microsoft.com/office/drawing/2014/main" val="10004"/>
                  </a:ext>
                </a:extLst>
              </a:tr>
              <a:tr h="370840">
                <a:tc>
                  <a:txBody>
                    <a:bodyPr/>
                    <a:lstStyle/>
                    <a:p>
                      <a:r>
                        <a:rPr lang="en-GB" dirty="0"/>
                        <a:t>Norway (NKr)</a:t>
                      </a:r>
                    </a:p>
                  </a:txBody>
                  <a:tcPr/>
                </a:tc>
                <a:tc>
                  <a:txBody>
                    <a:bodyPr/>
                    <a:lstStyle/>
                    <a:p>
                      <a:r>
                        <a:rPr lang="en-GB" sz="1300" dirty="0"/>
                        <a:t>1.835</a:t>
                      </a:r>
                    </a:p>
                  </a:txBody>
                  <a:tcPr/>
                </a:tc>
                <a:tc>
                  <a:txBody>
                    <a:bodyPr/>
                    <a:lstStyle/>
                    <a:p>
                      <a:r>
                        <a:rPr lang="en-GB" sz="1300" dirty="0"/>
                        <a:t>9.545</a:t>
                      </a:r>
                    </a:p>
                  </a:txBody>
                  <a:tcPr/>
                </a:tc>
                <a:tc>
                  <a:txBody>
                    <a:bodyPr/>
                    <a:lstStyle/>
                    <a:p>
                      <a:r>
                        <a:rPr lang="en-GB" sz="1300" dirty="0"/>
                        <a:t>1.281</a:t>
                      </a:r>
                    </a:p>
                  </a:txBody>
                  <a:tcPr/>
                </a:tc>
                <a:tc>
                  <a:txBody>
                    <a:bodyPr/>
                    <a:lstStyle/>
                    <a:p>
                      <a:r>
                        <a:rPr lang="en-GB" sz="1300" dirty="0"/>
                        <a:t>204.5</a:t>
                      </a:r>
                    </a:p>
                  </a:txBody>
                  <a:tcPr/>
                </a:tc>
                <a:tc>
                  <a:txBody>
                    <a:bodyPr/>
                    <a:lstStyle/>
                    <a:p>
                      <a:r>
                        <a:rPr lang="en-GB" sz="1300" dirty="0"/>
                        <a:t>10</a:t>
                      </a:r>
                    </a:p>
                  </a:txBody>
                  <a:tcPr/>
                </a:tc>
                <a:tc>
                  <a:txBody>
                    <a:bodyPr/>
                    <a:lstStyle/>
                    <a:p>
                      <a:r>
                        <a:rPr lang="en-GB" sz="1300" dirty="0"/>
                        <a:t>11.89</a:t>
                      </a:r>
                    </a:p>
                  </a:txBody>
                  <a:tcPr/>
                </a:tc>
                <a:tc>
                  <a:txBody>
                    <a:bodyPr/>
                    <a:lstStyle/>
                    <a:p>
                      <a:r>
                        <a:rPr lang="en-GB" sz="1300" dirty="0"/>
                        <a:t>2.114</a:t>
                      </a:r>
                    </a:p>
                  </a:txBody>
                  <a:tcPr/>
                </a:tc>
                <a:tc>
                  <a:txBody>
                    <a:bodyPr/>
                    <a:lstStyle/>
                    <a:p>
                      <a:r>
                        <a:rPr lang="en-GB" sz="1300" dirty="0"/>
                        <a:t>0.883</a:t>
                      </a:r>
                    </a:p>
                  </a:txBody>
                  <a:tcPr/>
                </a:tc>
                <a:tc>
                  <a:txBody>
                    <a:bodyPr/>
                    <a:lstStyle/>
                    <a:p>
                      <a:r>
                        <a:rPr lang="en-GB" sz="1300" dirty="0"/>
                        <a:t>1.777</a:t>
                      </a:r>
                    </a:p>
                  </a:txBody>
                  <a:tcPr/>
                </a:tc>
                <a:extLst>
                  <a:ext uri="{0D108BD9-81ED-4DB2-BD59-A6C34878D82A}">
                    <a16:rowId xmlns:a16="http://schemas.microsoft.com/office/drawing/2014/main" val="10005"/>
                  </a:ext>
                </a:extLst>
              </a:tr>
              <a:tr h="370840">
                <a:tc>
                  <a:txBody>
                    <a:bodyPr/>
                    <a:lstStyle/>
                    <a:p>
                      <a:r>
                        <a:rPr lang="en-GB" dirty="0"/>
                        <a:t>Sweden (SKr)</a:t>
                      </a:r>
                    </a:p>
                  </a:txBody>
                  <a:tcPr/>
                </a:tc>
                <a:tc>
                  <a:txBody>
                    <a:bodyPr/>
                    <a:lstStyle/>
                    <a:p>
                      <a:r>
                        <a:rPr lang="en-GB" sz="1300" dirty="0"/>
                        <a:t>1.544</a:t>
                      </a:r>
                    </a:p>
                  </a:txBody>
                  <a:tcPr/>
                </a:tc>
                <a:tc>
                  <a:txBody>
                    <a:bodyPr/>
                    <a:lstStyle/>
                    <a:p>
                      <a:r>
                        <a:rPr lang="en-GB" sz="1300" dirty="0"/>
                        <a:t>8.030</a:t>
                      </a:r>
                    </a:p>
                  </a:txBody>
                  <a:tcPr/>
                </a:tc>
                <a:tc>
                  <a:txBody>
                    <a:bodyPr/>
                    <a:lstStyle/>
                    <a:p>
                      <a:r>
                        <a:rPr lang="en-GB" sz="1300" dirty="0"/>
                        <a:t>1.078</a:t>
                      </a:r>
                    </a:p>
                  </a:txBody>
                  <a:tcPr/>
                </a:tc>
                <a:tc>
                  <a:txBody>
                    <a:bodyPr/>
                    <a:lstStyle/>
                    <a:p>
                      <a:r>
                        <a:rPr lang="en-GB" sz="1300" dirty="0"/>
                        <a:t>172.0</a:t>
                      </a:r>
                    </a:p>
                  </a:txBody>
                  <a:tcPr/>
                </a:tc>
                <a:tc>
                  <a:txBody>
                    <a:bodyPr/>
                    <a:lstStyle/>
                    <a:p>
                      <a:r>
                        <a:rPr lang="en-GB" sz="1300" dirty="0"/>
                        <a:t>8.412</a:t>
                      </a:r>
                    </a:p>
                  </a:txBody>
                  <a:tcPr/>
                </a:tc>
                <a:tc>
                  <a:txBody>
                    <a:bodyPr/>
                    <a:lstStyle/>
                    <a:p>
                      <a:r>
                        <a:rPr lang="en-GB" sz="1300" dirty="0"/>
                        <a:t>10</a:t>
                      </a:r>
                    </a:p>
                  </a:txBody>
                  <a:tcPr/>
                </a:tc>
                <a:tc>
                  <a:txBody>
                    <a:bodyPr/>
                    <a:lstStyle/>
                    <a:p>
                      <a:r>
                        <a:rPr lang="en-GB" sz="1300" dirty="0"/>
                        <a:t>1.779</a:t>
                      </a:r>
                    </a:p>
                  </a:txBody>
                  <a:tcPr/>
                </a:tc>
                <a:tc>
                  <a:txBody>
                    <a:bodyPr/>
                    <a:lstStyle/>
                    <a:p>
                      <a:r>
                        <a:rPr lang="en-GB" sz="1300" dirty="0"/>
                        <a:t>0.743</a:t>
                      </a:r>
                    </a:p>
                  </a:txBody>
                  <a:tcPr/>
                </a:tc>
                <a:tc>
                  <a:txBody>
                    <a:bodyPr/>
                    <a:lstStyle/>
                    <a:p>
                      <a:r>
                        <a:rPr lang="en-GB" sz="1300" dirty="0"/>
                        <a:t>1.495</a:t>
                      </a:r>
                    </a:p>
                  </a:txBody>
                  <a:tcPr/>
                </a:tc>
                <a:extLst>
                  <a:ext uri="{0D108BD9-81ED-4DB2-BD59-A6C34878D82A}">
                    <a16:rowId xmlns:a16="http://schemas.microsoft.com/office/drawing/2014/main" val="10006"/>
                  </a:ext>
                </a:extLst>
              </a:tr>
              <a:tr h="370840">
                <a:tc>
                  <a:txBody>
                    <a:bodyPr/>
                    <a:lstStyle/>
                    <a:p>
                      <a:r>
                        <a:rPr lang="en-GB" dirty="0"/>
                        <a:t>Switzerland (SFr)</a:t>
                      </a:r>
                    </a:p>
                  </a:txBody>
                  <a:tcPr/>
                </a:tc>
                <a:tc>
                  <a:txBody>
                    <a:bodyPr/>
                    <a:lstStyle/>
                    <a:p>
                      <a:r>
                        <a:rPr lang="en-GB" sz="1300" dirty="0"/>
                        <a:t>0.868</a:t>
                      </a:r>
                    </a:p>
                  </a:txBody>
                  <a:tcPr/>
                </a:tc>
                <a:tc>
                  <a:txBody>
                    <a:bodyPr/>
                    <a:lstStyle/>
                    <a:p>
                      <a:r>
                        <a:rPr lang="en-GB" sz="1300" dirty="0"/>
                        <a:t>4.514</a:t>
                      </a:r>
                    </a:p>
                  </a:txBody>
                  <a:tcPr/>
                </a:tc>
                <a:tc>
                  <a:txBody>
                    <a:bodyPr/>
                    <a:lstStyle/>
                    <a:p>
                      <a:r>
                        <a:rPr lang="en-GB" sz="1300" dirty="0"/>
                        <a:t>0.606</a:t>
                      </a:r>
                    </a:p>
                  </a:txBody>
                  <a:tcPr/>
                </a:tc>
                <a:tc>
                  <a:txBody>
                    <a:bodyPr/>
                    <a:lstStyle/>
                    <a:p>
                      <a:r>
                        <a:rPr lang="en-GB" sz="1300" dirty="0"/>
                        <a:t>96.71</a:t>
                      </a:r>
                    </a:p>
                  </a:txBody>
                  <a:tcPr/>
                </a:tc>
                <a:tc>
                  <a:txBody>
                    <a:bodyPr/>
                    <a:lstStyle/>
                    <a:p>
                      <a:r>
                        <a:rPr lang="en-GB" sz="1300" dirty="0"/>
                        <a:t>4.729</a:t>
                      </a:r>
                    </a:p>
                  </a:txBody>
                  <a:tcPr/>
                </a:tc>
                <a:tc>
                  <a:txBody>
                    <a:bodyPr/>
                    <a:lstStyle/>
                    <a:p>
                      <a:r>
                        <a:rPr lang="en-GB" sz="1300" dirty="0"/>
                        <a:t>5.622</a:t>
                      </a:r>
                    </a:p>
                  </a:txBody>
                  <a:tcPr/>
                </a:tc>
                <a:tc>
                  <a:txBody>
                    <a:bodyPr/>
                    <a:lstStyle/>
                    <a:p>
                      <a:r>
                        <a:rPr lang="en-GB" sz="1300" dirty="0"/>
                        <a:t>1</a:t>
                      </a:r>
                    </a:p>
                  </a:txBody>
                  <a:tcPr/>
                </a:tc>
                <a:tc>
                  <a:txBody>
                    <a:bodyPr/>
                    <a:lstStyle/>
                    <a:p>
                      <a:r>
                        <a:rPr lang="en-GB" sz="1300" dirty="0"/>
                        <a:t>0.418</a:t>
                      </a:r>
                    </a:p>
                  </a:txBody>
                  <a:tcPr/>
                </a:tc>
                <a:tc>
                  <a:txBody>
                    <a:bodyPr/>
                    <a:lstStyle/>
                    <a:p>
                      <a:r>
                        <a:rPr lang="en-GB" sz="1300" dirty="0"/>
                        <a:t>0.840</a:t>
                      </a:r>
                    </a:p>
                  </a:txBody>
                  <a:tcPr/>
                </a:tc>
                <a:extLst>
                  <a:ext uri="{0D108BD9-81ED-4DB2-BD59-A6C34878D82A}">
                    <a16:rowId xmlns:a16="http://schemas.microsoft.com/office/drawing/2014/main" val="10007"/>
                  </a:ext>
                </a:extLst>
              </a:tr>
              <a:tr h="370840">
                <a:tc>
                  <a:txBody>
                    <a:bodyPr/>
                    <a:lstStyle/>
                    <a:p>
                      <a:r>
                        <a:rPr lang="en-GB" dirty="0"/>
                        <a:t>UK (£)</a:t>
                      </a:r>
                    </a:p>
                  </a:txBody>
                  <a:tcPr/>
                </a:tc>
                <a:tc>
                  <a:txBody>
                    <a:bodyPr/>
                    <a:lstStyle/>
                    <a:p>
                      <a:r>
                        <a:rPr lang="en-GB" sz="1300" dirty="0"/>
                        <a:t>2.077</a:t>
                      </a:r>
                    </a:p>
                  </a:txBody>
                  <a:tcPr/>
                </a:tc>
                <a:tc>
                  <a:txBody>
                    <a:bodyPr/>
                    <a:lstStyle/>
                    <a:p>
                      <a:r>
                        <a:rPr lang="en-GB" sz="1300" dirty="0"/>
                        <a:t>10.80</a:t>
                      </a:r>
                    </a:p>
                  </a:txBody>
                  <a:tcPr/>
                </a:tc>
                <a:tc>
                  <a:txBody>
                    <a:bodyPr/>
                    <a:lstStyle/>
                    <a:p>
                      <a:r>
                        <a:rPr lang="en-GB" sz="1300" dirty="0"/>
                        <a:t>1.450</a:t>
                      </a:r>
                    </a:p>
                  </a:txBody>
                  <a:tcPr/>
                </a:tc>
                <a:tc>
                  <a:txBody>
                    <a:bodyPr/>
                    <a:lstStyle/>
                    <a:p>
                      <a:r>
                        <a:rPr lang="en-GB" sz="1300" dirty="0"/>
                        <a:t>231.5</a:t>
                      </a:r>
                    </a:p>
                  </a:txBody>
                  <a:tcPr/>
                </a:tc>
                <a:tc>
                  <a:txBody>
                    <a:bodyPr/>
                    <a:lstStyle/>
                    <a:p>
                      <a:r>
                        <a:rPr lang="en-GB" sz="1300" dirty="0"/>
                        <a:t>11.32</a:t>
                      </a:r>
                    </a:p>
                  </a:txBody>
                  <a:tcPr/>
                </a:tc>
                <a:tc>
                  <a:txBody>
                    <a:bodyPr/>
                    <a:lstStyle/>
                    <a:p>
                      <a:r>
                        <a:rPr lang="en-GB" sz="1300" dirty="0"/>
                        <a:t>13.45</a:t>
                      </a:r>
                    </a:p>
                  </a:txBody>
                  <a:tcPr/>
                </a:tc>
                <a:tc>
                  <a:txBody>
                    <a:bodyPr/>
                    <a:lstStyle/>
                    <a:p>
                      <a:r>
                        <a:rPr lang="en-GB" sz="1300" dirty="0"/>
                        <a:t>2.393</a:t>
                      </a:r>
                    </a:p>
                  </a:txBody>
                  <a:tcPr/>
                </a:tc>
                <a:tc>
                  <a:txBody>
                    <a:bodyPr/>
                    <a:lstStyle/>
                    <a:p>
                      <a:r>
                        <a:rPr lang="en-GB" sz="1300" dirty="0"/>
                        <a:t>1</a:t>
                      </a:r>
                    </a:p>
                  </a:txBody>
                  <a:tcPr/>
                </a:tc>
                <a:tc>
                  <a:txBody>
                    <a:bodyPr/>
                    <a:lstStyle/>
                    <a:p>
                      <a:r>
                        <a:rPr lang="en-GB" sz="1300" dirty="0"/>
                        <a:t>2.012</a:t>
                      </a:r>
                    </a:p>
                  </a:txBody>
                  <a:tcPr/>
                </a:tc>
                <a:extLst>
                  <a:ext uri="{0D108BD9-81ED-4DB2-BD59-A6C34878D82A}">
                    <a16:rowId xmlns:a16="http://schemas.microsoft.com/office/drawing/2014/main" val="10008"/>
                  </a:ext>
                </a:extLst>
              </a:tr>
              <a:tr h="370840">
                <a:tc>
                  <a:txBody>
                    <a:bodyPr/>
                    <a:lstStyle/>
                    <a:p>
                      <a:r>
                        <a:rPr lang="en-GB" dirty="0"/>
                        <a:t>USA ($)</a:t>
                      </a:r>
                    </a:p>
                  </a:txBody>
                  <a:tcPr/>
                </a:tc>
                <a:tc>
                  <a:txBody>
                    <a:bodyPr/>
                    <a:lstStyle/>
                    <a:p>
                      <a:r>
                        <a:rPr lang="en-GB" sz="1300" dirty="0"/>
                        <a:t>1.033</a:t>
                      </a:r>
                    </a:p>
                  </a:txBody>
                  <a:tcPr/>
                </a:tc>
                <a:tc>
                  <a:txBody>
                    <a:bodyPr/>
                    <a:lstStyle/>
                    <a:p>
                      <a:r>
                        <a:rPr lang="en-GB" sz="1300" dirty="0"/>
                        <a:t>5.371</a:t>
                      </a:r>
                    </a:p>
                  </a:txBody>
                  <a:tcPr/>
                </a:tc>
                <a:tc>
                  <a:txBody>
                    <a:bodyPr/>
                    <a:lstStyle/>
                    <a:p>
                      <a:r>
                        <a:rPr lang="en-GB" sz="1300" dirty="0"/>
                        <a:t>0.721</a:t>
                      </a:r>
                    </a:p>
                  </a:txBody>
                  <a:tcPr/>
                </a:tc>
                <a:tc>
                  <a:txBody>
                    <a:bodyPr/>
                    <a:lstStyle/>
                    <a:p>
                      <a:r>
                        <a:rPr lang="en-GB" sz="1300" dirty="0"/>
                        <a:t>115.1</a:t>
                      </a:r>
                    </a:p>
                  </a:txBody>
                  <a:tcPr/>
                </a:tc>
                <a:tc>
                  <a:txBody>
                    <a:bodyPr/>
                    <a:lstStyle/>
                    <a:p>
                      <a:r>
                        <a:rPr lang="en-GB" sz="1300" dirty="0"/>
                        <a:t>5.627</a:t>
                      </a:r>
                    </a:p>
                  </a:txBody>
                  <a:tcPr/>
                </a:tc>
                <a:tc>
                  <a:txBody>
                    <a:bodyPr/>
                    <a:lstStyle/>
                    <a:p>
                      <a:r>
                        <a:rPr lang="en-GB" sz="1300" dirty="0"/>
                        <a:t>6.689</a:t>
                      </a:r>
                    </a:p>
                  </a:txBody>
                  <a:tcPr/>
                </a:tc>
                <a:tc>
                  <a:txBody>
                    <a:bodyPr/>
                    <a:lstStyle/>
                    <a:p>
                      <a:r>
                        <a:rPr lang="en-GB" sz="1300" dirty="0"/>
                        <a:t>1.190</a:t>
                      </a:r>
                    </a:p>
                  </a:txBody>
                  <a:tcPr/>
                </a:tc>
                <a:tc>
                  <a:txBody>
                    <a:bodyPr/>
                    <a:lstStyle/>
                    <a:p>
                      <a:r>
                        <a:rPr lang="en-GB" sz="1300" dirty="0"/>
                        <a:t>0.497</a:t>
                      </a:r>
                    </a:p>
                  </a:txBody>
                  <a:tcPr/>
                </a:tc>
                <a:tc>
                  <a:txBody>
                    <a:bodyPr/>
                    <a:lstStyle/>
                    <a:p>
                      <a:r>
                        <a:rPr lang="en-GB" sz="1300" dirty="0"/>
                        <a:t>1</a:t>
                      </a:r>
                    </a:p>
                  </a:txBody>
                  <a:tcPr/>
                </a:tc>
                <a:extLst>
                  <a:ext uri="{0D108BD9-81ED-4DB2-BD59-A6C34878D82A}">
                    <a16:rowId xmlns:a16="http://schemas.microsoft.com/office/drawing/2014/main" val="10009"/>
                  </a:ext>
                </a:extLst>
              </a:tr>
            </a:tbl>
          </a:graphicData>
        </a:graphic>
      </p:graphicFrame>
      <p:sp>
        <p:nvSpPr>
          <p:cNvPr id="3" name="Title 2"/>
          <p:cNvSpPr>
            <a:spLocks noGrp="1"/>
          </p:cNvSpPr>
          <p:nvPr>
            <p:ph type="title"/>
          </p:nvPr>
        </p:nvSpPr>
        <p:spPr>
          <a:xfrm>
            <a:off x="214281" y="274638"/>
            <a:ext cx="8786874" cy="1143000"/>
          </a:xfrm>
        </p:spPr>
        <p:txBody>
          <a:bodyPr>
            <a:normAutofit/>
          </a:bodyPr>
          <a:lstStyle/>
          <a:p>
            <a:r>
              <a:rPr lang="en-GB" sz="3200" dirty="0"/>
              <a:t>Bilateral and trade-weighted exchange rates - 4</a:t>
            </a:r>
          </a:p>
        </p:txBody>
      </p:sp>
      <p:sp>
        <p:nvSpPr>
          <p:cNvPr id="5" name="TextBox 4"/>
          <p:cNvSpPr txBox="1"/>
          <p:nvPr/>
        </p:nvSpPr>
        <p:spPr>
          <a:xfrm>
            <a:off x="3071802" y="5715016"/>
            <a:ext cx="5643602" cy="830997"/>
          </a:xfrm>
          <a:prstGeom prst="rect">
            <a:avLst/>
          </a:prstGeom>
          <a:noFill/>
        </p:spPr>
        <p:txBody>
          <a:bodyPr wrap="square" rtlCol="0">
            <a:spAutoFit/>
          </a:bodyPr>
          <a:lstStyle/>
          <a:p>
            <a:r>
              <a:rPr lang="en-GB" sz="1600" dirty="0"/>
              <a:t>International exchange rates of selected countries as at 13</a:t>
            </a:r>
            <a:r>
              <a:rPr lang="en-GB" sz="1600" baseline="30000" dirty="0"/>
              <a:t>th</a:t>
            </a:r>
            <a:r>
              <a:rPr lang="en-GB" sz="1600" dirty="0"/>
              <a:t> September 2007</a:t>
            </a:r>
          </a:p>
          <a:p>
            <a:r>
              <a:rPr lang="en-GB" sz="1600" dirty="0"/>
              <a:t>Source: </a:t>
            </a:r>
            <a:r>
              <a:rPr lang="en-GB" sz="1600" i="1" dirty="0"/>
              <a:t>Financial Times </a:t>
            </a:r>
            <a:r>
              <a:rPr lang="en-GB" sz="1600" dirty="0"/>
              <a:t>derived from Reuters</a:t>
            </a:r>
          </a:p>
        </p:txBody>
      </p:sp>
      <p:sp>
        <p:nvSpPr>
          <p:cNvPr id="6" name="Slide Number Placeholder 5"/>
          <p:cNvSpPr>
            <a:spLocks noGrp="1"/>
          </p:cNvSpPr>
          <p:nvPr>
            <p:ph type="sldNum" sz="quarter" idx="12"/>
          </p:nvPr>
        </p:nvSpPr>
        <p:spPr/>
        <p:txBody>
          <a:bodyPr/>
          <a:lstStyle/>
          <a:p>
            <a:fld id="{39C36121-C617-4182-BE9B-5368C33B3086}" type="slidenum">
              <a:rPr lang="en-GB" smtClean="0"/>
              <a:pPr/>
              <a:t>10</a:t>
            </a:fld>
            <a:endParaRPr lang="en-GB" dirty="0"/>
          </a:p>
        </p:txBody>
      </p:sp>
    </p:spTree>
    <p:custDataLst>
      <p:tags r:id="rId1"/>
    </p:custDataLst>
    <p:extLst>
      <p:ext uri="{BB962C8B-B14F-4D97-AF65-F5344CB8AC3E}">
        <p14:creationId xmlns:p14="http://schemas.microsoft.com/office/powerpoint/2010/main" val="1661078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536467580"/>
              </p:ext>
            </p:extLst>
          </p:nvPr>
        </p:nvGraphicFramePr>
        <p:xfrm>
          <a:off x="214282" y="796134"/>
          <a:ext cx="8786874" cy="4348480"/>
        </p:xfrm>
        <a:graphic>
          <a:graphicData uri="http://schemas.openxmlformats.org/drawingml/2006/table">
            <a:tbl>
              <a:tblPr firstRow="1" bandRow="1">
                <a:tableStyleId>{5C22544A-7EE6-4342-B048-85BDC9FD1C3A}</a:tableStyleId>
              </a:tblPr>
              <a:tblGrid>
                <a:gridCol w="2071703">
                  <a:extLst>
                    <a:ext uri="{9D8B030D-6E8A-4147-A177-3AD203B41FA5}">
                      <a16:colId xmlns:a16="http://schemas.microsoft.com/office/drawing/2014/main" val="20000"/>
                    </a:ext>
                  </a:extLst>
                </a:gridCol>
                <a:gridCol w="714380">
                  <a:extLst>
                    <a:ext uri="{9D8B030D-6E8A-4147-A177-3AD203B41FA5}">
                      <a16:colId xmlns:a16="http://schemas.microsoft.com/office/drawing/2014/main" val="20001"/>
                    </a:ext>
                  </a:extLst>
                </a:gridCol>
                <a:gridCol w="785818">
                  <a:extLst>
                    <a:ext uri="{9D8B030D-6E8A-4147-A177-3AD203B41FA5}">
                      <a16:colId xmlns:a16="http://schemas.microsoft.com/office/drawing/2014/main" val="20002"/>
                    </a:ext>
                  </a:extLst>
                </a:gridCol>
                <a:gridCol w="618049">
                  <a:extLst>
                    <a:ext uri="{9D8B030D-6E8A-4147-A177-3AD203B41FA5}">
                      <a16:colId xmlns:a16="http://schemas.microsoft.com/office/drawing/2014/main" val="20003"/>
                    </a:ext>
                  </a:extLst>
                </a:gridCol>
                <a:gridCol w="667835">
                  <a:extLst>
                    <a:ext uri="{9D8B030D-6E8A-4147-A177-3AD203B41FA5}">
                      <a16:colId xmlns:a16="http://schemas.microsoft.com/office/drawing/2014/main" val="20004"/>
                    </a:ext>
                  </a:extLst>
                </a:gridCol>
                <a:gridCol w="763993">
                  <a:extLst>
                    <a:ext uri="{9D8B030D-6E8A-4147-A177-3AD203B41FA5}">
                      <a16:colId xmlns:a16="http://schemas.microsoft.com/office/drawing/2014/main" val="20005"/>
                    </a:ext>
                  </a:extLst>
                </a:gridCol>
                <a:gridCol w="828953">
                  <a:extLst>
                    <a:ext uri="{9D8B030D-6E8A-4147-A177-3AD203B41FA5}">
                      <a16:colId xmlns:a16="http://schemas.microsoft.com/office/drawing/2014/main" val="20006"/>
                    </a:ext>
                  </a:extLst>
                </a:gridCol>
                <a:gridCol w="862447">
                  <a:extLst>
                    <a:ext uri="{9D8B030D-6E8A-4147-A177-3AD203B41FA5}">
                      <a16:colId xmlns:a16="http://schemas.microsoft.com/office/drawing/2014/main" val="20007"/>
                    </a:ext>
                  </a:extLst>
                </a:gridCol>
                <a:gridCol w="736848">
                  <a:extLst>
                    <a:ext uri="{9D8B030D-6E8A-4147-A177-3AD203B41FA5}">
                      <a16:colId xmlns:a16="http://schemas.microsoft.com/office/drawing/2014/main" val="20008"/>
                    </a:ext>
                  </a:extLst>
                </a:gridCol>
                <a:gridCol w="736848">
                  <a:extLst>
                    <a:ext uri="{9D8B030D-6E8A-4147-A177-3AD203B41FA5}">
                      <a16:colId xmlns:a16="http://schemas.microsoft.com/office/drawing/2014/main" val="20009"/>
                    </a:ext>
                  </a:extLst>
                </a:gridCol>
              </a:tblGrid>
              <a:tr h="370840">
                <a:tc>
                  <a:txBody>
                    <a:bodyPr/>
                    <a:lstStyle/>
                    <a:p>
                      <a:endParaRPr lang="en-GB" dirty="0"/>
                    </a:p>
                  </a:txBody>
                  <a:tcPr/>
                </a:tc>
                <a:tc>
                  <a:txBody>
                    <a:bodyPr/>
                    <a:lstStyle/>
                    <a:p>
                      <a:r>
                        <a:rPr lang="en-GB" dirty="0"/>
                        <a:t>(C$)</a:t>
                      </a:r>
                    </a:p>
                  </a:txBody>
                  <a:tcPr/>
                </a:tc>
                <a:tc>
                  <a:txBody>
                    <a:bodyPr/>
                    <a:lstStyle/>
                    <a:p>
                      <a:r>
                        <a:rPr lang="en-GB" dirty="0"/>
                        <a:t>(DKr)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(NKr)</a:t>
                      </a:r>
                    </a:p>
                  </a:txBody>
                  <a:tcPr/>
                </a:tc>
                <a:tc>
                  <a:txBody>
                    <a:bodyPr/>
                    <a:lstStyle/>
                    <a:p>
                      <a:r>
                        <a:rPr lang="en-GB" dirty="0"/>
                        <a:t>(SKr)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(SFr)</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a:t>
                      </a:r>
                    </a:p>
                  </a:txBody>
                  <a:tcPr/>
                </a:tc>
                <a:extLst>
                  <a:ext uri="{0D108BD9-81ED-4DB2-BD59-A6C34878D82A}">
                    <a16:rowId xmlns:a16="http://schemas.microsoft.com/office/drawing/2014/main" val="10000"/>
                  </a:ext>
                </a:extLst>
              </a:tr>
              <a:tr h="370840">
                <a:tc>
                  <a:txBody>
                    <a:bodyPr/>
                    <a:lstStyle/>
                    <a:p>
                      <a:endParaRPr lang="en-GB" sz="1050" dirty="0"/>
                    </a:p>
                  </a:txBody>
                  <a:tcPr/>
                </a:tc>
                <a:tc gridSpan="9">
                  <a:txBody>
                    <a:bodyPr/>
                    <a:lstStyle/>
                    <a:p>
                      <a:r>
                        <a:rPr lang="en-GB" sz="1050" dirty="0"/>
                        <a:t>The amount</a:t>
                      </a:r>
                      <a:r>
                        <a:rPr lang="en-GB" sz="1050" baseline="0" dirty="0"/>
                        <a:t> each currency buys of another currency with one unit</a:t>
                      </a:r>
                      <a:endParaRPr lang="en-GB" sz="105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050" dirty="0"/>
                        <a:t>Canada (C$)</a:t>
                      </a:r>
                    </a:p>
                  </a:txBody>
                  <a:tcPr/>
                </a:tc>
                <a:tc>
                  <a:txBody>
                    <a:bodyPr/>
                    <a:lstStyle/>
                    <a:p>
                      <a:r>
                        <a:rPr lang="en-GB" sz="1050" dirty="0"/>
                        <a:t>1</a:t>
                      </a:r>
                    </a:p>
                  </a:txBody>
                  <a:tcPr/>
                </a:tc>
                <a:tc>
                  <a:txBody>
                    <a:bodyPr/>
                    <a:lstStyle/>
                    <a:p>
                      <a:r>
                        <a:rPr lang="en-GB" sz="1050" dirty="0"/>
                        <a:t>5.201</a:t>
                      </a:r>
                    </a:p>
                  </a:txBody>
                  <a:tcPr/>
                </a:tc>
                <a:tc>
                  <a:txBody>
                    <a:bodyPr/>
                    <a:lstStyle/>
                    <a:p>
                      <a:r>
                        <a:rPr lang="en-GB" sz="1050" b="1" dirty="0">
                          <a:solidFill>
                            <a:schemeClr val="tx1"/>
                          </a:solidFill>
                        </a:rPr>
                        <a:t>0.698</a:t>
                      </a:r>
                    </a:p>
                  </a:txBody>
                  <a:tcPr>
                    <a:solidFill>
                      <a:srgbClr val="00B0F0"/>
                    </a:solidFill>
                  </a:tcPr>
                </a:tc>
                <a:tc>
                  <a:txBody>
                    <a:bodyPr/>
                    <a:lstStyle/>
                    <a:p>
                      <a:r>
                        <a:rPr lang="en-GB" sz="1050" dirty="0"/>
                        <a:t>111.4</a:t>
                      </a:r>
                    </a:p>
                  </a:txBody>
                  <a:tcPr/>
                </a:tc>
                <a:tc>
                  <a:txBody>
                    <a:bodyPr/>
                    <a:lstStyle/>
                    <a:p>
                      <a:r>
                        <a:rPr lang="en-GB" sz="1050" dirty="0"/>
                        <a:t>5.448</a:t>
                      </a:r>
                    </a:p>
                  </a:txBody>
                  <a:tcPr/>
                </a:tc>
                <a:tc>
                  <a:txBody>
                    <a:bodyPr/>
                    <a:lstStyle/>
                    <a:p>
                      <a:r>
                        <a:rPr lang="en-GB" sz="1050" dirty="0"/>
                        <a:t>6.477</a:t>
                      </a:r>
                    </a:p>
                  </a:txBody>
                  <a:tcPr/>
                </a:tc>
                <a:tc>
                  <a:txBody>
                    <a:bodyPr/>
                    <a:lstStyle/>
                    <a:p>
                      <a:r>
                        <a:rPr lang="en-GB" sz="1050" dirty="0"/>
                        <a:t>1.152</a:t>
                      </a:r>
                    </a:p>
                  </a:txBody>
                  <a:tcPr/>
                </a:tc>
                <a:tc>
                  <a:txBody>
                    <a:bodyPr/>
                    <a:lstStyle/>
                    <a:p>
                      <a:r>
                        <a:rPr lang="en-GB" sz="1050" dirty="0"/>
                        <a:t>0.481</a:t>
                      </a:r>
                    </a:p>
                  </a:txBody>
                  <a:tcPr/>
                </a:tc>
                <a:tc>
                  <a:txBody>
                    <a:bodyPr/>
                    <a:lstStyle/>
                    <a:p>
                      <a:r>
                        <a:rPr lang="en-GB" sz="1050" dirty="0"/>
                        <a:t>0.958</a:t>
                      </a:r>
                    </a:p>
                  </a:txBody>
                  <a:tcPr/>
                </a:tc>
                <a:extLst>
                  <a:ext uri="{0D108BD9-81ED-4DB2-BD59-A6C34878D82A}">
                    <a16:rowId xmlns:a16="http://schemas.microsoft.com/office/drawing/2014/main" val="10002"/>
                  </a:ext>
                </a:extLst>
              </a:tr>
              <a:tr h="370840">
                <a:tc>
                  <a:txBody>
                    <a:bodyPr/>
                    <a:lstStyle/>
                    <a:p>
                      <a:r>
                        <a:rPr lang="en-GB" sz="1050" dirty="0"/>
                        <a:t>Denmark (DKr)</a:t>
                      </a:r>
                    </a:p>
                  </a:txBody>
                  <a:tcPr/>
                </a:tc>
                <a:tc>
                  <a:txBody>
                    <a:bodyPr/>
                    <a:lstStyle/>
                    <a:p>
                      <a:r>
                        <a:rPr lang="en-GB" sz="1050" dirty="0"/>
                        <a:t>1.923</a:t>
                      </a:r>
                    </a:p>
                  </a:txBody>
                  <a:tcPr/>
                </a:tc>
                <a:tc>
                  <a:txBody>
                    <a:bodyPr/>
                    <a:lstStyle/>
                    <a:p>
                      <a:r>
                        <a:rPr lang="en-GB" sz="1050" dirty="0"/>
                        <a:t>10</a:t>
                      </a:r>
                    </a:p>
                  </a:txBody>
                  <a:tcPr/>
                </a:tc>
                <a:tc>
                  <a:txBody>
                    <a:bodyPr/>
                    <a:lstStyle/>
                    <a:p>
                      <a:r>
                        <a:rPr lang="en-GB" sz="1050" b="1" dirty="0">
                          <a:solidFill>
                            <a:srgbClr val="FF0000"/>
                          </a:solidFill>
                        </a:rPr>
                        <a:t>1.342</a:t>
                      </a:r>
                    </a:p>
                  </a:txBody>
                  <a:tcPr>
                    <a:solidFill>
                      <a:schemeClr val="bg2">
                        <a:lumMod val="75000"/>
                      </a:schemeClr>
                    </a:solidFill>
                  </a:tcPr>
                </a:tc>
                <a:tc>
                  <a:txBody>
                    <a:bodyPr/>
                    <a:lstStyle/>
                    <a:p>
                      <a:r>
                        <a:rPr lang="en-GB" sz="1050" dirty="0"/>
                        <a:t>214.2</a:t>
                      </a:r>
                    </a:p>
                  </a:txBody>
                  <a:tcPr/>
                </a:tc>
                <a:tc>
                  <a:txBody>
                    <a:bodyPr/>
                    <a:lstStyle/>
                    <a:p>
                      <a:r>
                        <a:rPr lang="en-GB" sz="1050" dirty="0"/>
                        <a:t>10.480</a:t>
                      </a:r>
                    </a:p>
                  </a:txBody>
                  <a:tcPr/>
                </a:tc>
                <a:tc>
                  <a:txBody>
                    <a:bodyPr/>
                    <a:lstStyle/>
                    <a:p>
                      <a:r>
                        <a:rPr lang="en-GB" sz="1050" dirty="0"/>
                        <a:t>12.450</a:t>
                      </a:r>
                    </a:p>
                  </a:txBody>
                  <a:tcPr/>
                </a:tc>
                <a:tc>
                  <a:txBody>
                    <a:bodyPr/>
                    <a:lstStyle/>
                    <a:p>
                      <a:r>
                        <a:rPr lang="en-GB" sz="1050" dirty="0"/>
                        <a:t>2.215</a:t>
                      </a:r>
                    </a:p>
                  </a:txBody>
                  <a:tcPr/>
                </a:tc>
                <a:tc>
                  <a:txBody>
                    <a:bodyPr/>
                    <a:lstStyle/>
                    <a:p>
                      <a:r>
                        <a:rPr lang="en-GB" sz="1050" dirty="0"/>
                        <a:t>0.926</a:t>
                      </a:r>
                    </a:p>
                  </a:txBody>
                  <a:tcPr/>
                </a:tc>
                <a:tc>
                  <a:txBody>
                    <a:bodyPr/>
                    <a:lstStyle/>
                    <a:p>
                      <a:r>
                        <a:rPr lang="en-GB" sz="1050" dirty="0"/>
                        <a:t>1.862</a:t>
                      </a:r>
                    </a:p>
                  </a:txBody>
                  <a:tcPr/>
                </a:tc>
                <a:extLst>
                  <a:ext uri="{0D108BD9-81ED-4DB2-BD59-A6C34878D82A}">
                    <a16:rowId xmlns:a16="http://schemas.microsoft.com/office/drawing/2014/main" val="10003"/>
                  </a:ext>
                </a:extLst>
              </a:tr>
              <a:tr h="370840">
                <a:tc>
                  <a:txBody>
                    <a:bodyPr/>
                    <a:lstStyle/>
                    <a:p>
                      <a:r>
                        <a:rPr lang="en-GB" sz="1050" dirty="0"/>
                        <a:t>Eurozone (€)</a:t>
                      </a:r>
                    </a:p>
                  </a:txBody>
                  <a:tcPr/>
                </a:tc>
                <a:tc>
                  <a:txBody>
                    <a:bodyPr/>
                    <a:lstStyle/>
                    <a:p>
                      <a:r>
                        <a:rPr lang="en-GB" sz="1050" b="1" dirty="0">
                          <a:solidFill>
                            <a:schemeClr val="tx1"/>
                          </a:solidFill>
                        </a:rPr>
                        <a:t>1.432</a:t>
                      </a:r>
                    </a:p>
                  </a:txBody>
                  <a:tcPr>
                    <a:solidFill>
                      <a:srgbClr val="00B0F0"/>
                    </a:solidFill>
                  </a:tcPr>
                </a:tc>
                <a:tc>
                  <a:txBody>
                    <a:bodyPr/>
                    <a:lstStyle/>
                    <a:p>
                      <a:r>
                        <a:rPr lang="en-GB" sz="1050" b="1" dirty="0">
                          <a:solidFill>
                            <a:srgbClr val="FF0000"/>
                          </a:solidFill>
                        </a:rPr>
                        <a:t>7.449</a:t>
                      </a:r>
                    </a:p>
                  </a:txBody>
                  <a:tcPr>
                    <a:solidFill>
                      <a:schemeClr val="bg2">
                        <a:lumMod val="75000"/>
                      </a:schemeClr>
                    </a:solidFill>
                  </a:tcPr>
                </a:tc>
                <a:tc>
                  <a:txBody>
                    <a:bodyPr/>
                    <a:lstStyle/>
                    <a:p>
                      <a:r>
                        <a:rPr lang="en-GB" sz="1050" b="1" dirty="0">
                          <a:solidFill>
                            <a:schemeClr val="tx1"/>
                          </a:solidFill>
                        </a:rPr>
                        <a:t>1</a:t>
                      </a:r>
                    </a:p>
                  </a:txBody>
                  <a:tcPr>
                    <a:solidFill>
                      <a:schemeClr val="accent2">
                        <a:lumMod val="60000"/>
                        <a:lumOff val="40000"/>
                      </a:schemeClr>
                    </a:solidFill>
                  </a:tcPr>
                </a:tc>
                <a:tc>
                  <a:txBody>
                    <a:bodyPr/>
                    <a:lstStyle/>
                    <a:p>
                      <a:r>
                        <a:rPr lang="en-GB" sz="1050" b="1" dirty="0">
                          <a:solidFill>
                            <a:schemeClr val="tx1"/>
                          </a:solidFill>
                        </a:rPr>
                        <a:t>159.6</a:t>
                      </a:r>
                    </a:p>
                  </a:txBody>
                  <a:tcPr>
                    <a:solidFill>
                      <a:schemeClr val="accent2">
                        <a:lumMod val="60000"/>
                        <a:lumOff val="40000"/>
                      </a:schemeClr>
                    </a:solidFill>
                  </a:tcPr>
                </a:tc>
                <a:tc>
                  <a:txBody>
                    <a:bodyPr/>
                    <a:lstStyle/>
                    <a:p>
                      <a:r>
                        <a:rPr lang="en-GB" sz="1050" b="1" dirty="0">
                          <a:solidFill>
                            <a:srgbClr val="FF0000"/>
                          </a:solidFill>
                        </a:rPr>
                        <a:t>7.804</a:t>
                      </a:r>
                    </a:p>
                  </a:txBody>
                  <a:tcPr>
                    <a:solidFill>
                      <a:schemeClr val="bg2">
                        <a:lumMod val="75000"/>
                      </a:schemeClr>
                    </a:solidFill>
                  </a:tcPr>
                </a:tc>
                <a:tc>
                  <a:txBody>
                    <a:bodyPr/>
                    <a:lstStyle/>
                    <a:p>
                      <a:r>
                        <a:rPr lang="en-GB" sz="1050" b="1" dirty="0">
                          <a:solidFill>
                            <a:srgbClr val="FF0000"/>
                          </a:solidFill>
                        </a:rPr>
                        <a:t>9.276</a:t>
                      </a:r>
                    </a:p>
                  </a:txBody>
                  <a:tcPr>
                    <a:solidFill>
                      <a:schemeClr val="bg2">
                        <a:lumMod val="75000"/>
                      </a:schemeClr>
                    </a:solidFill>
                  </a:tcPr>
                </a:tc>
                <a:tc>
                  <a:txBody>
                    <a:bodyPr/>
                    <a:lstStyle/>
                    <a:p>
                      <a:r>
                        <a:rPr lang="en-GB" sz="1050" b="1" dirty="0">
                          <a:solidFill>
                            <a:srgbClr val="FF0000"/>
                          </a:solidFill>
                        </a:rPr>
                        <a:t>1.650</a:t>
                      </a:r>
                    </a:p>
                  </a:txBody>
                  <a:tcPr>
                    <a:solidFill>
                      <a:schemeClr val="bg2">
                        <a:lumMod val="75000"/>
                      </a:schemeClr>
                    </a:solidFill>
                  </a:tcPr>
                </a:tc>
                <a:tc>
                  <a:txBody>
                    <a:bodyPr/>
                    <a:lstStyle/>
                    <a:p>
                      <a:r>
                        <a:rPr lang="en-GB" sz="1050" b="1" dirty="0">
                          <a:solidFill>
                            <a:srgbClr val="FF0000"/>
                          </a:solidFill>
                        </a:rPr>
                        <a:t>0.689</a:t>
                      </a:r>
                    </a:p>
                  </a:txBody>
                  <a:tcPr>
                    <a:solidFill>
                      <a:schemeClr val="bg2">
                        <a:lumMod val="75000"/>
                      </a:schemeClr>
                    </a:solidFill>
                  </a:tcPr>
                </a:tc>
                <a:tc>
                  <a:txBody>
                    <a:bodyPr/>
                    <a:lstStyle/>
                    <a:p>
                      <a:r>
                        <a:rPr lang="en-GB" sz="1050" b="1" dirty="0">
                          <a:solidFill>
                            <a:srgbClr val="FF0000"/>
                          </a:solidFill>
                        </a:rPr>
                        <a:t>1.387</a:t>
                      </a:r>
                    </a:p>
                  </a:txBody>
                  <a:tcPr>
                    <a:solidFill>
                      <a:schemeClr val="bg2">
                        <a:lumMod val="75000"/>
                      </a:schemeClr>
                    </a:solidFill>
                  </a:tcPr>
                </a:tc>
                <a:extLst>
                  <a:ext uri="{0D108BD9-81ED-4DB2-BD59-A6C34878D82A}">
                    <a16:rowId xmlns:a16="http://schemas.microsoft.com/office/drawing/2014/main" val="10004"/>
                  </a:ext>
                </a:extLst>
              </a:tr>
              <a:tr h="370840">
                <a:tc>
                  <a:txBody>
                    <a:bodyPr/>
                    <a:lstStyle/>
                    <a:p>
                      <a:r>
                        <a:rPr lang="en-GB" sz="1050" dirty="0"/>
                        <a:t>Japan (¥)</a:t>
                      </a:r>
                    </a:p>
                  </a:txBody>
                  <a:tcPr/>
                </a:tc>
                <a:tc>
                  <a:txBody>
                    <a:bodyPr/>
                    <a:lstStyle/>
                    <a:p>
                      <a:r>
                        <a:rPr lang="en-GB" sz="1050" dirty="0"/>
                        <a:t>0.898</a:t>
                      </a:r>
                    </a:p>
                  </a:txBody>
                  <a:tcPr/>
                </a:tc>
                <a:tc>
                  <a:txBody>
                    <a:bodyPr/>
                    <a:lstStyle/>
                    <a:p>
                      <a:r>
                        <a:rPr lang="en-GB" sz="1050" dirty="0"/>
                        <a:t>4.668</a:t>
                      </a:r>
                    </a:p>
                  </a:txBody>
                  <a:tcPr/>
                </a:tc>
                <a:tc>
                  <a:txBody>
                    <a:bodyPr/>
                    <a:lstStyle/>
                    <a:p>
                      <a:r>
                        <a:rPr lang="en-GB" sz="1050" b="1" dirty="0">
                          <a:solidFill>
                            <a:schemeClr val="tx1"/>
                          </a:solidFill>
                        </a:rPr>
                        <a:t>0.627</a:t>
                      </a:r>
                    </a:p>
                  </a:txBody>
                  <a:tcPr>
                    <a:solidFill>
                      <a:schemeClr val="accent2">
                        <a:lumMod val="60000"/>
                        <a:lumOff val="40000"/>
                      </a:schemeClr>
                    </a:solidFill>
                  </a:tcPr>
                </a:tc>
                <a:tc>
                  <a:txBody>
                    <a:bodyPr/>
                    <a:lstStyle/>
                    <a:p>
                      <a:r>
                        <a:rPr lang="en-GB" sz="1050" b="1" dirty="0">
                          <a:solidFill>
                            <a:schemeClr val="tx1"/>
                          </a:solidFill>
                        </a:rPr>
                        <a:t>100</a:t>
                      </a:r>
                    </a:p>
                  </a:txBody>
                  <a:tcPr>
                    <a:solidFill>
                      <a:schemeClr val="accent2">
                        <a:lumMod val="60000"/>
                        <a:lumOff val="40000"/>
                      </a:schemeClr>
                    </a:solidFill>
                  </a:tcPr>
                </a:tc>
                <a:tc>
                  <a:txBody>
                    <a:bodyPr/>
                    <a:lstStyle/>
                    <a:p>
                      <a:r>
                        <a:rPr lang="en-GB" sz="1050" dirty="0"/>
                        <a:t>4.890</a:t>
                      </a:r>
                    </a:p>
                  </a:txBody>
                  <a:tcPr/>
                </a:tc>
                <a:tc>
                  <a:txBody>
                    <a:bodyPr/>
                    <a:lstStyle/>
                    <a:p>
                      <a:r>
                        <a:rPr lang="en-GB" sz="1050" dirty="0"/>
                        <a:t>5.813</a:t>
                      </a:r>
                    </a:p>
                  </a:txBody>
                  <a:tcPr/>
                </a:tc>
                <a:tc>
                  <a:txBody>
                    <a:bodyPr/>
                    <a:lstStyle/>
                    <a:p>
                      <a:r>
                        <a:rPr lang="en-GB" sz="1050" dirty="0"/>
                        <a:t>1.034</a:t>
                      </a:r>
                    </a:p>
                  </a:txBody>
                  <a:tcPr/>
                </a:tc>
                <a:tc>
                  <a:txBody>
                    <a:bodyPr/>
                    <a:lstStyle/>
                    <a:p>
                      <a:r>
                        <a:rPr lang="en-GB" sz="1050" dirty="0"/>
                        <a:t>0.432</a:t>
                      </a:r>
                    </a:p>
                  </a:txBody>
                  <a:tcPr/>
                </a:tc>
                <a:tc>
                  <a:txBody>
                    <a:bodyPr/>
                    <a:lstStyle/>
                    <a:p>
                      <a:r>
                        <a:rPr lang="en-GB" sz="1050" dirty="0"/>
                        <a:t>0.869</a:t>
                      </a:r>
                    </a:p>
                  </a:txBody>
                  <a:tcPr/>
                </a:tc>
                <a:extLst>
                  <a:ext uri="{0D108BD9-81ED-4DB2-BD59-A6C34878D82A}">
                    <a16:rowId xmlns:a16="http://schemas.microsoft.com/office/drawing/2014/main" val="10005"/>
                  </a:ext>
                </a:extLst>
              </a:tr>
              <a:tr h="370840">
                <a:tc>
                  <a:txBody>
                    <a:bodyPr/>
                    <a:lstStyle/>
                    <a:p>
                      <a:r>
                        <a:rPr lang="en-GB" sz="1050" dirty="0"/>
                        <a:t>Norway (NKr)</a:t>
                      </a:r>
                    </a:p>
                  </a:txBody>
                  <a:tcPr/>
                </a:tc>
                <a:tc>
                  <a:txBody>
                    <a:bodyPr/>
                    <a:lstStyle/>
                    <a:p>
                      <a:r>
                        <a:rPr lang="en-GB" sz="1050" dirty="0"/>
                        <a:t>1.835</a:t>
                      </a:r>
                    </a:p>
                  </a:txBody>
                  <a:tcPr/>
                </a:tc>
                <a:tc>
                  <a:txBody>
                    <a:bodyPr/>
                    <a:lstStyle/>
                    <a:p>
                      <a:r>
                        <a:rPr lang="en-GB" sz="1050" dirty="0"/>
                        <a:t>9.545</a:t>
                      </a:r>
                    </a:p>
                  </a:txBody>
                  <a:tcPr/>
                </a:tc>
                <a:tc>
                  <a:txBody>
                    <a:bodyPr/>
                    <a:lstStyle/>
                    <a:p>
                      <a:r>
                        <a:rPr lang="en-GB" sz="1050" b="1" dirty="0">
                          <a:solidFill>
                            <a:srgbClr val="FF0000"/>
                          </a:solidFill>
                        </a:rPr>
                        <a:t>1.281</a:t>
                      </a:r>
                    </a:p>
                  </a:txBody>
                  <a:tcPr>
                    <a:solidFill>
                      <a:schemeClr val="bg2">
                        <a:lumMod val="75000"/>
                      </a:schemeClr>
                    </a:solidFill>
                  </a:tcPr>
                </a:tc>
                <a:tc>
                  <a:txBody>
                    <a:bodyPr/>
                    <a:lstStyle/>
                    <a:p>
                      <a:r>
                        <a:rPr lang="en-GB" sz="1050" dirty="0"/>
                        <a:t>204.5</a:t>
                      </a:r>
                    </a:p>
                  </a:txBody>
                  <a:tcPr/>
                </a:tc>
                <a:tc>
                  <a:txBody>
                    <a:bodyPr/>
                    <a:lstStyle/>
                    <a:p>
                      <a:r>
                        <a:rPr lang="en-GB" sz="1050" dirty="0"/>
                        <a:t>10</a:t>
                      </a:r>
                    </a:p>
                  </a:txBody>
                  <a:tcPr/>
                </a:tc>
                <a:tc>
                  <a:txBody>
                    <a:bodyPr/>
                    <a:lstStyle/>
                    <a:p>
                      <a:r>
                        <a:rPr lang="en-GB" sz="1050" dirty="0"/>
                        <a:t>11.89</a:t>
                      </a:r>
                    </a:p>
                  </a:txBody>
                  <a:tcPr/>
                </a:tc>
                <a:tc>
                  <a:txBody>
                    <a:bodyPr/>
                    <a:lstStyle/>
                    <a:p>
                      <a:r>
                        <a:rPr lang="en-GB" sz="1050" dirty="0"/>
                        <a:t>2.114</a:t>
                      </a:r>
                    </a:p>
                  </a:txBody>
                  <a:tcPr/>
                </a:tc>
                <a:tc>
                  <a:txBody>
                    <a:bodyPr/>
                    <a:lstStyle/>
                    <a:p>
                      <a:r>
                        <a:rPr lang="en-GB" sz="1050" dirty="0"/>
                        <a:t>0.883</a:t>
                      </a:r>
                    </a:p>
                  </a:txBody>
                  <a:tcPr/>
                </a:tc>
                <a:tc>
                  <a:txBody>
                    <a:bodyPr/>
                    <a:lstStyle/>
                    <a:p>
                      <a:r>
                        <a:rPr lang="en-GB" sz="1050" dirty="0"/>
                        <a:t>1.777</a:t>
                      </a:r>
                    </a:p>
                  </a:txBody>
                  <a:tcPr/>
                </a:tc>
                <a:extLst>
                  <a:ext uri="{0D108BD9-81ED-4DB2-BD59-A6C34878D82A}">
                    <a16:rowId xmlns:a16="http://schemas.microsoft.com/office/drawing/2014/main" val="10006"/>
                  </a:ext>
                </a:extLst>
              </a:tr>
              <a:tr h="370840">
                <a:tc>
                  <a:txBody>
                    <a:bodyPr/>
                    <a:lstStyle/>
                    <a:p>
                      <a:r>
                        <a:rPr lang="en-GB" sz="1050" dirty="0"/>
                        <a:t>Sweden (SKr)</a:t>
                      </a:r>
                    </a:p>
                  </a:txBody>
                  <a:tcPr/>
                </a:tc>
                <a:tc>
                  <a:txBody>
                    <a:bodyPr/>
                    <a:lstStyle/>
                    <a:p>
                      <a:r>
                        <a:rPr lang="en-GB" sz="1050" dirty="0"/>
                        <a:t>1.544</a:t>
                      </a:r>
                    </a:p>
                  </a:txBody>
                  <a:tcPr/>
                </a:tc>
                <a:tc>
                  <a:txBody>
                    <a:bodyPr/>
                    <a:lstStyle/>
                    <a:p>
                      <a:r>
                        <a:rPr lang="en-GB" sz="1050" dirty="0"/>
                        <a:t>8.030</a:t>
                      </a:r>
                    </a:p>
                  </a:txBody>
                  <a:tcPr/>
                </a:tc>
                <a:tc>
                  <a:txBody>
                    <a:bodyPr/>
                    <a:lstStyle/>
                    <a:p>
                      <a:r>
                        <a:rPr lang="en-GB" sz="1050" b="1" dirty="0">
                          <a:solidFill>
                            <a:srgbClr val="FF0000"/>
                          </a:solidFill>
                        </a:rPr>
                        <a:t>1.078</a:t>
                      </a:r>
                    </a:p>
                  </a:txBody>
                  <a:tcPr>
                    <a:solidFill>
                      <a:schemeClr val="bg2">
                        <a:lumMod val="75000"/>
                      </a:schemeClr>
                    </a:solidFill>
                  </a:tcPr>
                </a:tc>
                <a:tc>
                  <a:txBody>
                    <a:bodyPr/>
                    <a:lstStyle/>
                    <a:p>
                      <a:r>
                        <a:rPr lang="en-GB" sz="1050" dirty="0"/>
                        <a:t>172.0</a:t>
                      </a:r>
                    </a:p>
                  </a:txBody>
                  <a:tcPr/>
                </a:tc>
                <a:tc>
                  <a:txBody>
                    <a:bodyPr/>
                    <a:lstStyle/>
                    <a:p>
                      <a:r>
                        <a:rPr lang="en-GB" sz="1050" dirty="0"/>
                        <a:t>8.412</a:t>
                      </a:r>
                    </a:p>
                  </a:txBody>
                  <a:tcPr/>
                </a:tc>
                <a:tc>
                  <a:txBody>
                    <a:bodyPr/>
                    <a:lstStyle/>
                    <a:p>
                      <a:r>
                        <a:rPr lang="en-GB" sz="1050" b="1" dirty="0"/>
                        <a:t>10</a:t>
                      </a:r>
                    </a:p>
                  </a:txBody>
                  <a:tcPr>
                    <a:solidFill>
                      <a:srgbClr val="FF0000"/>
                    </a:solidFill>
                  </a:tcPr>
                </a:tc>
                <a:tc>
                  <a:txBody>
                    <a:bodyPr/>
                    <a:lstStyle/>
                    <a:p>
                      <a:r>
                        <a:rPr lang="en-GB" sz="1050" b="1" dirty="0"/>
                        <a:t>1.779</a:t>
                      </a:r>
                    </a:p>
                  </a:txBody>
                  <a:tcPr>
                    <a:solidFill>
                      <a:srgbClr val="FF0000"/>
                    </a:solidFill>
                  </a:tcPr>
                </a:tc>
                <a:tc>
                  <a:txBody>
                    <a:bodyPr/>
                    <a:lstStyle/>
                    <a:p>
                      <a:r>
                        <a:rPr lang="en-GB" sz="1050" dirty="0"/>
                        <a:t>0.743</a:t>
                      </a:r>
                    </a:p>
                  </a:txBody>
                  <a:tcPr/>
                </a:tc>
                <a:tc>
                  <a:txBody>
                    <a:bodyPr/>
                    <a:lstStyle/>
                    <a:p>
                      <a:r>
                        <a:rPr lang="en-GB" sz="1050" dirty="0"/>
                        <a:t>1.495</a:t>
                      </a:r>
                    </a:p>
                  </a:txBody>
                  <a:tcPr/>
                </a:tc>
                <a:extLst>
                  <a:ext uri="{0D108BD9-81ED-4DB2-BD59-A6C34878D82A}">
                    <a16:rowId xmlns:a16="http://schemas.microsoft.com/office/drawing/2014/main" val="10007"/>
                  </a:ext>
                </a:extLst>
              </a:tr>
              <a:tr h="370840">
                <a:tc>
                  <a:txBody>
                    <a:bodyPr/>
                    <a:lstStyle/>
                    <a:p>
                      <a:r>
                        <a:rPr lang="en-GB" sz="1050" dirty="0"/>
                        <a:t>Switzerland (SFr)</a:t>
                      </a:r>
                    </a:p>
                  </a:txBody>
                  <a:tcPr/>
                </a:tc>
                <a:tc>
                  <a:txBody>
                    <a:bodyPr/>
                    <a:lstStyle/>
                    <a:p>
                      <a:r>
                        <a:rPr lang="en-GB" sz="1050" dirty="0"/>
                        <a:t>0.868</a:t>
                      </a:r>
                    </a:p>
                  </a:txBody>
                  <a:tcPr/>
                </a:tc>
                <a:tc>
                  <a:txBody>
                    <a:bodyPr/>
                    <a:lstStyle/>
                    <a:p>
                      <a:r>
                        <a:rPr lang="en-GB" sz="1050" dirty="0"/>
                        <a:t>4.514</a:t>
                      </a:r>
                    </a:p>
                  </a:txBody>
                  <a:tcPr/>
                </a:tc>
                <a:tc>
                  <a:txBody>
                    <a:bodyPr/>
                    <a:lstStyle/>
                    <a:p>
                      <a:r>
                        <a:rPr lang="en-GB" sz="1050" b="1" dirty="0">
                          <a:solidFill>
                            <a:srgbClr val="FF0000"/>
                          </a:solidFill>
                        </a:rPr>
                        <a:t>0.606</a:t>
                      </a:r>
                    </a:p>
                  </a:txBody>
                  <a:tcPr>
                    <a:solidFill>
                      <a:schemeClr val="bg2">
                        <a:lumMod val="75000"/>
                      </a:schemeClr>
                    </a:solidFill>
                  </a:tcPr>
                </a:tc>
                <a:tc>
                  <a:txBody>
                    <a:bodyPr/>
                    <a:lstStyle/>
                    <a:p>
                      <a:r>
                        <a:rPr lang="en-GB" sz="1050" dirty="0"/>
                        <a:t>96.71</a:t>
                      </a:r>
                    </a:p>
                  </a:txBody>
                  <a:tcPr/>
                </a:tc>
                <a:tc>
                  <a:txBody>
                    <a:bodyPr/>
                    <a:lstStyle/>
                    <a:p>
                      <a:r>
                        <a:rPr lang="en-GB" sz="1050" dirty="0"/>
                        <a:t>4.729</a:t>
                      </a:r>
                    </a:p>
                  </a:txBody>
                  <a:tcPr/>
                </a:tc>
                <a:tc>
                  <a:txBody>
                    <a:bodyPr/>
                    <a:lstStyle/>
                    <a:p>
                      <a:r>
                        <a:rPr lang="en-GB" sz="1050" b="1" dirty="0"/>
                        <a:t>5.622</a:t>
                      </a:r>
                    </a:p>
                  </a:txBody>
                  <a:tcPr>
                    <a:solidFill>
                      <a:srgbClr val="FF0000"/>
                    </a:solidFill>
                  </a:tcPr>
                </a:tc>
                <a:tc>
                  <a:txBody>
                    <a:bodyPr/>
                    <a:lstStyle/>
                    <a:p>
                      <a:r>
                        <a:rPr lang="en-GB" sz="1050" b="1" dirty="0"/>
                        <a:t>1</a:t>
                      </a:r>
                    </a:p>
                  </a:txBody>
                  <a:tcPr>
                    <a:solidFill>
                      <a:srgbClr val="FF0000"/>
                    </a:solidFill>
                  </a:tcPr>
                </a:tc>
                <a:tc>
                  <a:txBody>
                    <a:bodyPr/>
                    <a:lstStyle/>
                    <a:p>
                      <a:r>
                        <a:rPr lang="en-GB" sz="1050" dirty="0"/>
                        <a:t>0.418</a:t>
                      </a:r>
                    </a:p>
                  </a:txBody>
                  <a:tcPr/>
                </a:tc>
                <a:tc>
                  <a:txBody>
                    <a:bodyPr/>
                    <a:lstStyle/>
                    <a:p>
                      <a:r>
                        <a:rPr lang="en-GB" sz="1050" dirty="0"/>
                        <a:t>0.840</a:t>
                      </a:r>
                    </a:p>
                  </a:txBody>
                  <a:tcPr/>
                </a:tc>
                <a:extLst>
                  <a:ext uri="{0D108BD9-81ED-4DB2-BD59-A6C34878D82A}">
                    <a16:rowId xmlns:a16="http://schemas.microsoft.com/office/drawing/2014/main" val="10008"/>
                  </a:ext>
                </a:extLst>
              </a:tr>
              <a:tr h="370840">
                <a:tc>
                  <a:txBody>
                    <a:bodyPr/>
                    <a:lstStyle/>
                    <a:p>
                      <a:r>
                        <a:rPr lang="en-GB" sz="1050" dirty="0"/>
                        <a:t>UK (£)</a:t>
                      </a:r>
                    </a:p>
                  </a:txBody>
                  <a:tcPr/>
                </a:tc>
                <a:tc>
                  <a:txBody>
                    <a:bodyPr/>
                    <a:lstStyle/>
                    <a:p>
                      <a:r>
                        <a:rPr lang="en-GB" sz="1050" dirty="0"/>
                        <a:t>2.077</a:t>
                      </a:r>
                    </a:p>
                  </a:txBody>
                  <a:tcPr/>
                </a:tc>
                <a:tc>
                  <a:txBody>
                    <a:bodyPr/>
                    <a:lstStyle/>
                    <a:p>
                      <a:r>
                        <a:rPr lang="en-GB" sz="1050" dirty="0"/>
                        <a:t>10.80</a:t>
                      </a:r>
                    </a:p>
                  </a:txBody>
                  <a:tcPr/>
                </a:tc>
                <a:tc>
                  <a:txBody>
                    <a:bodyPr/>
                    <a:lstStyle/>
                    <a:p>
                      <a:r>
                        <a:rPr lang="en-GB" sz="1050" b="1" dirty="0">
                          <a:solidFill>
                            <a:srgbClr val="FF0000"/>
                          </a:solidFill>
                        </a:rPr>
                        <a:t>1.450</a:t>
                      </a:r>
                    </a:p>
                  </a:txBody>
                  <a:tcPr>
                    <a:solidFill>
                      <a:schemeClr val="bg2">
                        <a:lumMod val="75000"/>
                      </a:schemeClr>
                    </a:solidFill>
                  </a:tcPr>
                </a:tc>
                <a:tc>
                  <a:txBody>
                    <a:bodyPr/>
                    <a:lstStyle/>
                    <a:p>
                      <a:r>
                        <a:rPr lang="en-GB" sz="1050" dirty="0"/>
                        <a:t>231.5</a:t>
                      </a:r>
                    </a:p>
                  </a:txBody>
                  <a:tcPr/>
                </a:tc>
                <a:tc>
                  <a:txBody>
                    <a:bodyPr/>
                    <a:lstStyle/>
                    <a:p>
                      <a:r>
                        <a:rPr lang="en-GB" sz="1050" dirty="0"/>
                        <a:t>11.32</a:t>
                      </a:r>
                    </a:p>
                  </a:txBody>
                  <a:tcPr/>
                </a:tc>
                <a:tc>
                  <a:txBody>
                    <a:bodyPr/>
                    <a:lstStyle/>
                    <a:p>
                      <a:r>
                        <a:rPr lang="en-GB" sz="1050" dirty="0"/>
                        <a:t>13.45</a:t>
                      </a:r>
                    </a:p>
                  </a:txBody>
                  <a:tcPr/>
                </a:tc>
                <a:tc>
                  <a:txBody>
                    <a:bodyPr/>
                    <a:lstStyle/>
                    <a:p>
                      <a:r>
                        <a:rPr lang="en-GB" sz="1050" dirty="0"/>
                        <a:t>2.393</a:t>
                      </a:r>
                    </a:p>
                  </a:txBody>
                  <a:tcPr/>
                </a:tc>
                <a:tc>
                  <a:txBody>
                    <a:bodyPr/>
                    <a:lstStyle/>
                    <a:p>
                      <a:r>
                        <a:rPr lang="en-GB" sz="1050" b="1" dirty="0"/>
                        <a:t>1</a:t>
                      </a:r>
                    </a:p>
                  </a:txBody>
                  <a:tcPr>
                    <a:solidFill>
                      <a:schemeClr val="accent4">
                        <a:lumMod val="60000"/>
                        <a:lumOff val="40000"/>
                      </a:schemeClr>
                    </a:solidFill>
                  </a:tcPr>
                </a:tc>
                <a:tc>
                  <a:txBody>
                    <a:bodyPr/>
                    <a:lstStyle/>
                    <a:p>
                      <a:r>
                        <a:rPr lang="en-GB" sz="1050" b="1" dirty="0">
                          <a:solidFill>
                            <a:schemeClr val="tx1"/>
                          </a:solidFill>
                        </a:rPr>
                        <a:t>2.012</a:t>
                      </a:r>
                    </a:p>
                  </a:txBody>
                  <a:tcPr>
                    <a:solidFill>
                      <a:schemeClr val="accent4">
                        <a:lumMod val="60000"/>
                        <a:lumOff val="40000"/>
                      </a:schemeClr>
                    </a:solidFill>
                  </a:tcPr>
                </a:tc>
                <a:extLst>
                  <a:ext uri="{0D108BD9-81ED-4DB2-BD59-A6C34878D82A}">
                    <a16:rowId xmlns:a16="http://schemas.microsoft.com/office/drawing/2014/main" val="10009"/>
                  </a:ext>
                </a:extLst>
              </a:tr>
              <a:tr h="370840">
                <a:tc>
                  <a:txBody>
                    <a:bodyPr/>
                    <a:lstStyle/>
                    <a:p>
                      <a:r>
                        <a:rPr lang="en-GB" sz="1050" dirty="0"/>
                        <a:t>USA ($)</a:t>
                      </a:r>
                    </a:p>
                  </a:txBody>
                  <a:tcPr/>
                </a:tc>
                <a:tc>
                  <a:txBody>
                    <a:bodyPr/>
                    <a:lstStyle/>
                    <a:p>
                      <a:r>
                        <a:rPr lang="en-GB" sz="1050" dirty="0"/>
                        <a:t>1.033</a:t>
                      </a:r>
                    </a:p>
                  </a:txBody>
                  <a:tcPr/>
                </a:tc>
                <a:tc>
                  <a:txBody>
                    <a:bodyPr/>
                    <a:lstStyle/>
                    <a:p>
                      <a:r>
                        <a:rPr lang="en-GB" sz="1050" dirty="0"/>
                        <a:t>5.371</a:t>
                      </a:r>
                    </a:p>
                  </a:txBody>
                  <a:tcPr/>
                </a:tc>
                <a:tc>
                  <a:txBody>
                    <a:bodyPr/>
                    <a:lstStyle/>
                    <a:p>
                      <a:r>
                        <a:rPr lang="en-GB" sz="1050" b="1" dirty="0">
                          <a:solidFill>
                            <a:srgbClr val="FF0000"/>
                          </a:solidFill>
                        </a:rPr>
                        <a:t>0.721</a:t>
                      </a:r>
                    </a:p>
                  </a:txBody>
                  <a:tcPr>
                    <a:solidFill>
                      <a:schemeClr val="bg2">
                        <a:lumMod val="75000"/>
                      </a:schemeClr>
                    </a:solidFill>
                  </a:tcPr>
                </a:tc>
                <a:tc>
                  <a:txBody>
                    <a:bodyPr/>
                    <a:lstStyle/>
                    <a:p>
                      <a:r>
                        <a:rPr lang="en-GB" sz="1050" dirty="0"/>
                        <a:t>115.1</a:t>
                      </a:r>
                    </a:p>
                  </a:txBody>
                  <a:tcPr/>
                </a:tc>
                <a:tc>
                  <a:txBody>
                    <a:bodyPr/>
                    <a:lstStyle/>
                    <a:p>
                      <a:r>
                        <a:rPr lang="en-GB" sz="1050" dirty="0"/>
                        <a:t>5.627</a:t>
                      </a:r>
                    </a:p>
                  </a:txBody>
                  <a:tcPr/>
                </a:tc>
                <a:tc>
                  <a:txBody>
                    <a:bodyPr/>
                    <a:lstStyle/>
                    <a:p>
                      <a:r>
                        <a:rPr lang="en-GB" sz="1050" dirty="0"/>
                        <a:t>6.689</a:t>
                      </a:r>
                    </a:p>
                  </a:txBody>
                  <a:tcPr/>
                </a:tc>
                <a:tc>
                  <a:txBody>
                    <a:bodyPr/>
                    <a:lstStyle/>
                    <a:p>
                      <a:r>
                        <a:rPr lang="en-GB" sz="1050" dirty="0"/>
                        <a:t>1.190</a:t>
                      </a:r>
                    </a:p>
                  </a:txBody>
                  <a:tcPr/>
                </a:tc>
                <a:tc>
                  <a:txBody>
                    <a:bodyPr/>
                    <a:lstStyle/>
                    <a:p>
                      <a:r>
                        <a:rPr lang="en-GB" sz="1050" b="1" dirty="0"/>
                        <a:t>0.497</a:t>
                      </a:r>
                    </a:p>
                  </a:txBody>
                  <a:tcPr>
                    <a:solidFill>
                      <a:schemeClr val="accent4">
                        <a:lumMod val="60000"/>
                        <a:lumOff val="40000"/>
                      </a:schemeClr>
                    </a:solidFill>
                  </a:tcPr>
                </a:tc>
                <a:tc>
                  <a:txBody>
                    <a:bodyPr/>
                    <a:lstStyle/>
                    <a:p>
                      <a:r>
                        <a:rPr lang="en-GB" sz="1050" b="1" dirty="0"/>
                        <a:t>1</a:t>
                      </a:r>
                    </a:p>
                  </a:txBody>
                  <a:tcPr>
                    <a:solidFill>
                      <a:schemeClr val="accent4">
                        <a:lumMod val="60000"/>
                        <a:lumOff val="40000"/>
                      </a:schemeClr>
                    </a:solidFill>
                  </a:tcPr>
                </a:tc>
                <a:extLst>
                  <a:ext uri="{0D108BD9-81ED-4DB2-BD59-A6C34878D82A}">
                    <a16:rowId xmlns:a16="http://schemas.microsoft.com/office/drawing/2014/main" val="10010"/>
                  </a:ext>
                </a:extLst>
              </a:tr>
            </a:tbl>
          </a:graphicData>
        </a:graphic>
      </p:graphicFrame>
      <p:sp>
        <p:nvSpPr>
          <p:cNvPr id="3" name="Title 2"/>
          <p:cNvSpPr>
            <a:spLocks noGrp="1"/>
          </p:cNvSpPr>
          <p:nvPr>
            <p:ph type="title"/>
          </p:nvPr>
        </p:nvSpPr>
        <p:spPr>
          <a:xfrm>
            <a:off x="214282" y="0"/>
            <a:ext cx="8715436" cy="738336"/>
          </a:xfrm>
        </p:spPr>
        <p:txBody>
          <a:bodyPr>
            <a:noAutofit/>
          </a:bodyPr>
          <a:lstStyle/>
          <a:p>
            <a:r>
              <a:rPr lang="en-GB" sz="2400" dirty="0"/>
              <a:t>Bilateral and trade-weighted exchange rates – 6</a:t>
            </a:r>
            <a:br>
              <a:rPr lang="en-GB" sz="2400" dirty="0"/>
            </a:br>
            <a:r>
              <a:rPr lang="en-GB" sz="2400" dirty="0"/>
              <a:t> (Cross-rates and reciprocals of exchange rates)</a:t>
            </a:r>
          </a:p>
        </p:txBody>
      </p:sp>
      <p:sp>
        <p:nvSpPr>
          <p:cNvPr id="5" name="TextBox 4"/>
          <p:cNvSpPr txBox="1"/>
          <p:nvPr/>
        </p:nvSpPr>
        <p:spPr>
          <a:xfrm>
            <a:off x="383637" y="5165426"/>
            <a:ext cx="8291264" cy="584775"/>
          </a:xfrm>
          <a:prstGeom prst="rect">
            <a:avLst/>
          </a:prstGeom>
          <a:noFill/>
        </p:spPr>
        <p:txBody>
          <a:bodyPr wrap="square" rtlCol="0">
            <a:spAutoFit/>
          </a:bodyPr>
          <a:lstStyle/>
          <a:p>
            <a:r>
              <a:rPr lang="en-GB" sz="1600" dirty="0"/>
              <a:t>International exchange rates of selected countries as at 13</a:t>
            </a:r>
            <a:r>
              <a:rPr lang="en-GB" sz="1600" baseline="30000" dirty="0"/>
              <a:t>th</a:t>
            </a:r>
            <a:r>
              <a:rPr lang="en-GB" sz="1600" dirty="0"/>
              <a:t> September 2007</a:t>
            </a:r>
          </a:p>
          <a:p>
            <a:pPr algn="ctr"/>
            <a:r>
              <a:rPr lang="en-GB" sz="1600" dirty="0"/>
              <a:t>Source: </a:t>
            </a:r>
            <a:r>
              <a:rPr lang="en-GB" sz="1600" i="1" dirty="0"/>
              <a:t>Financial Times </a:t>
            </a:r>
            <a:r>
              <a:rPr lang="en-GB" sz="1600" dirty="0"/>
              <a:t>derived from Reuters</a:t>
            </a:r>
          </a:p>
        </p:txBody>
      </p:sp>
      <p:sp>
        <p:nvSpPr>
          <p:cNvPr id="6" name="Slide Number Placeholder 5"/>
          <p:cNvSpPr>
            <a:spLocks noGrp="1"/>
          </p:cNvSpPr>
          <p:nvPr>
            <p:ph type="sldNum" sz="quarter" idx="12"/>
          </p:nvPr>
        </p:nvSpPr>
        <p:spPr/>
        <p:txBody>
          <a:bodyPr/>
          <a:lstStyle/>
          <a:p>
            <a:fld id="{39C36121-C617-4182-BE9B-5368C33B3086}" type="slidenum">
              <a:rPr lang="en-GB" smtClean="0"/>
              <a:pPr/>
              <a:t>11</a:t>
            </a:fld>
            <a:endParaRPr lang="en-GB" dirty="0"/>
          </a:p>
        </p:txBody>
      </p:sp>
    </p:spTree>
    <p:custDataLst>
      <p:tags r:id="rId1"/>
    </p:custDataLst>
    <p:extLst>
      <p:ext uri="{BB962C8B-B14F-4D97-AF65-F5344CB8AC3E}">
        <p14:creationId xmlns:p14="http://schemas.microsoft.com/office/powerpoint/2010/main" val="2425738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000" dirty="0">
                <a:solidFill>
                  <a:srgbClr val="7030A0"/>
                </a:solidFill>
              </a:rPr>
              <a:t>In the real world, a country has many trading partners. For example, see the previous spreadsheet information relating to the UK’s top 20 trading partners in the world.</a:t>
            </a:r>
          </a:p>
          <a:p>
            <a:endParaRPr lang="en-GB" sz="2000" dirty="0">
              <a:solidFill>
                <a:srgbClr val="7030A0"/>
              </a:solidFill>
            </a:endParaRPr>
          </a:p>
          <a:p>
            <a:r>
              <a:rPr lang="en-GB" sz="2000" dirty="0">
                <a:solidFill>
                  <a:srgbClr val="7030A0"/>
                </a:solidFill>
              </a:rPr>
              <a:t>So, in order to evaluate how sterling is generally performing against a sort of ‘Rest of the World’ currency, a trade-weighted figure can be calculated using the percentage of trade conducted with each country multiplied by the pound’s value against each country’s currency and added together</a:t>
            </a:r>
          </a:p>
          <a:p>
            <a:endParaRPr lang="en-GB" sz="2000" dirty="0">
              <a:solidFill>
                <a:srgbClr val="7030A0"/>
              </a:solidFill>
            </a:endParaRPr>
          </a:p>
          <a:p>
            <a:r>
              <a:rPr lang="en-GB" sz="2000" dirty="0">
                <a:solidFill>
                  <a:srgbClr val="7030A0"/>
                </a:solidFill>
              </a:rPr>
              <a:t>As a simple example, in 2015 the UK’s top eight trading partners accounted for over 68% or more than two thirds of its total world trade</a:t>
            </a:r>
          </a:p>
        </p:txBody>
      </p:sp>
      <p:sp>
        <p:nvSpPr>
          <p:cNvPr id="3" name="Title 2"/>
          <p:cNvSpPr>
            <a:spLocks noGrp="1"/>
          </p:cNvSpPr>
          <p:nvPr>
            <p:ph type="title"/>
          </p:nvPr>
        </p:nvSpPr>
        <p:spPr/>
        <p:txBody>
          <a:bodyPr>
            <a:normAutofit/>
          </a:bodyPr>
          <a:lstStyle/>
          <a:p>
            <a:r>
              <a:rPr lang="en-GB" sz="3600" dirty="0"/>
              <a:t>Trade-weighted exchange rates -1</a:t>
            </a:r>
          </a:p>
        </p:txBody>
      </p:sp>
      <p:sp>
        <p:nvSpPr>
          <p:cNvPr id="4" name="Slide Number Placeholder 3"/>
          <p:cNvSpPr>
            <a:spLocks noGrp="1"/>
          </p:cNvSpPr>
          <p:nvPr>
            <p:ph type="sldNum" sz="quarter" idx="12"/>
          </p:nvPr>
        </p:nvSpPr>
        <p:spPr/>
        <p:txBody>
          <a:bodyPr/>
          <a:lstStyle/>
          <a:p>
            <a:fld id="{39C36121-C617-4182-BE9B-5368C33B3086}" type="slidenum">
              <a:rPr lang="en-GB" smtClean="0"/>
              <a:pPr/>
              <a:t>12</a:t>
            </a:fld>
            <a:endParaRPr lang="en-GB" dirty="0"/>
          </a:p>
        </p:txBody>
      </p:sp>
    </p:spTree>
    <p:custDataLst>
      <p:tags r:id="rId1"/>
    </p:custDataLst>
    <p:extLst>
      <p:ext uri="{BB962C8B-B14F-4D97-AF65-F5344CB8AC3E}">
        <p14:creationId xmlns:p14="http://schemas.microsoft.com/office/powerpoint/2010/main" val="2654724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36525"/>
            <a:ext cx="8496944" cy="504478"/>
          </a:xfrm>
        </p:spPr>
        <p:txBody>
          <a:bodyPr>
            <a:normAutofit fontScale="90000"/>
          </a:bodyPr>
          <a:lstStyle/>
          <a:p>
            <a:r>
              <a:rPr lang="en-GB" sz="3600" dirty="0"/>
              <a:t>Trade-weighted exchange rates -2</a:t>
            </a:r>
            <a:endParaRPr lang="en-GB" sz="40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229399575"/>
              </p:ext>
            </p:extLst>
          </p:nvPr>
        </p:nvGraphicFramePr>
        <p:xfrm>
          <a:off x="323528" y="764704"/>
          <a:ext cx="8496944" cy="4800600"/>
        </p:xfrm>
        <a:graphic>
          <a:graphicData uri="http://schemas.openxmlformats.org/drawingml/2006/table">
            <a:tbl>
              <a:tblPr firstRow="1" bandRow="1">
                <a:tableStyleId>{5C22544A-7EE6-4342-B048-85BDC9FD1C3A}</a:tableStyleId>
              </a:tblPr>
              <a:tblGrid>
                <a:gridCol w="2231520">
                  <a:extLst>
                    <a:ext uri="{9D8B030D-6E8A-4147-A177-3AD203B41FA5}">
                      <a16:colId xmlns:a16="http://schemas.microsoft.com/office/drawing/2014/main" val="20000"/>
                    </a:ext>
                  </a:extLst>
                </a:gridCol>
                <a:gridCol w="2016952">
                  <a:extLst>
                    <a:ext uri="{9D8B030D-6E8A-4147-A177-3AD203B41FA5}">
                      <a16:colId xmlns:a16="http://schemas.microsoft.com/office/drawing/2014/main" val="20001"/>
                    </a:ext>
                  </a:extLst>
                </a:gridCol>
                <a:gridCol w="2549083">
                  <a:extLst>
                    <a:ext uri="{9D8B030D-6E8A-4147-A177-3AD203B41FA5}">
                      <a16:colId xmlns:a16="http://schemas.microsoft.com/office/drawing/2014/main" val="20002"/>
                    </a:ext>
                  </a:extLst>
                </a:gridCol>
                <a:gridCol w="1699389">
                  <a:extLst>
                    <a:ext uri="{9D8B030D-6E8A-4147-A177-3AD203B41FA5}">
                      <a16:colId xmlns:a16="http://schemas.microsoft.com/office/drawing/2014/main" val="20003"/>
                    </a:ext>
                  </a:extLst>
                </a:gridCol>
              </a:tblGrid>
              <a:tr h="370840">
                <a:tc>
                  <a:txBody>
                    <a:bodyPr/>
                    <a:lstStyle/>
                    <a:p>
                      <a:r>
                        <a:rPr lang="en-GB" dirty="0"/>
                        <a:t>Trading partner</a:t>
                      </a:r>
                    </a:p>
                  </a:txBody>
                  <a:tcPr/>
                </a:tc>
                <a:tc>
                  <a:txBody>
                    <a:bodyPr/>
                    <a:lstStyle/>
                    <a:p>
                      <a:pPr algn="ctr"/>
                      <a:r>
                        <a:rPr lang="en-GB" dirty="0"/>
                        <a:t>Percentage</a:t>
                      </a:r>
                      <a:r>
                        <a:rPr lang="en-GB" baseline="0" dirty="0"/>
                        <a:t> of total trade (goods only)</a:t>
                      </a:r>
                    </a:p>
                    <a:p>
                      <a:pPr algn="ctr"/>
                      <a:r>
                        <a:rPr lang="en-GB" baseline="0" dirty="0"/>
                        <a:t>1</a:t>
                      </a:r>
                      <a:endParaRPr lang="en-GB" dirty="0"/>
                    </a:p>
                  </a:txBody>
                  <a:tcPr/>
                </a:tc>
                <a:tc>
                  <a:txBody>
                    <a:bodyPr/>
                    <a:lstStyle/>
                    <a:p>
                      <a:pPr algn="ctr"/>
                      <a:r>
                        <a:rPr lang="en-GB" dirty="0"/>
                        <a:t>Assuming</a:t>
                      </a:r>
                      <a:r>
                        <a:rPr lang="en-GB" baseline="0" dirty="0"/>
                        <a:t> today’s</a:t>
                      </a:r>
                      <a:endParaRPr lang="en-GB" dirty="0"/>
                    </a:p>
                    <a:p>
                      <a:pPr algn="ctr"/>
                      <a:r>
                        <a:rPr lang="en-GB" dirty="0"/>
                        <a:t>sterling value exchange  rate</a:t>
                      </a:r>
                    </a:p>
                    <a:p>
                      <a:pPr algn="ctr"/>
                      <a:endParaRPr lang="en-GB" dirty="0"/>
                    </a:p>
                    <a:p>
                      <a:pPr algn="ctr"/>
                      <a:r>
                        <a:rPr lang="en-GB" dirty="0"/>
                        <a:t>2</a:t>
                      </a:r>
                    </a:p>
                  </a:txBody>
                  <a:tcPr/>
                </a:tc>
                <a:tc>
                  <a:txBody>
                    <a:bodyPr/>
                    <a:lstStyle/>
                    <a:p>
                      <a:pPr algn="ctr"/>
                      <a:r>
                        <a:rPr lang="en-GB" dirty="0"/>
                        <a:t>Trade weighted</a:t>
                      </a:r>
                    </a:p>
                    <a:p>
                      <a:pPr algn="ctr"/>
                      <a:r>
                        <a:rPr lang="en-GB" dirty="0"/>
                        <a:t>Value </a:t>
                      </a:r>
                    </a:p>
                    <a:p>
                      <a:pPr algn="ctr"/>
                      <a:r>
                        <a:rPr lang="en-GB" dirty="0"/>
                        <a:t>(column 2 x column 1)</a:t>
                      </a:r>
                    </a:p>
                  </a:txBody>
                  <a:tcPr/>
                </a:tc>
                <a:extLst>
                  <a:ext uri="{0D108BD9-81ED-4DB2-BD59-A6C34878D82A}">
                    <a16:rowId xmlns:a16="http://schemas.microsoft.com/office/drawing/2014/main" val="10000"/>
                  </a:ext>
                </a:extLst>
              </a:tr>
              <a:tr h="370840">
                <a:tc>
                  <a:txBody>
                    <a:bodyPr/>
                    <a:lstStyle/>
                    <a:p>
                      <a:r>
                        <a:rPr lang="en-GB" dirty="0"/>
                        <a:t>European Union</a:t>
                      </a:r>
                    </a:p>
                  </a:txBody>
                  <a:tcPr/>
                </a:tc>
                <a:tc>
                  <a:txBody>
                    <a:bodyPr/>
                    <a:lstStyle/>
                    <a:p>
                      <a:pPr algn="ctr"/>
                      <a:r>
                        <a:rPr lang="en-GB" dirty="0"/>
                        <a:t>28.6</a:t>
                      </a:r>
                    </a:p>
                  </a:txBody>
                  <a:tcPr/>
                </a:tc>
                <a:tc>
                  <a:txBody>
                    <a:bodyPr/>
                    <a:lstStyle/>
                    <a:p>
                      <a:pPr algn="ctr"/>
                      <a:r>
                        <a:rPr lang="en-GB" dirty="0"/>
                        <a:t>0.9000</a:t>
                      </a:r>
                    </a:p>
                  </a:txBody>
                  <a:tcPr/>
                </a:tc>
                <a:tc>
                  <a:txBody>
                    <a:bodyPr/>
                    <a:lstStyle/>
                    <a:p>
                      <a:pPr algn="ctr"/>
                      <a:r>
                        <a:rPr lang="en-GB" dirty="0"/>
                        <a:t>25.74</a:t>
                      </a:r>
                    </a:p>
                  </a:txBody>
                  <a:tcPr/>
                </a:tc>
                <a:extLst>
                  <a:ext uri="{0D108BD9-81ED-4DB2-BD59-A6C34878D82A}">
                    <a16:rowId xmlns:a16="http://schemas.microsoft.com/office/drawing/2014/main" val="10001"/>
                  </a:ext>
                </a:extLst>
              </a:tr>
              <a:tr h="370840">
                <a:tc>
                  <a:txBody>
                    <a:bodyPr/>
                    <a:lstStyle/>
                    <a:p>
                      <a:r>
                        <a:rPr lang="en-GB" dirty="0"/>
                        <a:t>United States</a:t>
                      </a:r>
                    </a:p>
                  </a:txBody>
                  <a:tcPr/>
                </a:tc>
                <a:tc>
                  <a:txBody>
                    <a:bodyPr/>
                    <a:lstStyle/>
                    <a:p>
                      <a:pPr algn="ctr"/>
                      <a:r>
                        <a:rPr lang="en-GB" dirty="0"/>
                        <a:t>14.5</a:t>
                      </a:r>
                    </a:p>
                  </a:txBody>
                  <a:tcPr/>
                </a:tc>
                <a:tc>
                  <a:txBody>
                    <a:bodyPr/>
                    <a:lstStyle/>
                    <a:p>
                      <a:pPr algn="ctr"/>
                      <a:r>
                        <a:rPr lang="en-GB" dirty="0"/>
                        <a:t>0.7700</a:t>
                      </a:r>
                    </a:p>
                  </a:txBody>
                  <a:tcPr/>
                </a:tc>
                <a:tc>
                  <a:txBody>
                    <a:bodyPr/>
                    <a:lstStyle/>
                    <a:p>
                      <a:pPr algn="ctr"/>
                      <a:r>
                        <a:rPr lang="en-GB" dirty="0"/>
                        <a:t>11.16</a:t>
                      </a:r>
                    </a:p>
                  </a:txBody>
                  <a:tcPr/>
                </a:tc>
                <a:extLst>
                  <a:ext uri="{0D108BD9-81ED-4DB2-BD59-A6C34878D82A}">
                    <a16:rowId xmlns:a16="http://schemas.microsoft.com/office/drawing/2014/main" val="10002"/>
                  </a:ext>
                </a:extLst>
              </a:tr>
              <a:tr h="370840">
                <a:tc>
                  <a:txBody>
                    <a:bodyPr/>
                    <a:lstStyle/>
                    <a:p>
                      <a:r>
                        <a:rPr lang="en-GB" dirty="0"/>
                        <a:t>China</a:t>
                      </a:r>
                    </a:p>
                  </a:txBody>
                  <a:tcPr/>
                </a:tc>
                <a:tc>
                  <a:txBody>
                    <a:bodyPr/>
                    <a:lstStyle/>
                    <a:p>
                      <a:pPr algn="ctr"/>
                      <a:r>
                        <a:rPr lang="en-GB" dirty="0"/>
                        <a:t>9.8</a:t>
                      </a:r>
                    </a:p>
                  </a:txBody>
                  <a:tcPr/>
                </a:tc>
                <a:tc>
                  <a:txBody>
                    <a:bodyPr/>
                    <a:lstStyle/>
                    <a:p>
                      <a:pPr algn="ctr"/>
                      <a:r>
                        <a:rPr lang="en-GB" dirty="0"/>
                        <a:t>0.1100</a:t>
                      </a:r>
                    </a:p>
                  </a:txBody>
                  <a:tcPr/>
                </a:tc>
                <a:tc>
                  <a:txBody>
                    <a:bodyPr/>
                    <a:lstStyle/>
                    <a:p>
                      <a:pPr algn="ctr"/>
                      <a:r>
                        <a:rPr lang="en-GB" dirty="0"/>
                        <a:t>7.55</a:t>
                      </a:r>
                    </a:p>
                  </a:txBody>
                  <a:tcPr/>
                </a:tc>
                <a:extLst>
                  <a:ext uri="{0D108BD9-81ED-4DB2-BD59-A6C34878D82A}">
                    <a16:rowId xmlns:a16="http://schemas.microsoft.com/office/drawing/2014/main" val="10003"/>
                  </a:ext>
                </a:extLst>
              </a:tr>
              <a:tr h="370840">
                <a:tc>
                  <a:txBody>
                    <a:bodyPr/>
                    <a:lstStyle/>
                    <a:p>
                      <a:r>
                        <a:rPr lang="en-GB" dirty="0"/>
                        <a:t>Switzerland</a:t>
                      </a:r>
                    </a:p>
                  </a:txBody>
                  <a:tcPr/>
                </a:tc>
                <a:tc>
                  <a:txBody>
                    <a:bodyPr/>
                    <a:lstStyle/>
                    <a:p>
                      <a:pPr algn="ctr"/>
                      <a:r>
                        <a:rPr lang="en-GB" dirty="0"/>
                        <a:t>5.6</a:t>
                      </a:r>
                    </a:p>
                  </a:txBody>
                  <a:tcPr/>
                </a:tc>
                <a:tc>
                  <a:txBody>
                    <a:bodyPr/>
                    <a:lstStyle/>
                    <a:p>
                      <a:pPr algn="ctr"/>
                      <a:r>
                        <a:rPr lang="en-GB" dirty="0"/>
                        <a:t>0.7700</a:t>
                      </a:r>
                    </a:p>
                  </a:txBody>
                  <a:tcPr/>
                </a:tc>
                <a:tc>
                  <a:txBody>
                    <a:bodyPr/>
                    <a:lstStyle/>
                    <a:p>
                      <a:pPr algn="ctr"/>
                      <a:r>
                        <a:rPr lang="en-GB" dirty="0"/>
                        <a:t>4.32</a:t>
                      </a:r>
                    </a:p>
                  </a:txBody>
                  <a:tcPr/>
                </a:tc>
                <a:extLst>
                  <a:ext uri="{0D108BD9-81ED-4DB2-BD59-A6C34878D82A}">
                    <a16:rowId xmlns:a16="http://schemas.microsoft.com/office/drawing/2014/main" val="10004"/>
                  </a:ext>
                </a:extLst>
              </a:tr>
              <a:tr h="370840">
                <a:tc>
                  <a:txBody>
                    <a:bodyPr/>
                    <a:lstStyle/>
                    <a:p>
                      <a:r>
                        <a:rPr lang="en-GB" dirty="0"/>
                        <a:t>Norway</a:t>
                      </a:r>
                    </a:p>
                  </a:txBody>
                  <a:tcPr/>
                </a:tc>
                <a:tc>
                  <a:txBody>
                    <a:bodyPr/>
                    <a:lstStyle/>
                    <a:p>
                      <a:pPr algn="ctr"/>
                      <a:r>
                        <a:rPr lang="en-GB" dirty="0"/>
                        <a:t>2.9</a:t>
                      </a:r>
                    </a:p>
                  </a:txBody>
                  <a:tcPr/>
                </a:tc>
                <a:tc>
                  <a:txBody>
                    <a:bodyPr/>
                    <a:lstStyle/>
                    <a:p>
                      <a:pPr algn="ctr"/>
                      <a:r>
                        <a:rPr lang="en-GB" dirty="0"/>
                        <a:t>0.0930</a:t>
                      </a:r>
                    </a:p>
                  </a:txBody>
                  <a:tcPr/>
                </a:tc>
                <a:tc>
                  <a:txBody>
                    <a:bodyPr/>
                    <a:lstStyle/>
                    <a:p>
                      <a:pPr algn="ctr"/>
                      <a:r>
                        <a:rPr lang="en-GB" dirty="0"/>
                        <a:t>0.27</a:t>
                      </a:r>
                    </a:p>
                  </a:txBody>
                  <a:tcPr/>
                </a:tc>
                <a:extLst>
                  <a:ext uri="{0D108BD9-81ED-4DB2-BD59-A6C34878D82A}">
                    <a16:rowId xmlns:a16="http://schemas.microsoft.com/office/drawing/2014/main" val="10005"/>
                  </a:ext>
                </a:extLst>
              </a:tr>
              <a:tr h="370840">
                <a:tc>
                  <a:txBody>
                    <a:bodyPr/>
                    <a:lstStyle/>
                    <a:p>
                      <a:r>
                        <a:rPr lang="en-GB" dirty="0"/>
                        <a:t>Canada</a:t>
                      </a:r>
                    </a:p>
                  </a:txBody>
                  <a:tcPr/>
                </a:tc>
                <a:tc>
                  <a:txBody>
                    <a:bodyPr/>
                    <a:lstStyle/>
                    <a:p>
                      <a:pPr algn="ctr"/>
                      <a:r>
                        <a:rPr lang="en-GB" dirty="0"/>
                        <a:t>2.4</a:t>
                      </a:r>
                    </a:p>
                  </a:txBody>
                  <a:tcPr/>
                </a:tc>
                <a:tc>
                  <a:txBody>
                    <a:bodyPr/>
                    <a:lstStyle/>
                    <a:p>
                      <a:pPr algn="ctr"/>
                      <a:r>
                        <a:rPr lang="en-GB" dirty="0"/>
                        <a:t>0.6000</a:t>
                      </a:r>
                    </a:p>
                  </a:txBody>
                  <a:tcPr/>
                </a:tc>
                <a:tc>
                  <a:txBody>
                    <a:bodyPr/>
                    <a:lstStyle/>
                    <a:p>
                      <a:pPr algn="ctr"/>
                      <a:r>
                        <a:rPr lang="en-GB" dirty="0"/>
                        <a:t>1.44</a:t>
                      </a:r>
                    </a:p>
                  </a:txBody>
                  <a:tcPr/>
                </a:tc>
                <a:extLst>
                  <a:ext uri="{0D108BD9-81ED-4DB2-BD59-A6C34878D82A}">
                    <a16:rowId xmlns:a16="http://schemas.microsoft.com/office/drawing/2014/main" val="10006"/>
                  </a:ext>
                </a:extLst>
              </a:tr>
              <a:tr h="370840">
                <a:tc>
                  <a:txBody>
                    <a:bodyPr/>
                    <a:lstStyle/>
                    <a:p>
                      <a:r>
                        <a:rPr lang="en-GB" dirty="0"/>
                        <a:t>Hong Kong</a:t>
                      </a:r>
                    </a:p>
                  </a:txBody>
                  <a:tcPr/>
                </a:tc>
                <a:tc>
                  <a:txBody>
                    <a:bodyPr/>
                    <a:lstStyle/>
                    <a:p>
                      <a:pPr algn="ctr"/>
                      <a:r>
                        <a:rPr lang="en-GB" dirty="0"/>
                        <a:t>2.4</a:t>
                      </a:r>
                    </a:p>
                  </a:txBody>
                  <a:tcPr/>
                </a:tc>
                <a:tc>
                  <a:txBody>
                    <a:bodyPr/>
                    <a:lstStyle/>
                    <a:p>
                      <a:pPr algn="ctr"/>
                      <a:r>
                        <a:rPr lang="en-GB" dirty="0"/>
                        <a:t>0.0980</a:t>
                      </a:r>
                    </a:p>
                  </a:txBody>
                  <a:tcPr/>
                </a:tc>
                <a:tc>
                  <a:txBody>
                    <a:bodyPr/>
                    <a:lstStyle/>
                    <a:p>
                      <a:pPr algn="ctr"/>
                      <a:r>
                        <a:rPr lang="en-GB" dirty="0"/>
                        <a:t>0.23</a:t>
                      </a:r>
                    </a:p>
                  </a:txBody>
                  <a:tcPr/>
                </a:tc>
                <a:extLst>
                  <a:ext uri="{0D108BD9-81ED-4DB2-BD59-A6C34878D82A}">
                    <a16:rowId xmlns:a16="http://schemas.microsoft.com/office/drawing/2014/main" val="10007"/>
                  </a:ext>
                </a:extLst>
              </a:tr>
              <a:tr h="370840">
                <a:tc>
                  <a:txBody>
                    <a:bodyPr/>
                    <a:lstStyle/>
                    <a:p>
                      <a:r>
                        <a:rPr lang="en-GB" dirty="0"/>
                        <a:t>Japan</a:t>
                      </a:r>
                    </a:p>
                  </a:txBody>
                  <a:tcPr/>
                </a:tc>
                <a:tc>
                  <a:txBody>
                    <a:bodyPr/>
                    <a:lstStyle/>
                    <a:p>
                      <a:pPr algn="ctr"/>
                      <a:r>
                        <a:rPr lang="en-GB" dirty="0"/>
                        <a:t>2.0</a:t>
                      </a:r>
                    </a:p>
                  </a:txBody>
                  <a:tcPr/>
                </a:tc>
                <a:tc>
                  <a:txBody>
                    <a:bodyPr/>
                    <a:lstStyle/>
                    <a:p>
                      <a:pPr algn="ctr"/>
                      <a:r>
                        <a:rPr lang="en-GB" dirty="0"/>
                        <a:t>0.0067</a:t>
                      </a:r>
                    </a:p>
                  </a:txBody>
                  <a:tcPr/>
                </a:tc>
                <a:tc>
                  <a:txBody>
                    <a:bodyPr/>
                    <a:lstStyle/>
                    <a:p>
                      <a:pPr algn="ctr"/>
                      <a:r>
                        <a:rPr lang="en-GB" dirty="0"/>
                        <a:t>0.01</a:t>
                      </a:r>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pPr algn="ctr"/>
                      <a:r>
                        <a:rPr lang="en-GB" dirty="0"/>
                        <a:t>68.2</a:t>
                      </a:r>
                    </a:p>
                  </a:txBody>
                  <a:tcPr/>
                </a:tc>
                <a:tc>
                  <a:txBody>
                    <a:bodyPr/>
                    <a:lstStyle/>
                    <a:p>
                      <a:pPr algn="ctr"/>
                      <a:endParaRPr lang="en-GB" dirty="0"/>
                    </a:p>
                  </a:txBody>
                  <a:tcPr/>
                </a:tc>
                <a:tc>
                  <a:txBody>
                    <a:bodyPr/>
                    <a:lstStyle/>
                    <a:p>
                      <a:pPr algn="ctr"/>
                      <a:r>
                        <a:rPr lang="en-GB" dirty="0"/>
                        <a:t>50.72 pence</a:t>
                      </a:r>
                    </a:p>
                  </a:txBody>
                  <a:tcPr/>
                </a:tc>
                <a:extLst>
                  <a:ext uri="{0D108BD9-81ED-4DB2-BD59-A6C34878D82A}">
                    <a16:rowId xmlns:a16="http://schemas.microsoft.com/office/drawing/2014/main" val="10009"/>
                  </a:ext>
                </a:extLst>
              </a:tr>
            </a:tbl>
          </a:graphicData>
        </a:graphic>
      </p:graphicFrame>
      <p:sp>
        <p:nvSpPr>
          <p:cNvPr id="4" name="Slide Number Placeholder 3"/>
          <p:cNvSpPr>
            <a:spLocks noGrp="1"/>
          </p:cNvSpPr>
          <p:nvPr>
            <p:ph type="sldNum" sz="quarter" idx="12"/>
          </p:nvPr>
        </p:nvSpPr>
        <p:spPr/>
        <p:txBody>
          <a:bodyPr/>
          <a:lstStyle/>
          <a:p>
            <a:pPr>
              <a:defRPr/>
            </a:pPr>
            <a:fld id="{E0C1CD87-3D91-490A-AE2D-88E9FFA641C1}" type="slidenum">
              <a:rPr lang="en-GB" smtClean="0"/>
              <a:pPr>
                <a:defRPr/>
              </a:pPr>
              <a:t>13</a:t>
            </a:fld>
            <a:endParaRPr lang="en-GB" dirty="0"/>
          </a:p>
        </p:txBody>
      </p:sp>
    </p:spTree>
    <p:custDataLst>
      <p:tags r:id="rId1"/>
    </p:custDataLst>
    <p:extLst>
      <p:ext uri="{BB962C8B-B14F-4D97-AF65-F5344CB8AC3E}">
        <p14:creationId xmlns:p14="http://schemas.microsoft.com/office/powerpoint/2010/main" val="316138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sz="2400" dirty="0">
                <a:solidFill>
                  <a:srgbClr val="7030A0"/>
                </a:solidFill>
              </a:rPr>
              <a:t>Essentially, a country’s currency value is determined by the global fluctuation in the supply and demand for it.</a:t>
            </a:r>
          </a:p>
          <a:p>
            <a:endParaRPr lang="en-GB" sz="2400" dirty="0">
              <a:solidFill>
                <a:srgbClr val="7030A0"/>
              </a:solidFill>
            </a:endParaRPr>
          </a:p>
          <a:p>
            <a:r>
              <a:rPr lang="en-GB" sz="2400" dirty="0">
                <a:solidFill>
                  <a:srgbClr val="7030A0"/>
                </a:solidFill>
              </a:rPr>
              <a:t>As we have seen in slides 2 to 5 there are three main types of supply and demand for currency: trade, investment, and speculation.</a:t>
            </a:r>
          </a:p>
          <a:p>
            <a:endParaRPr lang="en-GB" sz="2400" dirty="0">
              <a:solidFill>
                <a:srgbClr val="7030A0"/>
              </a:solidFill>
            </a:endParaRPr>
          </a:p>
          <a:p>
            <a:r>
              <a:rPr lang="en-GB" sz="2400" dirty="0">
                <a:solidFill>
                  <a:srgbClr val="7030A0"/>
                </a:solidFill>
              </a:rPr>
              <a:t>The value of bilateral exchange rates between countries appears a straightforward case of classic supply and demand</a:t>
            </a:r>
          </a:p>
          <a:p>
            <a:pPr marL="0" indent="0">
              <a:buNone/>
            </a:pPr>
            <a:endParaRPr lang="en-GB" sz="2400" dirty="0">
              <a:solidFill>
                <a:srgbClr val="7030A0"/>
              </a:solidFill>
            </a:endParaRPr>
          </a:p>
          <a:p>
            <a:r>
              <a:rPr lang="en-GB" sz="2400" dirty="0">
                <a:solidFill>
                  <a:srgbClr val="7030A0"/>
                </a:solidFill>
              </a:rPr>
              <a:t>And, we have also extrapolated this idea into a Rest of the World, ‘weighted basket’ formula in order to assess a currency’s value against all other currencies it trades against.</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14</a:t>
            </a:fld>
            <a:endParaRPr lang="en-GB" dirty="0"/>
          </a:p>
        </p:txBody>
      </p:sp>
      <p:sp>
        <p:nvSpPr>
          <p:cNvPr id="4" name="Title 3"/>
          <p:cNvSpPr>
            <a:spLocks noGrp="1"/>
          </p:cNvSpPr>
          <p:nvPr>
            <p:ph type="title"/>
          </p:nvPr>
        </p:nvSpPr>
        <p:spPr/>
        <p:txBody>
          <a:bodyPr/>
          <a:lstStyle/>
          <a:p>
            <a:r>
              <a:rPr lang="en-GB" sz="3600" dirty="0"/>
              <a:t>The value of currencies - 1</a:t>
            </a:r>
          </a:p>
        </p:txBody>
      </p:sp>
    </p:spTree>
    <p:custDataLst>
      <p:tags r:id="rId1"/>
    </p:custDataLst>
    <p:extLst>
      <p:ext uri="{BB962C8B-B14F-4D97-AF65-F5344CB8AC3E}">
        <p14:creationId xmlns:p14="http://schemas.microsoft.com/office/powerpoint/2010/main" val="2699825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2055" y="1470484"/>
            <a:ext cx="8229600" cy="3917032"/>
          </a:xfrm>
        </p:spPr>
        <p:txBody>
          <a:bodyPr/>
          <a:lstStyle/>
          <a:p>
            <a:endParaRPr lang="en-GB" dirty="0"/>
          </a:p>
          <a:p>
            <a:r>
              <a:rPr lang="en-GB" dirty="0">
                <a:solidFill>
                  <a:srgbClr val="7030A0"/>
                </a:solidFill>
              </a:rPr>
              <a:t>However, we now need to consider four more influences on the valuation of currencies: the law of one price and purchasing power parity (PPP), the relationship between interest rates and exchange rates, spot versus forward rates, and the politico-economic aspects of fixed and floating exchange rate regimes</a:t>
            </a:r>
          </a:p>
          <a:p>
            <a:endParaRPr lang="en-GB"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15</a:t>
            </a:fld>
            <a:endParaRPr lang="en-GB" dirty="0"/>
          </a:p>
        </p:txBody>
      </p:sp>
      <p:sp>
        <p:nvSpPr>
          <p:cNvPr id="4" name="Title 3"/>
          <p:cNvSpPr>
            <a:spLocks noGrp="1"/>
          </p:cNvSpPr>
          <p:nvPr>
            <p:ph type="title"/>
          </p:nvPr>
        </p:nvSpPr>
        <p:spPr/>
        <p:txBody>
          <a:bodyPr/>
          <a:lstStyle/>
          <a:p>
            <a:r>
              <a:rPr lang="en-GB" sz="3600" dirty="0"/>
              <a:t>The value of currencies - 2</a:t>
            </a:r>
          </a:p>
        </p:txBody>
      </p:sp>
    </p:spTree>
    <p:custDataLst>
      <p:tags r:id="rId1"/>
    </p:custDataLst>
    <p:extLst>
      <p:ext uri="{BB962C8B-B14F-4D97-AF65-F5344CB8AC3E}">
        <p14:creationId xmlns:p14="http://schemas.microsoft.com/office/powerpoint/2010/main" val="3762343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7500" lnSpcReduction="20000"/>
          </a:bodyPr>
          <a:lstStyle/>
          <a:p>
            <a:r>
              <a:rPr lang="en-GB" sz="4200" dirty="0">
                <a:solidFill>
                  <a:srgbClr val="7030A0"/>
                </a:solidFill>
              </a:rPr>
              <a:t>The law of one price and PPP</a:t>
            </a:r>
          </a:p>
          <a:p>
            <a:endParaRPr lang="en-GB" sz="4200" dirty="0">
              <a:solidFill>
                <a:srgbClr val="7030A0"/>
              </a:solidFill>
            </a:endParaRPr>
          </a:p>
          <a:p>
            <a:r>
              <a:rPr lang="en-GB" sz="4200" dirty="0">
                <a:solidFill>
                  <a:srgbClr val="7030A0"/>
                </a:solidFill>
              </a:rPr>
              <a:t>The law of one price states that, in a domestic economy, ‘if two goods are completely identical, they must sell for the same price’ eventually</a:t>
            </a:r>
          </a:p>
          <a:p>
            <a:pPr>
              <a:buNone/>
            </a:pPr>
            <a:endParaRPr lang="en-GB" sz="4200" dirty="0">
              <a:solidFill>
                <a:srgbClr val="7030A0"/>
              </a:solidFill>
            </a:endParaRPr>
          </a:p>
          <a:p>
            <a:pPr>
              <a:buNone/>
            </a:pPr>
            <a:endParaRPr lang="en-GB" sz="4200" dirty="0">
              <a:solidFill>
                <a:srgbClr val="7030A0"/>
              </a:solidFill>
            </a:endParaRPr>
          </a:p>
          <a:p>
            <a:r>
              <a:rPr lang="en-GB" sz="4200" dirty="0">
                <a:solidFill>
                  <a:srgbClr val="7030A0"/>
                </a:solidFill>
              </a:rPr>
              <a:t>The main theoretical underpinning here is based on three premises: potential arbitrage, transaction costs, and speculation. The idea is that even though a particular good has a particular price in one place (e.g. Manchester), and the same good has a different price in another location, over time the price differential will disappear, largely due to the interventions and activities of economic agents </a:t>
            </a:r>
          </a:p>
          <a:p>
            <a:pPr>
              <a:buNone/>
            </a:pPr>
            <a:r>
              <a:rPr lang="en-GB" dirty="0">
                <a:solidFill>
                  <a:srgbClr val="7030A0"/>
                </a:solidFill>
              </a:rPr>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16</a:t>
            </a:fld>
            <a:endParaRPr lang="en-GB" dirty="0"/>
          </a:p>
        </p:txBody>
      </p:sp>
      <p:sp>
        <p:nvSpPr>
          <p:cNvPr id="4" name="Title 3"/>
          <p:cNvSpPr>
            <a:spLocks noGrp="1"/>
          </p:cNvSpPr>
          <p:nvPr>
            <p:ph type="title"/>
          </p:nvPr>
        </p:nvSpPr>
        <p:spPr/>
        <p:txBody>
          <a:bodyPr/>
          <a:lstStyle/>
          <a:p>
            <a:r>
              <a:rPr lang="en-GB" sz="3600" dirty="0"/>
              <a:t>The value of currencies - 3</a:t>
            </a:r>
          </a:p>
        </p:txBody>
      </p:sp>
    </p:spTree>
    <p:custDataLst>
      <p:tags r:id="rId1"/>
    </p:custDataLst>
    <p:extLst>
      <p:ext uri="{BB962C8B-B14F-4D97-AF65-F5344CB8AC3E}">
        <p14:creationId xmlns:p14="http://schemas.microsoft.com/office/powerpoint/2010/main" val="2741424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4277072"/>
          </a:xfrm>
        </p:spPr>
        <p:txBody>
          <a:bodyPr>
            <a:normAutofit fontScale="92500"/>
          </a:bodyPr>
          <a:lstStyle/>
          <a:p>
            <a:r>
              <a:rPr lang="en-GB" sz="2400" dirty="0">
                <a:solidFill>
                  <a:srgbClr val="7030A0"/>
                </a:solidFill>
              </a:rPr>
              <a:t>Purchasing power parity is an extension on the law of one price.</a:t>
            </a:r>
          </a:p>
          <a:p>
            <a:pPr marL="0" indent="0">
              <a:buNone/>
            </a:pPr>
            <a:endParaRPr lang="en-GB" sz="2400" dirty="0">
              <a:solidFill>
                <a:srgbClr val="7030A0"/>
              </a:solidFill>
            </a:endParaRPr>
          </a:p>
          <a:p>
            <a:r>
              <a:rPr lang="en-GB" sz="2400" dirty="0">
                <a:solidFill>
                  <a:srgbClr val="7030A0"/>
                </a:solidFill>
              </a:rPr>
              <a:t>Here, the theory is that if currencies are valued in equilibrium, then the only difference in the prices of a identical good sold in two different countries, will be solely due to the ratio of the two currencies. This means that the same good is sold for the same price, but that the currency translation is different.</a:t>
            </a:r>
          </a:p>
          <a:p>
            <a:pPr marL="0" indent="0">
              <a:buNone/>
            </a:pPr>
            <a:endParaRPr lang="en-GB" sz="2400" dirty="0">
              <a:solidFill>
                <a:srgbClr val="7030A0"/>
              </a:solidFill>
            </a:endParaRPr>
          </a:p>
          <a:p>
            <a:r>
              <a:rPr lang="en-GB" sz="2400" dirty="0">
                <a:solidFill>
                  <a:srgbClr val="7030A0"/>
                </a:solidFill>
              </a:rPr>
              <a:t>For example, a identical pair of Levis denim jeans sold in Birmingham and Paris, should have the following prices…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17</a:t>
            </a:fld>
            <a:endParaRPr lang="en-GB" dirty="0"/>
          </a:p>
        </p:txBody>
      </p:sp>
      <p:sp>
        <p:nvSpPr>
          <p:cNvPr id="4" name="Title 3"/>
          <p:cNvSpPr>
            <a:spLocks noGrp="1"/>
          </p:cNvSpPr>
          <p:nvPr>
            <p:ph type="title"/>
          </p:nvPr>
        </p:nvSpPr>
        <p:spPr/>
        <p:txBody>
          <a:bodyPr/>
          <a:lstStyle/>
          <a:p>
            <a:r>
              <a:rPr lang="en-GB" sz="3600" dirty="0"/>
              <a:t>The value of currencies - 4</a:t>
            </a:r>
          </a:p>
        </p:txBody>
      </p:sp>
    </p:spTree>
    <p:custDataLst>
      <p:tags r:id="rId1"/>
    </p:custDataLst>
    <p:extLst>
      <p:ext uri="{BB962C8B-B14F-4D97-AF65-F5344CB8AC3E}">
        <p14:creationId xmlns:p14="http://schemas.microsoft.com/office/powerpoint/2010/main" val="2257692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214422"/>
            <a:ext cx="8329642" cy="5000660"/>
          </a:xfrm>
        </p:spPr>
        <p:txBody>
          <a:bodyPr>
            <a:normAutofit fontScale="25000" lnSpcReduction="20000"/>
          </a:bodyPr>
          <a:lstStyle/>
          <a:p>
            <a:r>
              <a:rPr lang="en-GB" sz="7200" dirty="0">
                <a:solidFill>
                  <a:srgbClr val="7030A0"/>
                </a:solidFill>
              </a:rPr>
              <a:t>Price of Levis jeans in Birmingham today is £65.00</a:t>
            </a:r>
          </a:p>
          <a:p>
            <a:endParaRPr lang="en-GB" sz="7200" dirty="0">
              <a:solidFill>
                <a:srgbClr val="7030A0"/>
              </a:solidFill>
            </a:endParaRPr>
          </a:p>
          <a:p>
            <a:r>
              <a:rPr lang="en-GB" sz="7200" dirty="0">
                <a:solidFill>
                  <a:srgbClr val="7030A0"/>
                </a:solidFill>
              </a:rPr>
              <a:t>The price of Levis jeans in Paris today is € 80.57</a:t>
            </a:r>
          </a:p>
          <a:p>
            <a:pPr>
              <a:buNone/>
            </a:pPr>
            <a:endParaRPr lang="en-GB" sz="7200" dirty="0">
              <a:solidFill>
                <a:srgbClr val="7030A0"/>
              </a:solidFill>
            </a:endParaRPr>
          </a:p>
          <a:p>
            <a:r>
              <a:rPr lang="en-GB" sz="7200" dirty="0">
                <a:solidFill>
                  <a:srgbClr val="7030A0"/>
                </a:solidFill>
              </a:rPr>
              <a:t>Therefore the </a:t>
            </a:r>
            <a:r>
              <a:rPr lang="en-GB" sz="7200" i="1" dirty="0">
                <a:solidFill>
                  <a:srgbClr val="7030A0"/>
                </a:solidFill>
              </a:rPr>
              <a:t>implied</a:t>
            </a:r>
            <a:r>
              <a:rPr lang="en-GB" sz="7200" dirty="0">
                <a:solidFill>
                  <a:srgbClr val="7030A0"/>
                </a:solidFill>
              </a:rPr>
              <a:t> real sterling-euro exchange rate should be</a:t>
            </a:r>
          </a:p>
          <a:p>
            <a:pPr>
              <a:buNone/>
            </a:pPr>
            <a:r>
              <a:rPr lang="en-GB" sz="7200" dirty="0">
                <a:solidFill>
                  <a:srgbClr val="7030A0"/>
                </a:solidFill>
              </a:rPr>
              <a:t>    </a:t>
            </a:r>
            <a:r>
              <a:rPr lang="en-GB" sz="7200" u="sng" dirty="0">
                <a:solidFill>
                  <a:srgbClr val="7030A0"/>
                </a:solidFill>
              </a:rPr>
              <a:t>80.57</a:t>
            </a:r>
            <a:r>
              <a:rPr lang="en-GB" sz="7200" dirty="0">
                <a:solidFill>
                  <a:srgbClr val="7030A0"/>
                </a:solidFill>
              </a:rPr>
              <a:t> = 1.2395, or one euro costs 80.7pence (1/1.2395 or 65.00/80.57).</a:t>
            </a:r>
          </a:p>
          <a:p>
            <a:pPr>
              <a:buNone/>
            </a:pPr>
            <a:r>
              <a:rPr lang="en-GB" sz="7200" dirty="0">
                <a:solidFill>
                  <a:srgbClr val="7030A0"/>
                </a:solidFill>
              </a:rPr>
              <a:t>    65.00</a:t>
            </a:r>
          </a:p>
          <a:p>
            <a:pPr>
              <a:buNone/>
            </a:pPr>
            <a:r>
              <a:rPr lang="en-GB" sz="7200" dirty="0">
                <a:solidFill>
                  <a:srgbClr val="7030A0"/>
                </a:solidFill>
              </a:rPr>
              <a:t>  </a:t>
            </a:r>
          </a:p>
          <a:p>
            <a:r>
              <a:rPr lang="en-GB" sz="7200" dirty="0">
                <a:solidFill>
                  <a:srgbClr val="7030A0"/>
                </a:solidFill>
              </a:rPr>
              <a:t>However, if the </a:t>
            </a:r>
            <a:r>
              <a:rPr lang="en-GB" sz="7200" i="1" dirty="0">
                <a:solidFill>
                  <a:srgbClr val="7030A0"/>
                </a:solidFill>
              </a:rPr>
              <a:t>actual</a:t>
            </a:r>
            <a:r>
              <a:rPr lang="en-GB" sz="7200" dirty="0">
                <a:solidFill>
                  <a:srgbClr val="7030A0"/>
                </a:solidFill>
              </a:rPr>
              <a:t> published Forex market sterling-euro rate is</a:t>
            </a:r>
          </a:p>
          <a:p>
            <a:pPr>
              <a:buNone/>
            </a:pPr>
            <a:r>
              <a:rPr lang="en-GB" sz="7200" dirty="0">
                <a:solidFill>
                  <a:srgbClr val="7030A0"/>
                </a:solidFill>
              </a:rPr>
              <a:t>   1.1103 (making a euro worth 90.1 pence), then the euro is overvalued by</a:t>
            </a:r>
          </a:p>
          <a:p>
            <a:pPr>
              <a:buNone/>
            </a:pPr>
            <a:endParaRPr lang="en-GB" sz="7200" dirty="0">
              <a:solidFill>
                <a:srgbClr val="7030A0"/>
              </a:solidFill>
            </a:endParaRPr>
          </a:p>
          <a:p>
            <a:pPr>
              <a:buNone/>
            </a:pPr>
            <a:r>
              <a:rPr lang="en-GB" sz="7200" dirty="0">
                <a:solidFill>
                  <a:srgbClr val="7030A0"/>
                </a:solidFill>
              </a:rPr>
              <a:t>   </a:t>
            </a:r>
            <a:r>
              <a:rPr lang="en-GB" sz="7200" u="sng" dirty="0">
                <a:solidFill>
                  <a:srgbClr val="7030A0"/>
                </a:solidFill>
              </a:rPr>
              <a:t>1.2395-1.1103</a:t>
            </a:r>
            <a:r>
              <a:rPr lang="en-GB" sz="7200" dirty="0">
                <a:solidFill>
                  <a:srgbClr val="7030A0"/>
                </a:solidFill>
              </a:rPr>
              <a:t> = 0.1163649  or 11.63%</a:t>
            </a:r>
          </a:p>
          <a:p>
            <a:pPr>
              <a:buNone/>
            </a:pPr>
            <a:r>
              <a:rPr lang="en-GB" sz="7200" dirty="0">
                <a:solidFill>
                  <a:srgbClr val="7030A0"/>
                </a:solidFill>
              </a:rPr>
              <a:t>          1.1103</a:t>
            </a:r>
          </a:p>
          <a:p>
            <a:pPr>
              <a:buNone/>
            </a:pPr>
            <a:endParaRPr lang="en-GB" sz="7200" dirty="0">
              <a:solidFill>
                <a:srgbClr val="7030A0"/>
              </a:solidFill>
            </a:endParaRPr>
          </a:p>
          <a:p>
            <a:r>
              <a:rPr lang="en-GB" sz="7200" dirty="0">
                <a:solidFill>
                  <a:srgbClr val="7030A0"/>
                </a:solidFill>
              </a:rPr>
              <a:t>The theory of purchasing power parity tells us that over time all prices will return to the equilibrium price suggested by the implied real suggested in the above example. That is, all the distortionary influences of the foreign exchanges markets will be eliminated over the long-term   </a:t>
            </a:r>
          </a:p>
          <a:p>
            <a:endParaRPr lang="en-GB" sz="5500" dirty="0"/>
          </a:p>
          <a:p>
            <a:endParaRPr lang="en-GB" dirty="0"/>
          </a:p>
          <a:p>
            <a:pPr>
              <a:buNone/>
            </a:pPr>
            <a:r>
              <a:rPr lang="en-GB" sz="2800" dirty="0"/>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18</a:t>
            </a:fld>
            <a:endParaRPr lang="en-GB" dirty="0"/>
          </a:p>
        </p:txBody>
      </p:sp>
      <p:sp>
        <p:nvSpPr>
          <p:cNvPr id="4" name="Title 3"/>
          <p:cNvSpPr>
            <a:spLocks noGrp="1"/>
          </p:cNvSpPr>
          <p:nvPr>
            <p:ph type="title"/>
          </p:nvPr>
        </p:nvSpPr>
        <p:spPr>
          <a:xfrm>
            <a:off x="251520" y="188640"/>
            <a:ext cx="8229600" cy="1143000"/>
          </a:xfrm>
        </p:spPr>
        <p:txBody>
          <a:bodyPr/>
          <a:lstStyle/>
          <a:p>
            <a:r>
              <a:rPr lang="en-GB" sz="3600" dirty="0"/>
              <a:t>The value of currencies - 5</a:t>
            </a:r>
          </a:p>
        </p:txBody>
      </p:sp>
    </p:spTree>
    <p:custDataLst>
      <p:tags r:id="rId1"/>
    </p:custDataLst>
    <p:extLst>
      <p:ext uri="{BB962C8B-B14F-4D97-AF65-F5344CB8AC3E}">
        <p14:creationId xmlns:p14="http://schemas.microsoft.com/office/powerpoint/2010/main" val="338408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solidFill>
                  <a:srgbClr val="7030A0"/>
                </a:solidFill>
              </a:rPr>
              <a:t>A simple, light-hearted example of the law of one price and PPP was introduced by </a:t>
            </a:r>
            <a:r>
              <a:rPr lang="en-GB" i="1" dirty="0">
                <a:solidFill>
                  <a:srgbClr val="7030A0"/>
                </a:solidFill>
              </a:rPr>
              <a:t>The</a:t>
            </a:r>
            <a:r>
              <a:rPr lang="en-GB" dirty="0">
                <a:solidFill>
                  <a:srgbClr val="7030A0"/>
                </a:solidFill>
              </a:rPr>
              <a:t> </a:t>
            </a:r>
            <a:r>
              <a:rPr lang="en-GB" i="1" dirty="0">
                <a:solidFill>
                  <a:srgbClr val="7030A0"/>
                </a:solidFill>
              </a:rPr>
              <a:t>Economist </a:t>
            </a:r>
            <a:r>
              <a:rPr lang="en-GB" dirty="0">
                <a:solidFill>
                  <a:srgbClr val="7030A0"/>
                </a:solidFill>
              </a:rPr>
              <a:t>newspaper about 20 years ago, and is regularly aired throughout the years –  the concept of ‘Burgernomics’</a:t>
            </a:r>
          </a:p>
          <a:p>
            <a:pPr>
              <a:buNone/>
            </a:pPr>
            <a:endParaRPr lang="en-GB" dirty="0">
              <a:solidFill>
                <a:srgbClr val="7030A0"/>
              </a:solidFill>
            </a:endParaRPr>
          </a:p>
          <a:p>
            <a:r>
              <a:rPr lang="en-GB" dirty="0">
                <a:solidFill>
                  <a:srgbClr val="7030A0"/>
                </a:solidFill>
              </a:rPr>
              <a:t>It based on that most omnipresent of fast food items, the Big Mac</a:t>
            </a:r>
            <a:r>
              <a:rPr lang="en-GB" baseline="30000" dirty="0">
                <a:solidFill>
                  <a:srgbClr val="7030A0"/>
                </a:solidFill>
              </a:rPr>
              <a:t>©</a:t>
            </a:r>
            <a:r>
              <a:rPr lang="en-GB" dirty="0">
                <a:solidFill>
                  <a:srgbClr val="7030A0"/>
                </a:solidFill>
              </a:rPr>
              <a:t>.</a:t>
            </a:r>
          </a:p>
          <a:p>
            <a:endParaRPr lang="en-GB" baseline="30000" dirty="0">
              <a:solidFill>
                <a:srgbClr val="7030A0"/>
              </a:solidFill>
            </a:endParaRPr>
          </a:p>
          <a:p>
            <a:r>
              <a:rPr lang="en-GB" dirty="0">
                <a:solidFill>
                  <a:srgbClr val="7030A0"/>
                </a:solidFill>
              </a:rPr>
              <a:t>It takes the form of an index comparing the price of a Big Mac across a number of countries to a standardised US price. See the following tabular illustration</a:t>
            </a:r>
          </a:p>
          <a:p>
            <a:endParaRPr lang="en-GB"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19</a:t>
            </a:fld>
            <a:endParaRPr lang="en-GB" dirty="0"/>
          </a:p>
        </p:txBody>
      </p:sp>
      <p:sp>
        <p:nvSpPr>
          <p:cNvPr id="4" name="Title 3"/>
          <p:cNvSpPr>
            <a:spLocks noGrp="1"/>
          </p:cNvSpPr>
          <p:nvPr>
            <p:ph type="title"/>
          </p:nvPr>
        </p:nvSpPr>
        <p:spPr/>
        <p:txBody>
          <a:bodyPr/>
          <a:lstStyle/>
          <a:p>
            <a:r>
              <a:rPr lang="en-GB" sz="3600" dirty="0"/>
              <a:t>The value of currencies - 6</a:t>
            </a:r>
          </a:p>
        </p:txBody>
      </p:sp>
    </p:spTree>
    <p:custDataLst>
      <p:tags r:id="rId1"/>
    </p:custDataLst>
    <p:extLst>
      <p:ext uri="{BB962C8B-B14F-4D97-AF65-F5344CB8AC3E}">
        <p14:creationId xmlns:p14="http://schemas.microsoft.com/office/powerpoint/2010/main" val="127887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69189054"/>
              </p:ext>
            </p:extLst>
          </p:nvPr>
        </p:nvGraphicFramePr>
        <p:xfrm>
          <a:off x="161764" y="980729"/>
          <a:ext cx="8820471" cy="4896541"/>
        </p:xfrm>
        <a:graphic>
          <a:graphicData uri="http://schemas.openxmlformats.org/drawingml/2006/table">
            <a:tbl>
              <a:tblPr firstRow="1" bandRow="1">
                <a:tableStyleId>{5C22544A-7EE6-4342-B048-85BDC9FD1C3A}</a:tableStyleId>
              </a:tblPr>
              <a:tblGrid>
                <a:gridCol w="2035493">
                  <a:extLst>
                    <a:ext uri="{9D8B030D-6E8A-4147-A177-3AD203B41FA5}">
                      <a16:colId xmlns:a16="http://schemas.microsoft.com/office/drawing/2014/main" val="20000"/>
                    </a:ext>
                  </a:extLst>
                </a:gridCol>
                <a:gridCol w="2798803">
                  <a:extLst>
                    <a:ext uri="{9D8B030D-6E8A-4147-A177-3AD203B41FA5}">
                      <a16:colId xmlns:a16="http://schemas.microsoft.com/office/drawing/2014/main" val="20001"/>
                    </a:ext>
                  </a:extLst>
                </a:gridCol>
                <a:gridCol w="1781057">
                  <a:extLst>
                    <a:ext uri="{9D8B030D-6E8A-4147-A177-3AD203B41FA5}">
                      <a16:colId xmlns:a16="http://schemas.microsoft.com/office/drawing/2014/main" val="20002"/>
                    </a:ext>
                  </a:extLst>
                </a:gridCol>
                <a:gridCol w="2205118">
                  <a:extLst>
                    <a:ext uri="{9D8B030D-6E8A-4147-A177-3AD203B41FA5}">
                      <a16:colId xmlns:a16="http://schemas.microsoft.com/office/drawing/2014/main" val="20003"/>
                    </a:ext>
                  </a:extLst>
                </a:gridCol>
              </a:tblGrid>
              <a:tr h="631943">
                <a:tc>
                  <a:txBody>
                    <a:bodyPr/>
                    <a:lstStyle/>
                    <a:p>
                      <a:endParaRPr lang="en-GB" sz="1400" dirty="0"/>
                    </a:p>
                  </a:txBody>
                  <a:tcPr/>
                </a:tc>
                <a:tc>
                  <a:txBody>
                    <a:bodyPr/>
                    <a:lstStyle/>
                    <a:p>
                      <a:r>
                        <a:rPr lang="en-GB" sz="1600" dirty="0"/>
                        <a:t>Big Mac price</a:t>
                      </a:r>
                      <a:r>
                        <a:rPr lang="en-GB" sz="1600" baseline="0" dirty="0"/>
                        <a:t> ($)</a:t>
                      </a:r>
                      <a:endParaRPr lang="en-GB" sz="1600" dirty="0"/>
                    </a:p>
                  </a:txBody>
                  <a:tcPr/>
                </a:tc>
                <a:tc>
                  <a:txBody>
                    <a:bodyPr/>
                    <a:lstStyle/>
                    <a:p>
                      <a:r>
                        <a:rPr lang="en-GB" sz="1600" baseline="0" dirty="0"/>
                        <a:t>Local price as a % of US price</a:t>
                      </a:r>
                    </a:p>
                  </a:txBody>
                  <a:tcPr/>
                </a:tc>
                <a:tc>
                  <a:txBody>
                    <a:bodyPr/>
                    <a:lstStyle/>
                    <a:p>
                      <a:r>
                        <a:rPr lang="en-GB" sz="1600" dirty="0"/>
                        <a:t>Currency under/</a:t>
                      </a:r>
                    </a:p>
                    <a:p>
                      <a:r>
                        <a:rPr lang="en-GB" sz="1600" dirty="0"/>
                        <a:t>over valued  (%)</a:t>
                      </a:r>
                    </a:p>
                  </a:txBody>
                  <a:tcPr/>
                </a:tc>
                <a:extLst>
                  <a:ext uri="{0D108BD9-81ED-4DB2-BD59-A6C34878D82A}">
                    <a16:rowId xmlns:a16="http://schemas.microsoft.com/office/drawing/2014/main" val="10000"/>
                  </a:ext>
                </a:extLst>
              </a:tr>
              <a:tr h="328046">
                <a:tc>
                  <a:txBody>
                    <a:bodyPr/>
                    <a:lstStyle/>
                    <a:p>
                      <a:r>
                        <a:rPr lang="en-GB" sz="1400" dirty="0"/>
                        <a:t>Switzerland</a:t>
                      </a:r>
                    </a:p>
                  </a:txBody>
                  <a:tcPr/>
                </a:tc>
                <a:tc>
                  <a:txBody>
                    <a:bodyPr/>
                    <a:lstStyle/>
                    <a:p>
                      <a:r>
                        <a:rPr lang="en-GB" sz="1500" dirty="0"/>
                        <a:t>6.81</a:t>
                      </a:r>
                    </a:p>
                  </a:txBody>
                  <a:tcPr/>
                </a:tc>
                <a:tc>
                  <a:txBody>
                    <a:bodyPr/>
                    <a:lstStyle/>
                    <a:p>
                      <a:r>
                        <a:rPr lang="en-GB" sz="1500" dirty="0"/>
                        <a:t>162.1%</a:t>
                      </a:r>
                    </a:p>
                  </a:txBody>
                  <a:tcPr/>
                </a:tc>
                <a:tc>
                  <a:txBody>
                    <a:bodyPr/>
                    <a:lstStyle/>
                    <a:p>
                      <a:r>
                        <a:rPr lang="en-GB" sz="1500" dirty="0"/>
                        <a:t>+62.1%</a:t>
                      </a:r>
                    </a:p>
                  </a:txBody>
                  <a:tcPr/>
                </a:tc>
                <a:extLst>
                  <a:ext uri="{0D108BD9-81ED-4DB2-BD59-A6C34878D82A}">
                    <a16:rowId xmlns:a16="http://schemas.microsoft.com/office/drawing/2014/main" val="10001"/>
                  </a:ext>
                </a:extLst>
              </a:tr>
              <a:tr h="328046">
                <a:tc>
                  <a:txBody>
                    <a:bodyPr/>
                    <a:lstStyle/>
                    <a:p>
                      <a:r>
                        <a:rPr lang="en-GB" sz="1400" dirty="0"/>
                        <a:t>Sweden</a:t>
                      </a:r>
                    </a:p>
                  </a:txBody>
                  <a:tcPr/>
                </a:tc>
                <a:tc>
                  <a:txBody>
                    <a:bodyPr/>
                    <a:lstStyle/>
                    <a:p>
                      <a:r>
                        <a:rPr lang="en-GB" sz="1500" dirty="0"/>
                        <a:t>5.91</a:t>
                      </a:r>
                    </a:p>
                  </a:txBody>
                  <a:tcPr/>
                </a:tc>
                <a:tc>
                  <a:txBody>
                    <a:bodyPr/>
                    <a:lstStyle/>
                    <a:p>
                      <a:r>
                        <a:rPr lang="en-GB" sz="1500" dirty="0"/>
                        <a:t>141.1%</a:t>
                      </a:r>
                    </a:p>
                  </a:txBody>
                  <a:tcPr/>
                </a:tc>
                <a:tc>
                  <a:txBody>
                    <a:bodyPr/>
                    <a:lstStyle/>
                    <a:p>
                      <a:r>
                        <a:rPr lang="en-GB" sz="1500" dirty="0"/>
                        <a:t>+41.1%</a:t>
                      </a:r>
                    </a:p>
                  </a:txBody>
                  <a:tcPr/>
                </a:tc>
                <a:extLst>
                  <a:ext uri="{0D108BD9-81ED-4DB2-BD59-A6C34878D82A}">
                    <a16:rowId xmlns:a16="http://schemas.microsoft.com/office/drawing/2014/main" val="10002"/>
                  </a:ext>
                </a:extLst>
              </a:tr>
              <a:tr h="328046">
                <a:tc>
                  <a:txBody>
                    <a:bodyPr/>
                    <a:lstStyle/>
                    <a:p>
                      <a:r>
                        <a:rPr lang="en-GB" sz="1400" dirty="0"/>
                        <a:t>Brazil</a:t>
                      </a:r>
                    </a:p>
                  </a:txBody>
                  <a:tcPr/>
                </a:tc>
                <a:tc>
                  <a:txBody>
                    <a:bodyPr/>
                    <a:lstStyle/>
                    <a:p>
                      <a:r>
                        <a:rPr lang="en-GB" sz="1500" dirty="0"/>
                        <a:t>5.68</a:t>
                      </a:r>
                    </a:p>
                  </a:txBody>
                  <a:tcPr/>
                </a:tc>
                <a:tc>
                  <a:txBody>
                    <a:bodyPr/>
                    <a:lstStyle/>
                    <a:p>
                      <a:r>
                        <a:rPr lang="en-GB" sz="1500" dirty="0"/>
                        <a:t>135.2%</a:t>
                      </a:r>
                    </a:p>
                  </a:txBody>
                  <a:tcPr/>
                </a:tc>
                <a:tc>
                  <a:txBody>
                    <a:bodyPr/>
                    <a:lstStyle/>
                    <a:p>
                      <a:r>
                        <a:rPr lang="en-GB" sz="1500" dirty="0"/>
                        <a:t>+35.2%</a:t>
                      </a:r>
                    </a:p>
                  </a:txBody>
                  <a:tcPr/>
                </a:tc>
                <a:extLst>
                  <a:ext uri="{0D108BD9-81ED-4DB2-BD59-A6C34878D82A}">
                    <a16:rowId xmlns:a16="http://schemas.microsoft.com/office/drawing/2014/main" val="10003"/>
                  </a:ext>
                </a:extLst>
              </a:tr>
              <a:tr h="328046">
                <a:tc>
                  <a:txBody>
                    <a:bodyPr/>
                    <a:lstStyle/>
                    <a:p>
                      <a:r>
                        <a:rPr lang="en-GB" sz="1400" dirty="0"/>
                        <a:t>Australia</a:t>
                      </a:r>
                    </a:p>
                  </a:txBody>
                  <a:tcPr/>
                </a:tc>
                <a:tc>
                  <a:txBody>
                    <a:bodyPr/>
                    <a:lstStyle/>
                    <a:p>
                      <a:r>
                        <a:rPr lang="en-GB" sz="1500" dirty="0"/>
                        <a:t>4.94</a:t>
                      </a:r>
                    </a:p>
                  </a:txBody>
                  <a:tcPr/>
                </a:tc>
                <a:tc>
                  <a:txBody>
                    <a:bodyPr/>
                    <a:lstStyle/>
                    <a:p>
                      <a:r>
                        <a:rPr lang="en-GB" sz="1500" dirty="0"/>
                        <a:t>117.6%</a:t>
                      </a:r>
                    </a:p>
                  </a:txBody>
                  <a:tcPr/>
                </a:tc>
                <a:tc>
                  <a:txBody>
                    <a:bodyPr/>
                    <a:lstStyle/>
                    <a:p>
                      <a:r>
                        <a:rPr lang="en-GB" sz="1500" dirty="0"/>
                        <a:t>+17.6%</a:t>
                      </a:r>
                    </a:p>
                  </a:txBody>
                  <a:tcPr/>
                </a:tc>
                <a:extLst>
                  <a:ext uri="{0D108BD9-81ED-4DB2-BD59-A6C34878D82A}">
                    <a16:rowId xmlns:a16="http://schemas.microsoft.com/office/drawing/2014/main" val="10004"/>
                  </a:ext>
                </a:extLst>
              </a:tr>
              <a:tr h="328046">
                <a:tc>
                  <a:txBody>
                    <a:bodyPr/>
                    <a:lstStyle/>
                    <a:p>
                      <a:r>
                        <a:rPr lang="en-GB" sz="1400" dirty="0"/>
                        <a:t>Columbia</a:t>
                      </a:r>
                    </a:p>
                  </a:txBody>
                  <a:tcPr/>
                </a:tc>
                <a:tc>
                  <a:txBody>
                    <a:bodyPr/>
                    <a:lstStyle/>
                    <a:p>
                      <a:r>
                        <a:rPr lang="en-GB" sz="1500" dirty="0"/>
                        <a:t>4.54</a:t>
                      </a:r>
                    </a:p>
                  </a:txBody>
                  <a:tcPr/>
                </a:tc>
                <a:tc>
                  <a:txBody>
                    <a:bodyPr/>
                    <a:lstStyle/>
                    <a:p>
                      <a:r>
                        <a:rPr lang="en-GB" sz="1500" dirty="0"/>
                        <a:t>108.1%</a:t>
                      </a:r>
                    </a:p>
                  </a:txBody>
                  <a:tcPr/>
                </a:tc>
                <a:tc>
                  <a:txBody>
                    <a:bodyPr/>
                    <a:lstStyle/>
                    <a:p>
                      <a:r>
                        <a:rPr lang="en-GB" sz="1500" dirty="0"/>
                        <a:t> + 8.1%</a:t>
                      </a:r>
                    </a:p>
                  </a:txBody>
                  <a:tcPr/>
                </a:tc>
                <a:extLst>
                  <a:ext uri="{0D108BD9-81ED-4DB2-BD59-A6C34878D82A}">
                    <a16:rowId xmlns:a16="http://schemas.microsoft.com/office/drawing/2014/main" val="10005"/>
                  </a:ext>
                </a:extLst>
              </a:tr>
              <a:tr h="328046">
                <a:tc>
                  <a:txBody>
                    <a:bodyPr/>
                    <a:lstStyle/>
                    <a:p>
                      <a:r>
                        <a:rPr lang="en-GB" sz="1400" dirty="0"/>
                        <a:t>Eurozone</a:t>
                      </a:r>
                    </a:p>
                  </a:txBody>
                  <a:tcPr/>
                </a:tc>
                <a:tc>
                  <a:txBody>
                    <a:bodyPr/>
                    <a:lstStyle/>
                    <a:p>
                      <a:r>
                        <a:rPr lang="en-GB" sz="1500" dirty="0"/>
                        <a:t>4.43</a:t>
                      </a:r>
                    </a:p>
                  </a:txBody>
                  <a:tcPr/>
                </a:tc>
                <a:tc>
                  <a:txBody>
                    <a:bodyPr/>
                    <a:lstStyle/>
                    <a:p>
                      <a:r>
                        <a:rPr lang="en-GB" sz="1500" dirty="0"/>
                        <a:t>105.4%</a:t>
                      </a:r>
                    </a:p>
                  </a:txBody>
                  <a:tcPr/>
                </a:tc>
                <a:tc>
                  <a:txBody>
                    <a:bodyPr/>
                    <a:lstStyle/>
                    <a:p>
                      <a:r>
                        <a:rPr lang="en-GB" sz="1500" dirty="0"/>
                        <a:t>  +5.4%</a:t>
                      </a:r>
                    </a:p>
                  </a:txBody>
                  <a:tcPr/>
                </a:tc>
                <a:extLst>
                  <a:ext uri="{0D108BD9-81ED-4DB2-BD59-A6C34878D82A}">
                    <a16:rowId xmlns:a16="http://schemas.microsoft.com/office/drawing/2014/main" val="10006"/>
                  </a:ext>
                </a:extLst>
              </a:tr>
              <a:tr h="328046">
                <a:tc>
                  <a:txBody>
                    <a:bodyPr/>
                    <a:lstStyle/>
                    <a:p>
                      <a:r>
                        <a:rPr lang="en-GB" sz="1400" dirty="0"/>
                        <a:t>United States</a:t>
                      </a:r>
                    </a:p>
                  </a:txBody>
                  <a:tcPr/>
                </a:tc>
                <a:tc>
                  <a:txBody>
                    <a:bodyPr/>
                    <a:lstStyle/>
                    <a:p>
                      <a:r>
                        <a:rPr lang="en-GB" sz="1500" dirty="0"/>
                        <a:t>4.20</a:t>
                      </a:r>
                    </a:p>
                  </a:txBody>
                  <a:tcPr/>
                </a:tc>
                <a:tc>
                  <a:txBody>
                    <a:bodyPr/>
                    <a:lstStyle/>
                    <a:p>
                      <a:r>
                        <a:rPr lang="en-GB" sz="1500" dirty="0"/>
                        <a:t>100.0%</a:t>
                      </a:r>
                    </a:p>
                  </a:txBody>
                  <a:tcPr/>
                </a:tc>
                <a:tc>
                  <a:txBody>
                    <a:bodyPr/>
                    <a:lstStyle/>
                    <a:p>
                      <a:r>
                        <a:rPr lang="en-GB" sz="1500" dirty="0"/>
                        <a:t>     N/a</a:t>
                      </a:r>
                    </a:p>
                  </a:txBody>
                  <a:tcPr/>
                </a:tc>
                <a:extLst>
                  <a:ext uri="{0D108BD9-81ED-4DB2-BD59-A6C34878D82A}">
                    <a16:rowId xmlns:a16="http://schemas.microsoft.com/office/drawing/2014/main" val="10007"/>
                  </a:ext>
                </a:extLst>
              </a:tr>
              <a:tr h="328046">
                <a:tc>
                  <a:txBody>
                    <a:bodyPr/>
                    <a:lstStyle/>
                    <a:p>
                      <a:r>
                        <a:rPr lang="en-GB" sz="1400" dirty="0"/>
                        <a:t>Britain</a:t>
                      </a:r>
                    </a:p>
                  </a:txBody>
                  <a:tcPr/>
                </a:tc>
                <a:tc>
                  <a:txBody>
                    <a:bodyPr/>
                    <a:lstStyle/>
                    <a:p>
                      <a:r>
                        <a:rPr lang="en-GB" sz="1500" dirty="0"/>
                        <a:t>3.82 </a:t>
                      </a:r>
                      <a:r>
                        <a:rPr lang="en-GB" sz="1500" dirty="0">
                          <a:solidFill>
                            <a:srgbClr val="FF0000"/>
                          </a:solidFill>
                        </a:rPr>
                        <a:t>(£2.10/£1.92)</a:t>
                      </a:r>
                    </a:p>
                  </a:txBody>
                  <a:tcPr/>
                </a:tc>
                <a:tc>
                  <a:txBody>
                    <a:bodyPr/>
                    <a:lstStyle/>
                    <a:p>
                      <a:r>
                        <a:rPr lang="en-GB" sz="1500" dirty="0"/>
                        <a:t>  91.5%</a:t>
                      </a:r>
                    </a:p>
                  </a:txBody>
                  <a:tcPr/>
                </a:tc>
                <a:tc>
                  <a:txBody>
                    <a:bodyPr/>
                    <a:lstStyle/>
                    <a:p>
                      <a:r>
                        <a:rPr lang="en-GB" sz="1500" dirty="0"/>
                        <a:t>  - 8.5%</a:t>
                      </a:r>
                    </a:p>
                  </a:txBody>
                  <a:tcPr/>
                </a:tc>
                <a:extLst>
                  <a:ext uri="{0D108BD9-81ED-4DB2-BD59-A6C34878D82A}">
                    <a16:rowId xmlns:a16="http://schemas.microsoft.com/office/drawing/2014/main" val="10008"/>
                  </a:ext>
                </a:extLst>
              </a:tr>
              <a:tr h="328046">
                <a:tc>
                  <a:txBody>
                    <a:bodyPr/>
                    <a:lstStyle/>
                    <a:p>
                      <a:r>
                        <a:rPr lang="en-GB" sz="1400" dirty="0"/>
                        <a:t>Singapore</a:t>
                      </a:r>
                    </a:p>
                  </a:txBody>
                  <a:tcPr/>
                </a:tc>
                <a:tc>
                  <a:txBody>
                    <a:bodyPr/>
                    <a:lstStyle/>
                    <a:p>
                      <a:r>
                        <a:rPr lang="en-GB" sz="1500" dirty="0"/>
                        <a:t>3.75</a:t>
                      </a:r>
                    </a:p>
                  </a:txBody>
                  <a:tcPr/>
                </a:tc>
                <a:tc>
                  <a:txBody>
                    <a:bodyPr/>
                    <a:lstStyle/>
                    <a:p>
                      <a:r>
                        <a:rPr lang="en-GB" sz="1500" dirty="0"/>
                        <a:t>  89.3%</a:t>
                      </a:r>
                    </a:p>
                  </a:txBody>
                  <a:tcPr/>
                </a:tc>
                <a:tc>
                  <a:txBody>
                    <a:bodyPr/>
                    <a:lstStyle/>
                    <a:p>
                      <a:r>
                        <a:rPr lang="en-GB" sz="1500" dirty="0"/>
                        <a:t>  -10.7%</a:t>
                      </a:r>
                    </a:p>
                  </a:txBody>
                  <a:tcPr/>
                </a:tc>
                <a:extLst>
                  <a:ext uri="{0D108BD9-81ED-4DB2-BD59-A6C34878D82A}">
                    <a16:rowId xmlns:a16="http://schemas.microsoft.com/office/drawing/2014/main" val="10009"/>
                  </a:ext>
                </a:extLst>
              </a:tr>
              <a:tr h="328046">
                <a:tc>
                  <a:txBody>
                    <a:bodyPr/>
                    <a:lstStyle/>
                    <a:p>
                      <a:r>
                        <a:rPr lang="en-GB" sz="1400" dirty="0"/>
                        <a:t>Saudi Arabia</a:t>
                      </a:r>
                    </a:p>
                  </a:txBody>
                  <a:tcPr/>
                </a:tc>
                <a:tc>
                  <a:txBody>
                    <a:bodyPr/>
                    <a:lstStyle/>
                    <a:p>
                      <a:r>
                        <a:rPr lang="en-GB" sz="1500" dirty="0"/>
                        <a:t>2.67</a:t>
                      </a:r>
                    </a:p>
                  </a:txBody>
                  <a:tcPr/>
                </a:tc>
                <a:tc>
                  <a:txBody>
                    <a:bodyPr/>
                    <a:lstStyle/>
                    <a:p>
                      <a:r>
                        <a:rPr lang="en-GB" sz="1500" dirty="0"/>
                        <a:t>  63.6%</a:t>
                      </a:r>
                    </a:p>
                  </a:txBody>
                  <a:tcPr/>
                </a:tc>
                <a:tc>
                  <a:txBody>
                    <a:bodyPr/>
                    <a:lstStyle/>
                    <a:p>
                      <a:r>
                        <a:rPr lang="en-GB" sz="1500" dirty="0"/>
                        <a:t>  -36.4%</a:t>
                      </a:r>
                    </a:p>
                  </a:txBody>
                  <a:tcPr/>
                </a:tc>
                <a:extLst>
                  <a:ext uri="{0D108BD9-81ED-4DB2-BD59-A6C34878D82A}">
                    <a16:rowId xmlns:a16="http://schemas.microsoft.com/office/drawing/2014/main" val="10010"/>
                  </a:ext>
                </a:extLst>
              </a:tr>
              <a:tr h="328046">
                <a:tc>
                  <a:txBody>
                    <a:bodyPr/>
                    <a:lstStyle/>
                    <a:p>
                      <a:r>
                        <a:rPr lang="en-GB" sz="1400" dirty="0"/>
                        <a:t>South Africa</a:t>
                      </a:r>
                    </a:p>
                  </a:txBody>
                  <a:tcPr/>
                </a:tc>
                <a:tc>
                  <a:txBody>
                    <a:bodyPr/>
                    <a:lstStyle/>
                    <a:p>
                      <a:r>
                        <a:rPr lang="en-GB" sz="1500" dirty="0"/>
                        <a:t>2.45</a:t>
                      </a:r>
                    </a:p>
                  </a:txBody>
                  <a:tcPr/>
                </a:tc>
                <a:tc>
                  <a:txBody>
                    <a:bodyPr/>
                    <a:lstStyle/>
                    <a:p>
                      <a:r>
                        <a:rPr lang="en-GB" sz="1500" dirty="0"/>
                        <a:t>  58.3%</a:t>
                      </a:r>
                    </a:p>
                  </a:txBody>
                  <a:tcPr/>
                </a:tc>
                <a:tc>
                  <a:txBody>
                    <a:bodyPr/>
                    <a:lstStyle/>
                    <a:p>
                      <a:r>
                        <a:rPr lang="en-GB" sz="1500" dirty="0"/>
                        <a:t>  -41.7%</a:t>
                      </a:r>
                    </a:p>
                  </a:txBody>
                  <a:tcPr/>
                </a:tc>
                <a:extLst>
                  <a:ext uri="{0D108BD9-81ED-4DB2-BD59-A6C34878D82A}">
                    <a16:rowId xmlns:a16="http://schemas.microsoft.com/office/drawing/2014/main" val="10011"/>
                  </a:ext>
                </a:extLst>
              </a:tr>
              <a:tr h="328046">
                <a:tc>
                  <a:txBody>
                    <a:bodyPr/>
                    <a:lstStyle/>
                    <a:p>
                      <a:r>
                        <a:rPr lang="en-GB" sz="1400" dirty="0"/>
                        <a:t>China</a:t>
                      </a:r>
                    </a:p>
                  </a:txBody>
                  <a:tcPr/>
                </a:tc>
                <a:tc>
                  <a:txBody>
                    <a:bodyPr/>
                    <a:lstStyle/>
                    <a:p>
                      <a:r>
                        <a:rPr lang="en-GB" sz="1500" dirty="0"/>
                        <a:t>2.44</a:t>
                      </a:r>
                    </a:p>
                  </a:txBody>
                  <a:tcPr/>
                </a:tc>
                <a:tc>
                  <a:txBody>
                    <a:bodyPr/>
                    <a:lstStyle/>
                    <a:p>
                      <a:r>
                        <a:rPr lang="en-GB" sz="1500" dirty="0"/>
                        <a:t>  </a:t>
                      </a:r>
                      <a:r>
                        <a:rPr lang="en-GB" sz="1500" baseline="0" dirty="0"/>
                        <a:t>58.1%</a:t>
                      </a:r>
                      <a:endParaRPr lang="en-GB" sz="1500" dirty="0"/>
                    </a:p>
                  </a:txBody>
                  <a:tcPr/>
                </a:tc>
                <a:tc>
                  <a:txBody>
                    <a:bodyPr/>
                    <a:lstStyle/>
                    <a:p>
                      <a:r>
                        <a:rPr lang="en-GB" sz="1500" dirty="0"/>
                        <a:t>  -41.9%</a:t>
                      </a:r>
                    </a:p>
                  </a:txBody>
                  <a:tcPr/>
                </a:tc>
                <a:extLst>
                  <a:ext uri="{0D108BD9-81ED-4DB2-BD59-A6C34878D82A}">
                    <a16:rowId xmlns:a16="http://schemas.microsoft.com/office/drawing/2014/main" val="10012"/>
                  </a:ext>
                </a:extLst>
              </a:tr>
              <a:tr h="328046">
                <a:tc>
                  <a:txBody>
                    <a:bodyPr/>
                    <a:lstStyle/>
                    <a:p>
                      <a:r>
                        <a:rPr lang="en-GB" sz="1400" dirty="0"/>
                        <a:t>India</a:t>
                      </a:r>
                    </a:p>
                  </a:txBody>
                  <a:tcPr/>
                </a:tc>
                <a:tc>
                  <a:txBody>
                    <a:bodyPr/>
                    <a:lstStyle/>
                    <a:p>
                      <a:r>
                        <a:rPr lang="en-GB" sz="1500" dirty="0"/>
                        <a:t>1.62</a:t>
                      </a:r>
                    </a:p>
                  </a:txBody>
                  <a:tcPr/>
                </a:tc>
                <a:tc>
                  <a:txBody>
                    <a:bodyPr/>
                    <a:lstStyle/>
                    <a:p>
                      <a:r>
                        <a:rPr lang="en-GB" sz="1500" dirty="0"/>
                        <a:t>  38.2%</a:t>
                      </a:r>
                    </a:p>
                  </a:txBody>
                  <a:tcPr/>
                </a:tc>
                <a:tc>
                  <a:txBody>
                    <a:bodyPr/>
                    <a:lstStyle/>
                    <a:p>
                      <a:r>
                        <a:rPr lang="en-GB" sz="1500" dirty="0"/>
                        <a:t>  -61.8%</a:t>
                      </a:r>
                    </a:p>
                  </a:txBody>
                  <a:tcPr/>
                </a:tc>
                <a:extLst>
                  <a:ext uri="{0D108BD9-81ED-4DB2-BD59-A6C34878D82A}">
                    <a16:rowId xmlns:a16="http://schemas.microsoft.com/office/drawing/2014/main" val="10013"/>
                  </a:ext>
                </a:extLst>
              </a:tr>
            </a:tbl>
          </a:graphicData>
        </a:graphic>
      </p:graphicFrame>
      <p:sp>
        <p:nvSpPr>
          <p:cNvPr id="3" name="Title 2"/>
          <p:cNvSpPr>
            <a:spLocks noGrp="1"/>
          </p:cNvSpPr>
          <p:nvPr>
            <p:ph type="title"/>
          </p:nvPr>
        </p:nvSpPr>
        <p:spPr>
          <a:xfrm>
            <a:off x="241694" y="86062"/>
            <a:ext cx="8893652" cy="714356"/>
          </a:xfrm>
        </p:spPr>
        <p:txBody>
          <a:bodyPr>
            <a:normAutofit/>
          </a:bodyPr>
          <a:lstStyle/>
          <a:p>
            <a:r>
              <a:rPr lang="en-GB" sz="3600" dirty="0" err="1"/>
              <a:t>Burgernomics</a:t>
            </a:r>
            <a:r>
              <a:rPr lang="en-GB" sz="3600" dirty="0"/>
              <a:t>- 1</a:t>
            </a:r>
          </a:p>
        </p:txBody>
      </p:sp>
      <p:sp>
        <p:nvSpPr>
          <p:cNvPr id="8" name="Slide Number Placeholder 7"/>
          <p:cNvSpPr>
            <a:spLocks noGrp="1"/>
          </p:cNvSpPr>
          <p:nvPr>
            <p:ph type="sldNum" sz="quarter" idx="12"/>
          </p:nvPr>
        </p:nvSpPr>
        <p:spPr/>
        <p:txBody>
          <a:bodyPr/>
          <a:lstStyle/>
          <a:p>
            <a:fld id="{39C36121-C617-4182-BE9B-5368C33B3086}" type="slidenum">
              <a:rPr lang="en-GB" smtClean="0"/>
              <a:pPr/>
              <a:t>20</a:t>
            </a:fld>
            <a:endParaRPr lang="en-GB" dirty="0"/>
          </a:p>
        </p:txBody>
      </p:sp>
    </p:spTree>
    <p:custDataLst>
      <p:tags r:id="rId1"/>
    </p:custDataLst>
    <p:extLst>
      <p:ext uri="{BB962C8B-B14F-4D97-AF65-F5344CB8AC3E}">
        <p14:creationId xmlns:p14="http://schemas.microsoft.com/office/powerpoint/2010/main" val="1843847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962" y="73752"/>
            <a:ext cx="8998037" cy="1008534"/>
          </a:xfrm>
        </p:spPr>
        <p:txBody>
          <a:bodyPr/>
          <a:lstStyle/>
          <a:p>
            <a:r>
              <a:rPr lang="en-GB" sz="4000" dirty="0"/>
              <a:t>Burgernomics - 2</a:t>
            </a:r>
          </a:p>
        </p:txBody>
      </p:sp>
      <p:sp>
        <p:nvSpPr>
          <p:cNvPr id="3" name="Text Placeholder 2"/>
          <p:cNvSpPr>
            <a:spLocks noGrp="1"/>
          </p:cNvSpPr>
          <p:nvPr>
            <p:ph type="body" idx="1"/>
          </p:nvPr>
        </p:nvSpPr>
        <p:spPr>
          <a:xfrm>
            <a:off x="174703" y="1138034"/>
            <a:ext cx="4464495" cy="341111"/>
          </a:xfrm>
        </p:spPr>
        <p:txBody>
          <a:bodyPr>
            <a:noAutofit/>
          </a:bodyPr>
          <a:lstStyle/>
          <a:p>
            <a:pPr algn="ctr"/>
            <a:r>
              <a:rPr lang="en-GB" sz="1700" dirty="0"/>
              <a:t>Real currency values (July 23rd 2014)</a:t>
            </a:r>
          </a:p>
        </p:txBody>
      </p:sp>
      <p:sp>
        <p:nvSpPr>
          <p:cNvPr id="5" name="Text Placeholder 4"/>
          <p:cNvSpPr>
            <a:spLocks noGrp="1"/>
          </p:cNvSpPr>
          <p:nvPr>
            <p:ph type="body" sz="quarter" idx="3"/>
          </p:nvPr>
        </p:nvSpPr>
        <p:spPr>
          <a:xfrm>
            <a:off x="4731090" y="783633"/>
            <a:ext cx="4041775" cy="639763"/>
          </a:xfrm>
        </p:spPr>
        <p:txBody>
          <a:bodyPr>
            <a:normAutofit/>
          </a:bodyPr>
          <a:lstStyle/>
          <a:p>
            <a:pPr algn="ctr"/>
            <a:r>
              <a:rPr lang="en-GB" sz="1700" dirty="0"/>
              <a:t>How does this work?</a:t>
            </a:r>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105305578"/>
              </p:ext>
            </p:extLst>
          </p:nvPr>
        </p:nvGraphicFramePr>
        <p:xfrm>
          <a:off x="4588701" y="1479144"/>
          <a:ext cx="4304796" cy="4106418"/>
        </p:xfrm>
        <a:graphic>
          <a:graphicData uri="http://schemas.openxmlformats.org/drawingml/2006/table">
            <a:tbl>
              <a:tblPr firstRow="1" bandRow="1">
                <a:tableStyleId>{5C22544A-7EE6-4342-B048-85BDC9FD1C3A}</a:tableStyleId>
              </a:tblPr>
              <a:tblGrid>
                <a:gridCol w="1379408">
                  <a:extLst>
                    <a:ext uri="{9D8B030D-6E8A-4147-A177-3AD203B41FA5}">
                      <a16:colId xmlns:a16="http://schemas.microsoft.com/office/drawing/2014/main" val="20000"/>
                    </a:ext>
                  </a:extLst>
                </a:gridCol>
                <a:gridCol w="768023">
                  <a:extLst>
                    <a:ext uri="{9D8B030D-6E8A-4147-A177-3AD203B41FA5}">
                      <a16:colId xmlns:a16="http://schemas.microsoft.com/office/drawing/2014/main" val="20001"/>
                    </a:ext>
                  </a:extLst>
                </a:gridCol>
                <a:gridCol w="1073715">
                  <a:extLst>
                    <a:ext uri="{9D8B030D-6E8A-4147-A177-3AD203B41FA5}">
                      <a16:colId xmlns:a16="http://schemas.microsoft.com/office/drawing/2014/main" val="20002"/>
                    </a:ext>
                  </a:extLst>
                </a:gridCol>
                <a:gridCol w="1083650">
                  <a:extLst>
                    <a:ext uri="{9D8B030D-6E8A-4147-A177-3AD203B41FA5}">
                      <a16:colId xmlns:a16="http://schemas.microsoft.com/office/drawing/2014/main" val="20003"/>
                    </a:ext>
                  </a:extLst>
                </a:gridCol>
              </a:tblGrid>
              <a:tr h="536993">
                <a:tc>
                  <a:txBody>
                    <a:bodyPr/>
                    <a:lstStyle/>
                    <a:p>
                      <a:pPr algn="ctr"/>
                      <a:r>
                        <a:rPr lang="en-GB" sz="1400" dirty="0"/>
                        <a:t>Price and rate</a:t>
                      </a:r>
                    </a:p>
                  </a:txBody>
                  <a:tcPr/>
                </a:tc>
                <a:tc>
                  <a:txBody>
                    <a:bodyPr/>
                    <a:lstStyle/>
                    <a:p>
                      <a:r>
                        <a:rPr lang="en-GB" sz="1400" dirty="0"/>
                        <a:t>Values</a:t>
                      </a:r>
                    </a:p>
                  </a:txBody>
                  <a:tcPr/>
                </a:tc>
                <a:tc>
                  <a:txBody>
                    <a:bodyPr/>
                    <a:lstStyle/>
                    <a:p>
                      <a:r>
                        <a:rPr lang="en-GB" sz="1400" dirty="0"/>
                        <a:t>Calculation</a:t>
                      </a:r>
                    </a:p>
                  </a:txBody>
                  <a:tcPr/>
                </a:tc>
                <a:tc>
                  <a:txBody>
                    <a:bodyPr/>
                    <a:lstStyle/>
                    <a:p>
                      <a:r>
                        <a:rPr lang="en-GB" sz="1400" dirty="0"/>
                        <a:t>Outcome</a:t>
                      </a:r>
                    </a:p>
                  </a:txBody>
                  <a:tcPr/>
                </a:tc>
                <a:extLst>
                  <a:ext uri="{0D108BD9-81ED-4DB2-BD59-A6C34878D82A}">
                    <a16:rowId xmlns:a16="http://schemas.microsoft.com/office/drawing/2014/main" val="10000"/>
                  </a:ext>
                </a:extLst>
              </a:tr>
              <a:tr h="758108">
                <a:tc>
                  <a:txBody>
                    <a:bodyPr/>
                    <a:lstStyle/>
                    <a:p>
                      <a:r>
                        <a:rPr lang="en-GB" sz="1400" dirty="0"/>
                        <a:t>US price of Big Mac</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effectLst>
                            <a:outerShdw blurRad="38100" dist="38100" dir="2700000" algn="tl">
                              <a:srgbClr val="000000">
                                <a:alpha val="43137"/>
                              </a:srgbClr>
                            </a:outerShdw>
                          </a:effectLst>
                        </a:rPr>
                        <a:t>4.80</a:t>
                      </a:r>
                    </a:p>
                    <a:p>
                      <a:endParaRPr lang="en-GB" sz="1400" dirty="0"/>
                    </a:p>
                  </a:txBody>
                  <a:tcPr/>
                </a:tc>
                <a:tc>
                  <a:txBody>
                    <a:bodyPr/>
                    <a:lstStyle/>
                    <a:p>
                      <a:endParaRPr lang="en-GB" sz="1400" dirty="0"/>
                    </a:p>
                    <a:p>
                      <a:endParaRPr lang="en-GB" sz="1400" dirty="0"/>
                    </a:p>
                  </a:txBody>
                  <a:tcPr/>
                </a:tc>
                <a:tc>
                  <a:txBody>
                    <a:bodyPr/>
                    <a:lstStyle/>
                    <a:p>
                      <a:endParaRPr lang="en-GB" sz="1400" dirty="0"/>
                    </a:p>
                  </a:txBody>
                  <a:tcPr/>
                </a:tc>
                <a:extLst>
                  <a:ext uri="{0D108BD9-81ED-4DB2-BD59-A6C34878D82A}">
                    <a16:rowId xmlns:a16="http://schemas.microsoft.com/office/drawing/2014/main" val="10001"/>
                  </a:ext>
                </a:extLst>
              </a:tr>
              <a:tr h="536993">
                <a:tc>
                  <a:txBody>
                    <a:bodyPr/>
                    <a:lstStyle/>
                    <a:p>
                      <a:r>
                        <a:rPr lang="en-GB" sz="1400" dirty="0"/>
                        <a:t>Dollar-Krone rate</a:t>
                      </a:r>
                    </a:p>
                  </a:txBody>
                  <a:tcPr/>
                </a:tc>
                <a:tc>
                  <a:txBody>
                    <a:bodyPr/>
                    <a:lstStyle/>
                    <a:p>
                      <a:r>
                        <a:rPr lang="en-GB" sz="1400" dirty="0"/>
                        <a:t>6.20</a:t>
                      </a:r>
                    </a:p>
                  </a:txBody>
                  <a:tcPr/>
                </a:tc>
                <a:tc>
                  <a:txBody>
                    <a:bodyPr/>
                    <a:lstStyle/>
                    <a:p>
                      <a:r>
                        <a:rPr lang="en-GB" sz="1400" dirty="0"/>
                        <a:t>4.80</a:t>
                      </a:r>
                      <a:r>
                        <a:rPr lang="en-GB" sz="1400" baseline="0" dirty="0"/>
                        <a:t> x 6.20</a:t>
                      </a:r>
                      <a:endParaRPr lang="en-GB" sz="1400" dirty="0"/>
                    </a:p>
                  </a:txBody>
                  <a:tcPr/>
                </a:tc>
                <a:tc>
                  <a:txBody>
                    <a:bodyPr/>
                    <a:lstStyle/>
                    <a:p>
                      <a:r>
                        <a:rPr lang="en-GB" sz="1400" dirty="0"/>
                        <a:t>29.76 Krone</a:t>
                      </a:r>
                    </a:p>
                  </a:txBody>
                  <a:tcPr/>
                </a:tc>
                <a:extLst>
                  <a:ext uri="{0D108BD9-81ED-4DB2-BD59-A6C34878D82A}">
                    <a16:rowId xmlns:a16="http://schemas.microsoft.com/office/drawing/2014/main" val="10002"/>
                  </a:ext>
                </a:extLst>
              </a:tr>
              <a:tr h="758108">
                <a:tc>
                  <a:txBody>
                    <a:bodyPr/>
                    <a:lstStyle/>
                    <a:p>
                      <a:r>
                        <a:rPr lang="en-GB" sz="1400" dirty="0"/>
                        <a:t>Expected price of</a:t>
                      </a:r>
                      <a:r>
                        <a:rPr lang="en-GB" sz="1400" baseline="0" dirty="0"/>
                        <a:t> Norwegian Big Mac </a:t>
                      </a:r>
                      <a:endParaRPr lang="en-GB" sz="1400" dirty="0"/>
                    </a:p>
                  </a:txBody>
                  <a:tcPr/>
                </a:tc>
                <a:tc>
                  <a:txBody>
                    <a:bodyPr/>
                    <a:lstStyle/>
                    <a:p>
                      <a:endParaRPr lang="en-GB" sz="1400" dirty="0"/>
                    </a:p>
                    <a:p>
                      <a:r>
                        <a:rPr lang="en-GB" sz="1400" dirty="0"/>
                        <a:t>29.76</a:t>
                      </a:r>
                    </a:p>
                    <a:p>
                      <a:r>
                        <a:rPr lang="en-GB" sz="1400" dirty="0"/>
                        <a:t>Krone</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0003"/>
                  </a:ext>
                </a:extLst>
              </a:tr>
              <a:tr h="758108">
                <a:tc>
                  <a:txBody>
                    <a:bodyPr/>
                    <a:lstStyle/>
                    <a:p>
                      <a:r>
                        <a:rPr lang="en-GB" sz="1400" dirty="0"/>
                        <a:t>Actual price of Norwegian Big Mac in</a:t>
                      </a:r>
                      <a:r>
                        <a:rPr lang="en-GB" sz="1400" baseline="0" dirty="0"/>
                        <a:t> Krone</a:t>
                      </a:r>
                      <a:endParaRPr lang="en-GB" sz="1400" dirty="0"/>
                    </a:p>
                  </a:txBody>
                  <a:tcPr/>
                </a:tc>
                <a:tc>
                  <a:txBody>
                    <a:bodyPr/>
                    <a:lstStyle/>
                    <a:p>
                      <a:r>
                        <a:rPr lang="en-GB" sz="1400" dirty="0"/>
                        <a:t>47.62</a:t>
                      </a:r>
                    </a:p>
                    <a:p>
                      <a:r>
                        <a:rPr lang="en-GB" sz="1400" dirty="0"/>
                        <a:t>Krone</a:t>
                      </a:r>
                    </a:p>
                  </a:txBody>
                  <a:tcPr/>
                </a:tc>
                <a:tc>
                  <a:txBody>
                    <a:bodyPr/>
                    <a:lstStyle/>
                    <a:p>
                      <a:r>
                        <a:rPr lang="en-GB" sz="1400" dirty="0"/>
                        <a:t>47.62 /29.76</a:t>
                      </a:r>
                    </a:p>
                  </a:txBody>
                  <a:tcPr/>
                </a:tc>
                <a:tc>
                  <a:txBody>
                    <a:bodyPr/>
                    <a:lstStyle/>
                    <a:p>
                      <a:r>
                        <a:rPr lang="en-GB" sz="1400" dirty="0"/>
                        <a:t>1.6166</a:t>
                      </a:r>
                    </a:p>
                    <a:p>
                      <a:r>
                        <a:rPr lang="en-GB" sz="1400" dirty="0"/>
                        <a:t>(</a:t>
                      </a:r>
                      <a:r>
                        <a:rPr lang="en-GB" sz="1200" dirty="0"/>
                        <a:t>62%</a:t>
                      </a:r>
                      <a:r>
                        <a:rPr lang="en-GB" sz="1200" baseline="0" dirty="0"/>
                        <a:t> overvalued)</a:t>
                      </a:r>
                      <a:endParaRPr lang="en-GB" sz="1200" dirty="0"/>
                    </a:p>
                  </a:txBody>
                  <a:tcPr/>
                </a:tc>
                <a:extLst>
                  <a:ext uri="{0D108BD9-81ED-4DB2-BD59-A6C34878D82A}">
                    <a16:rowId xmlns:a16="http://schemas.microsoft.com/office/drawing/2014/main" val="10004"/>
                  </a:ext>
                </a:extLst>
              </a:tr>
              <a:tr h="758108">
                <a:tc>
                  <a:txBody>
                    <a:bodyPr/>
                    <a:lstStyle/>
                    <a:p>
                      <a:r>
                        <a:rPr lang="en-GB" sz="1400" dirty="0"/>
                        <a:t>Actual</a:t>
                      </a:r>
                      <a:r>
                        <a:rPr lang="en-GB" sz="1400" baseline="0" dirty="0"/>
                        <a:t> price of Big Mac in Dollars</a:t>
                      </a:r>
                      <a:endParaRPr lang="en-GB" sz="1400" dirty="0"/>
                    </a:p>
                  </a:txBody>
                  <a:tcPr/>
                </a:tc>
                <a:tc>
                  <a:txBody>
                    <a:bodyPr/>
                    <a:lstStyle/>
                    <a:p>
                      <a:endParaRPr lang="en-GB" sz="1400" dirty="0"/>
                    </a:p>
                  </a:txBody>
                  <a:tcPr/>
                </a:tc>
                <a:tc>
                  <a:txBody>
                    <a:bodyPr/>
                    <a:lstStyle/>
                    <a:p>
                      <a:r>
                        <a:rPr lang="en-GB" sz="1400" dirty="0"/>
                        <a:t>4.80 x 1.6166</a:t>
                      </a:r>
                    </a:p>
                  </a:txBody>
                  <a:tcPr/>
                </a:tc>
                <a:tc>
                  <a:txBody>
                    <a:bodyPr/>
                    <a:lstStyle/>
                    <a:p>
                      <a:r>
                        <a:rPr lang="en-GB" sz="1400" b="1" dirty="0">
                          <a:effectLst>
                            <a:outerShdw blurRad="38100" dist="38100" dir="2700000" algn="tl">
                              <a:srgbClr val="000000">
                                <a:alpha val="43137"/>
                              </a:srgbClr>
                            </a:outerShdw>
                          </a:effectLst>
                        </a:rPr>
                        <a:t>7.76</a:t>
                      </a:r>
                    </a:p>
                    <a:p>
                      <a:r>
                        <a:rPr lang="en-GB" sz="1200" dirty="0"/>
                        <a:t>( to 2 d.p)</a:t>
                      </a:r>
                    </a:p>
                  </a:txBody>
                  <a:tcPr/>
                </a:tc>
                <a:extLst>
                  <a:ext uri="{0D108BD9-81ED-4DB2-BD59-A6C34878D82A}">
                    <a16:rowId xmlns:a16="http://schemas.microsoft.com/office/drawing/2014/main" val="10005"/>
                  </a:ext>
                </a:extLst>
              </a:tr>
            </a:tbl>
          </a:graphicData>
        </a:graphic>
      </p:graphicFrame>
      <p:pic>
        <p:nvPicPr>
          <p:cNvPr id="8" name="Picture 2" descr="\\Nickel\staff\JENK401\My Documents\My Pictures\20140726_FNC384.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175374" y="1534893"/>
            <a:ext cx="4248472" cy="475252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31276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89756"/>
            <a:ext cx="8928991" cy="1143000"/>
          </a:xfrm>
        </p:spPr>
        <p:txBody>
          <a:bodyPr/>
          <a:lstStyle/>
          <a:p>
            <a:r>
              <a:rPr lang="en-GB" sz="4000" dirty="0"/>
              <a:t>Burgernomics - 3</a:t>
            </a:r>
          </a:p>
        </p:txBody>
      </p:sp>
      <p:sp>
        <p:nvSpPr>
          <p:cNvPr id="3" name="Text Placeholder 2"/>
          <p:cNvSpPr>
            <a:spLocks noGrp="1"/>
          </p:cNvSpPr>
          <p:nvPr>
            <p:ph type="body" idx="1"/>
          </p:nvPr>
        </p:nvSpPr>
        <p:spPr>
          <a:xfrm>
            <a:off x="251520" y="1340768"/>
            <a:ext cx="4184204" cy="927795"/>
          </a:xfrm>
        </p:spPr>
        <p:txBody>
          <a:bodyPr>
            <a:normAutofit fontScale="25000" lnSpcReduction="20000"/>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Real currency values (July 23rd 2014)</a:t>
            </a:r>
          </a:p>
          <a:p>
            <a:endParaRPr lang="en-GB" dirty="0"/>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766333654"/>
              </p:ext>
            </p:extLst>
          </p:nvPr>
        </p:nvGraphicFramePr>
        <p:xfrm>
          <a:off x="4572001" y="1296466"/>
          <a:ext cx="4417672" cy="4602480"/>
        </p:xfrm>
        <a:graphic>
          <a:graphicData uri="http://schemas.openxmlformats.org/drawingml/2006/table">
            <a:tbl>
              <a:tblPr firstRow="1" bandRow="1">
                <a:tableStyleId>{5C22544A-7EE6-4342-B048-85BDC9FD1C3A}</a:tableStyleId>
              </a:tblPr>
              <a:tblGrid>
                <a:gridCol w="1104418">
                  <a:extLst>
                    <a:ext uri="{9D8B030D-6E8A-4147-A177-3AD203B41FA5}">
                      <a16:colId xmlns:a16="http://schemas.microsoft.com/office/drawing/2014/main" val="20000"/>
                    </a:ext>
                  </a:extLst>
                </a:gridCol>
                <a:gridCol w="839797">
                  <a:extLst>
                    <a:ext uri="{9D8B030D-6E8A-4147-A177-3AD203B41FA5}">
                      <a16:colId xmlns:a16="http://schemas.microsoft.com/office/drawing/2014/main" val="20001"/>
                    </a:ext>
                  </a:extLst>
                </a:gridCol>
                <a:gridCol w="1368152">
                  <a:extLst>
                    <a:ext uri="{9D8B030D-6E8A-4147-A177-3AD203B41FA5}">
                      <a16:colId xmlns:a16="http://schemas.microsoft.com/office/drawing/2014/main" val="20002"/>
                    </a:ext>
                  </a:extLst>
                </a:gridCol>
                <a:gridCol w="1105305">
                  <a:extLst>
                    <a:ext uri="{9D8B030D-6E8A-4147-A177-3AD203B41FA5}">
                      <a16:colId xmlns:a16="http://schemas.microsoft.com/office/drawing/2014/main" val="20003"/>
                    </a:ext>
                  </a:extLst>
                </a:gridCol>
              </a:tblGrid>
              <a:tr h="370840">
                <a:tc>
                  <a:txBody>
                    <a:bodyPr/>
                    <a:lstStyle/>
                    <a:p>
                      <a:pPr algn="ctr"/>
                      <a:r>
                        <a:rPr lang="en-GB" sz="1400" dirty="0"/>
                        <a:t>Price and rate</a:t>
                      </a:r>
                    </a:p>
                  </a:txBody>
                  <a:tcPr/>
                </a:tc>
                <a:tc>
                  <a:txBody>
                    <a:bodyPr/>
                    <a:lstStyle/>
                    <a:p>
                      <a:r>
                        <a:rPr lang="en-GB" sz="1400" dirty="0"/>
                        <a:t>Values</a:t>
                      </a:r>
                    </a:p>
                  </a:txBody>
                  <a:tcPr/>
                </a:tc>
                <a:tc>
                  <a:txBody>
                    <a:bodyPr/>
                    <a:lstStyle/>
                    <a:p>
                      <a:r>
                        <a:rPr lang="en-GB" sz="1400" dirty="0"/>
                        <a:t>Calculation</a:t>
                      </a:r>
                    </a:p>
                  </a:txBody>
                  <a:tcPr/>
                </a:tc>
                <a:tc>
                  <a:txBody>
                    <a:bodyPr/>
                    <a:lstStyle/>
                    <a:p>
                      <a:r>
                        <a:rPr lang="en-GB" sz="1400" dirty="0"/>
                        <a:t>Outcome</a:t>
                      </a:r>
                    </a:p>
                  </a:txBody>
                  <a:tcPr/>
                </a:tc>
                <a:extLst>
                  <a:ext uri="{0D108BD9-81ED-4DB2-BD59-A6C34878D82A}">
                    <a16:rowId xmlns:a16="http://schemas.microsoft.com/office/drawing/2014/main" val="10000"/>
                  </a:ext>
                </a:extLst>
              </a:tr>
              <a:tr h="370840">
                <a:tc>
                  <a:txBody>
                    <a:bodyPr/>
                    <a:lstStyle/>
                    <a:p>
                      <a:r>
                        <a:rPr lang="en-GB" sz="1400" b="0" dirty="0">
                          <a:effectLst/>
                        </a:rPr>
                        <a:t>US price of Big Mac</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400" b="0" dirty="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effectLst>
                            <a:outerShdw blurRad="38100" dist="38100" dir="2700000" algn="tl">
                              <a:srgbClr val="000000">
                                <a:alpha val="43137"/>
                              </a:srgbClr>
                            </a:outerShdw>
                          </a:effectLst>
                        </a:rPr>
                        <a:t>4.80</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400" dirty="0"/>
                        <a:t>Dollar-Rupee rate</a:t>
                      </a:r>
                    </a:p>
                  </a:txBody>
                  <a:tcPr/>
                </a:tc>
                <a:tc>
                  <a:txBody>
                    <a:bodyPr/>
                    <a:lstStyle/>
                    <a:p>
                      <a:r>
                        <a:rPr lang="en-GB" sz="1400" dirty="0"/>
                        <a:t>60.00</a:t>
                      </a:r>
                    </a:p>
                  </a:txBody>
                  <a:tcPr/>
                </a:tc>
                <a:tc>
                  <a:txBody>
                    <a:bodyPr/>
                    <a:lstStyle/>
                    <a:p>
                      <a:r>
                        <a:rPr lang="en-GB" sz="1400" dirty="0"/>
                        <a:t>4.80 x 60.00</a:t>
                      </a:r>
                    </a:p>
                  </a:txBody>
                  <a:tcPr/>
                </a:tc>
                <a:tc>
                  <a:txBody>
                    <a:bodyPr/>
                    <a:lstStyle/>
                    <a:p>
                      <a:r>
                        <a:rPr lang="en-GB" sz="1400" dirty="0"/>
                        <a:t>288.00</a:t>
                      </a:r>
                    </a:p>
                  </a:txBody>
                  <a:tcPr/>
                </a:tc>
                <a:extLst>
                  <a:ext uri="{0D108BD9-81ED-4DB2-BD59-A6C34878D82A}">
                    <a16:rowId xmlns:a16="http://schemas.microsoft.com/office/drawing/2014/main" val="10002"/>
                  </a:ext>
                </a:extLst>
              </a:tr>
              <a:tr h="370840">
                <a:tc>
                  <a:txBody>
                    <a:bodyPr/>
                    <a:lstStyle/>
                    <a:p>
                      <a:r>
                        <a:rPr lang="en-GB" sz="1400" dirty="0"/>
                        <a:t>Expected price of</a:t>
                      </a:r>
                      <a:r>
                        <a:rPr lang="en-GB" sz="1400" baseline="0" dirty="0"/>
                        <a:t> Indian Big Mac </a:t>
                      </a:r>
                      <a:endParaRPr lang="en-GB" sz="1400" dirty="0"/>
                    </a:p>
                  </a:txBody>
                  <a:tcPr/>
                </a:tc>
                <a:tc>
                  <a:txBody>
                    <a:bodyPr/>
                    <a:lstStyle/>
                    <a:p>
                      <a:r>
                        <a:rPr lang="en-GB" sz="1400" dirty="0"/>
                        <a:t>288.00</a:t>
                      </a:r>
                    </a:p>
                    <a:p>
                      <a:r>
                        <a:rPr lang="en-GB" sz="1400" dirty="0"/>
                        <a:t>Rupees</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0003"/>
                  </a:ext>
                </a:extLst>
              </a:tr>
              <a:tr h="370840">
                <a:tc>
                  <a:txBody>
                    <a:bodyPr/>
                    <a:lstStyle/>
                    <a:p>
                      <a:r>
                        <a:rPr lang="en-GB" sz="1400" dirty="0"/>
                        <a:t>Actual price of Indian Big Mac in</a:t>
                      </a:r>
                      <a:r>
                        <a:rPr lang="en-GB" sz="1400" baseline="0" dirty="0"/>
                        <a:t> Rupees</a:t>
                      </a:r>
                      <a:endParaRPr lang="en-GB" sz="1400" dirty="0"/>
                    </a:p>
                  </a:txBody>
                  <a:tcPr/>
                </a:tc>
                <a:tc>
                  <a:txBody>
                    <a:bodyPr/>
                    <a:lstStyle/>
                    <a:p>
                      <a:r>
                        <a:rPr lang="en-GB" sz="1400" dirty="0"/>
                        <a:t>103.99</a:t>
                      </a:r>
                    </a:p>
                  </a:txBody>
                  <a:tcPr/>
                </a:tc>
                <a:tc>
                  <a:txBody>
                    <a:bodyPr/>
                    <a:lstStyle/>
                    <a:p>
                      <a:r>
                        <a:rPr lang="en-GB" sz="1400" dirty="0"/>
                        <a:t>103.99/288.00</a:t>
                      </a:r>
                    </a:p>
                  </a:txBody>
                  <a:tcPr/>
                </a:tc>
                <a:tc>
                  <a:txBody>
                    <a:bodyPr/>
                    <a:lstStyle/>
                    <a:p>
                      <a:r>
                        <a:rPr lang="en-GB" sz="1400" dirty="0"/>
                        <a:t>0.3611</a:t>
                      </a:r>
                    </a:p>
                    <a:p>
                      <a:r>
                        <a:rPr lang="en-GB" sz="1200" dirty="0"/>
                        <a:t>  (64%</a:t>
                      </a:r>
                      <a:r>
                        <a:rPr lang="en-GB" sz="1200" baseline="0" dirty="0"/>
                        <a:t> undervalued)</a:t>
                      </a:r>
                      <a:endParaRPr lang="en-GB" sz="1200" dirty="0"/>
                    </a:p>
                  </a:txBody>
                  <a:tcPr/>
                </a:tc>
                <a:extLst>
                  <a:ext uri="{0D108BD9-81ED-4DB2-BD59-A6C34878D82A}">
                    <a16:rowId xmlns:a16="http://schemas.microsoft.com/office/drawing/2014/main" val="10004"/>
                  </a:ext>
                </a:extLst>
              </a:tr>
              <a:tr h="370840">
                <a:tc>
                  <a:txBody>
                    <a:bodyPr/>
                    <a:lstStyle/>
                    <a:p>
                      <a:r>
                        <a:rPr lang="en-GB" sz="1400" dirty="0"/>
                        <a:t>Actual</a:t>
                      </a:r>
                      <a:r>
                        <a:rPr lang="en-GB" sz="1400" baseline="0" dirty="0"/>
                        <a:t> price of Big Mac in Dollars</a:t>
                      </a:r>
                      <a:endParaRPr lang="en-GB" sz="1400" dirty="0"/>
                    </a:p>
                  </a:txBody>
                  <a:tcPr/>
                </a:tc>
                <a:tc>
                  <a:txBody>
                    <a:bodyPr/>
                    <a:lstStyle/>
                    <a:p>
                      <a:endParaRPr lang="en-GB" sz="1400" dirty="0"/>
                    </a:p>
                  </a:txBody>
                  <a:tcPr/>
                </a:tc>
                <a:tc>
                  <a:txBody>
                    <a:bodyPr/>
                    <a:lstStyle/>
                    <a:p>
                      <a:r>
                        <a:rPr lang="en-GB" sz="1400" dirty="0"/>
                        <a:t>4.80 x 0.3611</a:t>
                      </a:r>
                    </a:p>
                  </a:txBody>
                  <a:tcPr/>
                </a:tc>
                <a:tc>
                  <a:txBody>
                    <a:bodyPr/>
                    <a:lstStyle/>
                    <a:p>
                      <a:r>
                        <a:rPr lang="en-GB" sz="1400" b="1" dirty="0">
                          <a:effectLst>
                            <a:outerShdw blurRad="38100" dist="38100" dir="2700000" algn="tl">
                              <a:srgbClr val="000000">
                                <a:alpha val="43137"/>
                              </a:srgbClr>
                            </a:outerShdw>
                          </a:effectLst>
                        </a:rPr>
                        <a:t>   1.73</a:t>
                      </a:r>
                    </a:p>
                    <a:p>
                      <a:r>
                        <a:rPr lang="en-GB" sz="1400" dirty="0"/>
                        <a:t> </a:t>
                      </a:r>
                      <a:r>
                        <a:rPr lang="en-GB" sz="1200" dirty="0"/>
                        <a:t>(to 2 d.p.)</a:t>
                      </a:r>
                    </a:p>
                  </a:txBody>
                  <a:tcPr/>
                </a:tc>
                <a:extLst>
                  <a:ext uri="{0D108BD9-81ED-4DB2-BD59-A6C34878D82A}">
                    <a16:rowId xmlns:a16="http://schemas.microsoft.com/office/drawing/2014/main" val="10005"/>
                  </a:ext>
                </a:extLst>
              </a:tr>
            </a:tbl>
          </a:graphicData>
        </a:graphic>
      </p:graphicFrame>
      <p:pic>
        <p:nvPicPr>
          <p:cNvPr id="8" name="Picture 2" descr="\\Nickel\staff\JENK401\My Documents\My Pictures\20140726_FNC384.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296466"/>
            <a:ext cx="4328220" cy="436478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5159475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solidFill>
                  <a:srgbClr val="7030A0"/>
                </a:solidFill>
              </a:rPr>
              <a:t>One of the main influences on the value of currencies is the relationship between interest rates and exchange rates.</a:t>
            </a:r>
          </a:p>
          <a:p>
            <a:endParaRPr lang="en-GB" dirty="0">
              <a:solidFill>
                <a:srgbClr val="7030A0"/>
              </a:solidFill>
            </a:endParaRPr>
          </a:p>
          <a:p>
            <a:r>
              <a:rPr lang="en-GB" dirty="0">
                <a:solidFill>
                  <a:srgbClr val="7030A0"/>
                </a:solidFill>
              </a:rPr>
              <a:t>As discussed when looking at the function of banks and money, it is a country’s central bank that sets short-term interest rates.</a:t>
            </a:r>
          </a:p>
          <a:p>
            <a:endParaRPr lang="en-GB" dirty="0">
              <a:solidFill>
                <a:srgbClr val="7030A0"/>
              </a:solidFill>
            </a:endParaRPr>
          </a:p>
          <a:p>
            <a:r>
              <a:rPr lang="en-GB" dirty="0">
                <a:solidFill>
                  <a:srgbClr val="7030A0"/>
                </a:solidFill>
              </a:rPr>
              <a:t>Obviously, if investors and speculators see a rising interest rate profile in a particular country, they will invest very liquid assets in the host’s financial institutions in order to make short-term profits from the difference between the interest available where their liquid assets are current held compared to the higher rates on offer.</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23</a:t>
            </a:fld>
            <a:endParaRPr lang="en-GB" dirty="0"/>
          </a:p>
        </p:txBody>
      </p:sp>
      <p:sp>
        <p:nvSpPr>
          <p:cNvPr id="4" name="Title 3"/>
          <p:cNvSpPr>
            <a:spLocks noGrp="1"/>
          </p:cNvSpPr>
          <p:nvPr>
            <p:ph type="title"/>
          </p:nvPr>
        </p:nvSpPr>
        <p:spPr/>
        <p:txBody>
          <a:bodyPr>
            <a:normAutofit/>
          </a:bodyPr>
          <a:lstStyle/>
          <a:p>
            <a:r>
              <a:rPr lang="en-GB" sz="3600" dirty="0"/>
              <a:t>The value of currencies - 7</a:t>
            </a:r>
          </a:p>
        </p:txBody>
      </p:sp>
    </p:spTree>
    <p:custDataLst>
      <p:tags r:id="rId1"/>
    </p:custDataLst>
    <p:extLst>
      <p:ext uri="{BB962C8B-B14F-4D97-AF65-F5344CB8AC3E}">
        <p14:creationId xmlns:p14="http://schemas.microsoft.com/office/powerpoint/2010/main" val="29817486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800" dirty="0">
                <a:solidFill>
                  <a:srgbClr val="7030A0"/>
                </a:solidFill>
              </a:rPr>
              <a:t>In order to invest in any particular host country, funds will need to be converted unto the host country’s currency, thereby creating increased demand for that currency, which, in turn pushes its value up</a:t>
            </a:r>
          </a:p>
          <a:p>
            <a:pPr marL="0" indent="0">
              <a:buNone/>
            </a:pPr>
            <a:endParaRPr lang="en-GB" sz="2800" dirty="0">
              <a:solidFill>
                <a:srgbClr val="7030A0"/>
              </a:solidFill>
            </a:endParaRPr>
          </a:p>
          <a:p>
            <a:r>
              <a:rPr lang="en-GB" sz="2800" dirty="0">
                <a:solidFill>
                  <a:srgbClr val="7030A0"/>
                </a:solidFill>
              </a:rPr>
              <a:t>Similarly, if a host country is offering lower interest rates, firms and investors may choose to borrow money in that country instead of their own, again increasing demand for the host country’s currency.</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24</a:t>
            </a:fld>
            <a:endParaRPr lang="en-GB" dirty="0"/>
          </a:p>
        </p:txBody>
      </p:sp>
      <p:sp>
        <p:nvSpPr>
          <p:cNvPr id="4" name="Title 3"/>
          <p:cNvSpPr>
            <a:spLocks noGrp="1"/>
          </p:cNvSpPr>
          <p:nvPr>
            <p:ph type="title"/>
          </p:nvPr>
        </p:nvSpPr>
        <p:spPr/>
        <p:txBody>
          <a:bodyPr/>
          <a:lstStyle/>
          <a:p>
            <a:r>
              <a:rPr lang="en-GB" sz="3600" dirty="0"/>
              <a:t>The value of currencies - 8</a:t>
            </a:r>
          </a:p>
        </p:txBody>
      </p:sp>
    </p:spTree>
    <p:custDataLst>
      <p:tags r:id="rId1"/>
    </p:custDataLst>
    <p:extLst>
      <p:ext uri="{BB962C8B-B14F-4D97-AF65-F5344CB8AC3E}">
        <p14:creationId xmlns:p14="http://schemas.microsoft.com/office/powerpoint/2010/main" val="4035002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800" dirty="0">
                <a:solidFill>
                  <a:srgbClr val="7030A0"/>
                </a:solidFill>
              </a:rPr>
              <a:t>Interest rates and currencies are also closely linked to bond issues: government, local authority, and corporate debt instruments</a:t>
            </a:r>
          </a:p>
          <a:p>
            <a:r>
              <a:rPr lang="en-GB" sz="2800" dirty="0">
                <a:solidFill>
                  <a:srgbClr val="7030A0"/>
                </a:solidFill>
              </a:rPr>
              <a:t>Countries with strong credit rating (Standard and Poor’s, Moody’s, and Fitch), will only have to offer low coupon rates as their issues are considered low risk, reliable investments. And again, the demand for currency will be influenced by investors wanting to buy bonds in one particular currency or sell bonds denominated in another.</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25</a:t>
            </a:fld>
            <a:endParaRPr lang="en-GB" dirty="0"/>
          </a:p>
        </p:txBody>
      </p:sp>
      <p:sp>
        <p:nvSpPr>
          <p:cNvPr id="4" name="Title 3"/>
          <p:cNvSpPr>
            <a:spLocks noGrp="1"/>
          </p:cNvSpPr>
          <p:nvPr>
            <p:ph type="title"/>
          </p:nvPr>
        </p:nvSpPr>
        <p:spPr/>
        <p:txBody>
          <a:bodyPr/>
          <a:lstStyle/>
          <a:p>
            <a:r>
              <a:rPr lang="en-GB" sz="3600" dirty="0"/>
              <a:t>The value of currencies - 9</a:t>
            </a:r>
          </a:p>
        </p:txBody>
      </p:sp>
    </p:spTree>
    <p:custDataLst>
      <p:tags r:id="rId1"/>
    </p:custDataLst>
    <p:extLst>
      <p:ext uri="{BB962C8B-B14F-4D97-AF65-F5344CB8AC3E}">
        <p14:creationId xmlns:p14="http://schemas.microsoft.com/office/powerpoint/2010/main" val="2570138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solidFill>
                  <a:srgbClr val="7030A0"/>
                </a:solidFill>
              </a:rPr>
              <a:t>Combinations and permutations of low/high interest rates, and low/high exchange rates can also be manipulated for hedging and swapping purposes. For example, borrowing in a low interest rate country to buy an upward- moving currency in another, in order to sell at a profit, and pay off the cheap loan later on</a:t>
            </a:r>
          </a:p>
          <a:p>
            <a:pPr>
              <a:buNone/>
            </a:pPr>
            <a:endParaRPr lang="en-GB" dirty="0">
              <a:solidFill>
                <a:srgbClr val="7030A0"/>
              </a:solidFill>
            </a:endParaRPr>
          </a:p>
          <a:p>
            <a:r>
              <a:rPr lang="en-GB" dirty="0">
                <a:solidFill>
                  <a:srgbClr val="7030A0"/>
                </a:solidFill>
              </a:rPr>
              <a:t>Finally, it must be remembered that through the supply and demand mechanisms, currencies will always move towards some sort of equilibrium in the long run.</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26</a:t>
            </a:fld>
            <a:endParaRPr lang="en-GB" dirty="0"/>
          </a:p>
        </p:txBody>
      </p:sp>
      <p:sp>
        <p:nvSpPr>
          <p:cNvPr id="4" name="Title 3"/>
          <p:cNvSpPr>
            <a:spLocks noGrp="1"/>
          </p:cNvSpPr>
          <p:nvPr>
            <p:ph type="title"/>
          </p:nvPr>
        </p:nvSpPr>
        <p:spPr/>
        <p:txBody>
          <a:bodyPr/>
          <a:lstStyle/>
          <a:p>
            <a:r>
              <a:rPr lang="en-GB" sz="3600" dirty="0"/>
              <a:t>The value of currencies - 10</a:t>
            </a:r>
          </a:p>
        </p:txBody>
      </p:sp>
    </p:spTree>
    <p:custDataLst>
      <p:tags r:id="rId1"/>
    </p:custDataLst>
    <p:extLst>
      <p:ext uri="{BB962C8B-B14F-4D97-AF65-F5344CB8AC3E}">
        <p14:creationId xmlns:p14="http://schemas.microsoft.com/office/powerpoint/2010/main" val="553189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solidFill>
                  <a:srgbClr val="7030A0"/>
                </a:solidFill>
              </a:rPr>
              <a:t>If interest rates rise in one country, and short-term asset investment pours in from abroad, the rates will rise further but only to a point when that country’s domestic rates are too high for domestic firms to borrow, who will then borrow in other lower interest rate regimes, thereby not only reducing the domestic demand for finance, but also weakening (reducing its bilateral exchange rate) the home foreign exchange value as firms increasingly buy the currencies of other countries where they borrow from.</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27</a:t>
            </a:fld>
            <a:endParaRPr lang="en-GB" dirty="0"/>
          </a:p>
        </p:txBody>
      </p:sp>
      <p:sp>
        <p:nvSpPr>
          <p:cNvPr id="4" name="Title 3"/>
          <p:cNvSpPr>
            <a:spLocks noGrp="1"/>
          </p:cNvSpPr>
          <p:nvPr>
            <p:ph type="title"/>
          </p:nvPr>
        </p:nvSpPr>
        <p:spPr/>
        <p:txBody>
          <a:bodyPr/>
          <a:lstStyle/>
          <a:p>
            <a:r>
              <a:rPr lang="en-GB" sz="3600" dirty="0"/>
              <a:t>The value of currencies - 11</a:t>
            </a:r>
          </a:p>
        </p:txBody>
      </p:sp>
    </p:spTree>
    <p:custDataLst>
      <p:tags r:id="rId1"/>
    </p:custDataLst>
    <p:extLst>
      <p:ext uri="{BB962C8B-B14F-4D97-AF65-F5344CB8AC3E}">
        <p14:creationId xmlns:p14="http://schemas.microsoft.com/office/powerpoint/2010/main" val="7333874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solidFill>
                  <a:srgbClr val="7030A0"/>
                </a:solidFill>
              </a:rPr>
              <a:t>Spot versus forward interest rates</a:t>
            </a:r>
          </a:p>
          <a:p>
            <a:pPr marL="0" indent="0">
              <a:buNone/>
            </a:pPr>
            <a:endParaRPr lang="en-GB" dirty="0">
              <a:solidFill>
                <a:srgbClr val="7030A0"/>
              </a:solidFill>
            </a:endParaRPr>
          </a:p>
          <a:p>
            <a:r>
              <a:rPr lang="en-GB" dirty="0">
                <a:solidFill>
                  <a:srgbClr val="7030A0"/>
                </a:solidFill>
              </a:rPr>
              <a:t>Until now we have assumed all currency transactions are agreed and executed immediately, or ‘on the spot’. These values are known as </a:t>
            </a:r>
            <a:r>
              <a:rPr lang="en-GB" i="1" dirty="0">
                <a:solidFill>
                  <a:srgbClr val="7030A0"/>
                </a:solidFill>
              </a:rPr>
              <a:t>spot rates</a:t>
            </a:r>
          </a:p>
          <a:p>
            <a:pPr marL="0" indent="0">
              <a:buNone/>
            </a:pPr>
            <a:endParaRPr lang="en-GB" i="1" dirty="0">
              <a:solidFill>
                <a:srgbClr val="7030A0"/>
              </a:solidFill>
            </a:endParaRPr>
          </a:p>
          <a:p>
            <a:r>
              <a:rPr lang="en-GB" dirty="0">
                <a:solidFill>
                  <a:srgbClr val="7030A0"/>
                </a:solidFill>
              </a:rPr>
              <a:t>However, there are many deals agreed in currency markets that involve no immediate exchange of money. These contractual agreements fall into two categories: </a:t>
            </a:r>
            <a:r>
              <a:rPr lang="en-GB" i="1" dirty="0">
                <a:solidFill>
                  <a:srgbClr val="7030A0"/>
                </a:solidFill>
              </a:rPr>
              <a:t>forwards</a:t>
            </a:r>
            <a:r>
              <a:rPr lang="en-GB" dirty="0">
                <a:solidFill>
                  <a:srgbClr val="7030A0"/>
                </a:solidFill>
              </a:rPr>
              <a:t> and </a:t>
            </a:r>
            <a:r>
              <a:rPr lang="en-GB" i="1" dirty="0">
                <a:solidFill>
                  <a:srgbClr val="7030A0"/>
                </a:solidFill>
              </a:rPr>
              <a:t>futures</a:t>
            </a:r>
            <a:r>
              <a:rPr lang="en-GB" dirty="0">
                <a:solidFill>
                  <a:srgbClr val="7030A0"/>
                </a:solidFill>
              </a:rPr>
              <a:t>. Here, agreement is reached that at some time in the future one currency will be exchanged for another. These are often used in hedging.</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28</a:t>
            </a:fld>
            <a:endParaRPr lang="en-GB" dirty="0"/>
          </a:p>
        </p:txBody>
      </p:sp>
      <p:sp>
        <p:nvSpPr>
          <p:cNvPr id="4" name="Title 3"/>
          <p:cNvSpPr>
            <a:spLocks noGrp="1"/>
          </p:cNvSpPr>
          <p:nvPr>
            <p:ph type="title"/>
          </p:nvPr>
        </p:nvSpPr>
        <p:spPr/>
        <p:txBody>
          <a:bodyPr/>
          <a:lstStyle/>
          <a:p>
            <a:r>
              <a:rPr lang="en-GB" sz="3600" dirty="0"/>
              <a:t>The value of currencies - 12</a:t>
            </a:r>
          </a:p>
        </p:txBody>
      </p:sp>
    </p:spTree>
    <p:custDataLst>
      <p:tags r:id="rId1"/>
    </p:custDataLst>
    <p:extLst>
      <p:ext uri="{BB962C8B-B14F-4D97-AF65-F5344CB8AC3E}">
        <p14:creationId xmlns:p14="http://schemas.microsoft.com/office/powerpoint/2010/main" val="19745930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sz="2800" dirty="0">
                <a:solidFill>
                  <a:srgbClr val="7030A0"/>
                </a:solidFill>
              </a:rPr>
              <a:t>And finally, we need to consider the politico-economic influence of countries deciding to </a:t>
            </a:r>
            <a:r>
              <a:rPr lang="en-GB" sz="2800" i="1" dirty="0">
                <a:solidFill>
                  <a:srgbClr val="7030A0"/>
                </a:solidFill>
              </a:rPr>
              <a:t>fix</a:t>
            </a:r>
            <a:r>
              <a:rPr lang="en-GB" sz="2800" dirty="0">
                <a:solidFill>
                  <a:srgbClr val="7030A0"/>
                </a:solidFill>
              </a:rPr>
              <a:t> interest rates at a published level, or allow their currencies to </a:t>
            </a:r>
            <a:r>
              <a:rPr lang="en-GB" sz="2800" i="1" dirty="0">
                <a:solidFill>
                  <a:srgbClr val="7030A0"/>
                </a:solidFill>
              </a:rPr>
              <a:t>freely float </a:t>
            </a:r>
            <a:r>
              <a:rPr lang="en-GB" sz="2800" dirty="0">
                <a:solidFill>
                  <a:srgbClr val="7030A0"/>
                </a:solidFill>
              </a:rPr>
              <a:t>in value, or to somehow track the value of a nominated currency, such as the dollar, in order to </a:t>
            </a:r>
            <a:r>
              <a:rPr lang="en-GB" sz="2800" i="1" dirty="0">
                <a:solidFill>
                  <a:srgbClr val="7030A0"/>
                </a:solidFill>
              </a:rPr>
              <a:t>peg </a:t>
            </a:r>
            <a:r>
              <a:rPr lang="en-GB" sz="2800" dirty="0">
                <a:solidFill>
                  <a:srgbClr val="7030A0"/>
                </a:solidFill>
              </a:rPr>
              <a:t>their own rates against it (see previous lecture notes on Money and Banking)</a:t>
            </a:r>
          </a:p>
          <a:p>
            <a:pPr marL="0" indent="0">
              <a:buNone/>
            </a:pPr>
            <a:endParaRPr lang="en-GB" sz="2800" dirty="0">
              <a:solidFill>
                <a:srgbClr val="7030A0"/>
              </a:solidFill>
            </a:endParaRPr>
          </a:p>
          <a:p>
            <a:r>
              <a:rPr lang="en-GB" sz="2800" dirty="0">
                <a:solidFill>
                  <a:srgbClr val="7030A0"/>
                </a:solidFill>
              </a:rPr>
              <a:t>Each of these has advantages and disadvantages, and all impact on their own and other currency values in different ways. (Please read Copeland  (2008) chapter 5 pages 149 to 194)</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29</a:t>
            </a:fld>
            <a:endParaRPr lang="en-GB" dirty="0"/>
          </a:p>
        </p:txBody>
      </p:sp>
      <p:sp>
        <p:nvSpPr>
          <p:cNvPr id="4" name="Title 3"/>
          <p:cNvSpPr>
            <a:spLocks noGrp="1"/>
          </p:cNvSpPr>
          <p:nvPr>
            <p:ph type="title"/>
          </p:nvPr>
        </p:nvSpPr>
        <p:spPr/>
        <p:txBody>
          <a:bodyPr/>
          <a:lstStyle/>
          <a:p>
            <a:r>
              <a:rPr lang="en-GB" sz="3600" dirty="0"/>
              <a:t>The value of currencies - 13</a:t>
            </a:r>
          </a:p>
        </p:txBody>
      </p:sp>
    </p:spTree>
    <p:custDataLst>
      <p:tags r:id="rId1"/>
    </p:custDataLst>
    <p:extLst>
      <p:ext uri="{BB962C8B-B14F-4D97-AF65-F5344CB8AC3E}">
        <p14:creationId xmlns:p14="http://schemas.microsoft.com/office/powerpoint/2010/main" val="912953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280" y="16970"/>
            <a:ext cx="8971215" cy="1143000"/>
          </a:xfrm>
        </p:spPr>
        <p:txBody>
          <a:bodyPr/>
          <a:lstStyle/>
          <a:p>
            <a:r>
              <a:rPr lang="en-GB" sz="3200" dirty="0"/>
              <a:t>Foreign exchange regimes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34742277"/>
              </p:ext>
            </p:extLst>
          </p:nvPr>
        </p:nvGraphicFramePr>
        <p:xfrm>
          <a:off x="65280" y="1268759"/>
          <a:ext cx="8971215" cy="4988560"/>
        </p:xfrm>
        <a:graphic>
          <a:graphicData uri="http://schemas.openxmlformats.org/drawingml/2006/table">
            <a:tbl>
              <a:tblPr firstRow="1" bandRow="1">
                <a:tableStyleId>{5C22544A-7EE6-4342-B048-85BDC9FD1C3A}</a:tableStyleId>
              </a:tblPr>
              <a:tblGrid>
                <a:gridCol w="1194352">
                  <a:extLst>
                    <a:ext uri="{9D8B030D-6E8A-4147-A177-3AD203B41FA5}">
                      <a16:colId xmlns:a16="http://schemas.microsoft.com/office/drawing/2014/main" val="20000"/>
                    </a:ext>
                  </a:extLst>
                </a:gridCol>
                <a:gridCol w="3291255">
                  <a:extLst>
                    <a:ext uri="{9D8B030D-6E8A-4147-A177-3AD203B41FA5}">
                      <a16:colId xmlns:a16="http://schemas.microsoft.com/office/drawing/2014/main" val="20001"/>
                    </a:ext>
                  </a:extLst>
                </a:gridCol>
                <a:gridCol w="2242804">
                  <a:extLst>
                    <a:ext uri="{9D8B030D-6E8A-4147-A177-3AD203B41FA5}">
                      <a16:colId xmlns:a16="http://schemas.microsoft.com/office/drawing/2014/main" val="20002"/>
                    </a:ext>
                  </a:extLst>
                </a:gridCol>
                <a:gridCol w="2242804">
                  <a:extLst>
                    <a:ext uri="{9D8B030D-6E8A-4147-A177-3AD203B41FA5}">
                      <a16:colId xmlns:a16="http://schemas.microsoft.com/office/drawing/2014/main" val="20003"/>
                    </a:ext>
                  </a:extLst>
                </a:gridCol>
              </a:tblGrid>
              <a:tr h="219080">
                <a:tc>
                  <a:txBody>
                    <a:bodyPr/>
                    <a:lstStyle/>
                    <a:p>
                      <a:pPr algn="ctr"/>
                      <a:r>
                        <a:rPr lang="en-GB" sz="1600" dirty="0"/>
                        <a:t>Type of exchange rate</a:t>
                      </a:r>
                    </a:p>
                  </a:txBody>
                  <a:tcPr/>
                </a:tc>
                <a:tc>
                  <a:txBody>
                    <a:bodyPr/>
                    <a:lstStyle/>
                    <a:p>
                      <a:pPr algn="ctr"/>
                      <a:r>
                        <a:rPr lang="en-GB" sz="1600" dirty="0"/>
                        <a:t>Explanation</a:t>
                      </a:r>
                    </a:p>
                  </a:txBody>
                  <a:tcPr/>
                </a:tc>
                <a:tc>
                  <a:txBody>
                    <a:bodyPr/>
                    <a:lstStyle/>
                    <a:p>
                      <a:pPr algn="ctr"/>
                      <a:r>
                        <a:rPr lang="en-GB" sz="1600" dirty="0"/>
                        <a:t>Advantages</a:t>
                      </a:r>
                    </a:p>
                  </a:txBody>
                  <a:tcPr/>
                </a:tc>
                <a:tc>
                  <a:txBody>
                    <a:bodyPr/>
                    <a:lstStyle/>
                    <a:p>
                      <a:pPr algn="ctr"/>
                      <a:r>
                        <a:rPr lang="en-GB" sz="1600" dirty="0"/>
                        <a:t>Disadvantages</a:t>
                      </a:r>
                    </a:p>
                  </a:txBody>
                  <a:tcPr/>
                </a:tc>
                <a:extLst>
                  <a:ext uri="{0D108BD9-81ED-4DB2-BD59-A6C34878D82A}">
                    <a16:rowId xmlns:a16="http://schemas.microsoft.com/office/drawing/2014/main" val="10000"/>
                  </a:ext>
                </a:extLst>
              </a:tr>
              <a:tr h="370840">
                <a:tc>
                  <a:txBody>
                    <a:bodyPr/>
                    <a:lstStyle/>
                    <a:p>
                      <a:r>
                        <a:rPr lang="en-GB" sz="1400" dirty="0"/>
                        <a:t>Fixed</a:t>
                      </a:r>
                    </a:p>
                  </a:txBody>
                  <a:tcPr/>
                </a:tc>
                <a:tc>
                  <a:txBody>
                    <a:bodyPr/>
                    <a:lstStyle/>
                    <a:p>
                      <a:r>
                        <a:rPr lang="en-GB" sz="1100" dirty="0"/>
                        <a:t>Pegged by the country’s central bank. The</a:t>
                      </a:r>
                      <a:r>
                        <a:rPr lang="en-GB" sz="1100" baseline="0" dirty="0"/>
                        <a:t> bank declares its currency’s pre-determined worth against a selected foreign currency; and takes actions to maintain this value </a:t>
                      </a:r>
                      <a:endParaRPr lang="en-GB" sz="1100" dirty="0"/>
                    </a:p>
                  </a:txBody>
                  <a:tcPr/>
                </a:tc>
                <a:tc>
                  <a:txBody>
                    <a:bodyPr/>
                    <a:lstStyle/>
                    <a:p>
                      <a:pPr marL="171450" indent="-171450">
                        <a:buFont typeface="Arial" panose="020B0604020202020204" pitchFamily="34" charset="0"/>
                        <a:buChar char="•"/>
                      </a:pPr>
                      <a:r>
                        <a:rPr lang="en-GB" sz="1100" dirty="0"/>
                        <a:t>Price stability</a:t>
                      </a:r>
                    </a:p>
                    <a:p>
                      <a:pPr marL="171450" indent="-171450">
                        <a:buFont typeface="Arial" panose="020B0604020202020204" pitchFamily="34" charset="0"/>
                        <a:buChar char="•"/>
                      </a:pPr>
                      <a:r>
                        <a:rPr lang="en-GB" sz="1100" dirty="0"/>
                        <a:t>Economic stability</a:t>
                      </a:r>
                    </a:p>
                    <a:p>
                      <a:pPr marL="171450" indent="-171450">
                        <a:buFont typeface="Arial" panose="020B0604020202020204" pitchFamily="34" charset="0"/>
                        <a:buChar char="•"/>
                      </a:pPr>
                      <a:r>
                        <a:rPr lang="en-GB" sz="1100" dirty="0"/>
                        <a:t>Reduced uncertainty</a:t>
                      </a:r>
                    </a:p>
                    <a:p>
                      <a:pPr marL="171450" indent="-171450">
                        <a:buFont typeface="Arial" panose="020B0604020202020204" pitchFamily="34" charset="0"/>
                        <a:buChar char="•"/>
                      </a:pPr>
                      <a:r>
                        <a:rPr lang="en-GB" sz="1100" dirty="0"/>
                        <a:t>Reduced current</a:t>
                      </a:r>
                      <a:r>
                        <a:rPr lang="en-GB" sz="1100" baseline="0" dirty="0"/>
                        <a:t> account imbalances</a:t>
                      </a:r>
                      <a:endParaRPr lang="en-GB" sz="1100" dirty="0"/>
                    </a:p>
                    <a:p>
                      <a:endParaRPr lang="en-GB" sz="1100" dirty="0"/>
                    </a:p>
                  </a:txBody>
                  <a:tcPr/>
                </a:tc>
                <a:tc>
                  <a:txBody>
                    <a:bodyPr/>
                    <a:lstStyle/>
                    <a:p>
                      <a:pPr marL="171450" indent="-171450">
                        <a:buFont typeface="Arial" panose="020B0604020202020204" pitchFamily="34" charset="0"/>
                        <a:buChar char="•"/>
                      </a:pPr>
                      <a:r>
                        <a:rPr lang="en-GB" sz="1100" dirty="0"/>
                        <a:t>Questionable price stability</a:t>
                      </a:r>
                    </a:p>
                    <a:p>
                      <a:pPr marL="171450" indent="-171450">
                        <a:buFont typeface="Arial" panose="020B0604020202020204" pitchFamily="34" charset="0"/>
                        <a:buChar char="•"/>
                      </a:pPr>
                      <a:r>
                        <a:rPr lang="en-GB" sz="1100" dirty="0"/>
                        <a:t>Questionable economic stability</a:t>
                      </a:r>
                    </a:p>
                    <a:p>
                      <a:pPr marL="171450" indent="-171450">
                        <a:buFont typeface="Arial" panose="020B0604020202020204" pitchFamily="34" charset="0"/>
                        <a:buChar char="•"/>
                      </a:pPr>
                      <a:r>
                        <a:rPr lang="en-GB" sz="1100" dirty="0"/>
                        <a:t>Imported</a:t>
                      </a:r>
                      <a:r>
                        <a:rPr lang="en-GB" sz="1100" baseline="0" dirty="0"/>
                        <a:t> inflation and unemployment</a:t>
                      </a:r>
                      <a:endParaRPr lang="en-GB" sz="1100" dirty="0"/>
                    </a:p>
                  </a:txBody>
                  <a:tcPr/>
                </a:tc>
                <a:extLst>
                  <a:ext uri="{0D108BD9-81ED-4DB2-BD59-A6C34878D82A}">
                    <a16:rowId xmlns:a16="http://schemas.microsoft.com/office/drawing/2014/main" val="10001"/>
                  </a:ext>
                </a:extLst>
              </a:tr>
              <a:tr h="370840">
                <a:tc>
                  <a:txBody>
                    <a:bodyPr/>
                    <a:lstStyle/>
                    <a:p>
                      <a:r>
                        <a:rPr lang="en-GB" sz="1400" dirty="0"/>
                        <a:t>Floating</a:t>
                      </a:r>
                    </a:p>
                  </a:txBody>
                  <a:tcPr/>
                </a:tc>
                <a:tc>
                  <a:txBody>
                    <a:bodyPr/>
                    <a:lstStyle/>
                    <a:p>
                      <a:r>
                        <a:rPr lang="en-GB" sz="1100" dirty="0"/>
                        <a:t>Determined by the Forex</a:t>
                      </a:r>
                      <a:r>
                        <a:rPr lang="en-GB" sz="1100" baseline="0" dirty="0"/>
                        <a:t> market forces, the central bank plays no part</a:t>
                      </a:r>
                      <a:endParaRPr lang="en-GB" sz="1100" dirty="0"/>
                    </a:p>
                  </a:txBody>
                  <a:tcPr/>
                </a:tc>
                <a:tc>
                  <a:txBody>
                    <a:bodyPr/>
                    <a:lstStyle/>
                    <a:p>
                      <a:pPr marL="171450" indent="-171450">
                        <a:buFont typeface="Arial" panose="020B0604020202020204" pitchFamily="34" charset="0"/>
                        <a:buChar char="•"/>
                      </a:pPr>
                      <a:r>
                        <a:rPr lang="en-GB" sz="1100" dirty="0"/>
                        <a:t>No need for international management</a:t>
                      </a:r>
                    </a:p>
                    <a:p>
                      <a:pPr marL="171450" indent="-171450">
                        <a:buFont typeface="Arial" panose="020B0604020202020204" pitchFamily="34" charset="0"/>
                        <a:buChar char="•"/>
                      </a:pPr>
                      <a:r>
                        <a:rPr lang="en-GB" sz="1100" dirty="0"/>
                        <a:t>No need</a:t>
                      </a:r>
                      <a:r>
                        <a:rPr lang="en-GB" sz="1100" baseline="0" dirty="0"/>
                        <a:t> for central bank intervention</a:t>
                      </a:r>
                    </a:p>
                    <a:p>
                      <a:pPr marL="171450" indent="-171450">
                        <a:buFont typeface="Arial" panose="020B0604020202020204" pitchFamily="34" charset="0"/>
                        <a:buChar char="•"/>
                      </a:pPr>
                      <a:r>
                        <a:rPr lang="en-GB" sz="1100" baseline="0" dirty="0"/>
                        <a:t>No need for capital flow control</a:t>
                      </a:r>
                    </a:p>
                    <a:p>
                      <a:pPr marL="171450" indent="-171450">
                        <a:buFont typeface="Arial" panose="020B0604020202020204" pitchFamily="34" charset="0"/>
                        <a:buChar char="•"/>
                      </a:pPr>
                      <a:r>
                        <a:rPr lang="en-GB" sz="1100" baseline="0" dirty="0"/>
                        <a:t>Greater insulation from other countries problems</a:t>
                      </a:r>
                      <a:endParaRPr lang="en-GB" sz="1100" dirty="0"/>
                    </a:p>
                  </a:txBody>
                  <a:tcPr/>
                </a:tc>
                <a:tc>
                  <a:txBody>
                    <a:bodyPr/>
                    <a:lstStyle/>
                    <a:p>
                      <a:pPr marL="171450" indent="-171450">
                        <a:buFont typeface="Arial" panose="020B0604020202020204" pitchFamily="34" charset="0"/>
                        <a:buChar char="•"/>
                      </a:pPr>
                      <a:r>
                        <a:rPr lang="en-GB" sz="1100" dirty="0"/>
                        <a:t>Higher volatility</a:t>
                      </a:r>
                    </a:p>
                    <a:p>
                      <a:pPr marL="171450" indent="-171450">
                        <a:buFont typeface="Arial" panose="020B0604020202020204" pitchFamily="34" charset="0"/>
                        <a:buChar char="•"/>
                      </a:pPr>
                      <a:r>
                        <a:rPr lang="en-GB" sz="1100" dirty="0"/>
                        <a:t>Allocation of scarce resources to predict rates</a:t>
                      </a:r>
                    </a:p>
                    <a:p>
                      <a:pPr marL="171450" indent="-171450">
                        <a:buFont typeface="Arial" panose="020B0604020202020204" pitchFamily="34" charset="0"/>
                        <a:buChar char="•"/>
                      </a:pPr>
                      <a:r>
                        <a:rPr lang="en-GB" sz="1100" dirty="0"/>
                        <a:t>Tendency</a:t>
                      </a:r>
                      <a:r>
                        <a:rPr lang="en-GB" sz="1100" baseline="0" dirty="0"/>
                        <a:t> to worsen economic problems</a:t>
                      </a:r>
                      <a:endParaRPr lang="en-GB" sz="1100" dirty="0"/>
                    </a:p>
                  </a:txBody>
                  <a:tcPr/>
                </a:tc>
                <a:extLst>
                  <a:ext uri="{0D108BD9-81ED-4DB2-BD59-A6C34878D82A}">
                    <a16:rowId xmlns:a16="http://schemas.microsoft.com/office/drawing/2014/main" val="10002"/>
                  </a:ext>
                </a:extLst>
              </a:tr>
              <a:tr h="370840">
                <a:tc>
                  <a:txBody>
                    <a:bodyPr/>
                    <a:lstStyle/>
                    <a:p>
                      <a:r>
                        <a:rPr lang="en-GB" sz="1400" dirty="0"/>
                        <a:t>Managed and Pegged</a:t>
                      </a:r>
                    </a:p>
                  </a:txBody>
                  <a:tcPr/>
                </a:tc>
                <a:tc>
                  <a:txBody>
                    <a:bodyPr/>
                    <a:lstStyle/>
                    <a:p>
                      <a:r>
                        <a:rPr lang="en-GB" sz="1100" dirty="0"/>
                        <a:t>The value of a country’s currency is not fixed at some pre-determined</a:t>
                      </a:r>
                      <a:r>
                        <a:rPr lang="en-GB" sz="1100" baseline="0" dirty="0"/>
                        <a:t> level, but the central bank intervenes by buying or selling its currency on the market by using its official reserves. Pegged means attempting to use intervention to shadow another currency  within a range of fluctuation- usually adopted by small or emerging economies</a:t>
                      </a:r>
                      <a:endParaRPr lang="en-GB" sz="1100" dirty="0"/>
                    </a:p>
                  </a:txBody>
                  <a:tcPr/>
                </a:tc>
                <a:tc>
                  <a:txBody>
                    <a:bodyPr/>
                    <a:lstStyle/>
                    <a:p>
                      <a:r>
                        <a:rPr lang="en-GB" sz="1100" dirty="0"/>
                        <a:t>Flexibility</a:t>
                      </a:r>
                    </a:p>
                    <a:p>
                      <a:r>
                        <a:rPr lang="en-GB" sz="1100" dirty="0"/>
                        <a:t>Opportunities to intervene when exchange rates threatens exports and imports</a:t>
                      </a:r>
                    </a:p>
                    <a:p>
                      <a:r>
                        <a:rPr lang="en-GB" sz="1100" dirty="0"/>
                        <a:t>Pegged rates allow weaker economies to follow stronger ones – to an extent</a:t>
                      </a:r>
                    </a:p>
                  </a:txBody>
                  <a:tcPr/>
                </a:tc>
                <a:tc>
                  <a:txBody>
                    <a:bodyPr/>
                    <a:lstStyle/>
                    <a:p>
                      <a:pPr marL="171450" indent="-171450">
                        <a:buFont typeface="Arial" panose="020B0604020202020204" pitchFamily="34" charset="0"/>
                        <a:buChar char="•"/>
                      </a:pPr>
                      <a:r>
                        <a:rPr lang="en-GB" sz="1100" dirty="0"/>
                        <a:t>Continual government intervention</a:t>
                      </a:r>
                    </a:p>
                    <a:p>
                      <a:pPr marL="171450" indent="-171450">
                        <a:buFont typeface="Arial" panose="020B0604020202020204" pitchFamily="34" charset="0"/>
                        <a:buChar char="•"/>
                      </a:pPr>
                      <a:r>
                        <a:rPr lang="en-GB" sz="1100" dirty="0"/>
                        <a:t>Possible  alienation of trading competitors through perceived or deliberate  holding down of  exchange rate to benefit exports</a:t>
                      </a:r>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
        <p:nvSpPr>
          <p:cNvPr id="4" name="Slide Number Placeholder 3"/>
          <p:cNvSpPr>
            <a:spLocks noGrp="1"/>
          </p:cNvSpPr>
          <p:nvPr>
            <p:ph type="sldNum" sz="quarter" idx="12"/>
          </p:nvPr>
        </p:nvSpPr>
        <p:spPr/>
        <p:txBody>
          <a:bodyPr/>
          <a:lstStyle/>
          <a:p>
            <a:pPr>
              <a:defRPr/>
            </a:pPr>
            <a:fld id="{E0C1CD87-3D91-490A-AE2D-88E9FFA641C1}" type="slidenum">
              <a:rPr lang="en-GB" smtClean="0"/>
              <a:pPr>
                <a:defRPr/>
              </a:pPr>
              <a:t>30</a:t>
            </a:fld>
            <a:endParaRPr lang="en-GB" dirty="0"/>
          </a:p>
        </p:txBody>
      </p:sp>
    </p:spTree>
    <p:custDataLst>
      <p:tags r:id="rId1"/>
    </p:custDataLst>
    <p:extLst>
      <p:ext uri="{BB962C8B-B14F-4D97-AF65-F5344CB8AC3E}">
        <p14:creationId xmlns:p14="http://schemas.microsoft.com/office/powerpoint/2010/main" val="36550700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6731</TotalTime>
  <Words>3214</Words>
  <Application>Microsoft Office PowerPoint</Application>
  <PresentationFormat>On-screen Show (4:3)</PresentationFormat>
  <Paragraphs>573</Paragraphs>
  <Slides>30</Slides>
  <Notes>0</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30</vt:i4>
      </vt:variant>
    </vt:vector>
  </HeadingPairs>
  <TitlesOfParts>
    <vt:vector size="37" baseType="lpstr">
      <vt:lpstr>Arial</vt:lpstr>
      <vt:lpstr>Calibri</vt:lpstr>
      <vt:lpstr>Calibri Light</vt:lpstr>
      <vt:lpstr>20140311PresentationUWTSDTemplate</vt:lpstr>
      <vt:lpstr>2_Custom Design</vt:lpstr>
      <vt:lpstr>1_Custom Design</vt:lpstr>
      <vt:lpstr>Custom Design</vt:lpstr>
      <vt:lpstr>   MBA Banking financial management and financial markets (LCMB 7012) </vt:lpstr>
      <vt:lpstr>  Why are currencies exchanged? -1  </vt:lpstr>
      <vt:lpstr>Why are currencies exchanged? -2</vt:lpstr>
      <vt:lpstr>Why are currencies exchanged? -3</vt:lpstr>
      <vt:lpstr>Why are currencies exchanged? - 4</vt:lpstr>
      <vt:lpstr>What is foreign exchange?</vt:lpstr>
      <vt:lpstr>Bilateral and trade-weighted exchange rates -1 </vt:lpstr>
      <vt:lpstr>Bilateral and trade-weighted exchange rates -2</vt:lpstr>
      <vt:lpstr>Bilateral and trade-weighted exchange rates -3 </vt:lpstr>
      <vt:lpstr>Bilateral and trade-weighted exchange rates - 4</vt:lpstr>
      <vt:lpstr>Bilateral and trade-weighted exchange rates – 6  (Cross-rates and reciprocals of exchange rates)</vt:lpstr>
      <vt:lpstr>Trade-weighted exchange rates -1</vt:lpstr>
      <vt:lpstr>Trade-weighted exchange rates -2</vt:lpstr>
      <vt:lpstr>The value of currencies - 1</vt:lpstr>
      <vt:lpstr>The value of currencies - 2</vt:lpstr>
      <vt:lpstr>The value of currencies - 3</vt:lpstr>
      <vt:lpstr>The value of currencies - 4</vt:lpstr>
      <vt:lpstr>The value of currencies - 5</vt:lpstr>
      <vt:lpstr>The value of currencies - 6</vt:lpstr>
      <vt:lpstr>Burgernomics- 1</vt:lpstr>
      <vt:lpstr>Burgernomics - 2</vt:lpstr>
      <vt:lpstr>Burgernomics - 3</vt:lpstr>
      <vt:lpstr>The value of currencies - 7</vt:lpstr>
      <vt:lpstr>The value of currencies - 8</vt:lpstr>
      <vt:lpstr>The value of currencies - 9</vt:lpstr>
      <vt:lpstr>The value of currencies - 10</vt:lpstr>
      <vt:lpstr>The value of currencies - 11</vt:lpstr>
      <vt:lpstr>The value of currencies - 12</vt:lpstr>
      <vt:lpstr>The value of currencies - 13</vt:lpstr>
      <vt:lpstr>Foreign exchange regimes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297</cp:revision>
  <dcterms:created xsi:type="dcterms:W3CDTF">2013-10-11T12:05:37Z</dcterms:created>
  <dcterms:modified xsi:type="dcterms:W3CDTF">2022-04-05T14:46:38Z</dcterms:modified>
</cp:coreProperties>
</file>