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sldIdLst>
    <p:sldId id="256" r:id="rId2"/>
    <p:sldId id="257" r:id="rId3"/>
    <p:sldId id="286" r:id="rId4"/>
    <p:sldId id="258" r:id="rId5"/>
    <p:sldId id="287" r:id="rId6"/>
    <p:sldId id="259" r:id="rId7"/>
    <p:sldId id="288" r:id="rId8"/>
    <p:sldId id="260" r:id="rId9"/>
    <p:sldId id="261" r:id="rId10"/>
    <p:sldId id="262" r:id="rId11"/>
    <p:sldId id="289" r:id="rId12"/>
    <p:sldId id="263" r:id="rId13"/>
    <p:sldId id="291" r:id="rId14"/>
    <p:sldId id="264" r:id="rId15"/>
    <p:sldId id="266" r:id="rId16"/>
    <p:sldId id="265" r:id="rId17"/>
    <p:sldId id="267" r:id="rId18"/>
    <p:sldId id="269" r:id="rId19"/>
    <p:sldId id="271" r:id="rId20"/>
    <p:sldId id="272" r:id="rId21"/>
    <p:sldId id="273" r:id="rId22"/>
    <p:sldId id="290" r:id="rId23"/>
    <p:sldId id="280" r:id="rId24"/>
    <p:sldId id="281" r:id="rId25"/>
    <p:sldId id="292"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50" y="6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89841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978708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719443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060734-C692-48F0-A932-7626DB4D726B}" type="datetimeFigureOut">
              <a:rPr lang="en-US" smtClean="0"/>
              <a:t>2/12/2020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3622555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060734-C692-48F0-A932-7626DB4D726B}" type="datetimeFigureOut">
              <a:rPr lang="en-US" smtClean="0"/>
              <a:t>2/12/2020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3755385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060734-C692-48F0-A932-7626DB4D726B}" type="datetimeFigureOut">
              <a:rPr lang="en-US" smtClean="0"/>
              <a:t>2/12/2020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403551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60734-C692-48F0-A932-7626DB4D726B}" type="datetimeFigureOut">
              <a:rPr lang="en-US" smtClean="0"/>
              <a:t>2/12/2020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476794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2/12/2020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436270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2/12/2020</a:t>
            </a:fld>
            <a:endParaRPr lang="en-US"/>
          </a:p>
        </p:txBody>
      </p:sp>
      <p:sp>
        <p:nvSpPr>
          <p:cNvPr id="6" name="Footer Placeholder 5"/>
          <p:cNvSpPr>
            <a:spLocks noGrp="1"/>
          </p:cNvSpPr>
          <p:nvPr>
            <p:ph type="ftr" sz="quarter" idx="11"/>
          </p:nvPr>
        </p:nvSpPr>
        <p:spPr>
          <a:xfrm>
            <a:off x="533400" y="6172200"/>
            <a:ext cx="5811724" cy="365125"/>
          </a:xfrm>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297912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18060734-C692-48F0-A932-7626DB4D726B}" type="datetimeFigureOut">
              <a:rPr lang="en-US" smtClean="0"/>
              <a:t>2/12/2020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78815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580681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93751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999313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75924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580404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859449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35623394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8060734-C692-48F0-A932-7626DB4D726B}" type="datetimeFigureOut">
              <a:rPr lang="en-US" smtClean="0"/>
              <a:t>2/12/2020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602595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8060734-C692-48F0-A932-7626DB4D726B}" type="datetimeFigureOut">
              <a:rPr lang="en-US" smtClean="0"/>
              <a:t>2/12/2020</a:t>
            </a:fld>
            <a:endParaRPr 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5C554BF5-11BA-46B1-A9DA-81361E1BB9A4}" type="slidenum">
              <a:rPr lang="en-US" smtClean="0"/>
              <a:t>‹#›</a:t>
            </a:fld>
            <a:endParaRPr lang="en-US"/>
          </a:p>
        </p:txBody>
      </p:sp>
    </p:spTree>
    <p:extLst>
      <p:ext uri="{BB962C8B-B14F-4D97-AF65-F5344CB8AC3E}">
        <p14:creationId xmlns:p14="http://schemas.microsoft.com/office/powerpoint/2010/main" val="2925763585"/>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1676400"/>
            <a:ext cx="6400800" cy="1524000"/>
          </a:xfrm>
        </p:spPr>
        <p:txBody>
          <a:bodyPr>
            <a:normAutofit/>
          </a:bodyPr>
          <a:lstStyle/>
          <a:p>
            <a:r>
              <a:rPr lang="en-GB" dirty="0" smtClean="0"/>
              <a:t>Presentation of Results</a:t>
            </a:r>
            <a:endParaRPr lang="en-US" dirty="0"/>
          </a:p>
        </p:txBody>
      </p:sp>
      <p:sp>
        <p:nvSpPr>
          <p:cNvPr id="3" name="Subtitle 2"/>
          <p:cNvSpPr>
            <a:spLocks noGrp="1"/>
          </p:cNvSpPr>
          <p:nvPr>
            <p:ph type="subTitle" idx="1"/>
          </p:nvPr>
        </p:nvSpPr>
        <p:spPr>
          <a:xfrm>
            <a:off x="2590800" y="3733800"/>
            <a:ext cx="4954250" cy="1913466"/>
          </a:xfrm>
        </p:spPr>
        <p:txBody>
          <a:bodyPr/>
          <a:lstStyle/>
          <a:p>
            <a:r>
              <a:rPr lang="en-GB" dirty="0" smtClean="0"/>
              <a:t>Independent Study </a:t>
            </a:r>
          </a:p>
          <a:p>
            <a:r>
              <a:rPr lang="en-GB" dirty="0" smtClean="0"/>
              <a:t>SHSS 6070</a:t>
            </a:r>
          </a:p>
          <a:p>
            <a:r>
              <a:rPr lang="en-GB" dirty="0" smtClean="0"/>
              <a:t>Week </a:t>
            </a:r>
            <a:r>
              <a:rPr lang="en-GB" dirty="0"/>
              <a:t>2</a:t>
            </a:r>
            <a:endParaRPr lang="en-US" dirty="0"/>
          </a:p>
        </p:txBody>
      </p:sp>
    </p:spTree>
    <p:extLst>
      <p:ext uri="{BB962C8B-B14F-4D97-AF65-F5344CB8AC3E}">
        <p14:creationId xmlns:p14="http://schemas.microsoft.com/office/powerpoint/2010/main" val="1564474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for discussion </a:t>
            </a:r>
            <a:endParaRPr lang="en-US" dirty="0"/>
          </a:p>
        </p:txBody>
      </p:sp>
      <p:sp>
        <p:nvSpPr>
          <p:cNvPr id="3" name="Content Placeholder 2"/>
          <p:cNvSpPr>
            <a:spLocks noGrp="1"/>
          </p:cNvSpPr>
          <p:nvPr>
            <p:ph idx="1"/>
          </p:nvPr>
        </p:nvSpPr>
        <p:spPr/>
        <p:txBody>
          <a:bodyPr>
            <a:normAutofit/>
          </a:bodyPr>
          <a:lstStyle/>
          <a:p>
            <a:pPr lvl="0"/>
            <a:r>
              <a:rPr lang="en-US" sz="2800" dirty="0"/>
              <a:t>W</a:t>
            </a:r>
            <a:r>
              <a:rPr lang="en-US" sz="2800" dirty="0" smtClean="0"/>
              <a:t>riting </a:t>
            </a:r>
            <a:r>
              <a:rPr lang="en-US" sz="2800" dirty="0"/>
              <a:t>up your numerical </a:t>
            </a:r>
            <a:r>
              <a:rPr lang="en-US" sz="2800" dirty="0" smtClean="0"/>
              <a:t>results</a:t>
            </a:r>
            <a:endParaRPr lang="en-US" sz="2800" dirty="0"/>
          </a:p>
          <a:p>
            <a:pPr lvl="0"/>
            <a:r>
              <a:rPr lang="en-US" sz="2800" dirty="0"/>
              <a:t>U</a:t>
            </a:r>
            <a:r>
              <a:rPr lang="en-US" sz="2800" dirty="0" smtClean="0"/>
              <a:t>se </a:t>
            </a:r>
            <a:r>
              <a:rPr lang="en-US" sz="2800" dirty="0"/>
              <a:t>of tables and </a:t>
            </a:r>
            <a:r>
              <a:rPr lang="en-US" sz="2800" dirty="0" smtClean="0"/>
              <a:t>figures</a:t>
            </a:r>
            <a:endParaRPr lang="en-US" sz="2800" dirty="0"/>
          </a:p>
          <a:p>
            <a:pPr lvl="0"/>
            <a:r>
              <a:rPr lang="en-US" sz="2800" dirty="0"/>
              <a:t>W</a:t>
            </a:r>
            <a:r>
              <a:rPr lang="en-US" sz="2800" dirty="0" smtClean="0"/>
              <a:t>riting </a:t>
            </a:r>
            <a:r>
              <a:rPr lang="en-US" sz="2800" dirty="0"/>
              <a:t>up statistical </a:t>
            </a:r>
            <a:r>
              <a:rPr lang="en-US" sz="2800" dirty="0" smtClean="0"/>
              <a:t>findings</a:t>
            </a:r>
            <a:endParaRPr lang="en-US" sz="2800" dirty="0"/>
          </a:p>
          <a:p>
            <a:pPr lvl="0"/>
            <a:r>
              <a:rPr lang="en-US" sz="2800" dirty="0"/>
              <a:t>S</a:t>
            </a:r>
            <a:r>
              <a:rPr lang="en-US" sz="2800" dirty="0" smtClean="0"/>
              <a:t>ome </a:t>
            </a:r>
            <a:r>
              <a:rPr lang="en-US" sz="2800" dirty="0"/>
              <a:t>common mistakes within a results section</a:t>
            </a:r>
          </a:p>
          <a:p>
            <a:pPr marL="68580" indent="0">
              <a:buNone/>
            </a:pPr>
            <a:endParaRPr lang="en-US" sz="2800" dirty="0"/>
          </a:p>
        </p:txBody>
      </p:sp>
    </p:spTree>
    <p:extLst>
      <p:ext uri="{BB962C8B-B14F-4D97-AF65-F5344CB8AC3E}">
        <p14:creationId xmlns:p14="http://schemas.microsoft.com/office/powerpoint/2010/main" val="3269294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2000" y="1905000"/>
            <a:ext cx="7772400" cy="1600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0100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Introduction </a:t>
            </a:r>
            <a:endParaRPr lang="en-US" dirty="0"/>
          </a:p>
        </p:txBody>
      </p:sp>
      <p:sp>
        <p:nvSpPr>
          <p:cNvPr id="3" name="Content Placeholder 2"/>
          <p:cNvSpPr>
            <a:spLocks noGrp="1"/>
          </p:cNvSpPr>
          <p:nvPr>
            <p:ph idx="1"/>
          </p:nvPr>
        </p:nvSpPr>
        <p:spPr>
          <a:xfrm>
            <a:off x="762000" y="76200"/>
            <a:ext cx="7772400" cy="4876799"/>
          </a:xfrm>
        </p:spPr>
        <p:txBody>
          <a:bodyPr>
            <a:normAutofit/>
          </a:bodyPr>
          <a:lstStyle/>
          <a:p>
            <a:endParaRPr lang="en-US" dirty="0"/>
          </a:p>
          <a:p>
            <a:r>
              <a:rPr lang="en-US" dirty="0" smtClean="0"/>
              <a:t>It </a:t>
            </a:r>
            <a:r>
              <a:rPr lang="en-US" dirty="0"/>
              <a:t>is likely that there will be occasions when you have numerical information that you want to include in your work, for example </a:t>
            </a:r>
            <a:r>
              <a:rPr lang="en-US" dirty="0" smtClean="0"/>
              <a:t>the </a:t>
            </a:r>
            <a:r>
              <a:rPr lang="en-US" dirty="0"/>
              <a:t>results </a:t>
            </a:r>
            <a:r>
              <a:rPr lang="en-US" dirty="0" smtClean="0"/>
              <a:t>of </a:t>
            </a:r>
            <a:r>
              <a:rPr lang="en-US" dirty="0"/>
              <a:t>data that you have collected and </a:t>
            </a:r>
            <a:r>
              <a:rPr lang="en-US" dirty="0" err="1"/>
              <a:t>analysed</a:t>
            </a:r>
            <a:r>
              <a:rPr lang="en-US" dirty="0"/>
              <a:t> as part of a </a:t>
            </a:r>
            <a:r>
              <a:rPr lang="en-US" dirty="0" smtClean="0"/>
              <a:t>dissertation</a:t>
            </a:r>
            <a:r>
              <a:rPr lang="en-US" dirty="0"/>
              <a:t>. </a:t>
            </a:r>
            <a:endParaRPr lang="en-US" dirty="0" smtClean="0"/>
          </a:p>
          <a:p>
            <a:r>
              <a:rPr lang="en-US" dirty="0" smtClean="0"/>
              <a:t>Information </a:t>
            </a:r>
            <a:r>
              <a:rPr lang="en-US" dirty="0"/>
              <a:t>used to illustrate an argument or convey complex or detailed information in a concise manner. </a:t>
            </a:r>
          </a:p>
          <a:p>
            <a:r>
              <a:rPr lang="en-US" dirty="0"/>
              <a:t>There are three main methods of presenting such information: </a:t>
            </a:r>
          </a:p>
          <a:p>
            <a:pPr lvl="1"/>
            <a:r>
              <a:rPr lang="en-US" dirty="0"/>
              <a:t>it can be incorporated into the main body of text; </a:t>
            </a:r>
          </a:p>
          <a:p>
            <a:pPr lvl="1"/>
            <a:r>
              <a:rPr lang="en-US" dirty="0"/>
              <a:t>it can be presented separately as a table; or </a:t>
            </a:r>
          </a:p>
          <a:p>
            <a:pPr lvl="1"/>
            <a:r>
              <a:rPr lang="en-US" dirty="0"/>
              <a:t>it can be used to construct a graph or chart. </a:t>
            </a:r>
          </a:p>
          <a:p>
            <a:endParaRPr lang="en-US" dirty="0"/>
          </a:p>
        </p:txBody>
      </p:sp>
    </p:spTree>
    <p:extLst>
      <p:ext uri="{BB962C8B-B14F-4D97-AF65-F5344CB8AC3E}">
        <p14:creationId xmlns:p14="http://schemas.microsoft.com/office/powerpoint/2010/main" val="2197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76200"/>
            <a:ext cx="7772400" cy="6096000"/>
          </a:xfrm>
        </p:spPr>
        <p:txBody>
          <a:bodyPr>
            <a:normAutofit/>
          </a:bodyPr>
          <a:lstStyle/>
          <a:p>
            <a:pPr marL="0" indent="0">
              <a:buNone/>
            </a:pPr>
            <a:endParaRPr lang="en-US" dirty="0"/>
          </a:p>
          <a:p>
            <a:r>
              <a:rPr lang="en-US" dirty="0" smtClean="0"/>
              <a:t>Determining </a:t>
            </a:r>
            <a:r>
              <a:rPr lang="en-US" dirty="0"/>
              <a:t>which of these methods is the most appropriate depends </a:t>
            </a:r>
            <a:r>
              <a:rPr lang="en-US" dirty="0" smtClean="0"/>
              <a:t>upon… </a:t>
            </a:r>
          </a:p>
          <a:p>
            <a:pPr lvl="1"/>
            <a:r>
              <a:rPr lang="en-US" dirty="0" smtClean="0"/>
              <a:t>the </a:t>
            </a:r>
            <a:r>
              <a:rPr lang="en-US" dirty="0"/>
              <a:t>amount of data you are dealing with </a:t>
            </a:r>
            <a:endParaRPr lang="en-US" dirty="0" smtClean="0"/>
          </a:p>
          <a:p>
            <a:pPr lvl="1"/>
            <a:r>
              <a:rPr lang="en-US" dirty="0" smtClean="0"/>
              <a:t>Its complexity</a:t>
            </a:r>
            <a:r>
              <a:rPr lang="en-US" dirty="0"/>
              <a:t>. </a:t>
            </a:r>
          </a:p>
          <a:p>
            <a:r>
              <a:rPr lang="en-US" dirty="0"/>
              <a:t>The choice about whether to use text, tables or graphs requires careful consideration </a:t>
            </a:r>
            <a:endParaRPr lang="en-US" dirty="0" smtClean="0"/>
          </a:p>
          <a:p>
            <a:r>
              <a:rPr lang="en-US" dirty="0" smtClean="0"/>
              <a:t>Need </a:t>
            </a:r>
            <a:r>
              <a:rPr lang="en-US" dirty="0"/>
              <a:t>to ensure that your reader or audience understands your argument and is not left struggling to interpret data that are poorly presented or in an inappropriate format. </a:t>
            </a:r>
          </a:p>
          <a:p>
            <a:r>
              <a:rPr lang="en-US" dirty="0"/>
              <a:t>It is crucial to remember that when using a table or graph the associated text should describe what the data reveal about the topic; you should not need to describe the information again in words. </a:t>
            </a:r>
          </a:p>
          <a:p>
            <a:endParaRPr lang="en-GB" dirty="0"/>
          </a:p>
        </p:txBody>
      </p:sp>
    </p:spTree>
    <p:extLst>
      <p:ext uri="{BB962C8B-B14F-4D97-AF65-F5344CB8AC3E}">
        <p14:creationId xmlns:p14="http://schemas.microsoft.com/office/powerpoint/2010/main" val="233523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Including numbers in the main body of text </a:t>
            </a:r>
            <a:endParaRPr lang="en-US" dirty="0"/>
          </a:p>
        </p:txBody>
      </p:sp>
      <p:sp>
        <p:nvSpPr>
          <p:cNvPr id="3" name="Content Placeholder 2"/>
          <p:cNvSpPr>
            <a:spLocks noGrp="1"/>
          </p:cNvSpPr>
          <p:nvPr>
            <p:ph idx="1"/>
          </p:nvPr>
        </p:nvSpPr>
        <p:spPr>
          <a:xfrm>
            <a:off x="533400" y="155331"/>
            <a:ext cx="7772400" cy="4343400"/>
          </a:xfrm>
        </p:spPr>
        <p:txBody>
          <a:bodyPr>
            <a:normAutofit fontScale="85000" lnSpcReduction="20000"/>
          </a:bodyPr>
          <a:lstStyle/>
          <a:p>
            <a:endParaRPr lang="en-US" dirty="0"/>
          </a:p>
          <a:p>
            <a:r>
              <a:rPr lang="en-US" dirty="0" smtClean="0"/>
              <a:t>Numbers </a:t>
            </a:r>
            <a:r>
              <a:rPr lang="en-US" dirty="0"/>
              <a:t>are most effective in the main body of the </a:t>
            </a:r>
            <a:r>
              <a:rPr lang="en-US" dirty="0" smtClean="0"/>
              <a:t>dissertation </a:t>
            </a:r>
            <a:r>
              <a:rPr lang="en-US" dirty="0"/>
              <a:t>when there are only two values to compare. </a:t>
            </a:r>
          </a:p>
          <a:p>
            <a:r>
              <a:rPr lang="en-US" dirty="0"/>
              <a:t>For example: </a:t>
            </a:r>
          </a:p>
          <a:p>
            <a:pPr lvl="1"/>
            <a:r>
              <a:rPr lang="en-US" i="1" dirty="0"/>
              <a:t>86% of male students said they regularly ate breakfast compared to 62% of female students. </a:t>
            </a:r>
            <a:endParaRPr lang="en-US" dirty="0"/>
          </a:p>
          <a:p>
            <a:r>
              <a:rPr lang="en-US" dirty="0"/>
              <a:t>If you are discussing three or more numbers, including them within the main body of text does not facilitate comprehension or comparison and it is often more useful to use a table incorporated within the text. </a:t>
            </a:r>
            <a:r>
              <a:rPr lang="en-US" i="1" dirty="0"/>
              <a:t>53% of male students said that they always ate breakfast, 33% said that they usually did, and 14% said that they never ate breakfast. </a:t>
            </a:r>
            <a:endParaRPr lang="en-US" dirty="0"/>
          </a:p>
          <a:p>
            <a:pPr lvl="1"/>
            <a:r>
              <a:rPr lang="en-US" dirty="0"/>
              <a:t>Is more clearly expressed </a:t>
            </a:r>
            <a:r>
              <a:rPr lang="en-US" dirty="0" smtClean="0"/>
              <a:t>as a table to show: </a:t>
            </a:r>
            <a:endParaRPr lang="en-US" dirty="0"/>
          </a:p>
          <a:p>
            <a:pPr lvl="1"/>
            <a:r>
              <a:rPr lang="en-US" i="1" dirty="0"/>
              <a:t>Male students said they ate breakfast: </a:t>
            </a:r>
            <a:endParaRPr lang="en-US" dirty="0"/>
          </a:p>
          <a:p>
            <a:pPr lvl="2"/>
            <a:r>
              <a:rPr lang="en-US" i="1" dirty="0"/>
              <a:t>Always 53% </a:t>
            </a:r>
            <a:endParaRPr lang="en-US" dirty="0"/>
          </a:p>
          <a:p>
            <a:pPr lvl="2"/>
            <a:r>
              <a:rPr lang="en-US" i="1" dirty="0"/>
              <a:t>Usually 33% </a:t>
            </a:r>
            <a:endParaRPr lang="en-US" dirty="0"/>
          </a:p>
          <a:p>
            <a:pPr lvl="2"/>
            <a:r>
              <a:rPr lang="en-US" i="1" dirty="0"/>
              <a:t>Never 14% </a:t>
            </a:r>
            <a:endParaRPr lang="en-US" dirty="0"/>
          </a:p>
        </p:txBody>
      </p:sp>
    </p:spTree>
    <p:extLst>
      <p:ext uri="{BB962C8B-B14F-4D97-AF65-F5344CB8AC3E}">
        <p14:creationId xmlns:p14="http://schemas.microsoft.com/office/powerpoint/2010/main" val="3707947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US" dirty="0"/>
              <a:t>In order to help the reader compare the numbers it is also useful to list them according to their magnitude (e.g. from large to small) unless there is a particular pattern or trend in the data that you want to highlight. </a:t>
            </a:r>
          </a:p>
          <a:p>
            <a:r>
              <a:rPr lang="en-US" dirty="0"/>
              <a:t>In general, numbers are usually given as digits rather than spelt out in the text, e.g. 400 rather than four hundred. </a:t>
            </a:r>
          </a:p>
          <a:p>
            <a:r>
              <a:rPr lang="en-US" dirty="0"/>
              <a:t>In some academic journals the convention is to spell out whole numbers between one and ten and use values for all other numbers - so you may wish to find out what the usual practice is within your own discipline. </a:t>
            </a:r>
          </a:p>
          <a:p>
            <a:endParaRPr lang="en-GB" dirty="0"/>
          </a:p>
        </p:txBody>
      </p:sp>
    </p:spTree>
    <p:extLst>
      <p:ext uri="{BB962C8B-B14F-4D97-AF65-F5344CB8AC3E}">
        <p14:creationId xmlns:p14="http://schemas.microsoft.com/office/powerpoint/2010/main" val="1981177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Presenting numbers in tables </a:t>
            </a:r>
            <a:endParaRPr lang="en-US" dirty="0"/>
          </a:p>
        </p:txBody>
      </p:sp>
      <p:sp>
        <p:nvSpPr>
          <p:cNvPr id="3" name="Content Placeholder 2"/>
          <p:cNvSpPr>
            <a:spLocks noGrp="1"/>
          </p:cNvSpPr>
          <p:nvPr>
            <p:ph idx="1"/>
          </p:nvPr>
        </p:nvSpPr>
        <p:spPr>
          <a:xfrm>
            <a:off x="533400" y="304800"/>
            <a:ext cx="7772400" cy="4495799"/>
          </a:xfrm>
        </p:spPr>
        <p:txBody>
          <a:bodyPr>
            <a:normAutofit/>
          </a:bodyPr>
          <a:lstStyle/>
          <a:p>
            <a:r>
              <a:rPr lang="en-US" dirty="0" smtClean="0"/>
              <a:t>Tables are </a:t>
            </a:r>
            <a:r>
              <a:rPr lang="en-US" dirty="0"/>
              <a:t>the format in which most numerical data are initially stored and </a:t>
            </a:r>
            <a:r>
              <a:rPr lang="en-US" dirty="0" err="1"/>
              <a:t>analysed</a:t>
            </a:r>
            <a:r>
              <a:rPr lang="en-US" dirty="0"/>
              <a:t> and are likely to be the means you use to </a:t>
            </a:r>
            <a:r>
              <a:rPr lang="en-US" dirty="0" err="1"/>
              <a:t>organise</a:t>
            </a:r>
            <a:r>
              <a:rPr lang="en-US" dirty="0"/>
              <a:t> data collected </a:t>
            </a:r>
            <a:r>
              <a:rPr lang="en-US" dirty="0" smtClean="0"/>
              <a:t>during </a:t>
            </a:r>
            <a:r>
              <a:rPr lang="en-US" dirty="0"/>
              <a:t>dissertation research. </a:t>
            </a:r>
            <a:endParaRPr lang="en-US" dirty="0" smtClean="0"/>
          </a:p>
          <a:p>
            <a:r>
              <a:rPr lang="en-US" dirty="0" smtClean="0"/>
              <a:t>When </a:t>
            </a:r>
            <a:r>
              <a:rPr lang="en-US" dirty="0"/>
              <a:t>writing up your work you will have to make a decision about whether a table is the best way of presenting the data, or if it would be easier to understand if you were to use a graph or chart. </a:t>
            </a:r>
          </a:p>
        </p:txBody>
      </p:sp>
    </p:spTree>
    <p:extLst>
      <p:ext uri="{BB962C8B-B14F-4D97-AF65-F5344CB8AC3E}">
        <p14:creationId xmlns:p14="http://schemas.microsoft.com/office/powerpoint/2010/main" val="323075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When to use tables </a:t>
            </a:r>
            <a:endParaRPr lang="en-US" dirty="0"/>
          </a:p>
        </p:txBody>
      </p:sp>
      <p:sp>
        <p:nvSpPr>
          <p:cNvPr id="3" name="Content Placeholder 2"/>
          <p:cNvSpPr>
            <a:spLocks noGrp="1"/>
          </p:cNvSpPr>
          <p:nvPr>
            <p:ph idx="1"/>
          </p:nvPr>
        </p:nvSpPr>
        <p:spPr>
          <a:xfrm>
            <a:off x="609600" y="492370"/>
            <a:ext cx="7772400" cy="4038599"/>
          </a:xfrm>
        </p:spPr>
        <p:txBody>
          <a:bodyPr>
            <a:normAutofit fontScale="92500" lnSpcReduction="10000"/>
          </a:bodyPr>
          <a:lstStyle/>
          <a:p>
            <a:r>
              <a:rPr lang="en-US" dirty="0" smtClean="0"/>
              <a:t>Tables </a:t>
            </a:r>
            <a:r>
              <a:rPr lang="en-US" dirty="0"/>
              <a:t>are an effective way of presenting data: </a:t>
            </a:r>
          </a:p>
          <a:p>
            <a:r>
              <a:rPr lang="en-US" dirty="0"/>
              <a:t>W</a:t>
            </a:r>
            <a:r>
              <a:rPr lang="en-US" dirty="0" smtClean="0"/>
              <a:t>hen </a:t>
            </a:r>
            <a:r>
              <a:rPr lang="en-US" dirty="0"/>
              <a:t>you wish to show how a single category of information varies when measured at different points (in time or space).  </a:t>
            </a:r>
            <a:endParaRPr lang="en-US" dirty="0" smtClean="0"/>
          </a:p>
          <a:p>
            <a:r>
              <a:rPr lang="en-US" dirty="0" smtClean="0"/>
              <a:t>A </a:t>
            </a:r>
            <a:r>
              <a:rPr lang="en-US" dirty="0"/>
              <a:t>table would be an appropriate way of showing how the category </a:t>
            </a:r>
            <a:r>
              <a:rPr lang="en-US" i="1" dirty="0"/>
              <a:t>unemployment rate </a:t>
            </a:r>
            <a:r>
              <a:rPr lang="en-US" dirty="0"/>
              <a:t>varies between different </a:t>
            </a:r>
            <a:r>
              <a:rPr lang="en-US" dirty="0" smtClean="0"/>
              <a:t>countries </a:t>
            </a:r>
          </a:p>
          <a:p>
            <a:r>
              <a:rPr lang="en-US" dirty="0"/>
              <a:t>W</a:t>
            </a:r>
            <a:r>
              <a:rPr lang="en-US" dirty="0" smtClean="0"/>
              <a:t>hen </a:t>
            </a:r>
            <a:r>
              <a:rPr lang="en-US" dirty="0"/>
              <a:t>the precise value is crucial to your argument and a graph would not convey the same level of precision. For example, when it is important that the reader knows that the result was 2.48 and not </a:t>
            </a:r>
            <a:r>
              <a:rPr lang="en-US" dirty="0" smtClean="0"/>
              <a:t>2.45</a:t>
            </a:r>
            <a:endParaRPr lang="en-US" dirty="0"/>
          </a:p>
          <a:p>
            <a:r>
              <a:rPr lang="en-US" dirty="0"/>
              <a:t>W</a:t>
            </a:r>
            <a:r>
              <a:rPr lang="en-US" dirty="0" smtClean="0"/>
              <a:t>hen </a:t>
            </a:r>
            <a:r>
              <a:rPr lang="en-US" dirty="0"/>
              <a:t>you don’t wish the presence of one or two very high or low numbers to detract from the message contained in the rest of the dataset. </a:t>
            </a:r>
          </a:p>
        </p:txBody>
      </p:sp>
    </p:spTree>
    <p:extLst>
      <p:ext uri="{BB962C8B-B14F-4D97-AF65-F5344CB8AC3E}">
        <p14:creationId xmlns:p14="http://schemas.microsoft.com/office/powerpoint/2010/main" val="37051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953000"/>
            <a:ext cx="6554867" cy="1524000"/>
          </a:xfrm>
        </p:spPr>
        <p:txBody>
          <a:bodyPr>
            <a:normAutofit/>
          </a:bodyPr>
          <a:lstStyle/>
          <a:p>
            <a:r>
              <a:rPr lang="en-US" b="1" dirty="0"/>
              <a:t>Table design </a:t>
            </a:r>
            <a:endParaRPr lang="en-US" dirty="0"/>
          </a:p>
        </p:txBody>
      </p:sp>
      <p:sp>
        <p:nvSpPr>
          <p:cNvPr id="3" name="Content Placeholder 2"/>
          <p:cNvSpPr>
            <a:spLocks noGrp="1"/>
          </p:cNvSpPr>
          <p:nvPr>
            <p:ph idx="1"/>
          </p:nvPr>
        </p:nvSpPr>
        <p:spPr>
          <a:xfrm>
            <a:off x="685800" y="228600"/>
            <a:ext cx="7772400" cy="4571999"/>
          </a:xfrm>
        </p:spPr>
        <p:txBody>
          <a:bodyPr>
            <a:normAutofit fontScale="85000" lnSpcReduction="10000"/>
          </a:bodyPr>
          <a:lstStyle/>
          <a:p>
            <a:r>
              <a:rPr lang="en-US" dirty="0" smtClean="0"/>
              <a:t>In </a:t>
            </a:r>
            <a:r>
              <a:rPr lang="en-US" dirty="0"/>
              <a:t>order to ensure that your table is clear and easy to interpret there are a number of design issues that need to be considered. These are listed below: </a:t>
            </a:r>
            <a:endParaRPr lang="en-US" dirty="0" smtClean="0"/>
          </a:p>
          <a:p>
            <a:endParaRPr lang="en-US" dirty="0"/>
          </a:p>
          <a:p>
            <a:r>
              <a:rPr lang="en-US" dirty="0" smtClean="0"/>
              <a:t>If </a:t>
            </a:r>
            <a:r>
              <a:rPr lang="en-US" dirty="0"/>
              <a:t>there are several columns or categories of information a table can appear complex and become hard to read. It also becomes more difficult to list the data by magnitude since the order that applies to one column may not be the same for others. </a:t>
            </a:r>
            <a:endParaRPr lang="en-US" dirty="0" smtClean="0"/>
          </a:p>
          <a:p>
            <a:r>
              <a:rPr lang="en-US" dirty="0" smtClean="0"/>
              <a:t>In </a:t>
            </a:r>
            <a:r>
              <a:rPr lang="en-US" dirty="0"/>
              <a:t>such cases you need to decide which column contains the most important trend and this should be used to structure the table. </a:t>
            </a:r>
            <a:endParaRPr lang="en-US" dirty="0" smtClean="0"/>
          </a:p>
          <a:p>
            <a:r>
              <a:rPr lang="en-US" dirty="0" smtClean="0"/>
              <a:t>If </a:t>
            </a:r>
            <a:r>
              <a:rPr lang="en-US" dirty="0"/>
              <a:t>the columns are equally important it is often better to include two or more simple tables rather than using a single more complex one. </a:t>
            </a:r>
          </a:p>
          <a:p>
            <a:r>
              <a:rPr lang="en-US" dirty="0"/>
              <a:t>Numbers in tables should be presented in their most simple format. </a:t>
            </a:r>
            <a:endParaRPr lang="en-US" dirty="0" smtClean="0"/>
          </a:p>
          <a:p>
            <a:pPr lvl="1"/>
            <a:r>
              <a:rPr lang="en-US" dirty="0" smtClean="0"/>
              <a:t>Rounding </a:t>
            </a:r>
            <a:r>
              <a:rPr lang="en-US" dirty="0"/>
              <a:t>up values to </a:t>
            </a:r>
            <a:r>
              <a:rPr lang="en-US" dirty="0" smtClean="0"/>
              <a:t>2 decimal places.</a:t>
            </a:r>
            <a:endParaRPr lang="en-US" dirty="0"/>
          </a:p>
        </p:txBody>
      </p:sp>
    </p:spTree>
    <p:extLst>
      <p:ext uri="{BB962C8B-B14F-4D97-AF65-F5344CB8AC3E}">
        <p14:creationId xmlns:p14="http://schemas.microsoft.com/office/powerpoint/2010/main" val="364447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15815" y="609600"/>
            <a:ext cx="7772400" cy="4038599"/>
          </a:xfrm>
        </p:spPr>
        <p:txBody>
          <a:bodyPr>
            <a:normAutofit fontScale="85000" lnSpcReduction="10000"/>
          </a:bodyPr>
          <a:lstStyle/>
          <a:p>
            <a:r>
              <a:rPr lang="en-US" dirty="0"/>
              <a:t>All tables should be presented with a title that contains enough detail that a reader can understand the content without needing to consult the accompanying text.</a:t>
            </a:r>
          </a:p>
          <a:p>
            <a:r>
              <a:rPr lang="en-US" dirty="0"/>
              <a:t> There should also be information about the source of the data being used; this may be a reference to a book or journal, or could indicate that the data are results from an experiment carried out on a particular date. </a:t>
            </a:r>
          </a:p>
          <a:p>
            <a:r>
              <a:rPr lang="en-US" dirty="0"/>
              <a:t>Where more than one table is being presented it is standard practice to give each one a unique reference number, and in larger pieces of work, such as dissertations, a list of tables with their page number is usually provided in addition to the contents page. </a:t>
            </a:r>
          </a:p>
          <a:p>
            <a:r>
              <a:rPr lang="en-US" dirty="0"/>
              <a:t>The formatting of the table should not resemble a spreadsheet where each entry is bounded by a box since this makes it difficult to read across rows or down columns. </a:t>
            </a:r>
          </a:p>
          <a:p>
            <a:endParaRPr lang="en-GB" dirty="0"/>
          </a:p>
        </p:txBody>
      </p:sp>
    </p:spTree>
    <p:extLst>
      <p:ext uri="{BB962C8B-B14F-4D97-AF65-F5344CB8AC3E}">
        <p14:creationId xmlns:p14="http://schemas.microsoft.com/office/powerpoint/2010/main" val="1086017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b="1" dirty="0" smtClean="0"/>
              <a:t>presentation </a:t>
            </a:r>
            <a:r>
              <a:rPr lang="en-US" b="1" dirty="0"/>
              <a:t>of data in tables </a:t>
            </a:r>
            <a:endParaRPr lang="en-US" dirty="0"/>
          </a:p>
        </p:txBody>
      </p:sp>
      <p:sp>
        <p:nvSpPr>
          <p:cNvPr id="5" name="Text Placeholder 4"/>
          <p:cNvSpPr>
            <a:spLocks noGrp="1"/>
          </p:cNvSpPr>
          <p:nvPr>
            <p:ph type="body" idx="1"/>
          </p:nvPr>
        </p:nvSpPr>
        <p:spPr/>
        <p:txBody>
          <a:bodyPr/>
          <a:lstStyle/>
          <a:p>
            <a:r>
              <a:rPr lang="en-US" b="1" i="1" dirty="0" smtClean="0"/>
              <a:t> </a:t>
            </a:r>
            <a:endParaRPr lang="en-US" dirty="0"/>
          </a:p>
        </p:txBody>
      </p:sp>
      <p:sp>
        <p:nvSpPr>
          <p:cNvPr id="6" name="Text Placeholder 5"/>
          <p:cNvSpPr>
            <a:spLocks noGrp="1"/>
          </p:cNvSpPr>
          <p:nvPr>
            <p:ph type="body" sz="quarter" idx="3"/>
          </p:nvPr>
        </p:nvSpPr>
        <p:spPr>
          <a:xfrm>
            <a:off x="381000" y="285751"/>
            <a:ext cx="3657600" cy="639762"/>
          </a:xfrm>
        </p:spPr>
        <p:txBody>
          <a:bodyPr/>
          <a:lstStyle/>
          <a:p>
            <a:r>
              <a:rPr lang="en-GB" b="1" dirty="0"/>
              <a:t>E</a:t>
            </a:r>
            <a:r>
              <a:rPr lang="en-GB" b="1" dirty="0" smtClean="0"/>
              <a:t>xample:</a:t>
            </a:r>
            <a:endParaRPr lang="en-US" b="1" dirty="0"/>
          </a:p>
        </p:txBody>
      </p:sp>
      <p:sp>
        <p:nvSpPr>
          <p:cNvPr id="7" name="Content Placeholder 6"/>
          <p:cNvSpPr>
            <a:spLocks noGrp="1"/>
          </p:cNvSpPr>
          <p:nvPr>
            <p:ph sz="quarter" idx="13"/>
          </p:nvPr>
        </p:nvSpPr>
        <p:spPr/>
        <p:txBody>
          <a:bodyPr>
            <a:normAutofit/>
          </a:bodyPr>
          <a:lstStyle/>
          <a:p>
            <a:endParaRPr lang="en-US" dirty="0"/>
          </a:p>
        </p:txBody>
      </p:sp>
      <p:sp>
        <p:nvSpPr>
          <p:cNvPr id="11" name="AutoShape 6"/>
          <p:cNvSpPr>
            <a:spLocks noChangeAspect="1" noChangeArrowheads="1" noTextEdit="1"/>
          </p:cNvSpPr>
          <p:nvPr/>
        </p:nvSpPr>
        <p:spPr bwMode="auto">
          <a:xfrm>
            <a:off x="4800600" y="2133600"/>
            <a:ext cx="4114800" cy="3962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2"/>
          <a:stretch>
            <a:fillRect/>
          </a:stretch>
        </p:blipFill>
        <p:spPr>
          <a:xfrm>
            <a:off x="2362200" y="897609"/>
            <a:ext cx="3810000" cy="3743325"/>
          </a:xfrm>
          <a:prstGeom prst="rect">
            <a:avLst/>
          </a:prstGeom>
        </p:spPr>
      </p:pic>
    </p:spTree>
    <p:extLst>
      <p:ext uri="{BB962C8B-B14F-4D97-AF65-F5344CB8AC3E}">
        <p14:creationId xmlns:p14="http://schemas.microsoft.com/office/powerpoint/2010/main" val="410254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454" y="-93662"/>
            <a:ext cx="6554867" cy="1524000"/>
          </a:xfrm>
        </p:spPr>
        <p:txBody>
          <a:bodyPr/>
          <a:lstStyle/>
          <a:p>
            <a:r>
              <a:rPr lang="en-GB" dirty="0" smtClean="0"/>
              <a:t>Good table design?</a:t>
            </a:r>
            <a:endParaRPr lang="en-GB" dirty="0"/>
          </a:p>
        </p:txBody>
      </p:sp>
      <p:sp>
        <p:nvSpPr>
          <p:cNvPr id="3" name="Text Placeholder 2"/>
          <p:cNvSpPr>
            <a:spLocks noGrp="1"/>
          </p:cNvSpPr>
          <p:nvPr>
            <p:ph type="body" idx="1"/>
          </p:nvPr>
        </p:nvSpPr>
        <p:spPr/>
        <p:txBody>
          <a:bodyPr/>
          <a:lstStyle/>
          <a:p>
            <a:r>
              <a:rPr lang="en-GB" dirty="0" smtClean="0">
                <a:solidFill>
                  <a:schemeClr val="tx1"/>
                </a:solidFill>
              </a:rPr>
              <a:t>Positives</a:t>
            </a:r>
            <a:r>
              <a:rPr lang="en-US" dirty="0" smtClean="0">
                <a:solidFill>
                  <a:schemeClr val="tx1"/>
                </a:solidFill>
              </a:rPr>
              <a:t>…</a:t>
            </a:r>
            <a:endParaRPr lang="en-GB" dirty="0">
              <a:solidFill>
                <a:schemeClr val="tx1"/>
              </a:solidFill>
            </a:endParaRPr>
          </a:p>
        </p:txBody>
      </p:sp>
      <p:sp>
        <p:nvSpPr>
          <p:cNvPr id="4" name="Text Placeholder 3"/>
          <p:cNvSpPr>
            <a:spLocks noGrp="1"/>
          </p:cNvSpPr>
          <p:nvPr>
            <p:ph type="body" sz="quarter" idx="3"/>
          </p:nvPr>
        </p:nvSpPr>
        <p:spPr/>
        <p:txBody>
          <a:bodyPr/>
          <a:lstStyle/>
          <a:p>
            <a:r>
              <a:rPr lang="en-GB" dirty="0" smtClean="0">
                <a:solidFill>
                  <a:schemeClr val="tx1"/>
                </a:solidFill>
              </a:rPr>
              <a:t>Things to avoid doing</a:t>
            </a:r>
            <a:r>
              <a:rPr lang="en-US" dirty="0" smtClean="0">
                <a:solidFill>
                  <a:schemeClr val="tx1"/>
                </a:solidFill>
              </a:rPr>
              <a:t>…</a:t>
            </a:r>
            <a:endParaRPr lang="en-GB" dirty="0">
              <a:solidFill>
                <a:schemeClr val="tx1"/>
              </a:solidFill>
            </a:endParaRPr>
          </a:p>
        </p:txBody>
      </p:sp>
      <p:sp>
        <p:nvSpPr>
          <p:cNvPr id="5" name="Content Placeholder 4"/>
          <p:cNvSpPr>
            <a:spLocks noGrp="1"/>
          </p:cNvSpPr>
          <p:nvPr>
            <p:ph sz="quarter" idx="13"/>
          </p:nvPr>
        </p:nvSpPr>
        <p:spPr/>
        <p:txBody>
          <a:bodyPr/>
          <a:lstStyle/>
          <a:p>
            <a:endParaRPr lang="en-GB" dirty="0"/>
          </a:p>
        </p:txBody>
      </p:sp>
      <p:sp>
        <p:nvSpPr>
          <p:cNvPr id="6" name="Content Placeholder 5"/>
          <p:cNvSpPr>
            <a:spLocks noGrp="1"/>
          </p:cNvSpPr>
          <p:nvPr>
            <p:ph sz="quarter" idx="14"/>
          </p:nvPr>
        </p:nvSpPr>
        <p:spPr/>
        <p:txBody>
          <a:bodyPr/>
          <a:lstStyle/>
          <a:p>
            <a:endParaRPr lang="en-GB"/>
          </a:p>
        </p:txBody>
      </p:sp>
    </p:spTree>
    <p:extLst>
      <p:ext uri="{BB962C8B-B14F-4D97-AF65-F5344CB8AC3E}">
        <p14:creationId xmlns:p14="http://schemas.microsoft.com/office/powerpoint/2010/main" val="198506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Graphs </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Graphs </a:t>
            </a:r>
            <a:r>
              <a:rPr lang="en-US" dirty="0"/>
              <a:t>are a good means of describing, exploring or </a:t>
            </a:r>
            <a:r>
              <a:rPr lang="en-US" dirty="0" err="1"/>
              <a:t>summarising</a:t>
            </a:r>
            <a:r>
              <a:rPr lang="en-US" dirty="0"/>
              <a:t> numerical data because the use of a visual image can simplify complex information and help to highlight patterns and trends in the data. </a:t>
            </a:r>
            <a:endParaRPr lang="en-US" dirty="0" smtClean="0"/>
          </a:p>
          <a:p>
            <a:r>
              <a:rPr lang="en-US" dirty="0" smtClean="0"/>
              <a:t>They </a:t>
            </a:r>
            <a:r>
              <a:rPr lang="en-US" dirty="0"/>
              <a:t>are a particularly effective way of presenting a large amount of data but can also be used instead of a table to present smaller </a:t>
            </a:r>
            <a:r>
              <a:rPr lang="en-US" dirty="0" smtClean="0"/>
              <a:t>datasets.</a:t>
            </a:r>
          </a:p>
          <a:p>
            <a:r>
              <a:rPr lang="en-US" dirty="0" smtClean="0"/>
              <a:t>There </a:t>
            </a:r>
            <a:r>
              <a:rPr lang="en-US" dirty="0"/>
              <a:t>are many different graph types to choose from and a critical issue is to ensure that the graph type selected is the most appropriate for the data. </a:t>
            </a:r>
            <a:endParaRPr lang="en-US" dirty="0" smtClean="0"/>
          </a:p>
          <a:p>
            <a:r>
              <a:rPr lang="en-US" dirty="0" smtClean="0"/>
              <a:t>Having </a:t>
            </a:r>
            <a:r>
              <a:rPr lang="en-US" dirty="0"/>
              <a:t>done this, it is then essential to ensure that the design and presentation of the graph help the reader or audience interpret the data. </a:t>
            </a:r>
          </a:p>
        </p:txBody>
      </p:sp>
    </p:spTree>
    <p:extLst>
      <p:ext uri="{BB962C8B-B14F-4D97-AF65-F5344CB8AC3E}">
        <p14:creationId xmlns:p14="http://schemas.microsoft.com/office/powerpoint/2010/main" val="1632112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Types of Graph </a:t>
            </a:r>
            <a:r>
              <a:rPr lang="en-US" dirty="0"/>
              <a:t/>
            </a:r>
            <a:br>
              <a:rPr lang="en-US" dirty="0"/>
            </a:br>
            <a:r>
              <a:rPr lang="en-US" b="1" dirty="0"/>
              <a:t>Bar charts </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Bar </a:t>
            </a:r>
            <a:r>
              <a:rPr lang="en-US" dirty="0"/>
              <a:t>charts are one of the most commonly used types of graph and are used to display and compare the number, frequency or other measure (e.g. mean) for different discrete categories or groups. </a:t>
            </a:r>
            <a:endParaRPr lang="en-US" dirty="0" smtClean="0"/>
          </a:p>
          <a:p>
            <a:r>
              <a:rPr lang="en-US" dirty="0" smtClean="0"/>
              <a:t>The </a:t>
            </a:r>
            <a:r>
              <a:rPr lang="en-US" dirty="0"/>
              <a:t>graph is constructed such that the heights or lengths of the different bars are proportional to the size of the category they represent. </a:t>
            </a:r>
            <a:endParaRPr lang="en-US" dirty="0" smtClean="0"/>
          </a:p>
          <a:p>
            <a:pPr lvl="1"/>
            <a:r>
              <a:rPr lang="en-US" dirty="0" smtClean="0"/>
              <a:t>Since </a:t>
            </a:r>
            <a:r>
              <a:rPr lang="en-US" dirty="0"/>
              <a:t>the x-axis (the horizontal axis) represents the different categories it has no scale. </a:t>
            </a:r>
            <a:endParaRPr lang="en-US" dirty="0" smtClean="0"/>
          </a:p>
          <a:p>
            <a:pPr lvl="1"/>
            <a:r>
              <a:rPr lang="en-US" dirty="0" smtClean="0"/>
              <a:t>The </a:t>
            </a:r>
            <a:r>
              <a:rPr lang="en-US" dirty="0"/>
              <a:t>y-axis (the vertical axis) does have a scale and this indicates the units of measurement. </a:t>
            </a:r>
            <a:endParaRPr lang="en-US" dirty="0" smtClean="0"/>
          </a:p>
          <a:p>
            <a:r>
              <a:rPr lang="en-US" dirty="0" smtClean="0"/>
              <a:t>The </a:t>
            </a:r>
            <a:r>
              <a:rPr lang="en-US" dirty="0"/>
              <a:t>bars can be drawn either vertically or horizontally depending upon the number of categories and length or complexity of the category labels. </a:t>
            </a:r>
          </a:p>
        </p:txBody>
      </p:sp>
    </p:spTree>
    <p:extLst>
      <p:ext uri="{BB962C8B-B14F-4D97-AF65-F5344CB8AC3E}">
        <p14:creationId xmlns:p14="http://schemas.microsoft.com/office/powerpoint/2010/main" val="2344851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800" dirty="0"/>
              <a:t>A summary of the types of data that can be presented in the most common types of graphs is provided below and this is followed by some general guidelines for designing readily understandable graphs. </a:t>
            </a:r>
          </a:p>
        </p:txBody>
      </p:sp>
      <p:pic>
        <p:nvPicPr>
          <p:cNvPr id="102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23810" y="533400"/>
            <a:ext cx="5973967" cy="37671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8479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Histograms </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Histograms </a:t>
            </a:r>
            <a:r>
              <a:rPr lang="en-US" dirty="0"/>
              <a:t>are a special form of bar chart where the data represent continuous rather than discrete categories. </a:t>
            </a:r>
            <a:endParaRPr lang="en-US" dirty="0" smtClean="0"/>
          </a:p>
          <a:p>
            <a:r>
              <a:rPr lang="en-US" dirty="0" smtClean="0"/>
              <a:t>For </a:t>
            </a:r>
            <a:r>
              <a:rPr lang="en-US" dirty="0"/>
              <a:t>example a histogram could be used to present details of the average number of hours exercise carried out by people of different ages because age is a continuous rather than a discrete category. </a:t>
            </a:r>
            <a:endParaRPr lang="en-US" dirty="0" smtClean="0"/>
          </a:p>
          <a:p>
            <a:pPr marL="0" indent="0">
              <a:buNone/>
            </a:pPr>
            <a:endParaRPr lang="en-US" dirty="0" smtClean="0"/>
          </a:p>
          <a:p>
            <a:r>
              <a:rPr lang="en-US" dirty="0" smtClean="0"/>
              <a:t>For </a:t>
            </a:r>
            <a:r>
              <a:rPr lang="en-US" dirty="0"/>
              <a:t>example, instead of drawing a bar for each individual age between 0 and 65, the data could be grouped into a series of continuous age ranges such as 16-24, 25-34, 35-44 etc. </a:t>
            </a:r>
            <a:endParaRPr lang="en-US" dirty="0" smtClean="0"/>
          </a:p>
          <a:p>
            <a:r>
              <a:rPr lang="en-US" dirty="0" smtClean="0"/>
              <a:t>Unlike </a:t>
            </a:r>
            <a:r>
              <a:rPr lang="en-US" dirty="0"/>
              <a:t>a bar chart, in a histogram both the x- and y-axes have a </a:t>
            </a:r>
            <a:r>
              <a:rPr lang="en-US" dirty="0" smtClean="0"/>
              <a:t>scale.</a:t>
            </a:r>
          </a:p>
          <a:p>
            <a:r>
              <a:rPr lang="en-US" dirty="0" smtClean="0"/>
              <a:t>This </a:t>
            </a:r>
            <a:r>
              <a:rPr lang="en-US" dirty="0"/>
              <a:t>means that it is the area of the bar that is proportional to the size of the category represented and not just its height </a:t>
            </a:r>
          </a:p>
        </p:txBody>
      </p:sp>
    </p:spTree>
    <p:extLst>
      <p:ext uri="{BB962C8B-B14F-4D97-AF65-F5344CB8AC3E}">
        <p14:creationId xmlns:p14="http://schemas.microsoft.com/office/powerpoint/2010/main" val="3050531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Pie charts </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Pie </a:t>
            </a:r>
            <a:r>
              <a:rPr lang="en-US" dirty="0"/>
              <a:t>charts are a visual way of displaying how the total data are distributed between different categories. </a:t>
            </a:r>
            <a:endParaRPr lang="en-US" dirty="0" smtClean="0"/>
          </a:p>
          <a:p>
            <a:r>
              <a:rPr lang="en-US" dirty="0"/>
              <a:t>U</a:t>
            </a:r>
            <a:r>
              <a:rPr lang="en-US" dirty="0" smtClean="0"/>
              <a:t>ses </a:t>
            </a:r>
            <a:r>
              <a:rPr lang="en-US" dirty="0"/>
              <a:t>of a pie chart </a:t>
            </a:r>
            <a:r>
              <a:rPr lang="en-US" dirty="0" smtClean="0"/>
              <a:t>could </a:t>
            </a:r>
            <a:r>
              <a:rPr lang="en-US" dirty="0"/>
              <a:t>be to show the percentage of the total votes received by each party in an election. </a:t>
            </a:r>
            <a:endParaRPr lang="en-US" dirty="0" smtClean="0"/>
          </a:p>
          <a:p>
            <a:pPr marL="0" indent="0">
              <a:buNone/>
            </a:pPr>
            <a:endParaRPr lang="en-US" dirty="0" smtClean="0"/>
          </a:p>
          <a:p>
            <a:r>
              <a:rPr lang="en-US" dirty="0" smtClean="0"/>
              <a:t>Pie </a:t>
            </a:r>
            <a:r>
              <a:rPr lang="en-US" dirty="0"/>
              <a:t>charts should only be used for displaying nominal data (i.e. data that are classed into different categories). </a:t>
            </a:r>
            <a:endParaRPr lang="en-US" dirty="0" smtClean="0"/>
          </a:p>
          <a:p>
            <a:r>
              <a:rPr lang="en-US" dirty="0" smtClean="0"/>
              <a:t>They </a:t>
            </a:r>
            <a:r>
              <a:rPr lang="en-US" dirty="0"/>
              <a:t>are generally best for showing information grouped into a small number of categories and are a graphical way of displaying data that might otherwise be presented as a simple </a:t>
            </a:r>
            <a:r>
              <a:rPr lang="en-US" dirty="0" smtClean="0"/>
              <a:t>table. </a:t>
            </a:r>
            <a:endParaRPr lang="en-US" dirty="0"/>
          </a:p>
        </p:txBody>
      </p:sp>
    </p:spTree>
    <p:extLst>
      <p:ext uri="{BB962C8B-B14F-4D97-AF65-F5344CB8AC3E}">
        <p14:creationId xmlns:p14="http://schemas.microsoft.com/office/powerpoint/2010/main" val="549493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graphs </a:t>
            </a:r>
            <a:endParaRPr lang="en-US" dirty="0"/>
          </a:p>
        </p:txBody>
      </p:sp>
      <p:sp>
        <p:nvSpPr>
          <p:cNvPr id="3" name="Content Placeholder 2"/>
          <p:cNvSpPr>
            <a:spLocks noGrp="1"/>
          </p:cNvSpPr>
          <p:nvPr>
            <p:ph idx="1"/>
          </p:nvPr>
        </p:nvSpPr>
        <p:spPr>
          <a:xfrm>
            <a:off x="685800" y="-8792"/>
            <a:ext cx="7772400" cy="5105400"/>
          </a:xfrm>
        </p:spPr>
        <p:txBody>
          <a:bodyPr>
            <a:normAutofit fontScale="70000" lnSpcReduction="20000"/>
          </a:bodyPr>
          <a:lstStyle/>
          <a:p>
            <a:r>
              <a:rPr lang="en-US" dirty="0" smtClean="0"/>
              <a:t>Line </a:t>
            </a:r>
            <a:r>
              <a:rPr lang="en-US" dirty="0"/>
              <a:t>graphs are usually used to show time series data – that is how one or more variables vary over a continuous period of time. </a:t>
            </a:r>
            <a:endParaRPr lang="en-US" dirty="0" smtClean="0"/>
          </a:p>
          <a:p>
            <a:r>
              <a:rPr lang="en-US" dirty="0" smtClean="0"/>
              <a:t>Typical </a:t>
            </a:r>
            <a:r>
              <a:rPr lang="en-US" dirty="0"/>
              <a:t>examples of the types of data that can be presented using line graphs are monthly rainfall and annual unemployment rates</a:t>
            </a:r>
            <a:r>
              <a:rPr lang="en-US" dirty="0" smtClean="0"/>
              <a:t>.</a:t>
            </a:r>
          </a:p>
          <a:p>
            <a:r>
              <a:rPr lang="en-US" dirty="0" smtClean="0"/>
              <a:t>Line </a:t>
            </a:r>
            <a:r>
              <a:rPr lang="en-US" dirty="0"/>
              <a:t>graphs are particularly useful for identifying patterns and trends in the data such as seasonal effects, large changes and turning points. </a:t>
            </a:r>
            <a:endParaRPr lang="en-US" dirty="0" smtClean="0"/>
          </a:p>
          <a:p>
            <a:r>
              <a:rPr lang="en-US" dirty="0" smtClean="0"/>
              <a:t>As </a:t>
            </a:r>
            <a:r>
              <a:rPr lang="en-US" dirty="0"/>
              <a:t>well as time series data, line graphs can also be appropriate for displaying data that are measured over other continuous variables such as distance. </a:t>
            </a:r>
            <a:endParaRPr lang="en-US" dirty="0" smtClean="0"/>
          </a:p>
          <a:p>
            <a:endParaRPr lang="en-US" dirty="0" smtClean="0"/>
          </a:p>
          <a:p>
            <a:r>
              <a:rPr lang="en-US" dirty="0" smtClean="0"/>
              <a:t>For </a:t>
            </a:r>
            <a:r>
              <a:rPr lang="en-US" dirty="0"/>
              <a:t>example, a line graph could be used to show how pollution levels vary with increasing distance from a source, or how the level of a chemical varies with depth of soil. </a:t>
            </a:r>
            <a:endParaRPr lang="en-US" dirty="0" smtClean="0"/>
          </a:p>
          <a:p>
            <a:r>
              <a:rPr lang="en-US" dirty="0" smtClean="0"/>
              <a:t>It </a:t>
            </a:r>
            <a:r>
              <a:rPr lang="en-US" dirty="0"/>
              <a:t>is important to consider whether the data have been collected at sufficiently regular intervals so that estimates made for a point lying half-way along the line between two successive measurements would be reasonable. </a:t>
            </a:r>
            <a:endParaRPr lang="en-US" dirty="0" smtClean="0"/>
          </a:p>
          <a:p>
            <a:r>
              <a:rPr lang="en-US" dirty="0" smtClean="0"/>
              <a:t>In </a:t>
            </a:r>
            <a:r>
              <a:rPr lang="en-US" dirty="0"/>
              <a:t>a line graph the x-axis represents the continuous variable (for example year or distance from the initial measurement) whilst the y-axis has a scale and indicates the measurement. </a:t>
            </a:r>
            <a:endParaRPr lang="en-US" dirty="0" smtClean="0"/>
          </a:p>
          <a:p>
            <a:r>
              <a:rPr lang="en-US" dirty="0" smtClean="0"/>
              <a:t>Several </a:t>
            </a:r>
            <a:r>
              <a:rPr lang="en-US" dirty="0"/>
              <a:t>data series can be plotted on the same line chart and this is particularly useful for </a:t>
            </a:r>
            <a:r>
              <a:rPr lang="en-US" dirty="0" err="1"/>
              <a:t>analysing</a:t>
            </a:r>
            <a:r>
              <a:rPr lang="en-US" dirty="0"/>
              <a:t> and comparing the trends in different datasets. </a:t>
            </a:r>
          </a:p>
        </p:txBody>
      </p:sp>
    </p:spTree>
    <p:extLst>
      <p:ext uri="{BB962C8B-B14F-4D97-AF65-F5344CB8AC3E}">
        <p14:creationId xmlns:p14="http://schemas.microsoft.com/office/powerpoint/2010/main" val="1295674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099"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860" y="533400"/>
            <a:ext cx="5629867" cy="37671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883402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Scatter Plots </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Scatter </a:t>
            </a:r>
            <a:r>
              <a:rPr lang="en-US" dirty="0"/>
              <a:t>plots are used to show the relationship between pairs of quantitative measurements made for the same object or individual. </a:t>
            </a:r>
            <a:endParaRPr lang="en-US" dirty="0" smtClean="0"/>
          </a:p>
          <a:p>
            <a:r>
              <a:rPr lang="en-US" dirty="0" smtClean="0"/>
              <a:t>For </a:t>
            </a:r>
            <a:r>
              <a:rPr lang="en-US" dirty="0"/>
              <a:t>example, a scatter plot could be used to present information about the examination and coursework marks for each of the students in a class</a:t>
            </a:r>
            <a:r>
              <a:rPr lang="en-US" dirty="0" smtClean="0"/>
              <a:t>.</a:t>
            </a:r>
          </a:p>
          <a:p>
            <a:r>
              <a:rPr lang="en-US" dirty="0" smtClean="0"/>
              <a:t>By </a:t>
            </a:r>
            <a:r>
              <a:rPr lang="en-US" dirty="0" err="1"/>
              <a:t>analysing</a:t>
            </a:r>
            <a:r>
              <a:rPr lang="en-US" dirty="0"/>
              <a:t> the pattern of dots that make up a scatter plot it is possible to identify whether there is any systematic or causal relationship between the two measurements. </a:t>
            </a:r>
            <a:endParaRPr lang="en-US" dirty="0" smtClean="0"/>
          </a:p>
          <a:p>
            <a:r>
              <a:rPr lang="en-US" dirty="0" smtClean="0"/>
              <a:t>For </a:t>
            </a:r>
            <a:r>
              <a:rPr lang="en-US" dirty="0"/>
              <a:t>example, </a:t>
            </a:r>
            <a:r>
              <a:rPr lang="en-US" dirty="0" smtClean="0"/>
              <a:t>there could be an </a:t>
            </a:r>
            <a:r>
              <a:rPr lang="en-US" dirty="0"/>
              <a:t>upward trending pattern of dots that children’s height increases with age. </a:t>
            </a:r>
            <a:endParaRPr lang="en-US" dirty="0" smtClean="0"/>
          </a:p>
          <a:p>
            <a:r>
              <a:rPr lang="en-US" dirty="0" smtClean="0"/>
              <a:t>Regression </a:t>
            </a:r>
            <a:r>
              <a:rPr lang="en-US" dirty="0"/>
              <a:t>lines can also be added to the graph and used to decide whether the relationship between the two sets of measurements can be explained or if it is due to chance. </a:t>
            </a:r>
          </a:p>
        </p:txBody>
      </p:sp>
    </p:spTree>
    <p:extLst>
      <p:ext uri="{BB962C8B-B14F-4D97-AF65-F5344CB8AC3E}">
        <p14:creationId xmlns:p14="http://schemas.microsoft.com/office/powerpoint/2010/main" val="2115064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graph design</a:t>
            </a:r>
            <a:r>
              <a:rPr lang="en-US" dirty="0" smtClean="0"/>
              <a:t>…</a:t>
            </a:r>
            <a:endParaRPr lang="en-GB" dirty="0"/>
          </a:p>
        </p:txBody>
      </p:sp>
      <p:sp>
        <p:nvSpPr>
          <p:cNvPr id="3" name="Content Placeholder 2"/>
          <p:cNvSpPr>
            <a:spLocks noGrp="1"/>
          </p:cNvSpPr>
          <p:nvPr>
            <p:ph idx="1"/>
          </p:nvPr>
        </p:nvSpPr>
        <p:spPr/>
        <p:txBody>
          <a:bodyPr/>
          <a:lstStyle/>
          <a:p>
            <a:r>
              <a:rPr lang="en-GB" dirty="0" smtClean="0"/>
              <a:t>Look at the examples you have.</a:t>
            </a:r>
          </a:p>
          <a:p>
            <a:r>
              <a:rPr lang="en-GB" dirty="0" smtClean="0"/>
              <a:t>What is important?</a:t>
            </a:r>
            <a:endParaRPr lang="en-GB" dirty="0"/>
          </a:p>
        </p:txBody>
      </p:sp>
    </p:spTree>
    <p:extLst>
      <p:ext uri="{BB962C8B-B14F-4D97-AF65-F5344CB8AC3E}">
        <p14:creationId xmlns:p14="http://schemas.microsoft.com/office/powerpoint/2010/main" val="840679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3D effects </a:t>
            </a:r>
            <a:endParaRPr lang="en-US" dirty="0"/>
          </a:p>
        </p:txBody>
      </p:sp>
      <p:sp>
        <p:nvSpPr>
          <p:cNvPr id="3" name="Content Placeholder 2"/>
          <p:cNvSpPr>
            <a:spLocks noGrp="1"/>
          </p:cNvSpPr>
          <p:nvPr>
            <p:ph idx="1"/>
          </p:nvPr>
        </p:nvSpPr>
        <p:spPr>
          <a:xfrm>
            <a:off x="533400" y="914400"/>
            <a:ext cx="6554867" cy="3767670"/>
          </a:xfrm>
        </p:spPr>
        <p:txBody>
          <a:bodyPr>
            <a:normAutofit fontScale="85000" lnSpcReduction="10000"/>
          </a:bodyPr>
          <a:lstStyle/>
          <a:p>
            <a:r>
              <a:rPr lang="en-US" dirty="0" smtClean="0"/>
              <a:t>Many </a:t>
            </a:r>
            <a:r>
              <a:rPr lang="en-US" dirty="0"/>
              <a:t>PC-based graphing packages offer the possibility of producing graphs and charts with a 3D effect. </a:t>
            </a:r>
            <a:endParaRPr lang="en-US" dirty="0" smtClean="0"/>
          </a:p>
          <a:p>
            <a:r>
              <a:rPr lang="en-US" dirty="0" smtClean="0"/>
              <a:t>However</a:t>
            </a:r>
            <a:r>
              <a:rPr lang="en-US" dirty="0"/>
              <a:t>, in general the use of 3D makes it much more difficult to interpret the data presented in chart or graph because the false depth and perspective that are added to the chart make reading and comparing values extremely difficult. </a:t>
            </a:r>
          </a:p>
          <a:p>
            <a:r>
              <a:rPr lang="en-US" dirty="0"/>
              <a:t>Similar problems occur with the use of 3D in pie charts which make it difficult to judge the size of the slices. </a:t>
            </a:r>
            <a:endParaRPr lang="en-US" dirty="0" smtClean="0"/>
          </a:p>
          <a:p>
            <a:r>
              <a:rPr lang="en-US" dirty="0" smtClean="0"/>
              <a:t>Even </a:t>
            </a:r>
            <a:r>
              <a:rPr lang="en-US" dirty="0"/>
              <a:t>when they represent similar sized categories, those slices at the rear of the chart automatically appear smaller than those at the front due to the false perspective. </a:t>
            </a:r>
          </a:p>
        </p:txBody>
      </p:sp>
    </p:spTree>
    <p:extLst>
      <p:ext uri="{BB962C8B-B14F-4D97-AF65-F5344CB8AC3E}">
        <p14:creationId xmlns:p14="http://schemas.microsoft.com/office/powerpoint/2010/main" val="106151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71581" y="533400"/>
            <a:ext cx="4678426" cy="37671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221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example</a:t>
            </a:r>
            <a:r>
              <a:rPr lang="en-US" dirty="0" smtClean="0"/>
              <a:t>…Critique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9666197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184</TotalTime>
  <Words>2016</Words>
  <Application>Microsoft Office PowerPoint</Application>
  <PresentationFormat>On-screen Show (4:3)</PresentationFormat>
  <Paragraphs>115</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Century Gothic</vt:lpstr>
      <vt:lpstr>Wingdings 3</vt:lpstr>
      <vt:lpstr>Slice</vt:lpstr>
      <vt:lpstr>Presentation of Results</vt:lpstr>
      <vt:lpstr>Topics for discussion </vt:lpstr>
      <vt:lpstr>PowerPoint Presentation</vt:lpstr>
      <vt:lpstr> Introduction </vt:lpstr>
      <vt:lpstr>PowerPoint Presentation</vt:lpstr>
      <vt:lpstr> Including numbers in the main body of text </vt:lpstr>
      <vt:lpstr>PowerPoint Presentation</vt:lpstr>
      <vt:lpstr>Presenting numbers in tables </vt:lpstr>
      <vt:lpstr>When to use tables </vt:lpstr>
      <vt:lpstr>Table design </vt:lpstr>
      <vt:lpstr>PowerPoint Presentation</vt:lpstr>
      <vt:lpstr>presentation of data in tables </vt:lpstr>
      <vt:lpstr>Good table design?</vt:lpstr>
      <vt:lpstr>Graphs </vt:lpstr>
      <vt:lpstr>Types of Graph  Bar charts </vt:lpstr>
      <vt:lpstr>A summary of the types of data that can be presented in the most common types of graphs is provided below and this is followed by some general guidelines for designing readily understandable graphs. </vt:lpstr>
      <vt:lpstr>Histograms </vt:lpstr>
      <vt:lpstr>Pie charts </vt:lpstr>
      <vt:lpstr>Line graphs </vt:lpstr>
      <vt:lpstr>PowerPoint Presentation</vt:lpstr>
      <vt:lpstr>Scatter Plots </vt:lpstr>
      <vt:lpstr>Good graph design…</vt:lpstr>
      <vt:lpstr>3D effects </vt:lpstr>
      <vt:lpstr>PowerPoint Presentation</vt:lpstr>
      <vt:lpstr>Results example…Critique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of Results</dc:title>
  <dc:creator>Administrator</dc:creator>
  <cp:lastModifiedBy>Connaughton, Declan</cp:lastModifiedBy>
  <cp:revision>11</cp:revision>
  <dcterms:created xsi:type="dcterms:W3CDTF">2018-02-15T15:45:27Z</dcterms:created>
  <dcterms:modified xsi:type="dcterms:W3CDTF">2020-02-12T21:59:44Z</dcterms:modified>
</cp:coreProperties>
</file>