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DC59A4-9202-4B39-90DC-B321C910A1AC}" v="12" dt="2024-05-29T11:17:33.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3080" autoAdjust="0"/>
  </p:normalViewPr>
  <p:slideViewPr>
    <p:cSldViewPr snapToGrid="0">
      <p:cViewPr varScale="1">
        <p:scale>
          <a:sx n="43" d="100"/>
          <a:sy n="43" d="100"/>
        </p:scale>
        <p:origin x="2222" y="288"/>
      </p:cViewPr>
      <p:guideLst/>
    </p:cSldViewPr>
  </p:slideViewPr>
  <p:notesTextViewPr>
    <p:cViewPr>
      <p:scale>
        <a:sx n="1" d="1"/>
        <a:sy n="1" d="1"/>
      </p:scale>
      <p:origin x="0" y="0"/>
    </p:cViewPr>
  </p:notesTextViewPr>
  <p:notesViewPr>
    <p:cSldViewPr snapToGrid="0">
      <p:cViewPr varScale="1">
        <p:scale>
          <a:sx n="62" d="100"/>
          <a:sy n="62" d="100"/>
        </p:scale>
        <p:origin x="917"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Carpanini (2211043)" userId="b57c27d6-3ab2-451d-85f6-cdaf9ee0df06" providerId="ADAL" clId="{D5DC59A4-9202-4B39-90DC-B321C910A1AC}"/>
    <pc:docChg chg="custSel modSld">
      <pc:chgData name="Joe Carpanini (2211043)" userId="b57c27d6-3ab2-451d-85f6-cdaf9ee0df06" providerId="ADAL" clId="{D5DC59A4-9202-4B39-90DC-B321C910A1AC}" dt="2024-05-29T11:20:01.798" v="80" actId="1076"/>
      <pc:docMkLst>
        <pc:docMk/>
      </pc:docMkLst>
      <pc:sldChg chg="modSp mod modNotesTx">
        <pc:chgData name="Joe Carpanini (2211043)" userId="b57c27d6-3ab2-451d-85f6-cdaf9ee0df06" providerId="ADAL" clId="{D5DC59A4-9202-4B39-90DC-B321C910A1AC}" dt="2024-05-29T10:53:02.064" v="50" actId="1076"/>
        <pc:sldMkLst>
          <pc:docMk/>
          <pc:sldMk cId="2640217331" sldId="257"/>
        </pc:sldMkLst>
        <pc:picChg chg="mod">
          <ac:chgData name="Joe Carpanini (2211043)" userId="b57c27d6-3ab2-451d-85f6-cdaf9ee0df06" providerId="ADAL" clId="{D5DC59A4-9202-4B39-90DC-B321C910A1AC}" dt="2024-05-29T10:53:02.064" v="50" actId="1076"/>
          <ac:picMkLst>
            <pc:docMk/>
            <pc:sldMk cId="2640217331" sldId="257"/>
            <ac:picMk id="6" creationId="{991C97D1-0B2A-AFBD-3E08-8FB4F3CED030}"/>
          </ac:picMkLst>
        </pc:picChg>
      </pc:sldChg>
      <pc:sldChg chg="modSp mod modNotesTx">
        <pc:chgData name="Joe Carpanini (2211043)" userId="b57c27d6-3ab2-451d-85f6-cdaf9ee0df06" providerId="ADAL" clId="{D5DC59A4-9202-4B39-90DC-B321C910A1AC}" dt="2024-05-29T10:52:56.319" v="49" actId="1076"/>
        <pc:sldMkLst>
          <pc:docMk/>
          <pc:sldMk cId="1329329581" sldId="258"/>
        </pc:sldMkLst>
        <pc:picChg chg="mod">
          <ac:chgData name="Joe Carpanini (2211043)" userId="b57c27d6-3ab2-451d-85f6-cdaf9ee0df06" providerId="ADAL" clId="{D5DC59A4-9202-4B39-90DC-B321C910A1AC}" dt="2024-05-29T10:52:56.319" v="49" actId="1076"/>
          <ac:picMkLst>
            <pc:docMk/>
            <pc:sldMk cId="1329329581" sldId="258"/>
            <ac:picMk id="5" creationId="{A86A8C25-C123-29A2-D317-C951D2EE6357}"/>
          </ac:picMkLst>
        </pc:picChg>
      </pc:sldChg>
      <pc:sldChg chg="modSp mod modNotesTx">
        <pc:chgData name="Joe Carpanini (2211043)" userId="b57c27d6-3ab2-451d-85f6-cdaf9ee0df06" providerId="ADAL" clId="{D5DC59A4-9202-4B39-90DC-B321C910A1AC}" dt="2024-05-29T10:54:30.428" v="51" actId="1076"/>
        <pc:sldMkLst>
          <pc:docMk/>
          <pc:sldMk cId="1562562415" sldId="259"/>
        </pc:sldMkLst>
        <pc:picChg chg="mod">
          <ac:chgData name="Joe Carpanini (2211043)" userId="b57c27d6-3ab2-451d-85f6-cdaf9ee0df06" providerId="ADAL" clId="{D5DC59A4-9202-4B39-90DC-B321C910A1AC}" dt="2024-05-29T10:54:30.428" v="51" actId="1076"/>
          <ac:picMkLst>
            <pc:docMk/>
            <pc:sldMk cId="1562562415" sldId="259"/>
            <ac:picMk id="8" creationId="{8063016F-6D78-7268-F20A-BC0478655DDF}"/>
          </ac:picMkLst>
        </pc:picChg>
      </pc:sldChg>
      <pc:sldChg chg="modSp mod">
        <pc:chgData name="Joe Carpanini (2211043)" userId="b57c27d6-3ab2-451d-85f6-cdaf9ee0df06" providerId="ADAL" clId="{D5DC59A4-9202-4B39-90DC-B321C910A1AC}" dt="2024-05-29T10:56:25.029" v="52" actId="1076"/>
        <pc:sldMkLst>
          <pc:docMk/>
          <pc:sldMk cId="4061129566" sldId="260"/>
        </pc:sldMkLst>
        <pc:picChg chg="mod">
          <ac:chgData name="Joe Carpanini (2211043)" userId="b57c27d6-3ab2-451d-85f6-cdaf9ee0df06" providerId="ADAL" clId="{D5DC59A4-9202-4B39-90DC-B321C910A1AC}" dt="2024-05-29T10:56:25.029" v="52" actId="1076"/>
          <ac:picMkLst>
            <pc:docMk/>
            <pc:sldMk cId="4061129566" sldId="260"/>
            <ac:picMk id="6" creationId="{1A22D740-CF24-F14F-44FC-6E91AD6A2C4E}"/>
          </ac:picMkLst>
        </pc:picChg>
      </pc:sldChg>
      <pc:sldChg chg="modSp mod">
        <pc:chgData name="Joe Carpanini (2211043)" userId="b57c27d6-3ab2-451d-85f6-cdaf9ee0df06" providerId="ADAL" clId="{D5DC59A4-9202-4B39-90DC-B321C910A1AC}" dt="2024-05-29T10:58:02.581" v="53" actId="1076"/>
        <pc:sldMkLst>
          <pc:docMk/>
          <pc:sldMk cId="2239435986" sldId="261"/>
        </pc:sldMkLst>
        <pc:picChg chg="mod">
          <ac:chgData name="Joe Carpanini (2211043)" userId="b57c27d6-3ab2-451d-85f6-cdaf9ee0df06" providerId="ADAL" clId="{D5DC59A4-9202-4B39-90DC-B321C910A1AC}" dt="2024-05-29T10:58:02.581" v="53" actId="1076"/>
          <ac:picMkLst>
            <pc:docMk/>
            <pc:sldMk cId="2239435986" sldId="261"/>
            <ac:picMk id="6" creationId="{17C059F8-0BFB-70A8-B69A-0BC10B686C7E}"/>
          </ac:picMkLst>
        </pc:picChg>
      </pc:sldChg>
      <pc:sldChg chg="modSp mod">
        <pc:chgData name="Joe Carpanini (2211043)" userId="b57c27d6-3ab2-451d-85f6-cdaf9ee0df06" providerId="ADAL" clId="{D5DC59A4-9202-4B39-90DC-B321C910A1AC}" dt="2024-05-29T10:59:41.850" v="54" actId="1076"/>
        <pc:sldMkLst>
          <pc:docMk/>
          <pc:sldMk cId="368936309" sldId="263"/>
        </pc:sldMkLst>
        <pc:picChg chg="mod">
          <ac:chgData name="Joe Carpanini (2211043)" userId="b57c27d6-3ab2-451d-85f6-cdaf9ee0df06" providerId="ADAL" clId="{D5DC59A4-9202-4B39-90DC-B321C910A1AC}" dt="2024-05-29T10:59:41.850" v="54" actId="1076"/>
          <ac:picMkLst>
            <pc:docMk/>
            <pc:sldMk cId="368936309" sldId="263"/>
            <ac:picMk id="8" creationId="{C537E62E-0FA1-0ACB-8C99-4C3CC90D6573}"/>
          </ac:picMkLst>
        </pc:picChg>
      </pc:sldChg>
      <pc:sldChg chg="modSp mod">
        <pc:chgData name="Joe Carpanini (2211043)" userId="b57c27d6-3ab2-451d-85f6-cdaf9ee0df06" providerId="ADAL" clId="{D5DC59A4-9202-4B39-90DC-B321C910A1AC}" dt="2024-05-29T11:03:28.771" v="55" actId="1076"/>
        <pc:sldMkLst>
          <pc:docMk/>
          <pc:sldMk cId="922901127" sldId="264"/>
        </pc:sldMkLst>
        <pc:picChg chg="mod">
          <ac:chgData name="Joe Carpanini (2211043)" userId="b57c27d6-3ab2-451d-85f6-cdaf9ee0df06" providerId="ADAL" clId="{D5DC59A4-9202-4B39-90DC-B321C910A1AC}" dt="2024-05-29T11:03:28.771" v="55" actId="1076"/>
          <ac:picMkLst>
            <pc:docMk/>
            <pc:sldMk cId="922901127" sldId="264"/>
            <ac:picMk id="5" creationId="{D750AC52-4A59-4799-79DF-D3450A862106}"/>
          </ac:picMkLst>
        </pc:picChg>
      </pc:sldChg>
      <pc:sldChg chg="modSp mod">
        <pc:chgData name="Joe Carpanini (2211043)" userId="b57c27d6-3ab2-451d-85f6-cdaf9ee0df06" providerId="ADAL" clId="{D5DC59A4-9202-4B39-90DC-B321C910A1AC}" dt="2024-05-29T11:18:17.595" v="78" actId="1076"/>
        <pc:sldMkLst>
          <pc:docMk/>
          <pc:sldMk cId="1802309094" sldId="265"/>
        </pc:sldMkLst>
        <pc:picChg chg="mod">
          <ac:chgData name="Joe Carpanini (2211043)" userId="b57c27d6-3ab2-451d-85f6-cdaf9ee0df06" providerId="ADAL" clId="{D5DC59A4-9202-4B39-90DC-B321C910A1AC}" dt="2024-05-29T11:18:17.595" v="78" actId="1076"/>
          <ac:picMkLst>
            <pc:docMk/>
            <pc:sldMk cId="1802309094" sldId="265"/>
            <ac:picMk id="5" creationId="{0AC9C9D4-3DE5-15E1-DABE-2D85E0DE8D79}"/>
          </ac:picMkLst>
        </pc:picChg>
      </pc:sldChg>
      <pc:sldChg chg="delSp modSp mod delAnim modNotesTx">
        <pc:chgData name="Joe Carpanini (2211043)" userId="b57c27d6-3ab2-451d-85f6-cdaf9ee0df06" providerId="ADAL" clId="{D5DC59A4-9202-4B39-90DC-B321C910A1AC}" dt="2024-05-29T11:17:41.633" v="77" actId="1076"/>
        <pc:sldMkLst>
          <pc:docMk/>
          <pc:sldMk cId="4235179884" sldId="266"/>
        </pc:sldMkLst>
        <pc:picChg chg="mod">
          <ac:chgData name="Joe Carpanini (2211043)" userId="b57c27d6-3ab2-451d-85f6-cdaf9ee0df06" providerId="ADAL" clId="{D5DC59A4-9202-4B39-90DC-B321C910A1AC}" dt="2024-05-29T11:17:41.633" v="77" actId="1076"/>
          <ac:picMkLst>
            <pc:docMk/>
            <pc:sldMk cId="4235179884" sldId="266"/>
            <ac:picMk id="4" creationId="{F8236C34-0E67-0BD7-F14E-AE7F935A2D50}"/>
          </ac:picMkLst>
        </pc:picChg>
        <pc:picChg chg="del mod">
          <ac:chgData name="Joe Carpanini (2211043)" userId="b57c27d6-3ab2-451d-85f6-cdaf9ee0df06" providerId="ADAL" clId="{D5DC59A4-9202-4B39-90DC-B321C910A1AC}" dt="2024-05-29T11:17:37.210" v="76" actId="478"/>
          <ac:picMkLst>
            <pc:docMk/>
            <pc:sldMk cId="4235179884" sldId="266"/>
            <ac:picMk id="5" creationId="{3995D19E-B5EF-ECD8-031D-B8B888FDFA74}"/>
          </ac:picMkLst>
        </pc:picChg>
      </pc:sldChg>
      <pc:sldChg chg="modSp mod">
        <pc:chgData name="Joe Carpanini (2211043)" userId="b57c27d6-3ab2-451d-85f6-cdaf9ee0df06" providerId="ADAL" clId="{D5DC59A4-9202-4B39-90DC-B321C910A1AC}" dt="2024-05-29T11:19:52.584" v="79" actId="1076"/>
        <pc:sldMkLst>
          <pc:docMk/>
          <pc:sldMk cId="3764730960" sldId="267"/>
        </pc:sldMkLst>
        <pc:picChg chg="mod">
          <ac:chgData name="Joe Carpanini (2211043)" userId="b57c27d6-3ab2-451d-85f6-cdaf9ee0df06" providerId="ADAL" clId="{D5DC59A4-9202-4B39-90DC-B321C910A1AC}" dt="2024-05-29T11:19:52.584" v="79" actId="1076"/>
          <ac:picMkLst>
            <pc:docMk/>
            <pc:sldMk cId="3764730960" sldId="267"/>
            <ac:picMk id="5" creationId="{F51DDE30-4C08-A4B6-0DE8-23DEABB73EA3}"/>
          </ac:picMkLst>
        </pc:picChg>
      </pc:sldChg>
      <pc:sldChg chg="modSp mod">
        <pc:chgData name="Joe Carpanini (2211043)" userId="b57c27d6-3ab2-451d-85f6-cdaf9ee0df06" providerId="ADAL" clId="{D5DC59A4-9202-4B39-90DC-B321C910A1AC}" dt="2024-05-29T11:20:01.798" v="80" actId="1076"/>
        <pc:sldMkLst>
          <pc:docMk/>
          <pc:sldMk cId="1184804131" sldId="268"/>
        </pc:sldMkLst>
        <pc:picChg chg="mod">
          <ac:chgData name="Joe Carpanini (2211043)" userId="b57c27d6-3ab2-451d-85f6-cdaf9ee0df06" providerId="ADAL" clId="{D5DC59A4-9202-4B39-90DC-B321C910A1AC}" dt="2024-05-29T11:20:01.798" v="80" actId="1076"/>
          <ac:picMkLst>
            <pc:docMk/>
            <pc:sldMk cId="1184804131" sldId="268"/>
            <ac:picMk id="6" creationId="{882DC7C6-E939-B1FC-9A83-B54D6CA6BFB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505612-A5D4-4749-8F73-95C2755A3699}" type="datetimeFigureOut">
              <a:rPr lang="en-GB" smtClean="0"/>
              <a:t>29/05/2024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D91FB2-9C89-4CD3-8B92-02557775956F}" type="slidenum">
              <a:rPr lang="en-GB" smtClean="0"/>
              <a:t>‹#›</a:t>
            </a:fld>
            <a:endParaRPr lang="en-GB"/>
          </a:p>
        </p:txBody>
      </p:sp>
    </p:spTree>
    <p:extLst>
      <p:ext uri="{BB962C8B-B14F-4D97-AF65-F5344CB8AC3E}">
        <p14:creationId xmlns:p14="http://schemas.microsoft.com/office/powerpoint/2010/main" val="3432470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err="1"/>
              <a:t>CyDen</a:t>
            </a:r>
            <a:r>
              <a:rPr lang="en-GB" sz="3200" dirty="0"/>
              <a:t> is a manufacturer of Intense Pulse Light (IPL) equipment. With many years of experience in this field, the company first produced devices for use in professional salons before moving on to produce equipment for home use (</a:t>
            </a:r>
            <a:r>
              <a:rPr lang="en-GB" sz="3200" dirty="0" err="1"/>
              <a:t>Cyden</a:t>
            </a:r>
            <a:r>
              <a:rPr lang="en-GB" sz="3200" dirty="0"/>
              <a:t>, 2023). Despite being intended for home use, these are classified as medical devices, requiring adherence to higher requirements across the entire organisation. Because to these stringent restrictions, it is essential that any modifications, whether they pertain to the manufacturing process or an organisational change, are carefully controlled and recorded. </a:t>
            </a:r>
          </a:p>
        </p:txBody>
      </p:sp>
      <p:sp>
        <p:nvSpPr>
          <p:cNvPr id="4" name="Slide Number Placeholder 3"/>
          <p:cNvSpPr>
            <a:spLocks noGrp="1"/>
          </p:cNvSpPr>
          <p:nvPr>
            <p:ph type="sldNum" sz="quarter" idx="5"/>
          </p:nvPr>
        </p:nvSpPr>
        <p:spPr/>
        <p:txBody>
          <a:bodyPr/>
          <a:lstStyle/>
          <a:p>
            <a:fld id="{40D91FB2-9C89-4CD3-8B92-02557775956F}" type="slidenum">
              <a:rPr lang="en-GB" smtClean="0"/>
              <a:t>2</a:t>
            </a:fld>
            <a:endParaRPr lang="en-GB"/>
          </a:p>
        </p:txBody>
      </p:sp>
    </p:spTree>
    <p:extLst>
      <p:ext uri="{BB962C8B-B14F-4D97-AF65-F5344CB8AC3E}">
        <p14:creationId xmlns:p14="http://schemas.microsoft.com/office/powerpoint/2010/main" val="1869233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CyDen</a:t>
            </a:r>
            <a:r>
              <a:rPr lang="en-GB" dirty="0"/>
              <a:t> has recently implemented a significant change in its production processes, transitioning from a traditional work-in-progress (WIP) system to a single-piece flow methodology. This change was prompted by recurring bottlenecks, prolonged lead times, and excessive inventory levels in the existing WIP system. The company recognized the potential benefits of single-piece flow, such as improved efficiency and reduced waste. The transition promises increased efficiency by streamlining the production process, reducing waiting times, and eliminating large inventory batches. It also reduces waste by eliminating excess inventory, overproduction, and unnecessary handling of materials. Single-piece flow also facilitates early defect detection and correction, leading to improved product quality and customer satisfaction. The company's financial benefits include reduced inventory holding costs and increased production efficiency, while shorter lead times and higher product quality can enhance customer satisfaction and loyalty. However, with a change of this nature additional training may be required for employees to adapt to new processes.</a:t>
            </a:r>
          </a:p>
        </p:txBody>
      </p:sp>
      <p:sp>
        <p:nvSpPr>
          <p:cNvPr id="4" name="Slide Number Placeholder 3"/>
          <p:cNvSpPr>
            <a:spLocks noGrp="1"/>
          </p:cNvSpPr>
          <p:nvPr>
            <p:ph type="sldNum" sz="quarter" idx="5"/>
          </p:nvPr>
        </p:nvSpPr>
        <p:spPr/>
        <p:txBody>
          <a:bodyPr/>
          <a:lstStyle/>
          <a:p>
            <a:fld id="{40D91FB2-9C89-4CD3-8B92-02557775956F}" type="slidenum">
              <a:rPr lang="en-GB" smtClean="0"/>
              <a:t>3</a:t>
            </a:fld>
            <a:endParaRPr lang="en-GB"/>
          </a:p>
        </p:txBody>
      </p:sp>
    </p:spTree>
    <p:extLst>
      <p:ext uri="{BB962C8B-B14F-4D97-AF65-F5344CB8AC3E}">
        <p14:creationId xmlns:p14="http://schemas.microsoft.com/office/powerpoint/2010/main" val="1969805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analysis aims to examine the transition process, identify areas for enhancement, and refine strategies for future projects. By evaluating the effectiveness of the project against predetermined objectives and success criteria, the analysis provides valuable feedback on both strengths and weaknesses.</a:t>
            </a:r>
          </a:p>
          <a:p>
            <a:r>
              <a:rPr lang="en-GB" dirty="0"/>
              <a:t>Recognizing successful strategies and techniques is crucial for establishing a knowledge repository for future projects. This repository standardizes organizational learning and ensures that valuable insights are shared across the company. The findings from the analysis will inform future decision-making processes, enabling the organization to make informed choices about resource allocation, process redesign, and project prioritization.</a:t>
            </a:r>
          </a:p>
          <a:p>
            <a:r>
              <a:rPr lang="en-GB" dirty="0"/>
              <a:t>This approach ensures that future projects can adapt effectively to evolving business needs and market conditions, contributing to the company’s long-term success and competitiveness</a:t>
            </a:r>
          </a:p>
        </p:txBody>
      </p:sp>
      <p:sp>
        <p:nvSpPr>
          <p:cNvPr id="4" name="Slide Number Placeholder 3"/>
          <p:cNvSpPr>
            <a:spLocks noGrp="1"/>
          </p:cNvSpPr>
          <p:nvPr>
            <p:ph type="sldNum" sz="quarter" idx="5"/>
          </p:nvPr>
        </p:nvSpPr>
        <p:spPr/>
        <p:txBody>
          <a:bodyPr/>
          <a:lstStyle/>
          <a:p>
            <a:fld id="{40D91FB2-9C89-4CD3-8B92-02557775956F}" type="slidenum">
              <a:rPr lang="en-GB" smtClean="0"/>
              <a:t>4</a:t>
            </a:fld>
            <a:endParaRPr lang="en-GB"/>
          </a:p>
        </p:txBody>
      </p:sp>
    </p:spTree>
    <p:extLst>
      <p:ext uri="{BB962C8B-B14F-4D97-AF65-F5344CB8AC3E}">
        <p14:creationId xmlns:p14="http://schemas.microsoft.com/office/powerpoint/2010/main" val="3193226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analysis will examine management-based issues during the transition process, focusing on leadership communication, employee support, and resource allocation. It will identify challenges and opportunities for improvement in leadership practices. The change management effectiveness evaluation will assess the organization's ability to manage resistance to change, engage employees, and foster a culture of ownership and accountability. The evaluation will focus on clear communication, adequate training, and integration of change management principles. The post-implementation review will assess the outcomes and impacts of the transition, </a:t>
            </a:r>
            <a:r>
              <a:rPr lang="en-GB" dirty="0" err="1"/>
              <a:t>analyzing</a:t>
            </a:r>
            <a:r>
              <a:rPr lang="en-GB" dirty="0"/>
              <a:t> quantitative data like production metrics and financial performance, as well as qualitative data like employee feedback and customer satisfaction ratings. This will help identify lessons learned, best practices, and opportunities for improvement, guiding future decision-making and refining processes to drive organizational success.</a:t>
            </a:r>
          </a:p>
        </p:txBody>
      </p:sp>
      <p:sp>
        <p:nvSpPr>
          <p:cNvPr id="4" name="Slide Number Placeholder 3"/>
          <p:cNvSpPr>
            <a:spLocks noGrp="1"/>
          </p:cNvSpPr>
          <p:nvPr>
            <p:ph type="sldNum" sz="quarter" idx="5"/>
          </p:nvPr>
        </p:nvSpPr>
        <p:spPr/>
        <p:txBody>
          <a:bodyPr/>
          <a:lstStyle/>
          <a:p>
            <a:fld id="{40D91FB2-9C89-4CD3-8B92-02557775956F}" type="slidenum">
              <a:rPr lang="en-GB" smtClean="0"/>
              <a:t>5</a:t>
            </a:fld>
            <a:endParaRPr lang="en-GB"/>
          </a:p>
        </p:txBody>
      </p:sp>
    </p:spTree>
    <p:extLst>
      <p:ext uri="{BB962C8B-B14F-4D97-AF65-F5344CB8AC3E}">
        <p14:creationId xmlns:p14="http://schemas.microsoft.com/office/powerpoint/2010/main" val="1904699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One-piece flow is a strategic approach to optimize production processes in manufacturing companies, reducing product preparation time, decreasing manufacturing failure rates, increasing flexibility, and enhancing output. This method, which involves moving one piece at a time between operations within a work cell, allows a single operator to oversee multiple machines efficiently, minimizing unnecessary motion and improving overall operational efficiency. It also helps eliminate waste, leading to continuous improvement and improved product quality. The integration of single-piece flow aligns well with Industry 4.0 technologies, fostering a seamless and efficient production process. This approach leads to significant improvements in overall productivity and quality, enabling companies to identify and eliminate inefficiencies systematically, leading to enhanced operational performance.</a:t>
            </a:r>
          </a:p>
        </p:txBody>
      </p:sp>
      <p:sp>
        <p:nvSpPr>
          <p:cNvPr id="4" name="Slide Number Placeholder 3"/>
          <p:cNvSpPr>
            <a:spLocks noGrp="1"/>
          </p:cNvSpPr>
          <p:nvPr>
            <p:ph type="sldNum" sz="quarter" idx="5"/>
          </p:nvPr>
        </p:nvSpPr>
        <p:spPr/>
        <p:txBody>
          <a:bodyPr/>
          <a:lstStyle/>
          <a:p>
            <a:fld id="{40D91FB2-9C89-4CD3-8B92-02557775956F}" type="slidenum">
              <a:rPr lang="en-GB" smtClean="0"/>
              <a:t>6</a:t>
            </a:fld>
            <a:endParaRPr lang="en-GB"/>
          </a:p>
        </p:txBody>
      </p:sp>
    </p:spTree>
    <p:extLst>
      <p:ext uri="{BB962C8B-B14F-4D97-AF65-F5344CB8AC3E}">
        <p14:creationId xmlns:p14="http://schemas.microsoft.com/office/powerpoint/2010/main" val="603917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CyDen</a:t>
            </a:r>
            <a:r>
              <a:rPr lang="en-GB" dirty="0"/>
              <a:t> faced several management challenges during the transition from a traditional work-in-progress system to a single-piece flow methodology. One challenge was employee resistance to change, which was addressed through effective communication, transparent leadership, and opportunities for employee involvement and feedback. The transition was accompanied by concerns about job security, potential disruptions to routines, and uncertainties about acquiring new skills. Resource allocation and prioritization were also significant issues, with the project requiring significant investment in time, finances, and manpower. Conflicting priorities, budget constraints, and competing projects posed challenges in resource management. Lastly, maintaining momentum and engagement throughout the project lifecycle was a challenge, as the project involved multiple phases and spanned for an extended period. However, regular communication, milestone celebrations, and feedback from employees helped maintain momentum. The project managers demonstrated resilience, adaptability, and strategic thinking to overcome these challenges, leading to the successful implementation of the single-piece flow method.</a:t>
            </a:r>
          </a:p>
        </p:txBody>
      </p:sp>
      <p:sp>
        <p:nvSpPr>
          <p:cNvPr id="4" name="Slide Number Placeholder 3"/>
          <p:cNvSpPr>
            <a:spLocks noGrp="1"/>
          </p:cNvSpPr>
          <p:nvPr>
            <p:ph type="sldNum" sz="quarter" idx="5"/>
          </p:nvPr>
        </p:nvSpPr>
        <p:spPr/>
        <p:txBody>
          <a:bodyPr/>
          <a:lstStyle/>
          <a:p>
            <a:fld id="{40D91FB2-9C89-4CD3-8B92-02557775956F}" type="slidenum">
              <a:rPr lang="en-GB" smtClean="0"/>
              <a:t>8</a:t>
            </a:fld>
            <a:endParaRPr lang="en-GB"/>
          </a:p>
        </p:txBody>
      </p:sp>
    </p:spTree>
    <p:extLst>
      <p:ext uri="{BB962C8B-B14F-4D97-AF65-F5344CB8AC3E}">
        <p14:creationId xmlns:p14="http://schemas.microsoft.com/office/powerpoint/2010/main" val="211119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Kotter's Change Model is a framework designed to assist businesses in managing and implementing change projects efficiently. The model comprises eight steps, including identifying inefficiencies, leading a change team, and addressing obstacles. The company used Kotter's model to plan a changeover from a work-in-progress (WIP) system to single-piece flow in its production processes.</a:t>
            </a:r>
            <a:br>
              <a:rPr lang="en-GB" dirty="0"/>
            </a:br>
            <a:br>
              <a:rPr lang="en-GB" dirty="0"/>
            </a:br>
            <a:r>
              <a:rPr lang="en-GB" dirty="0"/>
              <a:t>The first step involved a workshop to identify inefficiencies and emphasize the need for change. A group of individuals from various departments, including management, engineering, and manufacturing, was gathered to lead the change. The team aligned their specific goals and communicated the vision for change. Obstacles were identified and addressed, such as resistance from staff and technical challenges.</a:t>
            </a:r>
            <a:br>
              <a:rPr lang="en-GB" dirty="0"/>
            </a:br>
            <a:br>
              <a:rPr lang="en-GB" dirty="0"/>
            </a:br>
            <a:r>
              <a:rPr lang="en-GB" dirty="0"/>
              <a:t>The next steps included expanding single-piece flow throughout the entire production process, incorporating trial and continuous improvement findings, and scaling up implementation. The company's culture's emphasis on innovation and adaptation was strengthened.</a:t>
            </a:r>
            <a:br>
              <a:rPr lang="en-GB" dirty="0"/>
            </a:br>
            <a:br>
              <a:rPr lang="en-GB" dirty="0"/>
            </a:br>
            <a:r>
              <a:rPr lang="en-GB" dirty="0"/>
              <a:t>Kotter's model offers clear steps and guidelines for identifying key aspects of the change process and implementing required changes in a systematic way. It advocates for creating short-term wins early in the change process to maintain morale and motivation among employees.</a:t>
            </a:r>
          </a:p>
        </p:txBody>
      </p:sp>
      <p:sp>
        <p:nvSpPr>
          <p:cNvPr id="4" name="Slide Number Placeholder 3"/>
          <p:cNvSpPr>
            <a:spLocks noGrp="1"/>
          </p:cNvSpPr>
          <p:nvPr>
            <p:ph type="sldNum" sz="quarter" idx="5"/>
          </p:nvPr>
        </p:nvSpPr>
        <p:spPr/>
        <p:txBody>
          <a:bodyPr/>
          <a:lstStyle/>
          <a:p>
            <a:fld id="{40D91FB2-9C89-4CD3-8B92-02557775956F}" type="slidenum">
              <a:rPr lang="en-GB" smtClean="0"/>
              <a:t>9</a:t>
            </a:fld>
            <a:endParaRPr lang="en-GB"/>
          </a:p>
        </p:txBody>
      </p:sp>
    </p:spTree>
    <p:extLst>
      <p:ext uri="{BB962C8B-B14F-4D97-AF65-F5344CB8AC3E}">
        <p14:creationId xmlns:p14="http://schemas.microsoft.com/office/powerpoint/2010/main" val="1646914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Lewin's Change Management Model outlines the transition from a work-in-progress (WIP) system to a single-piece flow in manufacturing processes. The model involves three phases: unfreezing, altering, and refreezing. During the unfreezing stage, the organization raises awareness of the need for change and aims to overcome resistance. During the altering phase, the organization implements changes, such as creating new workflows and updating production procedures. Leadership plays a crucial role in convincing stakeholders and ensuring the changes are understood. During the refreezing phase, the changes are integrated into the organization's culture and established as the new standard. Lewin's Force Field Analysis Theory connects the two competing forces: driving forces pushing for change and restraining forces preventing or resisting it. Factors driving the shift include operational efficiency, waste reduction, and alignment with Lean manufacturing concepts. However, resistance from staff members, organizational culture, and technical obstacles slowed down the transformation process.</a:t>
            </a:r>
          </a:p>
        </p:txBody>
      </p:sp>
      <p:sp>
        <p:nvSpPr>
          <p:cNvPr id="4" name="Slide Number Placeholder 3"/>
          <p:cNvSpPr>
            <a:spLocks noGrp="1"/>
          </p:cNvSpPr>
          <p:nvPr>
            <p:ph type="sldNum" sz="quarter" idx="5"/>
          </p:nvPr>
        </p:nvSpPr>
        <p:spPr/>
        <p:txBody>
          <a:bodyPr/>
          <a:lstStyle/>
          <a:p>
            <a:fld id="{40D91FB2-9C89-4CD3-8B92-02557775956F}" type="slidenum">
              <a:rPr lang="en-GB" smtClean="0"/>
              <a:t>10</a:t>
            </a:fld>
            <a:endParaRPr lang="en-GB"/>
          </a:p>
        </p:txBody>
      </p:sp>
    </p:spTree>
    <p:extLst>
      <p:ext uri="{BB962C8B-B14F-4D97-AF65-F5344CB8AC3E}">
        <p14:creationId xmlns:p14="http://schemas.microsoft.com/office/powerpoint/2010/main" val="1120646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implementation of single-piece flow in manual lines led to a significant increase in hourly output, from 45 to 56 units under the WIP system to 52 to 60 units per hour. This improvement was achieved without increasing the number of operators, thanks to streamlined workflows and reduced idle time. The cost per unit produced decreased significantly, with the operator cost per hour remaining constant at £11.50. This resulted in significant cost savings when scaled to production volumes of 100,000 units. The cumulative effect of these changes is substantial, with savings of £12,321.43 per 100,000 units produced on Manual Lines 3 &amp; 4 and 17,200 per 100,000 units produced on Manual Line 5. The transition to single-piece flow has not only boosted production efficiency but also generated significant cost savings, highlighting the value of lean manufacturing and aligning with the company's continuous improvement goals.</a:t>
            </a:r>
          </a:p>
        </p:txBody>
      </p:sp>
      <p:sp>
        <p:nvSpPr>
          <p:cNvPr id="4" name="Slide Number Placeholder 3"/>
          <p:cNvSpPr>
            <a:spLocks noGrp="1"/>
          </p:cNvSpPr>
          <p:nvPr>
            <p:ph type="sldNum" sz="quarter" idx="5"/>
          </p:nvPr>
        </p:nvSpPr>
        <p:spPr/>
        <p:txBody>
          <a:bodyPr/>
          <a:lstStyle/>
          <a:p>
            <a:fld id="{40D91FB2-9C89-4CD3-8B92-02557775956F}" type="slidenum">
              <a:rPr lang="en-GB" smtClean="0"/>
              <a:t>11</a:t>
            </a:fld>
            <a:endParaRPr lang="en-GB"/>
          </a:p>
        </p:txBody>
      </p:sp>
    </p:spTree>
    <p:extLst>
      <p:ext uri="{BB962C8B-B14F-4D97-AF65-F5344CB8AC3E}">
        <p14:creationId xmlns:p14="http://schemas.microsoft.com/office/powerpoint/2010/main" val="6537879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company's transition to single-piece flow has improved productivity and quality, but further improvements are needed. Advanced employee training and skill development could enhance their capabilities, leading to continuous improvement. Integrating advanced technology and automation could streamline operations, reduce variability, and provide real-time data analytics. Refining workflow layout and ergonomics could improve productivity and reduce workplace injuries. Establishing regular feedback sessions and open communication channels between management and employees can foster a culture of continuous improvement. Employee participation and support are crucial for the business to adapt to market changes and industrial needs. The initiative has achieved positive results, but early resistance and inadequate integration of modern technologies highlight areas for improvement. By applying academic theories and tactics, the organization can set itself up for future </a:t>
            </a:r>
            <a:r>
              <a:rPr lang="en-GB" dirty="0" err="1"/>
              <a:t>endeavors</a:t>
            </a:r>
            <a:r>
              <a:rPr lang="en-GB" dirty="0"/>
              <a:t> that lead to excellence and lasting success.</a:t>
            </a:r>
          </a:p>
        </p:txBody>
      </p:sp>
      <p:sp>
        <p:nvSpPr>
          <p:cNvPr id="4" name="Slide Number Placeholder 3"/>
          <p:cNvSpPr>
            <a:spLocks noGrp="1"/>
          </p:cNvSpPr>
          <p:nvPr>
            <p:ph type="sldNum" sz="quarter" idx="5"/>
          </p:nvPr>
        </p:nvSpPr>
        <p:spPr/>
        <p:txBody>
          <a:bodyPr/>
          <a:lstStyle/>
          <a:p>
            <a:fld id="{40D91FB2-9C89-4CD3-8B92-02557775956F}" type="slidenum">
              <a:rPr lang="en-GB" smtClean="0"/>
              <a:t>12</a:t>
            </a:fld>
            <a:endParaRPr lang="en-GB"/>
          </a:p>
        </p:txBody>
      </p:sp>
    </p:spTree>
    <p:extLst>
      <p:ext uri="{BB962C8B-B14F-4D97-AF65-F5344CB8AC3E}">
        <p14:creationId xmlns:p14="http://schemas.microsoft.com/office/powerpoint/2010/main" val="2850210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CyDen's</a:t>
            </a:r>
            <a:r>
              <a:rPr lang="en-GB" dirty="0"/>
              <a:t> shift to a single-piece flow approach, driven by lean manufacturing principles, has led to significant improvements in quality, cost savings, and production efficiency. The company used frameworks like Kotter's 8-Step Change Model and Lewin's Change Management Model to navigate organizational transformation, achieving its goals. The post-implementation evaluation showed significant gains in operational measures, but identified areas for improvement such as staff training, automation integration, ergonomic concerns, and improved communication routes. Employee involvement and ongoing adaptation are crucial for successful organizational change. The company's commitment to quality, innovation, and customer satisfaction is evident in the shift to single-piece flow, and it is essential for the company to build upon its lessons to optimize operations and face future challenges confidently.</a:t>
            </a:r>
          </a:p>
        </p:txBody>
      </p:sp>
      <p:sp>
        <p:nvSpPr>
          <p:cNvPr id="4" name="Slide Number Placeholder 3"/>
          <p:cNvSpPr>
            <a:spLocks noGrp="1"/>
          </p:cNvSpPr>
          <p:nvPr>
            <p:ph type="sldNum" sz="quarter" idx="5"/>
          </p:nvPr>
        </p:nvSpPr>
        <p:spPr/>
        <p:txBody>
          <a:bodyPr/>
          <a:lstStyle/>
          <a:p>
            <a:fld id="{40D91FB2-9C89-4CD3-8B92-02557775956F}" type="slidenum">
              <a:rPr lang="en-GB" smtClean="0"/>
              <a:t>13</a:t>
            </a:fld>
            <a:endParaRPr lang="en-GB"/>
          </a:p>
        </p:txBody>
      </p:sp>
    </p:spTree>
    <p:extLst>
      <p:ext uri="{BB962C8B-B14F-4D97-AF65-F5344CB8AC3E}">
        <p14:creationId xmlns:p14="http://schemas.microsoft.com/office/powerpoint/2010/main" val="3021148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5/29/2024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96715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7875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68969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72074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1306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72220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316523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27695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20878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5/29/2024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514369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5/29/2024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865543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5/29/2024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6160334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12.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5" Type="http://schemas.openxmlformats.org/officeDocument/2006/relationships/image" Target="../media/image20.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FD2A6-6CEC-627B-88FF-0B2D7013CE80}"/>
              </a:ext>
            </a:extLst>
          </p:cNvPr>
          <p:cNvSpPr>
            <a:spLocks noGrp="1"/>
          </p:cNvSpPr>
          <p:nvPr>
            <p:ph type="ctrTitle"/>
          </p:nvPr>
        </p:nvSpPr>
        <p:spPr>
          <a:xfrm>
            <a:off x="4703402" y="1841412"/>
            <a:ext cx="6406559" cy="2688020"/>
          </a:xfrm>
        </p:spPr>
        <p:txBody>
          <a:bodyPr>
            <a:normAutofit fontScale="90000"/>
          </a:bodyPr>
          <a:lstStyle/>
          <a:p>
            <a:pPr algn="l"/>
            <a:r>
              <a:rPr lang="en-GB" dirty="0">
                <a:solidFill>
                  <a:schemeClr val="bg1"/>
                </a:solidFill>
              </a:rPr>
              <a:t>Reflective Project Report </a:t>
            </a:r>
          </a:p>
        </p:txBody>
      </p:sp>
      <p:sp>
        <p:nvSpPr>
          <p:cNvPr id="3" name="Subtitle 2">
            <a:extLst>
              <a:ext uri="{FF2B5EF4-FFF2-40B4-BE49-F238E27FC236}">
                <a16:creationId xmlns:a16="http://schemas.microsoft.com/office/drawing/2014/main" id="{21AAE68F-BEE8-17FB-0A12-36E52CDB4C7D}"/>
              </a:ext>
            </a:extLst>
          </p:cNvPr>
          <p:cNvSpPr>
            <a:spLocks noGrp="1"/>
          </p:cNvSpPr>
          <p:nvPr>
            <p:ph type="subTitle" idx="1"/>
          </p:nvPr>
        </p:nvSpPr>
        <p:spPr>
          <a:xfrm>
            <a:off x="4703402" y="5206246"/>
            <a:ext cx="6433990" cy="1024128"/>
          </a:xfrm>
        </p:spPr>
        <p:txBody>
          <a:bodyPr>
            <a:normAutofit/>
          </a:bodyPr>
          <a:lstStyle/>
          <a:p>
            <a:pPr algn="l"/>
            <a:r>
              <a:rPr lang="en-GB" dirty="0">
                <a:solidFill>
                  <a:schemeClr val="tx1"/>
                </a:solidFill>
              </a:rPr>
              <a:t>Group Project (ACMA5009) </a:t>
            </a:r>
          </a:p>
        </p:txBody>
      </p:sp>
      <p:pic>
        <p:nvPicPr>
          <p:cNvPr id="4" name="Picture 3" descr="School desk with books and pencils with chalkboard in background">
            <a:extLst>
              <a:ext uri="{FF2B5EF4-FFF2-40B4-BE49-F238E27FC236}">
                <a16:creationId xmlns:a16="http://schemas.microsoft.com/office/drawing/2014/main" id="{8431A223-0DA1-1F51-C2C0-6DBFA1170F67}"/>
              </a:ext>
            </a:extLst>
          </p:cNvPr>
          <p:cNvPicPr>
            <a:picLocks noChangeAspect="1"/>
          </p:cNvPicPr>
          <p:nvPr/>
        </p:nvPicPr>
        <p:blipFill rotWithShape="1">
          <a:blip r:embed="rId2"/>
          <a:srcRect l="28476" r="1" b="1"/>
          <a:stretch/>
        </p:blipFill>
        <p:spPr>
          <a:xfrm>
            <a:off x="20" y="1225106"/>
            <a:ext cx="4059915" cy="3788958"/>
          </a:xfrm>
          <a:prstGeom prst="rect">
            <a:avLst/>
          </a:prstGeom>
        </p:spPr>
      </p:pic>
    </p:spTree>
    <p:extLst>
      <p:ext uri="{BB962C8B-B14F-4D97-AF65-F5344CB8AC3E}">
        <p14:creationId xmlns:p14="http://schemas.microsoft.com/office/powerpoint/2010/main" val="340555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6" name="Rectangle 1035">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D9AB8-3CBA-A759-33EA-9D5D85AE6766}"/>
              </a:ext>
            </a:extLst>
          </p:cNvPr>
          <p:cNvSpPr>
            <a:spLocks noGrp="1"/>
          </p:cNvSpPr>
          <p:nvPr>
            <p:ph type="title"/>
          </p:nvPr>
        </p:nvSpPr>
        <p:spPr>
          <a:xfrm>
            <a:off x="960438" y="317499"/>
            <a:ext cx="4500737" cy="2095501"/>
          </a:xfrm>
        </p:spPr>
        <p:txBody>
          <a:bodyPr>
            <a:normAutofit/>
          </a:bodyPr>
          <a:lstStyle/>
          <a:p>
            <a:r>
              <a:rPr lang="en-GB">
                <a:solidFill>
                  <a:schemeClr val="tx1"/>
                </a:solidFill>
              </a:rPr>
              <a:t>About CyDen</a:t>
            </a:r>
          </a:p>
        </p:txBody>
      </p:sp>
      <p:sp>
        <p:nvSpPr>
          <p:cNvPr id="3" name="Content Placeholder 2">
            <a:extLst>
              <a:ext uri="{FF2B5EF4-FFF2-40B4-BE49-F238E27FC236}">
                <a16:creationId xmlns:a16="http://schemas.microsoft.com/office/drawing/2014/main" id="{47FD865C-5449-6832-ABC3-CCA80647AD05}"/>
              </a:ext>
            </a:extLst>
          </p:cNvPr>
          <p:cNvSpPr>
            <a:spLocks noGrp="1"/>
          </p:cNvSpPr>
          <p:nvPr>
            <p:ph idx="1"/>
          </p:nvPr>
        </p:nvSpPr>
        <p:spPr>
          <a:xfrm>
            <a:off x="960438" y="2587625"/>
            <a:ext cx="4500737" cy="3594100"/>
          </a:xfrm>
        </p:spPr>
        <p:txBody>
          <a:bodyPr anchor="ctr">
            <a:normAutofit/>
          </a:bodyPr>
          <a:lstStyle/>
          <a:p>
            <a:pPr>
              <a:lnSpc>
                <a:spcPct val="91000"/>
              </a:lnSpc>
            </a:pPr>
            <a:r>
              <a:rPr lang="en-GB" sz="2400" err="1"/>
              <a:t>CyDen</a:t>
            </a:r>
            <a:r>
              <a:rPr lang="en-GB" sz="2400"/>
              <a:t>, a manufacturer of Intense Pulse Light (IPL) equipment, has a history of producing professional salon and home-use devices. These medical devices require stringent adherence, requiring careful control and recording of any manufacturing or organizational changes.</a:t>
            </a:r>
          </a:p>
        </p:txBody>
      </p:sp>
      <p:pic>
        <p:nvPicPr>
          <p:cNvPr id="1029" name="Picture 5" descr="CyDen uses new technology to launch SmoothSkin into global markets - UK ...">
            <a:extLst>
              <a:ext uri="{FF2B5EF4-FFF2-40B4-BE49-F238E27FC236}">
                <a16:creationId xmlns:a16="http://schemas.microsoft.com/office/drawing/2014/main" id="{E10C303F-E3FE-7AE8-5E46-FE586170758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597" r="18303"/>
          <a:stretch/>
        </p:blipFill>
        <p:spPr bwMode="auto">
          <a:xfrm>
            <a:off x="6094474" y="3415555"/>
            <a:ext cx="3054096" cy="342899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yden - World's Leading IPL Manufacturer - Cyden">
            <a:extLst>
              <a:ext uri="{FF2B5EF4-FFF2-40B4-BE49-F238E27FC236}">
                <a16:creationId xmlns:a16="http://schemas.microsoft.com/office/drawing/2014/main" id="{0CE09FFA-EE4E-1026-A6B3-A19063BAAE8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6072" b="-3"/>
          <a:stretch/>
        </p:blipFill>
        <p:spPr bwMode="auto">
          <a:xfrm>
            <a:off x="9147048" y="3415555"/>
            <a:ext cx="3044952" cy="34289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8E2B840-063B-E82A-563B-4F5F80403DC1}"/>
              </a:ext>
            </a:extLst>
          </p:cNvPr>
          <p:cNvPicPr>
            <a:picLocks noChangeAspect="1"/>
          </p:cNvPicPr>
          <p:nvPr/>
        </p:nvPicPr>
        <p:blipFill rotWithShape="1">
          <a:blip r:embed="rId7"/>
          <a:srcRect t="10186" r="-1" b="14851"/>
          <a:stretch/>
        </p:blipFill>
        <p:spPr>
          <a:xfrm>
            <a:off x="6092952" y="-13445"/>
            <a:ext cx="6099048" cy="3429000"/>
          </a:xfrm>
          <a:prstGeom prst="rect">
            <a:avLst/>
          </a:prstGeom>
        </p:spPr>
      </p:pic>
      <p:pic>
        <p:nvPicPr>
          <p:cNvPr id="6" name="About cyden 1">
            <a:hlinkClick r:id="" action="ppaction://media"/>
            <a:extLst>
              <a:ext uri="{FF2B5EF4-FFF2-40B4-BE49-F238E27FC236}">
                <a16:creationId xmlns:a16="http://schemas.microsoft.com/office/drawing/2014/main" id="{991C97D1-0B2A-AFBD-3E08-8FB4F3CED03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4979" y="71181"/>
            <a:ext cx="487363" cy="487363"/>
          </a:xfrm>
          <a:prstGeom prst="rect">
            <a:avLst/>
          </a:prstGeom>
        </p:spPr>
      </p:pic>
    </p:spTree>
    <p:extLst>
      <p:ext uri="{BB962C8B-B14F-4D97-AF65-F5344CB8AC3E}">
        <p14:creationId xmlns:p14="http://schemas.microsoft.com/office/powerpoint/2010/main" val="26402173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4593"/>
    </mc:Choice>
    <mc:Fallback xmlns="">
      <p:transition spd="slow" advTm="34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E7488-E8E9-29F4-8D90-D28720748074}"/>
              </a:ext>
            </a:extLst>
          </p:cNvPr>
          <p:cNvSpPr>
            <a:spLocks noGrp="1"/>
          </p:cNvSpPr>
          <p:nvPr>
            <p:ph type="title"/>
          </p:nvPr>
        </p:nvSpPr>
        <p:spPr>
          <a:xfrm>
            <a:off x="960120" y="317814"/>
            <a:ext cx="10268712" cy="1700784"/>
          </a:xfrm>
        </p:spPr>
        <p:txBody>
          <a:bodyPr>
            <a:normAutofit/>
          </a:bodyPr>
          <a:lstStyle/>
          <a:p>
            <a:r>
              <a:rPr lang="en-GB" dirty="0"/>
              <a:t>Overview of change</a:t>
            </a:r>
          </a:p>
        </p:txBody>
      </p:sp>
      <p:sp>
        <p:nvSpPr>
          <p:cNvPr id="3" name="Content Placeholder 2">
            <a:extLst>
              <a:ext uri="{FF2B5EF4-FFF2-40B4-BE49-F238E27FC236}">
                <a16:creationId xmlns:a16="http://schemas.microsoft.com/office/drawing/2014/main" id="{6F32B826-B8DE-D675-485B-D30D3FC57067}"/>
              </a:ext>
            </a:extLst>
          </p:cNvPr>
          <p:cNvSpPr>
            <a:spLocks noGrp="1"/>
          </p:cNvSpPr>
          <p:nvPr>
            <p:ph idx="1"/>
          </p:nvPr>
        </p:nvSpPr>
        <p:spPr>
          <a:xfrm>
            <a:off x="449134" y="2784143"/>
            <a:ext cx="5782586" cy="3433031"/>
          </a:xfrm>
        </p:spPr>
        <p:txBody>
          <a:bodyPr anchor="t">
            <a:normAutofit/>
          </a:bodyPr>
          <a:lstStyle/>
          <a:p>
            <a:pPr>
              <a:lnSpc>
                <a:spcPct val="91000"/>
              </a:lnSpc>
            </a:pPr>
            <a:r>
              <a:rPr lang="en-GB" sz="2200" dirty="0" err="1"/>
              <a:t>CyDen</a:t>
            </a:r>
            <a:r>
              <a:rPr lang="en-GB" sz="2200" dirty="0"/>
              <a:t> has transitioned from a traditional work-in-progress (WIP) system to a single-piece flow methodology due to operational inefficiencies. This shift aligns with lean manufacturing principles, reducing waste and improving efficiency. The move offers cost savings, enhanced customer satisfaction, and workforce empowerment. However, additional training may be required for employees to adapt.</a:t>
            </a:r>
          </a:p>
        </p:txBody>
      </p:sp>
      <p:pic>
        <p:nvPicPr>
          <p:cNvPr id="2051" name="Picture 3" descr="One-Piece Flow Manufacturing - What Are the Benefits?">
            <a:extLst>
              <a:ext uri="{FF2B5EF4-FFF2-40B4-BE49-F238E27FC236}">
                <a16:creationId xmlns:a16="http://schemas.microsoft.com/office/drawing/2014/main" id="{DA99F44E-A3D2-B16B-9D14-5D7E5055392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231720" y="3368163"/>
            <a:ext cx="5637283" cy="2264989"/>
          </a:xfrm>
          <a:prstGeom prst="rect">
            <a:avLst/>
          </a:prstGeom>
          <a:noFill/>
          <a:extLst>
            <a:ext uri="{909E8E84-426E-40DD-AFC4-6F175D3DCCD1}">
              <a14:hiddenFill xmlns:a14="http://schemas.microsoft.com/office/drawing/2010/main">
                <a:solidFill>
                  <a:srgbClr val="FFFFFF"/>
                </a:solidFill>
              </a14:hiddenFill>
            </a:ext>
          </a:extLst>
        </p:spPr>
      </p:pic>
      <p:pic>
        <p:nvPicPr>
          <p:cNvPr id="5" name="slide 3 1">
            <a:hlinkClick r:id="" action="ppaction://media"/>
            <a:extLst>
              <a:ext uri="{FF2B5EF4-FFF2-40B4-BE49-F238E27FC236}">
                <a16:creationId xmlns:a16="http://schemas.microsoft.com/office/drawing/2014/main" id="{A86A8C25-C123-29A2-D317-C951D2EE63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4351" y="74132"/>
            <a:ext cx="487363" cy="487363"/>
          </a:xfrm>
          <a:prstGeom prst="rect">
            <a:avLst/>
          </a:prstGeom>
        </p:spPr>
      </p:pic>
    </p:spTree>
    <p:extLst>
      <p:ext uri="{BB962C8B-B14F-4D97-AF65-F5344CB8AC3E}">
        <p14:creationId xmlns:p14="http://schemas.microsoft.com/office/powerpoint/2010/main" val="1329329581"/>
      </p:ext>
    </p:extLst>
  </p:cSld>
  <p:clrMapOvr>
    <a:masterClrMapping/>
  </p:clrMapOvr>
  <mc:AlternateContent xmlns:mc="http://schemas.openxmlformats.org/markup-compatibility/2006" xmlns:p14="http://schemas.microsoft.com/office/powerpoint/2010/main">
    <mc:Choice Requires="p14">
      <p:transition spd="slow" p14:dur="2000" advTm="69073"/>
    </mc:Choice>
    <mc:Fallback xmlns="">
      <p:transition spd="slow" advTm="69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0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90976-6CFC-36F4-ECB5-C669232053D7}"/>
              </a:ext>
            </a:extLst>
          </p:cNvPr>
          <p:cNvSpPr>
            <a:spLocks noGrp="1"/>
          </p:cNvSpPr>
          <p:nvPr>
            <p:ph type="title"/>
          </p:nvPr>
        </p:nvSpPr>
        <p:spPr>
          <a:xfrm>
            <a:off x="960438" y="640080"/>
            <a:ext cx="4500737" cy="2194560"/>
          </a:xfrm>
        </p:spPr>
        <p:txBody>
          <a:bodyPr>
            <a:normAutofit/>
          </a:bodyPr>
          <a:lstStyle/>
          <a:p>
            <a:r>
              <a:rPr lang="en-GB" dirty="0"/>
              <a:t>Aims of reflection</a:t>
            </a:r>
          </a:p>
        </p:txBody>
      </p:sp>
      <p:sp>
        <p:nvSpPr>
          <p:cNvPr id="3" name="Content Placeholder 2">
            <a:extLst>
              <a:ext uri="{FF2B5EF4-FFF2-40B4-BE49-F238E27FC236}">
                <a16:creationId xmlns:a16="http://schemas.microsoft.com/office/drawing/2014/main" id="{89EBA8E6-1666-3CC2-6FE9-8C021D4EDD16}"/>
              </a:ext>
            </a:extLst>
          </p:cNvPr>
          <p:cNvSpPr>
            <a:spLocks noGrp="1"/>
          </p:cNvSpPr>
          <p:nvPr>
            <p:ph idx="1"/>
          </p:nvPr>
        </p:nvSpPr>
        <p:spPr>
          <a:xfrm>
            <a:off x="960438" y="2916936"/>
            <a:ext cx="4500737" cy="3264408"/>
          </a:xfrm>
        </p:spPr>
        <p:txBody>
          <a:bodyPr anchor="t">
            <a:normAutofit/>
          </a:bodyPr>
          <a:lstStyle/>
          <a:p>
            <a:pPr>
              <a:lnSpc>
                <a:spcPct val="91000"/>
              </a:lnSpc>
            </a:pPr>
            <a:r>
              <a:rPr lang="en-GB" sz="1600">
                <a:solidFill>
                  <a:schemeClr val="bg1"/>
                </a:solidFill>
              </a:rPr>
              <a:t>Reflective analysis facilitates learning and improvement by identifying successful and unsuccessful projects, evaluating effectiveness, identifying best practices, engaging employees, and enhancing decision-making. It helps identify strengths and weaknesses, standardizes knowledge, fosters a culture of continuous improvement, and informs resource allocation, process redesign, and project prioritization, ultimately contributing to long-term company success.</a:t>
            </a:r>
          </a:p>
        </p:txBody>
      </p:sp>
      <p:pic>
        <p:nvPicPr>
          <p:cNvPr id="7" name="Graphic 6" descr="Person with Idea">
            <a:extLst>
              <a:ext uri="{FF2B5EF4-FFF2-40B4-BE49-F238E27FC236}">
                <a16:creationId xmlns:a16="http://schemas.microsoft.com/office/drawing/2014/main" id="{DF9526FB-5F81-6894-1086-B76E518EA3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41822" y="1031490"/>
            <a:ext cx="4795019" cy="4795019"/>
          </a:xfrm>
          <a:prstGeom prst="rect">
            <a:avLst/>
          </a:prstGeom>
        </p:spPr>
      </p:pic>
      <p:pic>
        <p:nvPicPr>
          <p:cNvPr id="8" name="slide 4 1">
            <a:hlinkClick r:id="" action="ppaction://media"/>
            <a:extLst>
              <a:ext uri="{FF2B5EF4-FFF2-40B4-BE49-F238E27FC236}">
                <a16:creationId xmlns:a16="http://schemas.microsoft.com/office/drawing/2014/main" id="{8063016F-6D78-7268-F20A-BC0478655DD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6525" y="35169"/>
            <a:ext cx="487363" cy="487363"/>
          </a:xfrm>
          <a:prstGeom prst="rect">
            <a:avLst/>
          </a:prstGeom>
        </p:spPr>
      </p:pic>
    </p:spTree>
    <p:extLst>
      <p:ext uri="{BB962C8B-B14F-4D97-AF65-F5344CB8AC3E}">
        <p14:creationId xmlns:p14="http://schemas.microsoft.com/office/powerpoint/2010/main" val="1562562415"/>
      </p:ext>
    </p:extLst>
  </p:cSld>
  <p:clrMapOvr>
    <a:masterClrMapping/>
  </p:clrMapOvr>
  <mc:AlternateContent xmlns:mc="http://schemas.openxmlformats.org/markup-compatibility/2006" xmlns:p14="http://schemas.microsoft.com/office/powerpoint/2010/main">
    <mc:Choice Requires="p14">
      <p:transition spd="slow" p14:dur="2000" advTm="53684"/>
    </mc:Choice>
    <mc:Fallback xmlns="">
      <p:transition spd="slow" advTm="53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8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54C68-32F0-DFC0-70A9-C4DC0048AA1A}"/>
              </a:ext>
            </a:extLst>
          </p:cNvPr>
          <p:cNvSpPr>
            <a:spLocks noGrp="1"/>
          </p:cNvSpPr>
          <p:nvPr>
            <p:ph type="title"/>
          </p:nvPr>
        </p:nvSpPr>
        <p:spPr>
          <a:xfrm>
            <a:off x="960438" y="317499"/>
            <a:ext cx="4500737" cy="2095501"/>
          </a:xfrm>
        </p:spPr>
        <p:txBody>
          <a:bodyPr>
            <a:normAutofit/>
          </a:bodyPr>
          <a:lstStyle/>
          <a:p>
            <a:r>
              <a:rPr lang="en-GB" sz="5100">
                <a:solidFill>
                  <a:schemeClr val="tx1"/>
                </a:solidFill>
              </a:rPr>
              <a:t>Methodology</a:t>
            </a:r>
          </a:p>
        </p:txBody>
      </p:sp>
      <p:sp>
        <p:nvSpPr>
          <p:cNvPr id="3" name="Content Placeholder 2">
            <a:extLst>
              <a:ext uri="{FF2B5EF4-FFF2-40B4-BE49-F238E27FC236}">
                <a16:creationId xmlns:a16="http://schemas.microsoft.com/office/drawing/2014/main" id="{11C39E5E-5FFA-94C0-9813-2025CF004D17}"/>
              </a:ext>
            </a:extLst>
          </p:cNvPr>
          <p:cNvSpPr>
            <a:spLocks noGrp="1"/>
          </p:cNvSpPr>
          <p:nvPr>
            <p:ph idx="1"/>
          </p:nvPr>
        </p:nvSpPr>
        <p:spPr>
          <a:xfrm>
            <a:off x="960438" y="2587625"/>
            <a:ext cx="4500737" cy="3594100"/>
          </a:xfrm>
        </p:spPr>
        <p:txBody>
          <a:bodyPr anchor="t">
            <a:normAutofit/>
          </a:bodyPr>
          <a:lstStyle/>
          <a:p>
            <a:pPr>
              <a:lnSpc>
                <a:spcPct val="91000"/>
              </a:lnSpc>
            </a:pPr>
            <a:r>
              <a:rPr lang="en-GB" sz="1800"/>
              <a:t>The analysis will examine management-based issues, change management effectiveness, and comparative analysis of similar projects. It will assess leadership communication, employee engagement, and resource allocation. Comparative analysis will identify trends and best practices. A post-implementation review will assess outcomes and impacts, identifying lessons learned and areas for improvement. This will inform future decision-making and optimize processes for organizational success.</a:t>
            </a:r>
          </a:p>
        </p:txBody>
      </p:sp>
      <p:pic>
        <p:nvPicPr>
          <p:cNvPr id="5" name="Picture 4" descr="Magnifying glass showing decling performance">
            <a:extLst>
              <a:ext uri="{FF2B5EF4-FFF2-40B4-BE49-F238E27FC236}">
                <a16:creationId xmlns:a16="http://schemas.microsoft.com/office/drawing/2014/main" id="{243495FD-8B14-2677-4581-1CB1D9A5911A}"/>
              </a:ext>
            </a:extLst>
          </p:cNvPr>
          <p:cNvPicPr>
            <a:picLocks noChangeAspect="1"/>
          </p:cNvPicPr>
          <p:nvPr/>
        </p:nvPicPr>
        <p:blipFill rotWithShape="1">
          <a:blip r:embed="rId5"/>
          <a:srcRect l="5044" r="35607" b="-1"/>
          <a:stretch/>
        </p:blipFill>
        <p:spPr>
          <a:xfrm>
            <a:off x="6094474" y="10"/>
            <a:ext cx="6097526" cy="6857990"/>
          </a:xfrm>
          <a:prstGeom prst="rect">
            <a:avLst/>
          </a:prstGeom>
        </p:spPr>
      </p:pic>
      <p:pic>
        <p:nvPicPr>
          <p:cNvPr id="6" name="slide 5 1">
            <a:hlinkClick r:id="" action="ppaction://media"/>
            <a:extLst>
              <a:ext uri="{FF2B5EF4-FFF2-40B4-BE49-F238E27FC236}">
                <a16:creationId xmlns:a16="http://schemas.microsoft.com/office/drawing/2014/main" id="{1A22D740-CF24-F14F-44FC-6E91AD6A2C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457" y="73817"/>
            <a:ext cx="487363" cy="487363"/>
          </a:xfrm>
          <a:prstGeom prst="rect">
            <a:avLst/>
          </a:prstGeom>
        </p:spPr>
      </p:pic>
    </p:spTree>
    <p:extLst>
      <p:ext uri="{BB962C8B-B14F-4D97-AF65-F5344CB8AC3E}">
        <p14:creationId xmlns:p14="http://schemas.microsoft.com/office/powerpoint/2010/main" val="40611295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5796"/>
    </mc:Choice>
    <mc:Fallback xmlns="">
      <p:transition spd="slow" advTm="55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5EEF2-120B-4EC0-EE7A-0DC8D40D849E}"/>
              </a:ext>
            </a:extLst>
          </p:cNvPr>
          <p:cNvSpPr>
            <a:spLocks noGrp="1"/>
          </p:cNvSpPr>
          <p:nvPr>
            <p:ph type="title"/>
          </p:nvPr>
        </p:nvSpPr>
        <p:spPr>
          <a:xfrm>
            <a:off x="5300811" y="317500"/>
            <a:ext cx="5927576" cy="1701800"/>
          </a:xfrm>
        </p:spPr>
        <p:txBody>
          <a:bodyPr>
            <a:normAutofit/>
          </a:bodyPr>
          <a:lstStyle/>
          <a:p>
            <a:r>
              <a:rPr lang="en-GB" sz="5600"/>
              <a:t>Single piece flow</a:t>
            </a:r>
          </a:p>
        </p:txBody>
      </p:sp>
      <p:pic>
        <p:nvPicPr>
          <p:cNvPr id="5" name="Picture 4" descr="White stairs with a blue arrow drawn in the middle pointing upwards">
            <a:extLst>
              <a:ext uri="{FF2B5EF4-FFF2-40B4-BE49-F238E27FC236}">
                <a16:creationId xmlns:a16="http://schemas.microsoft.com/office/drawing/2014/main" id="{B9E2893F-6BDA-68E5-4FF1-0F6CEB75FB60}"/>
              </a:ext>
            </a:extLst>
          </p:cNvPr>
          <p:cNvPicPr>
            <a:picLocks noChangeAspect="1"/>
          </p:cNvPicPr>
          <p:nvPr/>
        </p:nvPicPr>
        <p:blipFill rotWithShape="1">
          <a:blip r:embed="rId5"/>
          <a:srcRect l="7411" r="24678"/>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A3C2B771-F063-366C-C7AA-374A849BB3C6}"/>
              </a:ext>
            </a:extLst>
          </p:cNvPr>
          <p:cNvSpPr>
            <a:spLocks noGrp="1"/>
          </p:cNvSpPr>
          <p:nvPr>
            <p:ph idx="1"/>
          </p:nvPr>
        </p:nvSpPr>
        <p:spPr>
          <a:xfrm>
            <a:off x="5300810" y="2587625"/>
            <a:ext cx="5927577" cy="3594100"/>
          </a:xfrm>
        </p:spPr>
        <p:txBody>
          <a:bodyPr anchor="t">
            <a:normAutofit/>
          </a:bodyPr>
          <a:lstStyle/>
          <a:p>
            <a:pPr>
              <a:lnSpc>
                <a:spcPct val="91000"/>
              </a:lnSpc>
            </a:pPr>
            <a:r>
              <a:rPr lang="en-GB" sz="1800" dirty="0"/>
              <a:t>Single-piece flow is a strategic approach to optimize production processes in manufacturing companies, reducing product preparation time, decreasing manufacturing failure rates, increasing flexibility, and enhancing output. It aligns with lean manufacturing principles, promoting efficiency, waste reduction, and continuous improvement. By integrating lean manufacturing principles with Industry 4.0 technologies, companies can achieve operational excellence, improve productivity, and stay competitive in today's dynamic business environment.</a:t>
            </a:r>
          </a:p>
        </p:txBody>
      </p:sp>
      <p:pic>
        <p:nvPicPr>
          <p:cNvPr id="6" name="slide 6 1">
            <a:hlinkClick r:id="" action="ppaction://media"/>
            <a:extLst>
              <a:ext uri="{FF2B5EF4-FFF2-40B4-BE49-F238E27FC236}">
                <a16:creationId xmlns:a16="http://schemas.microsoft.com/office/drawing/2014/main" id="{17C059F8-0BFB-70A8-B69A-0BC10B686C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23" y="0"/>
            <a:ext cx="487363" cy="487363"/>
          </a:xfrm>
          <a:prstGeom prst="rect">
            <a:avLst/>
          </a:prstGeom>
        </p:spPr>
      </p:pic>
    </p:spTree>
    <p:extLst>
      <p:ext uri="{BB962C8B-B14F-4D97-AF65-F5344CB8AC3E}">
        <p14:creationId xmlns:p14="http://schemas.microsoft.com/office/powerpoint/2010/main" val="2239435986"/>
      </p:ext>
    </p:extLst>
  </p:cSld>
  <p:clrMapOvr>
    <a:masterClrMapping/>
  </p:clrMapOvr>
  <mc:AlternateContent xmlns:mc="http://schemas.openxmlformats.org/markup-compatibility/2006" xmlns:p14="http://schemas.microsoft.com/office/powerpoint/2010/main">
    <mc:Choice Requires="p14">
      <p:transition spd="slow" p14:dur="2000" advTm="52991"/>
    </mc:Choice>
    <mc:Fallback xmlns="">
      <p:transition spd="slow" advTm="52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9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and holding a pen shading number on a sheet">
            <a:extLst>
              <a:ext uri="{FF2B5EF4-FFF2-40B4-BE49-F238E27FC236}">
                <a16:creationId xmlns:a16="http://schemas.microsoft.com/office/drawing/2014/main" id="{2A5ACFB7-54AA-E03D-43EB-3874482FAE05}"/>
              </a:ext>
            </a:extLst>
          </p:cNvPr>
          <p:cNvPicPr>
            <a:picLocks noChangeAspect="1"/>
          </p:cNvPicPr>
          <p:nvPr/>
        </p:nvPicPr>
        <p:blipFill rotWithShape="1">
          <a:blip r:embed="rId2">
            <a:alphaModFix amt="60000"/>
          </a:blip>
          <a:srcRect b="15730"/>
          <a:stretch/>
        </p:blipFill>
        <p:spPr>
          <a:xfrm>
            <a:off x="20" y="10"/>
            <a:ext cx="12191980" cy="6857990"/>
          </a:xfrm>
          <a:prstGeom prst="rect">
            <a:avLst/>
          </a:prstGeom>
        </p:spPr>
      </p:pic>
      <p:sp>
        <p:nvSpPr>
          <p:cNvPr id="4" name="Title 3">
            <a:extLst>
              <a:ext uri="{FF2B5EF4-FFF2-40B4-BE49-F238E27FC236}">
                <a16:creationId xmlns:a16="http://schemas.microsoft.com/office/drawing/2014/main" id="{5274ABA5-512C-790C-6D47-0698053D7014}"/>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solidFill>
                  <a:schemeClr val="tx1"/>
                </a:solidFill>
              </a:rPr>
              <a:t>Evaluation of change</a:t>
            </a:r>
          </a:p>
        </p:txBody>
      </p:sp>
    </p:spTree>
    <p:extLst>
      <p:ext uri="{BB962C8B-B14F-4D97-AF65-F5344CB8AC3E}">
        <p14:creationId xmlns:p14="http://schemas.microsoft.com/office/powerpoint/2010/main" val="360945936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1AA1E3A-4F34-C813-C080-EFA0A2EF9E3A}"/>
              </a:ext>
            </a:extLst>
          </p:cNvPr>
          <p:cNvSpPr>
            <a:spLocks noGrp="1"/>
          </p:cNvSpPr>
          <p:nvPr>
            <p:ph type="title"/>
          </p:nvPr>
        </p:nvSpPr>
        <p:spPr>
          <a:xfrm>
            <a:off x="960438" y="317499"/>
            <a:ext cx="4500737" cy="2095501"/>
          </a:xfrm>
        </p:spPr>
        <p:txBody>
          <a:bodyPr>
            <a:normAutofit/>
          </a:bodyPr>
          <a:lstStyle/>
          <a:p>
            <a:r>
              <a:rPr lang="en-GB" sz="5600">
                <a:solidFill>
                  <a:schemeClr val="tx1"/>
                </a:solidFill>
              </a:rPr>
              <a:t>Management based issues</a:t>
            </a:r>
          </a:p>
        </p:txBody>
      </p:sp>
      <p:sp>
        <p:nvSpPr>
          <p:cNvPr id="5" name="Content Placeholder 4">
            <a:extLst>
              <a:ext uri="{FF2B5EF4-FFF2-40B4-BE49-F238E27FC236}">
                <a16:creationId xmlns:a16="http://schemas.microsoft.com/office/drawing/2014/main" id="{D2BF6F6C-89D2-A3A6-70B1-730E39F1DD10}"/>
              </a:ext>
            </a:extLst>
          </p:cNvPr>
          <p:cNvSpPr>
            <a:spLocks noGrp="1"/>
          </p:cNvSpPr>
          <p:nvPr>
            <p:ph idx="1"/>
          </p:nvPr>
        </p:nvSpPr>
        <p:spPr>
          <a:xfrm>
            <a:off x="960438" y="2587625"/>
            <a:ext cx="4500737" cy="3594100"/>
          </a:xfrm>
        </p:spPr>
        <p:txBody>
          <a:bodyPr anchor="t">
            <a:normAutofit/>
          </a:bodyPr>
          <a:lstStyle/>
          <a:p>
            <a:pPr>
              <a:lnSpc>
                <a:spcPct val="91000"/>
              </a:lnSpc>
            </a:pPr>
            <a:r>
              <a:rPr lang="en-GB" sz="1800"/>
              <a:t>CyDen faced challenges in transitioning from a traditional WIP system to a single-piece flow methodology. Resistance to change was addressed through effective communication, transparent leadership, and employee involvement. Resource allocation and prioritization were crucial, balancing operational requirements. Maintaining momentum and engagement was a challenge, but resilience, adaptability, and strategic thinking helped overcome obstacles.</a:t>
            </a:r>
          </a:p>
        </p:txBody>
      </p:sp>
      <p:pic>
        <p:nvPicPr>
          <p:cNvPr id="7" name="Picture 6" descr="White puzzle with one red piece">
            <a:extLst>
              <a:ext uri="{FF2B5EF4-FFF2-40B4-BE49-F238E27FC236}">
                <a16:creationId xmlns:a16="http://schemas.microsoft.com/office/drawing/2014/main" id="{7D301300-07E5-00F0-25C9-99F75E6ABB8D}"/>
              </a:ext>
            </a:extLst>
          </p:cNvPr>
          <p:cNvPicPr>
            <a:picLocks noChangeAspect="1"/>
          </p:cNvPicPr>
          <p:nvPr/>
        </p:nvPicPr>
        <p:blipFill rotWithShape="1">
          <a:blip r:embed="rId5"/>
          <a:srcRect l="25796" r="24192"/>
          <a:stretch/>
        </p:blipFill>
        <p:spPr>
          <a:xfrm>
            <a:off x="6094474" y="10"/>
            <a:ext cx="6097526" cy="6857990"/>
          </a:xfrm>
          <a:prstGeom prst="rect">
            <a:avLst/>
          </a:prstGeom>
        </p:spPr>
      </p:pic>
      <p:pic>
        <p:nvPicPr>
          <p:cNvPr id="8" name="slide 8 1">
            <a:hlinkClick r:id="" action="ppaction://media"/>
            <a:extLst>
              <a:ext uri="{FF2B5EF4-FFF2-40B4-BE49-F238E27FC236}">
                <a16:creationId xmlns:a16="http://schemas.microsoft.com/office/drawing/2014/main" id="{C537E62E-0FA1-0ACB-8C99-4C3CC90D65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7640" y="73817"/>
            <a:ext cx="487363" cy="487363"/>
          </a:xfrm>
          <a:prstGeom prst="rect">
            <a:avLst/>
          </a:prstGeom>
        </p:spPr>
      </p:pic>
    </p:spTree>
    <p:extLst>
      <p:ext uri="{BB962C8B-B14F-4D97-AF65-F5344CB8AC3E}">
        <p14:creationId xmlns:p14="http://schemas.microsoft.com/office/powerpoint/2010/main" val="3689363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8601"/>
    </mc:Choice>
    <mc:Fallback xmlns="">
      <p:transition spd="slow" advTm="6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6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3" name="Rectangle 7182">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53BE4-7F33-0B52-EBB6-69F567318533}"/>
              </a:ext>
            </a:extLst>
          </p:cNvPr>
          <p:cNvSpPr>
            <a:spLocks noGrp="1"/>
          </p:cNvSpPr>
          <p:nvPr>
            <p:ph type="title"/>
          </p:nvPr>
        </p:nvSpPr>
        <p:spPr>
          <a:xfrm>
            <a:off x="960120" y="317814"/>
            <a:ext cx="10268712" cy="1700784"/>
          </a:xfrm>
        </p:spPr>
        <p:txBody>
          <a:bodyPr>
            <a:normAutofit/>
          </a:bodyPr>
          <a:lstStyle/>
          <a:p>
            <a:r>
              <a:rPr lang="en-GB" sz="5100" dirty="0"/>
              <a:t>Change management evaluation</a:t>
            </a:r>
            <a:br>
              <a:rPr lang="en-GB" sz="5100" dirty="0"/>
            </a:br>
            <a:r>
              <a:rPr lang="en-GB" sz="3600" dirty="0" err="1"/>
              <a:t>Kotters</a:t>
            </a:r>
            <a:r>
              <a:rPr lang="en-GB" sz="3600" dirty="0"/>
              <a:t> 8 step change model</a:t>
            </a:r>
            <a:endParaRPr lang="en-GB" sz="5100" dirty="0"/>
          </a:p>
        </p:txBody>
      </p:sp>
      <p:sp>
        <p:nvSpPr>
          <p:cNvPr id="3" name="Content Placeholder 2">
            <a:extLst>
              <a:ext uri="{FF2B5EF4-FFF2-40B4-BE49-F238E27FC236}">
                <a16:creationId xmlns:a16="http://schemas.microsoft.com/office/drawing/2014/main" id="{23FB0129-EA03-3F47-73B6-A32AF75E9B8A}"/>
              </a:ext>
            </a:extLst>
          </p:cNvPr>
          <p:cNvSpPr>
            <a:spLocks noGrp="1"/>
          </p:cNvSpPr>
          <p:nvPr>
            <p:ph idx="1"/>
          </p:nvPr>
        </p:nvSpPr>
        <p:spPr>
          <a:xfrm>
            <a:off x="72616" y="2784143"/>
            <a:ext cx="5782586" cy="3433031"/>
          </a:xfrm>
        </p:spPr>
        <p:txBody>
          <a:bodyPr anchor="t">
            <a:normAutofit/>
          </a:bodyPr>
          <a:lstStyle/>
          <a:p>
            <a:pPr>
              <a:lnSpc>
                <a:spcPct val="91000"/>
              </a:lnSpc>
            </a:pPr>
            <a:r>
              <a:rPr lang="en-GB" sz="2000" dirty="0"/>
              <a:t>John Kotter's Change Model is a framework for businesses undergoing change. It consists of eight steps, including identifying inefficiencies, leading a team, addressing obstacles, expanding single-piece flow, and integrating lean manufacturing. The model helps identify key aspects of the change process, ensuring a systematic approach to implementing changes. It emphasizes short-term wins early in the process to maintain morale and motivation.</a:t>
            </a:r>
          </a:p>
        </p:txBody>
      </p:sp>
      <p:pic>
        <p:nvPicPr>
          <p:cNvPr id="7173" name="Picture 5" descr="Kotter's Change Management Model">
            <a:extLst>
              <a:ext uri="{FF2B5EF4-FFF2-40B4-BE49-F238E27FC236}">
                <a16:creationId xmlns:a16="http://schemas.microsoft.com/office/drawing/2014/main" id="{3548BF11-CA70-E6E8-AF84-29F6CB7406E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77" t="1" r="5121" b="-2"/>
          <a:stretch/>
        </p:blipFill>
        <p:spPr bwMode="auto">
          <a:xfrm>
            <a:off x="5674659" y="2825488"/>
            <a:ext cx="6347015" cy="3364792"/>
          </a:xfrm>
          <a:prstGeom prst="rect">
            <a:avLst/>
          </a:prstGeom>
          <a:noFill/>
          <a:extLst>
            <a:ext uri="{909E8E84-426E-40DD-AFC4-6F175D3DCCD1}">
              <a14:hiddenFill xmlns:a14="http://schemas.microsoft.com/office/drawing/2010/main">
                <a:solidFill>
                  <a:srgbClr val="FFFFFF"/>
                </a:solidFill>
              </a14:hiddenFill>
            </a:ext>
          </a:extLst>
        </p:spPr>
      </p:pic>
      <p:pic>
        <p:nvPicPr>
          <p:cNvPr id="5" name="slide 10 1">
            <a:hlinkClick r:id="" action="ppaction://media"/>
            <a:extLst>
              <a:ext uri="{FF2B5EF4-FFF2-40B4-BE49-F238E27FC236}">
                <a16:creationId xmlns:a16="http://schemas.microsoft.com/office/drawing/2014/main" id="{D750AC52-4A59-4799-79DF-D3450A8621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616" y="74132"/>
            <a:ext cx="487363" cy="487363"/>
          </a:xfrm>
          <a:prstGeom prst="rect">
            <a:avLst/>
          </a:prstGeom>
        </p:spPr>
      </p:pic>
    </p:spTree>
    <p:extLst>
      <p:ext uri="{BB962C8B-B14F-4D97-AF65-F5344CB8AC3E}">
        <p14:creationId xmlns:p14="http://schemas.microsoft.com/office/powerpoint/2010/main" val="922901127"/>
      </p:ext>
    </p:extLst>
  </p:cSld>
  <p:clrMapOvr>
    <a:masterClrMapping/>
  </p:clrMapOvr>
  <mc:AlternateContent xmlns:mc="http://schemas.openxmlformats.org/markup-compatibility/2006" xmlns:p14="http://schemas.microsoft.com/office/powerpoint/2010/main">
    <mc:Choice Requires="p14">
      <p:transition spd="slow" p14:dur="2000" advTm="73670"/>
    </mc:Choice>
    <mc:Fallback xmlns="">
      <p:transition spd="slow" advTm="73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2" name="Rectangle 820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4" name="Rectangle 8203">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6" name="Rectangle 8205">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FF36F-11CF-1821-4DE5-484DE2638062}"/>
              </a:ext>
            </a:extLst>
          </p:cNvPr>
          <p:cNvSpPr>
            <a:spLocks noGrp="1"/>
          </p:cNvSpPr>
          <p:nvPr>
            <p:ph type="title"/>
          </p:nvPr>
        </p:nvSpPr>
        <p:spPr>
          <a:xfrm>
            <a:off x="449735" y="361188"/>
            <a:ext cx="5195004" cy="2194560"/>
          </a:xfrm>
        </p:spPr>
        <p:txBody>
          <a:bodyPr>
            <a:noAutofit/>
          </a:bodyPr>
          <a:lstStyle/>
          <a:p>
            <a:r>
              <a:rPr lang="en-GB" sz="4000" dirty="0"/>
              <a:t>Change management evaluation</a:t>
            </a:r>
            <a:br>
              <a:rPr lang="en-GB" sz="2000" dirty="0"/>
            </a:br>
            <a:r>
              <a:rPr lang="en-GB" sz="2800" dirty="0" err="1"/>
              <a:t>Lewins</a:t>
            </a:r>
            <a:r>
              <a:rPr lang="en-GB" sz="2800" dirty="0"/>
              <a:t> change management model</a:t>
            </a:r>
          </a:p>
        </p:txBody>
      </p:sp>
      <p:sp>
        <p:nvSpPr>
          <p:cNvPr id="3" name="Content Placeholder 2">
            <a:extLst>
              <a:ext uri="{FF2B5EF4-FFF2-40B4-BE49-F238E27FC236}">
                <a16:creationId xmlns:a16="http://schemas.microsoft.com/office/drawing/2014/main" id="{CBE0F93A-88D3-6382-917C-33C9291C1C41}"/>
              </a:ext>
            </a:extLst>
          </p:cNvPr>
          <p:cNvSpPr>
            <a:spLocks noGrp="1"/>
          </p:cNvSpPr>
          <p:nvPr>
            <p:ph idx="1"/>
          </p:nvPr>
        </p:nvSpPr>
        <p:spPr>
          <a:xfrm>
            <a:off x="960438" y="2916936"/>
            <a:ext cx="4500737" cy="3264408"/>
          </a:xfrm>
        </p:spPr>
        <p:txBody>
          <a:bodyPr anchor="t">
            <a:normAutofit/>
          </a:bodyPr>
          <a:lstStyle/>
          <a:p>
            <a:pPr>
              <a:lnSpc>
                <a:spcPct val="91000"/>
              </a:lnSpc>
            </a:pPr>
            <a:r>
              <a:rPr lang="en-GB" sz="1600" dirty="0">
                <a:solidFill>
                  <a:schemeClr val="bg1"/>
                </a:solidFill>
              </a:rPr>
              <a:t>Lewin's Change Management Model outlines the transition from a work-in-progress (WIP) system to a single-piece flow in manufacturing processes. The model involves three phases: unfreezing, altering, and refreezing. During the unfreezing stage, the organization raises awareness and identifies shortcomings. During the altering phase, changes are implemented, involving new workflows, updated procedures, and staff training. During the refreezing phase, adjustments are integrated into the organization's culture, ensuring long-term sustainability.</a:t>
            </a:r>
          </a:p>
        </p:txBody>
      </p:sp>
      <p:pic>
        <p:nvPicPr>
          <p:cNvPr id="8197" name="Picture 5" descr="Kurt Lewin's Force Field Analysis Diagram">
            <a:extLst>
              <a:ext uri="{FF2B5EF4-FFF2-40B4-BE49-F238E27FC236}">
                <a16:creationId xmlns:a16="http://schemas.microsoft.com/office/drawing/2014/main" id="{9C8D44F3-CB19-CE77-674B-C287E84B6F2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96299" y="82182"/>
            <a:ext cx="3888796" cy="3023539"/>
          </a:xfrm>
          <a:prstGeom prst="rect">
            <a:avLst/>
          </a:prstGeom>
          <a:noFill/>
          <a:extLst>
            <a:ext uri="{909E8E84-426E-40DD-AFC4-6F175D3DCCD1}">
              <a14:hiddenFill xmlns:a14="http://schemas.microsoft.com/office/drawing/2010/main">
                <a:solidFill>
                  <a:srgbClr val="FFFFFF"/>
                </a:solidFill>
              </a14:hiddenFill>
            </a:ext>
          </a:extLst>
        </p:spPr>
      </p:pic>
      <p:pic>
        <p:nvPicPr>
          <p:cNvPr id="8195" name="Picture 3" descr="A diagram of a change process&#10;&#10;Description automatically generated">
            <a:extLst>
              <a:ext uri="{FF2B5EF4-FFF2-40B4-BE49-F238E27FC236}">
                <a16:creationId xmlns:a16="http://schemas.microsoft.com/office/drawing/2014/main" id="{6E43725D-56F6-4BC9-76EA-F4DE3DE59C1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382130" y="3609473"/>
            <a:ext cx="5517134" cy="2744774"/>
          </a:xfrm>
          <a:prstGeom prst="rect">
            <a:avLst/>
          </a:prstGeom>
          <a:noFill/>
          <a:extLst>
            <a:ext uri="{909E8E84-426E-40DD-AFC4-6F175D3DCCD1}">
              <a14:hiddenFill xmlns:a14="http://schemas.microsoft.com/office/drawing/2010/main">
                <a:solidFill>
                  <a:srgbClr val="FFFFFF"/>
                </a:solidFill>
              </a14:hiddenFill>
            </a:ext>
          </a:extLst>
        </p:spPr>
      </p:pic>
      <p:pic>
        <p:nvPicPr>
          <p:cNvPr id="5" name="slide 10 1">
            <a:hlinkClick r:id="" action="ppaction://media"/>
            <a:extLst>
              <a:ext uri="{FF2B5EF4-FFF2-40B4-BE49-F238E27FC236}">
                <a16:creationId xmlns:a16="http://schemas.microsoft.com/office/drawing/2014/main" id="{0AC9C9D4-3DE5-15E1-DABE-2D85E0DE8D7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7107" y="82182"/>
            <a:ext cx="487363" cy="487363"/>
          </a:xfrm>
          <a:prstGeom prst="rect">
            <a:avLst/>
          </a:prstGeom>
        </p:spPr>
      </p:pic>
    </p:spTree>
    <p:extLst>
      <p:ext uri="{BB962C8B-B14F-4D97-AF65-F5344CB8AC3E}">
        <p14:creationId xmlns:p14="http://schemas.microsoft.com/office/powerpoint/2010/main" val="1802309094"/>
      </p:ext>
    </p:extLst>
  </p:cSld>
  <p:clrMapOvr>
    <a:masterClrMapping/>
  </p:clrMapOvr>
  <mc:AlternateContent xmlns:mc="http://schemas.openxmlformats.org/markup-compatibility/2006" xmlns:p14="http://schemas.microsoft.com/office/powerpoint/2010/main">
    <mc:Choice Requires="p14">
      <p:transition spd="slow" p14:dur="2000" advTm="67176"/>
    </mc:Choice>
    <mc:Fallback xmlns="">
      <p:transition spd="slow" advTm="67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1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5" name="Rectangle 9224">
            <a:extLst>
              <a:ext uri="{FF2B5EF4-FFF2-40B4-BE49-F238E27FC236}">
                <a16:creationId xmlns:a16="http://schemas.microsoft.com/office/drawing/2014/main" id="{9666091B-3E48-445D-9D54-63D9E8017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7" name="Rectangle 9226">
            <a:extLst>
              <a:ext uri="{FF2B5EF4-FFF2-40B4-BE49-F238E27FC236}">
                <a16:creationId xmlns:a16="http://schemas.microsoft.com/office/drawing/2014/main" id="{D7477F8F-3259-4F49-9F98-9097DDBD9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152632"/>
            <a:ext cx="12190476" cy="37053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47515-0EFF-A007-A0B1-B588444906A4}"/>
              </a:ext>
            </a:extLst>
          </p:cNvPr>
          <p:cNvSpPr>
            <a:spLocks noGrp="1"/>
          </p:cNvSpPr>
          <p:nvPr>
            <p:ph type="title"/>
          </p:nvPr>
        </p:nvSpPr>
        <p:spPr>
          <a:xfrm>
            <a:off x="960121" y="3641834"/>
            <a:ext cx="5128260" cy="2486011"/>
          </a:xfrm>
        </p:spPr>
        <p:txBody>
          <a:bodyPr>
            <a:normAutofit/>
          </a:bodyPr>
          <a:lstStyle/>
          <a:p>
            <a:r>
              <a:rPr lang="en-GB" sz="5100">
                <a:solidFill>
                  <a:schemeClr val="tx1"/>
                </a:solidFill>
              </a:rPr>
              <a:t>Post Implementation review</a:t>
            </a:r>
          </a:p>
        </p:txBody>
      </p:sp>
      <p:pic>
        <p:nvPicPr>
          <p:cNvPr id="9220" name="Picture 4" descr="A blue rectangular box with white text&#10;&#10;Description automatically generated">
            <a:extLst>
              <a:ext uri="{FF2B5EF4-FFF2-40B4-BE49-F238E27FC236}">
                <a16:creationId xmlns:a16="http://schemas.microsoft.com/office/drawing/2014/main" id="{F3F0FF03-1809-4FB6-A09A-264EED31509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15997" y="440317"/>
            <a:ext cx="11360006" cy="227199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3988C2D-CECB-379D-E067-1E605EFE0AB4}"/>
              </a:ext>
            </a:extLst>
          </p:cNvPr>
          <p:cNvSpPr>
            <a:spLocks noGrp="1"/>
          </p:cNvSpPr>
          <p:nvPr>
            <p:ph idx="1"/>
          </p:nvPr>
        </p:nvSpPr>
        <p:spPr>
          <a:xfrm>
            <a:off x="6743383" y="3637264"/>
            <a:ext cx="4427310" cy="2490581"/>
          </a:xfrm>
        </p:spPr>
        <p:txBody>
          <a:bodyPr anchor="ctr">
            <a:normAutofit/>
          </a:bodyPr>
          <a:lstStyle/>
          <a:p>
            <a:pPr>
              <a:lnSpc>
                <a:spcPct val="91000"/>
              </a:lnSpc>
            </a:pPr>
            <a:r>
              <a:rPr lang="en-GB" sz="1600"/>
              <a:t>The implementation of single-piece flow in manual lines increased production efficiency by 6-7 units per hour per line, without increasing operator numbers. This led to significant cost savings, with the cost per unit reduced significantly. The shift to single-piece flow aligns with the company's continuous improvement goals, demonstrating the value of lean manufacturing.</a:t>
            </a:r>
          </a:p>
        </p:txBody>
      </p:sp>
      <p:pic>
        <p:nvPicPr>
          <p:cNvPr id="9219" name="Picture 3" descr="Text Box">
            <a:extLst>
              <a:ext uri="{FF2B5EF4-FFF2-40B4-BE49-F238E27FC236}">
                <a16:creationId xmlns:a16="http://schemas.microsoft.com/office/drawing/2014/main" id="{46B37151-E16D-B263-5834-33955E28F4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7188" y="-639763"/>
            <a:ext cx="6657975" cy="257175"/>
          </a:xfrm>
          <a:prstGeom prst="rect">
            <a:avLst/>
          </a:prstGeom>
          <a:noFill/>
          <a:extLst>
            <a:ext uri="{909E8E84-426E-40DD-AFC4-6F175D3DCCD1}">
              <a14:hiddenFill xmlns:a14="http://schemas.microsoft.com/office/drawing/2010/main">
                <a:solidFill>
                  <a:srgbClr val="FFFFFF"/>
                </a:solidFill>
              </a14:hiddenFill>
            </a:ext>
          </a:extLst>
        </p:spPr>
      </p:pic>
      <p:pic>
        <p:nvPicPr>
          <p:cNvPr id="4" name="slide 11 2">
            <a:hlinkClick r:id="" action="ppaction://media"/>
            <a:extLst>
              <a:ext uri="{FF2B5EF4-FFF2-40B4-BE49-F238E27FC236}">
                <a16:creationId xmlns:a16="http://schemas.microsoft.com/office/drawing/2014/main" id="{F8236C34-0E67-0BD7-F14E-AE7F935A2D5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0" y="0"/>
            <a:ext cx="487363" cy="487363"/>
          </a:xfrm>
          <a:prstGeom prst="rect">
            <a:avLst/>
          </a:prstGeom>
        </p:spPr>
      </p:pic>
    </p:spTree>
    <p:extLst>
      <p:ext uri="{BB962C8B-B14F-4D97-AF65-F5344CB8AC3E}">
        <p14:creationId xmlns:p14="http://schemas.microsoft.com/office/powerpoint/2010/main" val="42351798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8296"/>
    </mc:Choice>
    <mc:Fallback xmlns="">
      <p:transition spd="slow" advTm="58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D2BC6-33AE-AAE5-92F3-46B22E557BCE}"/>
              </a:ext>
            </a:extLst>
          </p:cNvPr>
          <p:cNvSpPr>
            <a:spLocks noGrp="1"/>
          </p:cNvSpPr>
          <p:nvPr>
            <p:ph type="title"/>
          </p:nvPr>
        </p:nvSpPr>
        <p:spPr>
          <a:xfrm>
            <a:off x="960120" y="317814"/>
            <a:ext cx="10268712" cy="1700784"/>
          </a:xfrm>
        </p:spPr>
        <p:txBody>
          <a:bodyPr>
            <a:normAutofit/>
          </a:bodyPr>
          <a:lstStyle/>
          <a:p>
            <a:r>
              <a:rPr lang="en-GB" dirty="0"/>
              <a:t>Potential improvements</a:t>
            </a:r>
          </a:p>
        </p:txBody>
      </p:sp>
      <p:sp>
        <p:nvSpPr>
          <p:cNvPr id="3" name="Content Placeholder 2">
            <a:extLst>
              <a:ext uri="{FF2B5EF4-FFF2-40B4-BE49-F238E27FC236}">
                <a16:creationId xmlns:a16="http://schemas.microsoft.com/office/drawing/2014/main" id="{37657036-55C0-0C94-0AE6-9998BAFC12E6}"/>
              </a:ext>
            </a:extLst>
          </p:cNvPr>
          <p:cNvSpPr>
            <a:spLocks noGrp="1"/>
          </p:cNvSpPr>
          <p:nvPr>
            <p:ph idx="1"/>
          </p:nvPr>
        </p:nvSpPr>
        <p:spPr>
          <a:xfrm>
            <a:off x="960120" y="2784143"/>
            <a:ext cx="5782586" cy="3433031"/>
          </a:xfrm>
        </p:spPr>
        <p:txBody>
          <a:bodyPr anchor="t">
            <a:normAutofit/>
          </a:bodyPr>
          <a:lstStyle/>
          <a:p>
            <a:pPr>
              <a:lnSpc>
                <a:spcPct val="91000"/>
              </a:lnSpc>
            </a:pPr>
            <a:r>
              <a:rPr lang="en-GB" sz="1600" dirty="0"/>
              <a:t>The company's transition to single-piece flow has improved productivity and quality, but further improvements are needed. Advanced employee training, integration of advanced technology, refinement of workflow layout and ergonomics, and enhanced communication and feedback loops could enhance the implementation. Employee participation and support are crucial for success. The plan has raised employee satisfaction and space utilization, but early resistance and inadequate integration of modern technologies highlight areas for improvement. By applying academic theories and tactics, the organization can set itself up for future success.</a:t>
            </a:r>
          </a:p>
        </p:txBody>
      </p:sp>
      <p:pic>
        <p:nvPicPr>
          <p:cNvPr id="7" name="Graphic 6" descr="Business Growth">
            <a:extLst>
              <a:ext uri="{FF2B5EF4-FFF2-40B4-BE49-F238E27FC236}">
                <a16:creationId xmlns:a16="http://schemas.microsoft.com/office/drawing/2014/main" id="{4BD944FC-E13B-EEFE-5C1B-D2F920B4612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7175" y="2852382"/>
            <a:ext cx="3364792" cy="3364792"/>
          </a:xfrm>
          <a:prstGeom prst="rect">
            <a:avLst/>
          </a:prstGeom>
        </p:spPr>
      </p:pic>
      <p:pic>
        <p:nvPicPr>
          <p:cNvPr id="5" name="slide 12 1">
            <a:hlinkClick r:id="" action="ppaction://media"/>
            <a:extLst>
              <a:ext uri="{FF2B5EF4-FFF2-40B4-BE49-F238E27FC236}">
                <a16:creationId xmlns:a16="http://schemas.microsoft.com/office/drawing/2014/main" id="{F51DDE30-4C08-A4B6-0DE8-23DEABB73EA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183" y="74132"/>
            <a:ext cx="487363" cy="487363"/>
          </a:xfrm>
          <a:prstGeom prst="rect">
            <a:avLst/>
          </a:prstGeom>
        </p:spPr>
      </p:pic>
    </p:spTree>
    <p:extLst>
      <p:ext uri="{BB962C8B-B14F-4D97-AF65-F5344CB8AC3E}">
        <p14:creationId xmlns:p14="http://schemas.microsoft.com/office/powerpoint/2010/main" val="3764730960"/>
      </p:ext>
    </p:extLst>
  </p:cSld>
  <p:clrMapOvr>
    <a:masterClrMapping/>
  </p:clrMapOvr>
  <mc:AlternateContent xmlns:mc="http://schemas.openxmlformats.org/markup-compatibility/2006" xmlns:p14="http://schemas.microsoft.com/office/powerpoint/2010/main">
    <mc:Choice Requires="p14">
      <p:transition spd="slow" p14:dur="2000" advTm="59368"/>
    </mc:Choice>
    <mc:Fallback xmlns="">
      <p:transition spd="slow" advTm="59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3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18F87-7F25-8760-7F0A-EC6352E815BA}"/>
              </a:ext>
            </a:extLst>
          </p:cNvPr>
          <p:cNvSpPr>
            <a:spLocks noGrp="1"/>
          </p:cNvSpPr>
          <p:nvPr>
            <p:ph type="title"/>
          </p:nvPr>
        </p:nvSpPr>
        <p:spPr>
          <a:xfrm>
            <a:off x="5300811" y="317500"/>
            <a:ext cx="5927576" cy="1701800"/>
          </a:xfrm>
        </p:spPr>
        <p:txBody>
          <a:bodyPr>
            <a:normAutofit/>
          </a:bodyPr>
          <a:lstStyle/>
          <a:p>
            <a:r>
              <a:rPr lang="en-GB" dirty="0"/>
              <a:t>Conclusion</a:t>
            </a:r>
          </a:p>
        </p:txBody>
      </p:sp>
      <p:pic>
        <p:nvPicPr>
          <p:cNvPr id="5" name="Picture 4" descr="Top view of cubes connected with black lines">
            <a:extLst>
              <a:ext uri="{FF2B5EF4-FFF2-40B4-BE49-F238E27FC236}">
                <a16:creationId xmlns:a16="http://schemas.microsoft.com/office/drawing/2014/main" id="{E7975FD0-BB97-F73F-650D-17C6F002BE01}"/>
              </a:ext>
            </a:extLst>
          </p:cNvPr>
          <p:cNvPicPr>
            <a:picLocks noChangeAspect="1"/>
          </p:cNvPicPr>
          <p:nvPr/>
        </p:nvPicPr>
        <p:blipFill rotWithShape="1">
          <a:blip r:embed="rId5"/>
          <a:srcRect l="29494" r="19573"/>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6BEB62CA-F2A5-B73A-1197-E2A91D7015C0}"/>
              </a:ext>
            </a:extLst>
          </p:cNvPr>
          <p:cNvSpPr>
            <a:spLocks noGrp="1"/>
          </p:cNvSpPr>
          <p:nvPr>
            <p:ph idx="1"/>
          </p:nvPr>
        </p:nvSpPr>
        <p:spPr>
          <a:xfrm>
            <a:off x="5300810" y="2587625"/>
            <a:ext cx="5927577" cy="3594100"/>
          </a:xfrm>
        </p:spPr>
        <p:txBody>
          <a:bodyPr anchor="t">
            <a:normAutofit/>
          </a:bodyPr>
          <a:lstStyle/>
          <a:p>
            <a:pPr>
              <a:lnSpc>
                <a:spcPct val="91000"/>
              </a:lnSpc>
            </a:pPr>
            <a:r>
              <a:rPr lang="en-GB" sz="2000" err="1"/>
              <a:t>CyDen's</a:t>
            </a:r>
            <a:r>
              <a:rPr lang="en-GB" sz="2000"/>
              <a:t> shift to a single-piece flow approach, driven by lean manufacturing, led to significant improvements in quality, cost savings, and production efficiency. The company used frameworks like Kotter's 8-Step Change Model and Lewin's Change Management Model to navigate organizational transformation. Post-implementation evaluations showed gains in financial performance but identified areas for improvement. </a:t>
            </a:r>
            <a:r>
              <a:rPr lang="en-GB" sz="2000" err="1"/>
              <a:t>CyDen's</a:t>
            </a:r>
            <a:r>
              <a:rPr lang="en-GB" sz="2000"/>
              <a:t> commitment to quality, innovation, and customer satisfaction underscores its strategic change.</a:t>
            </a:r>
          </a:p>
        </p:txBody>
      </p:sp>
      <p:pic>
        <p:nvPicPr>
          <p:cNvPr id="6" name="sldie 13 1">
            <a:hlinkClick r:id="" action="ppaction://media"/>
            <a:extLst>
              <a:ext uri="{FF2B5EF4-FFF2-40B4-BE49-F238E27FC236}">
                <a16:creationId xmlns:a16="http://schemas.microsoft.com/office/drawing/2014/main" id="{882DC7C6-E939-B1FC-9A83-B54D6CA6BF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0" y="0"/>
            <a:ext cx="487363" cy="487363"/>
          </a:xfrm>
          <a:prstGeom prst="rect">
            <a:avLst/>
          </a:prstGeom>
        </p:spPr>
      </p:pic>
    </p:spTree>
    <p:extLst>
      <p:ext uri="{BB962C8B-B14F-4D97-AF65-F5344CB8AC3E}">
        <p14:creationId xmlns:p14="http://schemas.microsoft.com/office/powerpoint/2010/main" val="1184804131"/>
      </p:ext>
    </p:extLst>
  </p:cSld>
  <p:clrMapOvr>
    <a:masterClrMapping/>
  </p:clrMapOvr>
  <mc:AlternateContent xmlns:mc="http://schemas.openxmlformats.org/markup-compatibility/2006" xmlns:p14="http://schemas.microsoft.com/office/powerpoint/2010/main">
    <mc:Choice Requires="p14">
      <p:transition spd="slow" p14:dur="2000" advTm="48662"/>
    </mc:Choice>
    <mc:Fallback xmlns="">
      <p:transition spd="slow" advTm="48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JuxtaposeVTI">
  <a:themeElements>
    <a:clrScheme name="AnalogousFromLightSeedLeftStep">
      <a:dk1>
        <a:srgbClr val="000000"/>
      </a:dk1>
      <a:lt1>
        <a:srgbClr val="FFFFFF"/>
      </a:lt1>
      <a:dk2>
        <a:srgbClr val="21373A"/>
      </a:dk2>
      <a:lt2>
        <a:srgbClr val="E8E2E2"/>
      </a:lt2>
      <a:accent1>
        <a:srgbClr val="80A9A7"/>
      </a:accent1>
      <a:accent2>
        <a:srgbClr val="75AB91"/>
      </a:accent2>
      <a:accent3>
        <a:srgbClr val="81AC86"/>
      </a:accent3>
      <a:accent4>
        <a:srgbClr val="86AC76"/>
      </a:accent4>
      <a:accent5>
        <a:srgbClr val="9AA57D"/>
      </a:accent5>
      <a:accent6>
        <a:srgbClr val="A9A274"/>
      </a:accent6>
      <a:hlink>
        <a:srgbClr val="AE696D"/>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bb38ea89e6c8ca2910a953802bd8a6e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0c5b394fd819262af61124f54c4146a"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2AAA69-AAE7-468E-A203-26ADF355057F}">
  <ds:schemaRefs>
    <ds:schemaRef ds:uri="http://schemas.microsoft.com/office/infopath/2007/PartnerControls"/>
    <ds:schemaRef ds:uri="d8e79d84-78fb-44a9-92e9-d04bdd8f0359"/>
    <ds:schemaRef ds:uri="http://schemas.microsoft.com/office/2006/documentManagement/types"/>
    <ds:schemaRef ds:uri="http://schemas.microsoft.com/office/2006/metadata/properties"/>
    <ds:schemaRef ds:uri="http://purl.org/dc/dcmitype/"/>
    <ds:schemaRef ds:uri="http://purl.org/dc/elements/1.1/"/>
    <ds:schemaRef ds:uri="http://schemas.openxmlformats.org/package/2006/metadata/core-properties"/>
    <ds:schemaRef ds:uri="04c7059f-bde8-4ce9-bb0f-e52888740953"/>
    <ds:schemaRef ds:uri="http://www.w3.org/XML/1998/namespace"/>
    <ds:schemaRef ds:uri="http://purl.org/dc/terms/"/>
  </ds:schemaRefs>
</ds:datastoreItem>
</file>

<file path=customXml/itemProps2.xml><?xml version="1.0" encoding="utf-8"?>
<ds:datastoreItem xmlns:ds="http://schemas.openxmlformats.org/officeDocument/2006/customXml" ds:itemID="{472CBDAF-186A-4A11-9143-E09D9D6059CA}">
  <ds:schemaRefs>
    <ds:schemaRef ds:uri="http://schemas.microsoft.com/sharepoint/v3/contenttype/forms"/>
  </ds:schemaRefs>
</ds:datastoreItem>
</file>

<file path=customXml/itemProps3.xml><?xml version="1.0" encoding="utf-8"?>
<ds:datastoreItem xmlns:ds="http://schemas.openxmlformats.org/officeDocument/2006/customXml" ds:itemID="{FA377CDF-22B1-498E-B467-72E1946B47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348</TotalTime>
  <Words>2500</Words>
  <Application>Microsoft Office PowerPoint</Application>
  <PresentationFormat>Widescreen</PresentationFormat>
  <Paragraphs>49</Paragraphs>
  <Slides>13</Slides>
  <Notes>11</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Franklin Gothic Demi Cond</vt:lpstr>
      <vt:lpstr>Franklin Gothic Medium</vt:lpstr>
      <vt:lpstr>Wingdings</vt:lpstr>
      <vt:lpstr>JuxtaposeVTI</vt:lpstr>
      <vt:lpstr>Reflective Project Report </vt:lpstr>
      <vt:lpstr>About CyDen</vt:lpstr>
      <vt:lpstr>Overview of change</vt:lpstr>
      <vt:lpstr>Aims of reflection</vt:lpstr>
      <vt:lpstr>Methodology</vt:lpstr>
      <vt:lpstr>Single piece flow</vt:lpstr>
      <vt:lpstr>Evaluation of change</vt:lpstr>
      <vt:lpstr>Management based issues</vt:lpstr>
      <vt:lpstr>Change management evaluation Kotters 8 step change model</vt:lpstr>
      <vt:lpstr>Change management evaluation Lewins change management model</vt:lpstr>
      <vt:lpstr>Post Implementation review</vt:lpstr>
      <vt:lpstr>Potential improvements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Project Report </dc:title>
  <dc:creator>Joe Carpanini</dc:creator>
  <cp:lastModifiedBy>Joe Carpanini</cp:lastModifiedBy>
  <cp:revision>1</cp:revision>
  <dcterms:created xsi:type="dcterms:W3CDTF">2024-05-29T05:30:32Z</dcterms:created>
  <dcterms:modified xsi:type="dcterms:W3CDTF">2024-05-29T11:20:10Z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