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2" r:id="rId3"/>
    <p:sldId id="257" r:id="rId4"/>
    <p:sldId id="258" r:id="rId5"/>
    <p:sldId id="259" r:id="rId6"/>
    <p:sldId id="260" r:id="rId7"/>
    <p:sldId id="263"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084" autoAdjust="0"/>
  </p:normalViewPr>
  <p:slideViewPr>
    <p:cSldViewPr snapToGrid="0">
      <p:cViewPr varScale="1">
        <p:scale>
          <a:sx n="48" d="100"/>
          <a:sy n="48" d="100"/>
        </p:scale>
        <p:origin x="13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Nicoleta Stoiculescu (2519903)" userId="e909fc92-203e-4c4c-a96b-8441ac62dff6" providerId="ADAL" clId="{A914268D-CF18-3EBE-A6B2-3FF61FC5902C}"/>
    <pc:docChg chg="modSld">
      <pc:chgData name="Cristina-Nicoleta Stoiculescu (2519903)" userId="e909fc92-203e-4c4c-a96b-8441ac62dff6" providerId="ADAL" clId="{A914268D-CF18-3EBE-A6B2-3FF61FC5902C}" dt="2026-10-10T08:35:19.627" v="67" actId="20577"/>
      <pc:docMkLst>
        <pc:docMk/>
      </pc:docMkLst>
      <pc:sldChg chg="modSp mod">
        <pc:chgData name="Cristina-Nicoleta Stoiculescu (2519903)" userId="e909fc92-203e-4c4c-a96b-8441ac62dff6" providerId="ADAL" clId="{A914268D-CF18-3EBE-A6B2-3FF61FC5902C}" dt="2026-10-10T08:35:19.627" v="67" actId="20577"/>
        <pc:sldMkLst>
          <pc:docMk/>
          <pc:sldMk cId="3854230639" sldId="256"/>
        </pc:sldMkLst>
        <pc:spChg chg="mod">
          <ac:chgData name="Cristina-Nicoleta Stoiculescu (2519903)" userId="e909fc92-203e-4c4c-a96b-8441ac62dff6" providerId="ADAL" clId="{A914268D-CF18-3EBE-A6B2-3FF61FC5902C}" dt="2026-10-10T08:35:19.627" v="67" actId="20577"/>
          <ac:spMkLst>
            <pc:docMk/>
            <pc:sldMk cId="3854230639" sldId="256"/>
            <ac:spMk id="3" creationId="{23E26C3A-6A0E-412B-93E0-E4A6B5DE7D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0699E1-8CB2-4FD7-A595-B21703CC8ED9}" type="datetimeFigureOut">
              <a:rPr lang="en-US" smtClean="0"/>
              <a:t>10/10/2026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7AD558-15F0-4F98-BF51-4E7527E90DF5}" type="slidenum">
              <a:rPr lang="en-US" smtClean="0"/>
              <a:t>‹#›</a:t>
            </a:fld>
            <a:endParaRPr lang="en-US"/>
          </a:p>
        </p:txBody>
      </p:sp>
    </p:spTree>
    <p:extLst>
      <p:ext uri="{BB962C8B-B14F-4D97-AF65-F5344CB8AC3E}">
        <p14:creationId xmlns:p14="http://schemas.microsoft.com/office/powerpoint/2010/main" val="661188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7AD558-15F0-4F98-BF51-4E7527E90DF5}" type="slidenum">
              <a:rPr lang="en-US" smtClean="0"/>
              <a:t>1</a:t>
            </a:fld>
            <a:endParaRPr lang="en-US"/>
          </a:p>
        </p:txBody>
      </p:sp>
    </p:spTree>
    <p:extLst>
      <p:ext uri="{BB962C8B-B14F-4D97-AF65-F5344CB8AC3E}">
        <p14:creationId xmlns:p14="http://schemas.microsoft.com/office/powerpoint/2010/main" val="2857386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aspiration is to be a Support Worker as I equally wish to have a significant career that helps to enhance people's independence and quality of life. This is one of three live vacancies chosen, which is located with ‘Sense' in their 6 bed supported living service (Sense, 2026a) in </a:t>
            </a:r>
            <a:r>
              <a:rPr lang="en-US" dirty="0" err="1"/>
              <a:t>Selly</a:t>
            </a:r>
            <a:r>
              <a:rPr lang="en-US" dirty="0"/>
              <a:t> Park, Birmingham. Sense also focus upon disabled people who have complex needs and the importance of rethinking support, choice and control (Sense, 2026b). My experience of working as a Support Worker is not always needed as Sense offers role-specific training and development, giving actual opportunities for my professional development (Sense, 2026c).</a:t>
            </a:r>
          </a:p>
        </p:txBody>
      </p:sp>
      <p:sp>
        <p:nvSpPr>
          <p:cNvPr id="4" name="Slide Number Placeholder 3"/>
          <p:cNvSpPr>
            <a:spLocks noGrp="1"/>
          </p:cNvSpPr>
          <p:nvPr>
            <p:ph type="sldNum" sz="quarter" idx="5"/>
          </p:nvPr>
        </p:nvSpPr>
        <p:spPr/>
        <p:txBody>
          <a:bodyPr/>
          <a:lstStyle/>
          <a:p>
            <a:fld id="{337AD558-15F0-4F98-BF51-4E7527E90DF5}" type="slidenum">
              <a:rPr lang="en-US" smtClean="0"/>
              <a:t>3</a:t>
            </a:fld>
            <a:endParaRPr lang="en-US"/>
          </a:p>
        </p:txBody>
      </p:sp>
    </p:spTree>
    <p:extLst>
      <p:ext uri="{BB962C8B-B14F-4D97-AF65-F5344CB8AC3E}">
        <p14:creationId xmlns:p14="http://schemas.microsoft.com/office/powerpoint/2010/main" val="1691970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am good at communicating with others, empathy, patience – reliable, ability to work in a team. Support Workers must understand individual needs and offer person-</a:t>
            </a:r>
            <a:r>
              <a:rPr lang="en-US" dirty="0" err="1"/>
              <a:t>centred</a:t>
            </a:r>
            <a:r>
              <a:rPr lang="en-US" dirty="0"/>
              <a:t> and respectful support (Skills for Care, 2024) and these qualities are critical to understanding and meeting individual needs. But I acknowledge that I would need to improve my professional experience of care, which I have limited. Also, I would require further specialist training and increased confidence in the way I would react in challenging situations. I can overcome these deficits by engaging in supervised practice and giving and receiving feedback and additional training (Skills for Care, 2024).</a:t>
            </a:r>
          </a:p>
        </p:txBody>
      </p:sp>
      <p:sp>
        <p:nvSpPr>
          <p:cNvPr id="4" name="Slide Number Placeholder 3"/>
          <p:cNvSpPr>
            <a:spLocks noGrp="1"/>
          </p:cNvSpPr>
          <p:nvPr>
            <p:ph type="sldNum" sz="quarter" idx="5"/>
          </p:nvPr>
        </p:nvSpPr>
        <p:spPr/>
        <p:txBody>
          <a:bodyPr/>
          <a:lstStyle/>
          <a:p>
            <a:fld id="{337AD558-15F0-4F98-BF51-4E7527E90DF5}" type="slidenum">
              <a:rPr lang="en-US" smtClean="0"/>
              <a:t>4</a:t>
            </a:fld>
            <a:endParaRPr lang="en-US"/>
          </a:p>
        </p:txBody>
      </p:sp>
    </p:spTree>
    <p:extLst>
      <p:ext uri="{BB962C8B-B14F-4D97-AF65-F5344CB8AC3E}">
        <p14:creationId xmlns:p14="http://schemas.microsoft.com/office/powerpoint/2010/main" val="314849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Opportunities for my development are good as a Support Worker. Through Sense, I can coach or receive coaching and take part in extensive training sessions to enhance my specialist skills and see the possibilities towards developing my skills further to become a leader (Sense 2026). Continuing learning and progression is also supported within the expanded Care Workforce Pathway (Skills for Care, 2026a). There are however Social Care challenges of staffing up and holding on to staff. The adult social-care vacancy rate in England fell from 6.2% in 2025/26 but there were still around 96,000 vacancies (Skills for Care, 2026b).</a:t>
            </a:r>
          </a:p>
        </p:txBody>
      </p:sp>
      <p:sp>
        <p:nvSpPr>
          <p:cNvPr id="4" name="Slide Number Placeholder 3"/>
          <p:cNvSpPr>
            <a:spLocks noGrp="1"/>
          </p:cNvSpPr>
          <p:nvPr>
            <p:ph type="sldNum" sz="quarter" idx="5"/>
          </p:nvPr>
        </p:nvSpPr>
        <p:spPr/>
        <p:txBody>
          <a:bodyPr/>
          <a:lstStyle/>
          <a:p>
            <a:fld id="{337AD558-15F0-4F98-BF51-4E7527E90DF5}" type="slidenum">
              <a:rPr lang="en-US" smtClean="0"/>
              <a:t>5</a:t>
            </a:fld>
            <a:endParaRPr lang="en-US"/>
          </a:p>
        </p:txBody>
      </p:sp>
    </p:spTree>
    <p:extLst>
      <p:ext uri="{BB962C8B-B14F-4D97-AF65-F5344CB8AC3E}">
        <p14:creationId xmlns:p14="http://schemas.microsoft.com/office/powerpoint/2010/main" val="1463625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actively use my strengths to overcome my weaknesses and </a:t>
            </a:r>
            <a:r>
              <a:rPr lang="en-US" dirty="0" err="1"/>
              <a:t>minimise</a:t>
            </a:r>
            <a:r>
              <a:rPr lang="en-US" dirty="0"/>
              <a:t> threats. For instance: I will use good communication and empathy skills to learn from fellow staff members and meet the needs of any service users. When I face tough situations, I will have patience and be a team player! Some level of experience is required, and I will undertake Sense's induction and specialist training opportunities (Sense, 2026). I will also obtain further review from my supervisor regularly and am going to reflect on my practice. In social care, continuous learning is crucial since it helps employees acquire, retain, and enhance the knowledge and skills necessary for their roles, and is also essential to maintain these skills (Skills for Care, 2025).</a:t>
            </a:r>
          </a:p>
        </p:txBody>
      </p:sp>
      <p:sp>
        <p:nvSpPr>
          <p:cNvPr id="4" name="Slide Number Placeholder 3"/>
          <p:cNvSpPr>
            <a:spLocks noGrp="1"/>
          </p:cNvSpPr>
          <p:nvPr>
            <p:ph type="sldNum" sz="quarter" idx="5"/>
          </p:nvPr>
        </p:nvSpPr>
        <p:spPr/>
        <p:txBody>
          <a:bodyPr/>
          <a:lstStyle/>
          <a:p>
            <a:fld id="{337AD558-15F0-4F98-BF51-4E7527E90DF5}" type="slidenum">
              <a:rPr lang="en-US" smtClean="0"/>
              <a:t>6</a:t>
            </a:fld>
            <a:endParaRPr lang="en-US"/>
          </a:p>
        </p:txBody>
      </p:sp>
    </p:spTree>
    <p:extLst>
      <p:ext uri="{BB962C8B-B14F-4D97-AF65-F5344CB8AC3E}">
        <p14:creationId xmlns:p14="http://schemas.microsoft.com/office/powerpoint/2010/main" val="4104459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action plan is based on developing my weaknesses that were flagged up in the SWOT into development goals. Gain supervised experience, undertake appropriate training and receive feedback for improvement regularly. I will continue to refine and develop my skills through CPD (Skills for Care, 2025). </a:t>
            </a:r>
            <a:r>
              <a:rPr lang="en-US"/>
              <a:t>My long-term goals are to expand my experience and qualifications to work as a Senior Support Worker.</a:t>
            </a:r>
            <a:endParaRPr lang="en-US" dirty="0"/>
          </a:p>
        </p:txBody>
      </p:sp>
      <p:sp>
        <p:nvSpPr>
          <p:cNvPr id="4" name="Slide Number Placeholder 3"/>
          <p:cNvSpPr>
            <a:spLocks noGrp="1"/>
          </p:cNvSpPr>
          <p:nvPr>
            <p:ph type="sldNum" sz="quarter" idx="5"/>
          </p:nvPr>
        </p:nvSpPr>
        <p:spPr/>
        <p:txBody>
          <a:bodyPr/>
          <a:lstStyle/>
          <a:p>
            <a:fld id="{337AD558-15F0-4F98-BF51-4E7527E90DF5}" type="slidenum">
              <a:rPr lang="en-US" smtClean="0"/>
              <a:t>7</a:t>
            </a:fld>
            <a:endParaRPr lang="en-US"/>
          </a:p>
        </p:txBody>
      </p:sp>
    </p:spTree>
    <p:extLst>
      <p:ext uri="{BB962C8B-B14F-4D97-AF65-F5344CB8AC3E}">
        <p14:creationId xmlns:p14="http://schemas.microsoft.com/office/powerpoint/2010/main" val="4056852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7CC0D95-364E-4325-A145-0139BD88821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1E0C79-1E92-4AB0-879A-A5AA7AFD8D0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5490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CC0D95-364E-4325-A145-0139BD88821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1E0C79-1E92-4AB0-879A-A5AA7AFD8D0F}" type="slidenum">
              <a:rPr lang="en-US" smtClean="0"/>
              <a:t>‹#›</a:t>
            </a:fld>
            <a:endParaRPr lang="en-US"/>
          </a:p>
        </p:txBody>
      </p:sp>
    </p:spTree>
    <p:extLst>
      <p:ext uri="{BB962C8B-B14F-4D97-AF65-F5344CB8AC3E}">
        <p14:creationId xmlns:p14="http://schemas.microsoft.com/office/powerpoint/2010/main" val="844891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CC0D95-364E-4325-A145-0139BD88821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1E0C79-1E92-4AB0-879A-A5AA7AFD8D0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1599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CC0D95-364E-4325-A145-0139BD888212}"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1E0C79-1E92-4AB0-879A-A5AA7AFD8D0F}" type="slidenum">
              <a:rPr lang="en-US" smtClean="0"/>
              <a:t>‹#›</a:t>
            </a:fld>
            <a:endParaRPr lang="en-US"/>
          </a:p>
        </p:txBody>
      </p:sp>
    </p:spTree>
    <p:extLst>
      <p:ext uri="{BB962C8B-B14F-4D97-AF65-F5344CB8AC3E}">
        <p14:creationId xmlns:p14="http://schemas.microsoft.com/office/powerpoint/2010/main" val="1752957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CC0D95-364E-4325-A145-0139BD888212}"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1E0C79-1E92-4AB0-879A-A5AA7AFD8D0F}" type="slidenum">
              <a:rPr lang="en-US" smtClean="0"/>
              <a:t>‹#›</a:t>
            </a:fld>
            <a:endParaRPr lang="en-US"/>
          </a:p>
        </p:txBody>
      </p:sp>
    </p:spTree>
    <p:extLst>
      <p:ext uri="{BB962C8B-B14F-4D97-AF65-F5344CB8AC3E}">
        <p14:creationId xmlns:p14="http://schemas.microsoft.com/office/powerpoint/2010/main" val="2507968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CC0D95-364E-4325-A145-0139BD888212}"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1E0C79-1E92-4AB0-879A-A5AA7AFD8D0F}" type="slidenum">
              <a:rPr lang="en-US" smtClean="0"/>
              <a:t>‹#›</a:t>
            </a:fld>
            <a:endParaRPr lang="en-US"/>
          </a:p>
        </p:txBody>
      </p:sp>
    </p:spTree>
    <p:extLst>
      <p:ext uri="{BB962C8B-B14F-4D97-AF65-F5344CB8AC3E}">
        <p14:creationId xmlns:p14="http://schemas.microsoft.com/office/powerpoint/2010/main" val="4182477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CC0D95-364E-4325-A145-0139BD888212}"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1E0C79-1E92-4AB0-879A-A5AA7AFD8D0F}" type="slidenum">
              <a:rPr lang="en-US" smtClean="0"/>
              <a:t>‹#›</a:t>
            </a:fld>
            <a:endParaRPr lang="en-US"/>
          </a:p>
        </p:txBody>
      </p:sp>
    </p:spTree>
    <p:extLst>
      <p:ext uri="{BB962C8B-B14F-4D97-AF65-F5344CB8AC3E}">
        <p14:creationId xmlns:p14="http://schemas.microsoft.com/office/powerpoint/2010/main" val="3507492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CC0D95-364E-4325-A145-0139BD888212}"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1E0C79-1E92-4AB0-879A-A5AA7AFD8D0F}" type="slidenum">
              <a:rPr lang="en-US" smtClean="0"/>
              <a:t>‹#›</a:t>
            </a:fld>
            <a:endParaRPr lang="en-US"/>
          </a:p>
        </p:txBody>
      </p:sp>
    </p:spTree>
    <p:extLst>
      <p:ext uri="{BB962C8B-B14F-4D97-AF65-F5344CB8AC3E}">
        <p14:creationId xmlns:p14="http://schemas.microsoft.com/office/powerpoint/2010/main" val="2206077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CC0D95-364E-4325-A145-0139BD888212}"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1E0C79-1E92-4AB0-879A-A5AA7AFD8D0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8973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CC0D95-364E-4325-A145-0139BD88821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1E0C79-1E92-4AB0-879A-A5AA7AFD8D0F}" type="slidenum">
              <a:rPr lang="en-US" smtClean="0"/>
              <a:t>‹#›</a:t>
            </a:fld>
            <a:endParaRPr lang="en-US"/>
          </a:p>
        </p:txBody>
      </p:sp>
    </p:spTree>
    <p:extLst>
      <p:ext uri="{BB962C8B-B14F-4D97-AF65-F5344CB8AC3E}">
        <p14:creationId xmlns:p14="http://schemas.microsoft.com/office/powerpoint/2010/main" val="3364715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CC0D95-364E-4325-A145-0139BD888212}"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1E0C79-1E92-4AB0-879A-A5AA7AFD8D0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395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7CC0D95-364E-4325-A145-0139BD888212}" type="datetimeFigureOut">
              <a:rPr lang="en-US" smtClean="0"/>
              <a:t>10/10/2026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51E0C79-1E92-4AB0-879A-A5AA7AFD8D0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60106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8" Type="http://schemas.openxmlformats.org/officeDocument/2006/relationships/hyperlink" Target="https://www.skillsforcare.org.uk/news-and-events/news/adult-social-care-vacancy-rate-falls-to-lowest-level-in-a-decade-as-workforce-grows?utm" TargetMode="External" /><Relationship Id="rId3" Type="http://schemas.openxmlformats.org/officeDocument/2006/relationships/hyperlink" Target="https://jobs.sense.org.uk/find-a-job/?utm" TargetMode="External" /><Relationship Id="rId7" Type="http://schemas.openxmlformats.org/officeDocument/2006/relationships/hyperlink" Target="https://www.skillsforcare.org.uk/Developing-your-workforce/Care-workforce-pathway/The-Care-Workforce-Pathway.aspx?utm" TargetMode="External" /><Relationship Id="rId2" Type="http://schemas.openxmlformats.org/officeDocument/2006/relationships/hyperlink" Target="https://jobs.sense.org.uk/why-work-at-sense/about-us/development-and-training/?utm" TargetMode="External" /><Relationship Id="rId1" Type="http://schemas.openxmlformats.org/officeDocument/2006/relationships/slideLayout" Target="../slideLayouts/slideLayout2.xml" /><Relationship Id="rId6" Type="http://schemas.openxmlformats.org/officeDocument/2006/relationships/hyperlink" Target="https://www.skillsforcare.org.uk/Developing-your-workforce/Continuing-professional-development/Continuing-professional-development.aspx?utm" TargetMode="External" /><Relationship Id="rId5" Type="http://schemas.openxmlformats.org/officeDocument/2006/relationships/hyperlink" Target="https://www.skillsforcare.org.uk/Developing-your-workforce/Care-Certificate/Care-Certificate.aspx?utm_source=chatgpt.com" TargetMode="External" /><Relationship Id="rId4" Type="http://schemas.openxmlformats.org/officeDocument/2006/relationships/hyperlink" Target="https://www.sense.org.uk/get-involved/jobs-at-sense/?ut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73FAA-6CE7-4231-8F8C-4EB93A5F58F6}"/>
              </a:ext>
            </a:extLst>
          </p:cNvPr>
          <p:cNvSpPr>
            <a:spLocks noGrp="1"/>
          </p:cNvSpPr>
          <p:nvPr>
            <p:ph type="ctrTitle"/>
          </p:nvPr>
        </p:nvSpPr>
        <p:spPr/>
        <p:txBody>
          <a:bodyPr/>
          <a:lstStyle/>
          <a:p>
            <a:r>
              <a:rPr lang="en-US" dirty="0"/>
              <a:t>Module Code: LCHS4009</a:t>
            </a:r>
            <a:br>
              <a:rPr lang="en-US" dirty="0"/>
            </a:br>
            <a:r>
              <a:rPr lang="en-US" dirty="0"/>
              <a:t>My Career Goal: Support Worker</a:t>
            </a:r>
          </a:p>
        </p:txBody>
      </p:sp>
      <p:sp>
        <p:nvSpPr>
          <p:cNvPr id="3" name="Subtitle 2">
            <a:extLst>
              <a:ext uri="{FF2B5EF4-FFF2-40B4-BE49-F238E27FC236}">
                <a16:creationId xmlns:a16="http://schemas.microsoft.com/office/drawing/2014/main" id="{23E26C3A-6A0E-412B-93E0-E4A6B5DE7D49}"/>
              </a:ext>
            </a:extLst>
          </p:cNvPr>
          <p:cNvSpPr>
            <a:spLocks noGrp="1"/>
          </p:cNvSpPr>
          <p:nvPr>
            <p:ph type="subTitle" idx="1"/>
          </p:nvPr>
        </p:nvSpPr>
        <p:spPr/>
        <p:txBody>
          <a:bodyPr/>
          <a:lstStyle/>
          <a:p>
            <a:r>
              <a:rPr lang="en-US" dirty="0"/>
              <a:t>Student Name: Cristina </a:t>
            </a:r>
            <a:r>
              <a:rPr lang="en-US" dirty="0" err="1"/>
              <a:t>Nicoleta</a:t>
            </a:r>
            <a:r>
              <a:rPr lang="en-US" dirty="0"/>
              <a:t> </a:t>
            </a:r>
            <a:r>
              <a:rPr lang="en-US" dirty="0" err="1"/>
              <a:t>Stoiculescu</a:t>
            </a:r>
            <a:r>
              <a:rPr lang="en-US" dirty="0"/>
              <a:t> </a:t>
            </a:r>
          </a:p>
          <a:p>
            <a:r>
              <a:rPr lang="en-US" dirty="0"/>
              <a:t>Lecturer name: </a:t>
            </a:r>
            <a:r>
              <a:rPr lang="en-US" dirty="0" err="1"/>
              <a:t>Kal</a:t>
            </a:r>
            <a:r>
              <a:rPr lang="en-US" dirty="0"/>
              <a:t> </a:t>
            </a:r>
            <a:r>
              <a:rPr lang="en-US" dirty="0" err="1"/>
              <a:t>Alnababtah</a:t>
            </a:r>
            <a:endParaRPr lang="en-US" dirty="0"/>
          </a:p>
        </p:txBody>
      </p:sp>
      <p:pic>
        <p:nvPicPr>
          <p:cNvPr id="4" name="Picture 3">
            <a:extLst>
              <a:ext uri="{FF2B5EF4-FFF2-40B4-BE49-F238E27FC236}">
                <a16:creationId xmlns:a16="http://schemas.microsoft.com/office/drawing/2014/main" id="{3450747B-D236-4381-92CB-DBD1D361FB52}"/>
              </a:ext>
            </a:extLst>
          </p:cNvPr>
          <p:cNvPicPr>
            <a:picLocks noChangeAspect="1"/>
          </p:cNvPicPr>
          <p:nvPr/>
        </p:nvPicPr>
        <p:blipFill>
          <a:blip r:embed="rId3"/>
          <a:stretch>
            <a:fillRect/>
          </a:stretch>
        </p:blipFill>
        <p:spPr>
          <a:xfrm>
            <a:off x="2263741" y="119268"/>
            <a:ext cx="7664517" cy="4313583"/>
          </a:xfrm>
          <a:prstGeom prst="rect">
            <a:avLst/>
          </a:prstGeom>
        </p:spPr>
      </p:pic>
    </p:spTree>
    <p:extLst>
      <p:ext uri="{BB962C8B-B14F-4D97-AF65-F5344CB8AC3E}">
        <p14:creationId xmlns:p14="http://schemas.microsoft.com/office/powerpoint/2010/main" val="3854230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4F8BA-BDBF-48FE-9ABA-51B0B311F6D8}"/>
              </a:ext>
            </a:extLst>
          </p:cNvPr>
          <p:cNvSpPr>
            <a:spLocks noGrp="1"/>
          </p:cNvSpPr>
          <p:nvPr>
            <p:ph type="title"/>
          </p:nvPr>
        </p:nvSpPr>
        <p:spPr/>
        <p:txBody>
          <a:bodyPr/>
          <a:lstStyle/>
          <a:p>
            <a:r>
              <a:rPr lang="en-US" dirty="0"/>
              <a:t>Contents </a:t>
            </a:r>
          </a:p>
        </p:txBody>
      </p:sp>
      <p:sp>
        <p:nvSpPr>
          <p:cNvPr id="3" name="Content Placeholder 2">
            <a:extLst>
              <a:ext uri="{FF2B5EF4-FFF2-40B4-BE49-F238E27FC236}">
                <a16:creationId xmlns:a16="http://schemas.microsoft.com/office/drawing/2014/main" id="{5BC612B1-B0CD-4E7D-A842-67A8B011ED16}"/>
              </a:ext>
            </a:extLst>
          </p:cNvPr>
          <p:cNvSpPr>
            <a:spLocks noGrp="1"/>
          </p:cNvSpPr>
          <p:nvPr>
            <p:ph idx="1"/>
          </p:nvPr>
        </p:nvSpPr>
        <p:spPr/>
        <p:txBody>
          <a:bodyPr/>
          <a:lstStyle/>
          <a:p>
            <a:pPr>
              <a:buFont typeface="Wingdings" panose="05000000000000000000" pitchFamily="2" charset="2"/>
              <a:buChar char="Ø"/>
            </a:pPr>
            <a:r>
              <a:rPr lang="en-US" dirty="0"/>
              <a:t>Career Goal: Support </a:t>
            </a:r>
            <a:r>
              <a:rPr lang="en-US" dirty="0" err="1"/>
              <a:t>WorkerLive</a:t>
            </a:r>
            <a:r>
              <a:rPr lang="en-US" dirty="0"/>
              <a:t> Support Worker Vacancy</a:t>
            </a:r>
          </a:p>
          <a:p>
            <a:pPr>
              <a:buFont typeface="Wingdings" panose="05000000000000000000" pitchFamily="2" charset="2"/>
              <a:buChar char="Ø"/>
            </a:pPr>
            <a:r>
              <a:rPr lang="en-US" dirty="0"/>
              <a:t>Personal SWOT: Strengths &amp; Weaknesses</a:t>
            </a:r>
          </a:p>
          <a:p>
            <a:pPr>
              <a:buFont typeface="Wingdings" panose="05000000000000000000" pitchFamily="2" charset="2"/>
              <a:buChar char="Ø"/>
            </a:pPr>
            <a:r>
              <a:rPr lang="en-US" dirty="0"/>
              <a:t>Personal SWOT: Opportunities &amp; Threats</a:t>
            </a:r>
          </a:p>
          <a:p>
            <a:pPr>
              <a:buFont typeface="Wingdings" panose="05000000000000000000" pitchFamily="2" charset="2"/>
              <a:buChar char="Ø"/>
            </a:pPr>
            <a:r>
              <a:rPr lang="en-US" dirty="0"/>
              <a:t>Using My SWOT to Achieve My Career Goal</a:t>
            </a:r>
          </a:p>
          <a:p>
            <a:pPr>
              <a:buFont typeface="Wingdings" panose="05000000000000000000" pitchFamily="2" charset="2"/>
              <a:buChar char="Ø"/>
            </a:pPr>
            <a:r>
              <a:rPr lang="en-US" dirty="0"/>
              <a:t>References </a:t>
            </a:r>
          </a:p>
        </p:txBody>
      </p:sp>
    </p:spTree>
    <p:extLst>
      <p:ext uri="{BB962C8B-B14F-4D97-AF65-F5344CB8AC3E}">
        <p14:creationId xmlns:p14="http://schemas.microsoft.com/office/powerpoint/2010/main" val="1193589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2074B-815A-4313-9698-0818258571ED}"/>
              </a:ext>
            </a:extLst>
          </p:cNvPr>
          <p:cNvSpPr>
            <a:spLocks noGrp="1"/>
          </p:cNvSpPr>
          <p:nvPr>
            <p:ph type="title"/>
          </p:nvPr>
        </p:nvSpPr>
        <p:spPr/>
        <p:txBody>
          <a:bodyPr/>
          <a:lstStyle/>
          <a:p>
            <a:r>
              <a:rPr lang="en-US" b="1" dirty="0"/>
              <a:t>My Career Goal &amp; Live Support Worker Vacancy</a:t>
            </a:r>
          </a:p>
        </p:txBody>
      </p:sp>
      <p:sp>
        <p:nvSpPr>
          <p:cNvPr id="3" name="Content Placeholder 2">
            <a:extLst>
              <a:ext uri="{FF2B5EF4-FFF2-40B4-BE49-F238E27FC236}">
                <a16:creationId xmlns:a16="http://schemas.microsoft.com/office/drawing/2014/main" id="{CFAFDEBD-2413-4B3B-A31D-9DA50DDA1A57}"/>
              </a:ext>
            </a:extLst>
          </p:cNvPr>
          <p:cNvSpPr>
            <a:spLocks noGrp="1"/>
          </p:cNvSpPr>
          <p:nvPr>
            <p:ph idx="1"/>
          </p:nvPr>
        </p:nvSpPr>
        <p:spPr>
          <a:xfrm>
            <a:off x="1024128" y="2286000"/>
            <a:ext cx="7735559" cy="4023360"/>
          </a:xfrm>
        </p:spPr>
        <p:txBody>
          <a:bodyPr/>
          <a:lstStyle/>
          <a:p>
            <a:r>
              <a:rPr lang="en-US" b="1" dirty="0"/>
              <a:t>Career Goal: </a:t>
            </a:r>
            <a:r>
              <a:rPr lang="en-US" dirty="0"/>
              <a:t>Support Worker in UK health and social care.  </a:t>
            </a:r>
          </a:p>
          <a:p>
            <a:r>
              <a:rPr lang="en-US" b="1" dirty="0"/>
              <a:t>Employer: </a:t>
            </a:r>
            <a:r>
              <a:rPr lang="en-US" dirty="0"/>
              <a:t>Sense  </a:t>
            </a:r>
          </a:p>
          <a:p>
            <a:r>
              <a:rPr lang="en-US" b="1" dirty="0"/>
              <a:t>Job: </a:t>
            </a:r>
            <a:r>
              <a:rPr lang="en-US" dirty="0"/>
              <a:t>Support Worker, 6-bed Supported Living Service </a:t>
            </a:r>
          </a:p>
          <a:p>
            <a:r>
              <a:rPr lang="en-US" b="1" dirty="0"/>
              <a:t>Location: </a:t>
            </a:r>
            <a:r>
              <a:rPr lang="en-US" dirty="0" err="1"/>
              <a:t>Selly</a:t>
            </a:r>
            <a:r>
              <a:rPr lang="en-US" dirty="0"/>
              <a:t> Park, Birmingham  </a:t>
            </a:r>
          </a:p>
          <a:p>
            <a:r>
              <a:rPr lang="en-US" b="1" dirty="0"/>
              <a:t>Salary: </a:t>
            </a:r>
            <a:r>
              <a:rPr lang="en-US" dirty="0"/>
              <a:t>£13 per hour / £25,350 per annum  </a:t>
            </a:r>
          </a:p>
          <a:p>
            <a:r>
              <a:rPr lang="en-US" b="1" dirty="0"/>
              <a:t>Closing date: </a:t>
            </a:r>
            <a:r>
              <a:rPr lang="en-US" dirty="0"/>
              <a:t>12 October 2026 (Sense, 2026a).  </a:t>
            </a:r>
          </a:p>
          <a:p>
            <a:r>
              <a:rPr lang="en-US" dirty="0"/>
              <a:t>I chose this career because it enables me to support people with complex needs to develop independence, choice and control (Sense, 2026b)</a:t>
            </a:r>
          </a:p>
        </p:txBody>
      </p:sp>
      <p:pic>
        <p:nvPicPr>
          <p:cNvPr id="5" name="Picture 4">
            <a:extLst>
              <a:ext uri="{FF2B5EF4-FFF2-40B4-BE49-F238E27FC236}">
                <a16:creationId xmlns:a16="http://schemas.microsoft.com/office/drawing/2014/main" id="{4579C0E3-0812-48BD-8F5C-8F566F053ADF}"/>
              </a:ext>
            </a:extLst>
          </p:cNvPr>
          <p:cNvPicPr>
            <a:picLocks noChangeAspect="1"/>
          </p:cNvPicPr>
          <p:nvPr/>
        </p:nvPicPr>
        <p:blipFill>
          <a:blip r:embed="rId3"/>
          <a:stretch>
            <a:fillRect/>
          </a:stretch>
        </p:blipFill>
        <p:spPr>
          <a:xfrm>
            <a:off x="8124222" y="2505853"/>
            <a:ext cx="3920206" cy="2445024"/>
          </a:xfrm>
          <a:prstGeom prst="rect">
            <a:avLst/>
          </a:prstGeom>
        </p:spPr>
      </p:pic>
    </p:spTree>
    <p:extLst>
      <p:ext uri="{BB962C8B-B14F-4D97-AF65-F5344CB8AC3E}">
        <p14:creationId xmlns:p14="http://schemas.microsoft.com/office/powerpoint/2010/main" val="134824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1156-E62F-45AC-A90A-AF00FFA1595F}"/>
              </a:ext>
            </a:extLst>
          </p:cNvPr>
          <p:cNvSpPr>
            <a:spLocks noGrp="1"/>
          </p:cNvSpPr>
          <p:nvPr>
            <p:ph type="title"/>
          </p:nvPr>
        </p:nvSpPr>
        <p:spPr/>
        <p:txBody>
          <a:bodyPr/>
          <a:lstStyle/>
          <a:p>
            <a:r>
              <a:rPr lang="en-US" b="1" dirty="0"/>
              <a:t>Personal SWOT: Strengths &amp; Weaknesses</a:t>
            </a:r>
          </a:p>
        </p:txBody>
      </p:sp>
      <p:sp>
        <p:nvSpPr>
          <p:cNvPr id="4" name="Text Placeholder 3">
            <a:extLst>
              <a:ext uri="{FF2B5EF4-FFF2-40B4-BE49-F238E27FC236}">
                <a16:creationId xmlns:a16="http://schemas.microsoft.com/office/drawing/2014/main" id="{5E6E214C-687D-41FA-B10B-86BE34A3DBEE}"/>
              </a:ext>
            </a:extLst>
          </p:cNvPr>
          <p:cNvSpPr>
            <a:spLocks noGrp="1"/>
          </p:cNvSpPr>
          <p:nvPr>
            <p:ph type="body" idx="1"/>
          </p:nvPr>
        </p:nvSpPr>
        <p:spPr/>
        <p:txBody>
          <a:bodyPr/>
          <a:lstStyle/>
          <a:p>
            <a:r>
              <a:rPr lang="en-US" b="1" dirty="0"/>
              <a:t>Strengths</a:t>
            </a:r>
          </a:p>
        </p:txBody>
      </p:sp>
      <p:sp>
        <p:nvSpPr>
          <p:cNvPr id="5" name="Content Placeholder 4">
            <a:extLst>
              <a:ext uri="{FF2B5EF4-FFF2-40B4-BE49-F238E27FC236}">
                <a16:creationId xmlns:a16="http://schemas.microsoft.com/office/drawing/2014/main" id="{EE441EE5-B447-4806-99AF-D6C37D084303}"/>
              </a:ext>
            </a:extLst>
          </p:cNvPr>
          <p:cNvSpPr>
            <a:spLocks noGrp="1"/>
          </p:cNvSpPr>
          <p:nvPr>
            <p:ph sz="half" idx="2"/>
          </p:nvPr>
        </p:nvSpPr>
        <p:spPr/>
        <p:txBody>
          <a:bodyPr>
            <a:normAutofit fontScale="92500" lnSpcReduction="10000"/>
          </a:bodyPr>
          <a:lstStyle/>
          <a:p>
            <a:r>
              <a:rPr lang="en-US" dirty="0"/>
              <a:t>Strong communication and active-listening skills.</a:t>
            </a:r>
          </a:p>
          <a:p>
            <a:r>
              <a:rPr lang="en-US" dirty="0"/>
              <a:t>Empathetic, patient and respectful when supporting individuals</a:t>
            </a:r>
          </a:p>
          <a:p>
            <a:r>
              <a:rPr lang="en-US" dirty="0"/>
              <a:t>Reliable and responsible in completing assigned duties.</a:t>
            </a:r>
          </a:p>
          <a:p>
            <a:r>
              <a:rPr lang="en-US" dirty="0"/>
              <a:t>Effective teamwork and willingness to learn.</a:t>
            </a:r>
          </a:p>
          <a:p>
            <a:r>
              <a:rPr lang="en-US" dirty="0"/>
              <a:t>These qualities support person-</a:t>
            </a:r>
            <a:r>
              <a:rPr lang="en-US" dirty="0" err="1"/>
              <a:t>centred</a:t>
            </a:r>
            <a:r>
              <a:rPr lang="en-US" dirty="0"/>
              <a:t> care, dignity and effective relationships (Skills for Care, 2024).</a:t>
            </a:r>
          </a:p>
        </p:txBody>
      </p:sp>
      <p:sp>
        <p:nvSpPr>
          <p:cNvPr id="6" name="Text Placeholder 5">
            <a:extLst>
              <a:ext uri="{FF2B5EF4-FFF2-40B4-BE49-F238E27FC236}">
                <a16:creationId xmlns:a16="http://schemas.microsoft.com/office/drawing/2014/main" id="{FDFFA1F8-598C-465A-A6C9-F4B45F7D3A17}"/>
              </a:ext>
            </a:extLst>
          </p:cNvPr>
          <p:cNvSpPr>
            <a:spLocks noGrp="1"/>
          </p:cNvSpPr>
          <p:nvPr>
            <p:ph type="body" sz="quarter" idx="3"/>
          </p:nvPr>
        </p:nvSpPr>
        <p:spPr/>
        <p:txBody>
          <a:bodyPr/>
          <a:lstStyle/>
          <a:p>
            <a:r>
              <a:rPr lang="en-US" b="1" dirty="0"/>
              <a:t>Weaknesses</a:t>
            </a:r>
          </a:p>
        </p:txBody>
      </p:sp>
      <p:sp>
        <p:nvSpPr>
          <p:cNvPr id="7" name="Content Placeholder 6">
            <a:extLst>
              <a:ext uri="{FF2B5EF4-FFF2-40B4-BE49-F238E27FC236}">
                <a16:creationId xmlns:a16="http://schemas.microsoft.com/office/drawing/2014/main" id="{CED00146-9736-47EF-B6AC-543C19790DD4}"/>
              </a:ext>
            </a:extLst>
          </p:cNvPr>
          <p:cNvSpPr>
            <a:spLocks noGrp="1"/>
          </p:cNvSpPr>
          <p:nvPr>
            <p:ph sz="quarter" idx="4"/>
          </p:nvPr>
        </p:nvSpPr>
        <p:spPr/>
        <p:txBody>
          <a:bodyPr>
            <a:normAutofit fontScale="92500" lnSpcReduction="10000"/>
          </a:bodyPr>
          <a:lstStyle/>
          <a:p>
            <a:r>
              <a:rPr lang="en-US" dirty="0"/>
              <a:t>Limited professional UK care-sector experience.</a:t>
            </a:r>
          </a:p>
          <a:p>
            <a:r>
              <a:rPr lang="en-US" dirty="0"/>
              <a:t>Need further specialist training.</a:t>
            </a:r>
          </a:p>
          <a:p>
            <a:r>
              <a:rPr lang="en-US" dirty="0"/>
              <a:t>Developing confidence when managing challenging situations.</a:t>
            </a:r>
          </a:p>
        </p:txBody>
      </p:sp>
      <p:pic>
        <p:nvPicPr>
          <p:cNvPr id="8" name="Picture 7">
            <a:extLst>
              <a:ext uri="{FF2B5EF4-FFF2-40B4-BE49-F238E27FC236}">
                <a16:creationId xmlns:a16="http://schemas.microsoft.com/office/drawing/2014/main" id="{E1C8298D-EF84-4889-941C-91AC4260D914}"/>
              </a:ext>
            </a:extLst>
          </p:cNvPr>
          <p:cNvPicPr>
            <a:picLocks noChangeAspect="1"/>
          </p:cNvPicPr>
          <p:nvPr/>
        </p:nvPicPr>
        <p:blipFill rotWithShape="1">
          <a:blip r:embed="rId3"/>
          <a:srcRect b="55520"/>
          <a:stretch/>
        </p:blipFill>
        <p:spPr>
          <a:xfrm>
            <a:off x="5884164" y="4944898"/>
            <a:ext cx="6062456" cy="1659190"/>
          </a:xfrm>
          <a:prstGeom prst="rect">
            <a:avLst/>
          </a:prstGeom>
        </p:spPr>
      </p:pic>
    </p:spTree>
    <p:extLst>
      <p:ext uri="{BB962C8B-B14F-4D97-AF65-F5344CB8AC3E}">
        <p14:creationId xmlns:p14="http://schemas.microsoft.com/office/powerpoint/2010/main" val="917523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590F1-CF25-4E32-B77E-2236D2C2DB5A}"/>
              </a:ext>
            </a:extLst>
          </p:cNvPr>
          <p:cNvSpPr>
            <a:spLocks noGrp="1"/>
          </p:cNvSpPr>
          <p:nvPr>
            <p:ph type="title"/>
          </p:nvPr>
        </p:nvSpPr>
        <p:spPr/>
        <p:txBody>
          <a:bodyPr/>
          <a:lstStyle/>
          <a:p>
            <a:r>
              <a:rPr lang="en-US" b="1" dirty="0"/>
              <a:t>SWOT — Opportunities &amp; Threats</a:t>
            </a:r>
          </a:p>
        </p:txBody>
      </p:sp>
      <p:sp>
        <p:nvSpPr>
          <p:cNvPr id="3" name="Text Placeholder 2">
            <a:extLst>
              <a:ext uri="{FF2B5EF4-FFF2-40B4-BE49-F238E27FC236}">
                <a16:creationId xmlns:a16="http://schemas.microsoft.com/office/drawing/2014/main" id="{8A7F3937-C0F7-45A7-A798-2D5DA92C906A}"/>
              </a:ext>
            </a:extLst>
          </p:cNvPr>
          <p:cNvSpPr>
            <a:spLocks noGrp="1"/>
          </p:cNvSpPr>
          <p:nvPr>
            <p:ph type="body" idx="1"/>
          </p:nvPr>
        </p:nvSpPr>
        <p:spPr/>
        <p:txBody>
          <a:bodyPr/>
          <a:lstStyle/>
          <a:p>
            <a:r>
              <a:rPr lang="en-US" b="1" dirty="0"/>
              <a:t>Opportunities</a:t>
            </a:r>
          </a:p>
        </p:txBody>
      </p:sp>
      <p:sp>
        <p:nvSpPr>
          <p:cNvPr id="4" name="Content Placeholder 3">
            <a:extLst>
              <a:ext uri="{FF2B5EF4-FFF2-40B4-BE49-F238E27FC236}">
                <a16:creationId xmlns:a16="http://schemas.microsoft.com/office/drawing/2014/main" id="{579C00A3-9238-4B02-A5D0-878EDCD4D2DF}"/>
              </a:ext>
            </a:extLst>
          </p:cNvPr>
          <p:cNvSpPr>
            <a:spLocks noGrp="1"/>
          </p:cNvSpPr>
          <p:nvPr>
            <p:ph sz="half" idx="2"/>
          </p:nvPr>
        </p:nvSpPr>
        <p:spPr/>
        <p:txBody>
          <a:bodyPr/>
          <a:lstStyle/>
          <a:p>
            <a:r>
              <a:rPr lang="en-US" dirty="0"/>
              <a:t>Sense provides role-specific induction and 150+ learning opportunities, including first aid, medication awareness and communication training (Sense, 2026).</a:t>
            </a:r>
          </a:p>
          <a:p>
            <a:r>
              <a:rPr lang="en-US" dirty="0"/>
              <a:t>The Care Workforce Pathway provides structured opportunities for skills development and career progression (Skills for Care, 2026a).</a:t>
            </a:r>
          </a:p>
        </p:txBody>
      </p:sp>
      <p:sp>
        <p:nvSpPr>
          <p:cNvPr id="5" name="Text Placeholder 4">
            <a:extLst>
              <a:ext uri="{FF2B5EF4-FFF2-40B4-BE49-F238E27FC236}">
                <a16:creationId xmlns:a16="http://schemas.microsoft.com/office/drawing/2014/main" id="{595879CA-61D3-404F-8AB7-DE3B1A833800}"/>
              </a:ext>
            </a:extLst>
          </p:cNvPr>
          <p:cNvSpPr>
            <a:spLocks noGrp="1"/>
          </p:cNvSpPr>
          <p:nvPr>
            <p:ph type="body" sz="quarter" idx="3"/>
          </p:nvPr>
        </p:nvSpPr>
        <p:spPr/>
        <p:txBody>
          <a:bodyPr/>
          <a:lstStyle/>
          <a:p>
            <a:r>
              <a:rPr lang="en-US" b="1" dirty="0"/>
              <a:t>Threats</a:t>
            </a:r>
          </a:p>
        </p:txBody>
      </p:sp>
      <p:sp>
        <p:nvSpPr>
          <p:cNvPr id="6" name="Content Placeholder 5">
            <a:extLst>
              <a:ext uri="{FF2B5EF4-FFF2-40B4-BE49-F238E27FC236}">
                <a16:creationId xmlns:a16="http://schemas.microsoft.com/office/drawing/2014/main" id="{0E7C167E-4956-45C0-806A-3F0AD5A5E930}"/>
              </a:ext>
            </a:extLst>
          </p:cNvPr>
          <p:cNvSpPr>
            <a:spLocks noGrp="1"/>
          </p:cNvSpPr>
          <p:nvPr>
            <p:ph sz="quarter" idx="4"/>
          </p:nvPr>
        </p:nvSpPr>
        <p:spPr/>
        <p:txBody>
          <a:bodyPr/>
          <a:lstStyle/>
          <a:p>
            <a:r>
              <a:rPr lang="en-US" dirty="0"/>
              <a:t>High workload and emotional demands may affect wellbeing.</a:t>
            </a:r>
          </a:p>
          <a:p>
            <a:r>
              <a:rPr lang="en-US" dirty="0"/>
              <a:t>Competition for suitable roles and changing workforce </a:t>
            </a:r>
            <a:r>
              <a:rPr lang="en-US" dirty="0" err="1"/>
              <a:t>requirements.Limited</a:t>
            </a:r>
            <a:r>
              <a:rPr lang="en-US" dirty="0"/>
              <a:t> experience may initially reduce competitiveness.</a:t>
            </a:r>
          </a:p>
        </p:txBody>
      </p:sp>
      <p:pic>
        <p:nvPicPr>
          <p:cNvPr id="7" name="Picture 6">
            <a:extLst>
              <a:ext uri="{FF2B5EF4-FFF2-40B4-BE49-F238E27FC236}">
                <a16:creationId xmlns:a16="http://schemas.microsoft.com/office/drawing/2014/main" id="{04F1ECC1-9AF9-4A8A-A7D3-2DAB39F829F6}"/>
              </a:ext>
            </a:extLst>
          </p:cNvPr>
          <p:cNvPicPr>
            <a:picLocks noChangeAspect="1"/>
          </p:cNvPicPr>
          <p:nvPr/>
        </p:nvPicPr>
        <p:blipFill rotWithShape="1">
          <a:blip r:embed="rId3"/>
          <a:srcRect t="45544"/>
          <a:stretch/>
        </p:blipFill>
        <p:spPr>
          <a:xfrm>
            <a:off x="6851573" y="5052017"/>
            <a:ext cx="5042038" cy="1689405"/>
          </a:xfrm>
          <a:prstGeom prst="rect">
            <a:avLst/>
          </a:prstGeom>
        </p:spPr>
      </p:pic>
    </p:spTree>
    <p:extLst>
      <p:ext uri="{BB962C8B-B14F-4D97-AF65-F5344CB8AC3E}">
        <p14:creationId xmlns:p14="http://schemas.microsoft.com/office/powerpoint/2010/main" val="2477107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42A3-E70C-40AB-9A82-E63D94ADE597}"/>
              </a:ext>
            </a:extLst>
          </p:cNvPr>
          <p:cNvSpPr>
            <a:spLocks noGrp="1"/>
          </p:cNvSpPr>
          <p:nvPr>
            <p:ph type="title"/>
          </p:nvPr>
        </p:nvSpPr>
        <p:spPr/>
        <p:txBody>
          <a:bodyPr/>
          <a:lstStyle/>
          <a:p>
            <a:r>
              <a:rPr lang="en-US" b="1" dirty="0"/>
              <a:t>Using My SWOT to Achieve My Career Goal</a:t>
            </a:r>
          </a:p>
        </p:txBody>
      </p:sp>
      <p:sp>
        <p:nvSpPr>
          <p:cNvPr id="7" name="Content Placeholder 6">
            <a:extLst>
              <a:ext uri="{FF2B5EF4-FFF2-40B4-BE49-F238E27FC236}">
                <a16:creationId xmlns:a16="http://schemas.microsoft.com/office/drawing/2014/main" id="{6EF73B7A-F23F-4FC7-BDF0-B0E41D1E9D82}"/>
              </a:ext>
            </a:extLst>
          </p:cNvPr>
          <p:cNvSpPr>
            <a:spLocks noGrp="1"/>
          </p:cNvSpPr>
          <p:nvPr>
            <p:ph idx="1"/>
          </p:nvPr>
        </p:nvSpPr>
        <p:spPr/>
        <p:txBody>
          <a:bodyPr/>
          <a:lstStyle/>
          <a:p>
            <a:r>
              <a:rPr lang="en-US" dirty="0"/>
              <a:t>I will use my communication and empathy to build positive relationships while gaining practical care experience.</a:t>
            </a:r>
          </a:p>
          <a:p>
            <a:r>
              <a:rPr lang="en-US" dirty="0"/>
              <a:t>My patience and teamwork will help me manage challenging situations safely.</a:t>
            </a:r>
          </a:p>
          <a:p>
            <a:r>
              <a:rPr lang="en-US" dirty="0"/>
              <a:t>I will use Sense’s training opportunities to develop specialist skills and confidence (Sense, 2026).</a:t>
            </a:r>
          </a:p>
          <a:p>
            <a:r>
              <a:rPr lang="en-US" dirty="0"/>
              <a:t>Regular feedback, reflection and continuous professional development will address skill gaps.</a:t>
            </a:r>
          </a:p>
          <a:p>
            <a:r>
              <a:rPr lang="en-US" dirty="0"/>
              <a:t>These actions will strengthen my employability and career progression.</a:t>
            </a:r>
          </a:p>
        </p:txBody>
      </p:sp>
    </p:spTree>
    <p:extLst>
      <p:ext uri="{BB962C8B-B14F-4D97-AF65-F5344CB8AC3E}">
        <p14:creationId xmlns:p14="http://schemas.microsoft.com/office/powerpoint/2010/main" val="2040800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1B7B-D500-4B12-90BB-56A016418F33}"/>
              </a:ext>
            </a:extLst>
          </p:cNvPr>
          <p:cNvSpPr>
            <a:spLocks noGrp="1"/>
          </p:cNvSpPr>
          <p:nvPr>
            <p:ph type="title"/>
          </p:nvPr>
        </p:nvSpPr>
        <p:spPr/>
        <p:txBody>
          <a:bodyPr/>
          <a:lstStyle/>
          <a:p>
            <a:r>
              <a:rPr lang="en-US" b="1" dirty="0"/>
              <a:t>Personal Action Plan</a:t>
            </a:r>
          </a:p>
        </p:txBody>
      </p:sp>
      <p:graphicFrame>
        <p:nvGraphicFramePr>
          <p:cNvPr id="6" name="Table 6">
            <a:extLst>
              <a:ext uri="{FF2B5EF4-FFF2-40B4-BE49-F238E27FC236}">
                <a16:creationId xmlns:a16="http://schemas.microsoft.com/office/drawing/2014/main" id="{D65CCC02-2D87-4E3E-B52A-B3C387100233}"/>
              </a:ext>
            </a:extLst>
          </p:cNvPr>
          <p:cNvGraphicFramePr>
            <a:graphicFrameLocks noGrp="1"/>
          </p:cNvGraphicFramePr>
          <p:nvPr>
            <p:ph idx="1"/>
            <p:extLst>
              <p:ext uri="{D42A27DB-BD31-4B8C-83A1-F6EECF244321}">
                <p14:modId xmlns:p14="http://schemas.microsoft.com/office/powerpoint/2010/main" val="1680661177"/>
              </p:ext>
            </p:extLst>
          </p:nvPr>
        </p:nvGraphicFramePr>
        <p:xfrm>
          <a:off x="1023938" y="2286000"/>
          <a:ext cx="9720261" cy="3032760"/>
        </p:xfrm>
        <a:graphic>
          <a:graphicData uri="http://schemas.openxmlformats.org/drawingml/2006/table">
            <a:tbl>
              <a:tblPr firstRow="1" bandRow="1">
                <a:tableStyleId>{5C22544A-7EE6-4342-B048-85BDC9FD1C3A}</a:tableStyleId>
              </a:tblPr>
              <a:tblGrid>
                <a:gridCol w="3240087">
                  <a:extLst>
                    <a:ext uri="{9D8B030D-6E8A-4147-A177-3AD203B41FA5}">
                      <a16:colId xmlns:a16="http://schemas.microsoft.com/office/drawing/2014/main" val="1599823081"/>
                    </a:ext>
                  </a:extLst>
                </a:gridCol>
                <a:gridCol w="4813714">
                  <a:extLst>
                    <a:ext uri="{9D8B030D-6E8A-4147-A177-3AD203B41FA5}">
                      <a16:colId xmlns:a16="http://schemas.microsoft.com/office/drawing/2014/main" val="1661037202"/>
                    </a:ext>
                  </a:extLst>
                </a:gridCol>
                <a:gridCol w="1666460">
                  <a:extLst>
                    <a:ext uri="{9D8B030D-6E8A-4147-A177-3AD203B41FA5}">
                      <a16:colId xmlns:a16="http://schemas.microsoft.com/office/drawing/2014/main" val="3900223338"/>
                    </a:ext>
                  </a:extLst>
                </a:gridCol>
              </a:tblGrid>
              <a:tr h="370840">
                <a:tc>
                  <a:txBody>
                    <a:bodyPr/>
                    <a:lstStyle/>
                    <a:p>
                      <a:r>
                        <a:rPr lang="en-US" dirty="0"/>
                        <a:t>Development Area</a:t>
                      </a:r>
                    </a:p>
                  </a:txBody>
                  <a:tcPr/>
                </a:tc>
                <a:tc>
                  <a:txBody>
                    <a:bodyPr/>
                    <a:lstStyle/>
                    <a:p>
                      <a:r>
                        <a:rPr lang="en-US" dirty="0"/>
                        <a:t>Action</a:t>
                      </a:r>
                    </a:p>
                  </a:txBody>
                  <a:tcPr/>
                </a:tc>
                <a:tc>
                  <a:txBody>
                    <a:bodyPr/>
                    <a:lstStyle/>
                    <a:p>
                      <a:r>
                        <a:rPr lang="en-US" dirty="0"/>
                        <a:t>Timescale</a:t>
                      </a:r>
                    </a:p>
                  </a:txBody>
                  <a:tcPr/>
                </a:tc>
                <a:extLst>
                  <a:ext uri="{0D108BD9-81ED-4DB2-BD59-A6C34878D82A}">
                    <a16:rowId xmlns:a16="http://schemas.microsoft.com/office/drawing/2014/main" val="4073711987"/>
                  </a:ext>
                </a:extLst>
              </a:tr>
              <a:tr h="370840">
                <a:tc>
                  <a:txBody>
                    <a:bodyPr/>
                    <a:lstStyle/>
                    <a:p>
                      <a:r>
                        <a:rPr lang="en-US" dirty="0"/>
                        <a:t>Practical experience</a:t>
                      </a:r>
                    </a:p>
                  </a:txBody>
                  <a:tcPr/>
                </a:tc>
                <a:tc>
                  <a:txBody>
                    <a:bodyPr/>
                    <a:lstStyle/>
                    <a:p>
                      <a:r>
                        <a:rPr lang="en-US" dirty="0"/>
                        <a:t>Gain supervised experience in a Support Worker role</a:t>
                      </a:r>
                    </a:p>
                  </a:txBody>
                  <a:tcPr/>
                </a:tc>
                <a:tc>
                  <a:txBody>
                    <a:bodyPr/>
                    <a:lstStyle/>
                    <a:p>
                      <a:r>
                        <a:rPr lang="en-US" dirty="0"/>
                        <a:t>0–3 months</a:t>
                      </a:r>
                    </a:p>
                  </a:txBody>
                  <a:tcPr/>
                </a:tc>
                <a:extLst>
                  <a:ext uri="{0D108BD9-81ED-4DB2-BD59-A6C34878D82A}">
                    <a16:rowId xmlns:a16="http://schemas.microsoft.com/office/drawing/2014/main" val="1778154554"/>
                  </a:ext>
                </a:extLst>
              </a:tr>
              <a:tr h="370840">
                <a:tc>
                  <a:txBody>
                    <a:bodyPr/>
                    <a:lstStyle/>
                    <a:p>
                      <a:r>
                        <a:rPr lang="en-US" dirty="0"/>
                        <a:t>Specialist knowledge</a:t>
                      </a:r>
                    </a:p>
                  </a:txBody>
                  <a:tcPr/>
                </a:tc>
                <a:tc>
                  <a:txBody>
                    <a:bodyPr/>
                    <a:lstStyle/>
                    <a:p>
                      <a:r>
                        <a:rPr lang="en-US" dirty="0"/>
                        <a:t>Complete Care Certificate and relevant safeguarding training</a:t>
                      </a:r>
                    </a:p>
                  </a:txBody>
                  <a:tcPr/>
                </a:tc>
                <a:tc>
                  <a:txBody>
                    <a:bodyPr/>
                    <a:lstStyle/>
                    <a:p>
                      <a:r>
                        <a:rPr lang="en-US" dirty="0"/>
                        <a:t>3–6 months</a:t>
                      </a:r>
                    </a:p>
                  </a:txBody>
                  <a:tcPr/>
                </a:tc>
                <a:extLst>
                  <a:ext uri="{0D108BD9-81ED-4DB2-BD59-A6C34878D82A}">
                    <a16:rowId xmlns:a16="http://schemas.microsoft.com/office/drawing/2014/main" val="3531092288"/>
                  </a:ext>
                </a:extLst>
              </a:tr>
              <a:tr h="370840">
                <a:tc>
                  <a:txBody>
                    <a:bodyPr/>
                    <a:lstStyle/>
                    <a:p>
                      <a:r>
                        <a:rPr lang="en-US" dirty="0"/>
                        <a:t>Confidence</a:t>
                      </a:r>
                    </a:p>
                  </a:txBody>
                  <a:tcPr/>
                </a:tc>
                <a:tc>
                  <a:txBody>
                    <a:bodyPr/>
                    <a:lstStyle/>
                    <a:p>
                      <a:r>
                        <a:rPr lang="en-US" dirty="0"/>
                        <a:t>Seek feedback and reflect on challenging situations</a:t>
                      </a:r>
                    </a:p>
                  </a:txBody>
                  <a:tcPr/>
                </a:tc>
                <a:tc>
                  <a:txBody>
                    <a:bodyPr/>
                    <a:lstStyle/>
                    <a:p>
                      <a:r>
                        <a:rPr lang="en-US" dirty="0"/>
                        <a:t>Ongoing</a:t>
                      </a:r>
                    </a:p>
                  </a:txBody>
                  <a:tcPr/>
                </a:tc>
                <a:extLst>
                  <a:ext uri="{0D108BD9-81ED-4DB2-BD59-A6C34878D82A}">
                    <a16:rowId xmlns:a16="http://schemas.microsoft.com/office/drawing/2014/main" val="177943930"/>
                  </a:ext>
                </a:extLst>
              </a:tr>
              <a:tr h="370840">
                <a:tc>
                  <a:txBody>
                    <a:bodyPr/>
                    <a:lstStyle/>
                    <a:p>
                      <a:r>
                        <a:rPr lang="en-US" dirty="0"/>
                        <a:t>Career development</a:t>
                      </a:r>
                    </a:p>
                  </a:txBody>
                  <a:tcPr/>
                </a:tc>
                <a:tc>
                  <a:txBody>
                    <a:bodyPr/>
                    <a:lstStyle/>
                    <a:p>
                      <a:r>
                        <a:rPr lang="en-US" dirty="0"/>
                        <a:t>Undertake CPD and specialist training</a:t>
                      </a:r>
                    </a:p>
                  </a:txBody>
                  <a:tcPr/>
                </a:tc>
                <a:tc>
                  <a:txBody>
                    <a:bodyPr/>
                    <a:lstStyle/>
                    <a:p>
                      <a:r>
                        <a:rPr lang="en-US" dirty="0"/>
                        <a:t>6–12 months</a:t>
                      </a:r>
                    </a:p>
                  </a:txBody>
                  <a:tcPr/>
                </a:tc>
                <a:extLst>
                  <a:ext uri="{0D108BD9-81ED-4DB2-BD59-A6C34878D82A}">
                    <a16:rowId xmlns:a16="http://schemas.microsoft.com/office/drawing/2014/main" val="58869841"/>
                  </a:ext>
                </a:extLst>
              </a:tr>
              <a:tr h="370840">
                <a:tc>
                  <a:txBody>
                    <a:bodyPr/>
                    <a:lstStyle/>
                    <a:p>
                      <a:r>
                        <a:rPr lang="en-US" dirty="0"/>
                        <a:t>Progression</a:t>
                      </a:r>
                    </a:p>
                  </a:txBody>
                  <a:tcPr/>
                </a:tc>
                <a:tc>
                  <a:txBody>
                    <a:bodyPr/>
                    <a:lstStyle/>
                    <a:p>
                      <a:r>
                        <a:rPr lang="en-US" dirty="0"/>
                        <a:t>Work towards a Senior Support Worker role</a:t>
                      </a:r>
                    </a:p>
                  </a:txBody>
                  <a:tcPr/>
                </a:tc>
                <a:tc>
                  <a:txBody>
                    <a:bodyPr/>
                    <a:lstStyle/>
                    <a:p>
                      <a:r>
                        <a:rPr lang="en-US" dirty="0"/>
                        <a:t>2–3 years</a:t>
                      </a:r>
                    </a:p>
                  </a:txBody>
                  <a:tcPr/>
                </a:tc>
                <a:extLst>
                  <a:ext uri="{0D108BD9-81ED-4DB2-BD59-A6C34878D82A}">
                    <a16:rowId xmlns:a16="http://schemas.microsoft.com/office/drawing/2014/main" val="2526171622"/>
                  </a:ext>
                </a:extLst>
              </a:tr>
            </a:tbl>
          </a:graphicData>
        </a:graphic>
      </p:graphicFrame>
    </p:spTree>
    <p:extLst>
      <p:ext uri="{BB962C8B-B14F-4D97-AF65-F5344CB8AC3E}">
        <p14:creationId xmlns:p14="http://schemas.microsoft.com/office/powerpoint/2010/main" val="4039713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7A30-245D-4941-ADBE-A34FEB68D90E}"/>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CF9B4A5D-5E8C-4D13-8ACE-9D2B6963F55C}"/>
              </a:ext>
            </a:extLst>
          </p:cNvPr>
          <p:cNvSpPr>
            <a:spLocks noGrp="1"/>
          </p:cNvSpPr>
          <p:nvPr>
            <p:ph idx="1"/>
          </p:nvPr>
        </p:nvSpPr>
        <p:spPr/>
        <p:txBody>
          <a:bodyPr>
            <a:normAutofit fontScale="62500" lnSpcReduction="20000"/>
          </a:bodyPr>
          <a:lstStyle/>
          <a:p>
            <a:pPr marL="0" marR="0">
              <a:lnSpc>
                <a:spcPct val="107000"/>
              </a:lnSpc>
              <a:spcBef>
                <a:spcPts val="0"/>
              </a:spcBef>
              <a:spcAft>
                <a:spcPts val="800"/>
              </a:spcAf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Sense (2026)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Development and training</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2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https://jobs.sense.org.uk/why-work-at-sense/about-us/development-and-training/?utm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Sense (2026a)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Find a job: Support Worker, </a:t>
            </a:r>
            <a:r>
              <a:rPr lang="en-US" sz="2400" i="1" kern="0" dirty="0" err="1">
                <a:effectLst/>
                <a:latin typeface="Times New Roman" panose="02020603050405020304" pitchFamily="18" charset="0"/>
                <a:ea typeface="Times New Roman" panose="02020603050405020304" pitchFamily="18" charset="0"/>
                <a:cs typeface="Times New Roman" panose="02020603050405020304" pitchFamily="18" charset="0"/>
              </a:rPr>
              <a:t>Selly</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 Park</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2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https://jobs.sense.org.uk/find-a-job/?utm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Sense (2026b)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Jobs at Sense</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2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https://www.sense.org.uk/get-involved/jobs-at-sense/?utm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Sense (2026c)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Development and training</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2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https://jobs.sense.org.uk/why-work-at-sense/about-us/development-and-training/?utm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Skills for Care (2024) </a:t>
            </a:r>
            <a:r>
              <a:rPr lang="en-US" sz="2000" i="1" kern="100" dirty="0">
                <a:effectLst/>
                <a:latin typeface="Calibri" panose="020F0502020204030204" pitchFamily="34" charset="0"/>
                <a:ea typeface="Calibri" panose="020F0502020204030204" pitchFamily="34" charset="0"/>
                <a:cs typeface="Times New Roman" panose="02020603050405020304" pitchFamily="18" charset="0"/>
              </a:rPr>
              <a:t>Care Certificate standards</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20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Skills for Care – Care Certificate</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 (Accessed: 4 October 2026)</a:t>
            </a:r>
          </a:p>
          <a:p>
            <a:pPr marL="0" marR="0">
              <a:lnSpc>
                <a:spcPct val="107000"/>
              </a:lnSpc>
              <a:spcBef>
                <a:spcPts val="0"/>
              </a:spcBef>
              <a:spcAft>
                <a:spcPts val="800"/>
              </a:spcAf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Skills for Care (2025)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Continuing professional development (CPD)</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2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https://www.skillsforcare.org.uk/Developing-your-workforce/Continuing-professional-development/Continuing-professional-development.aspx?utm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October 2026).</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Skills for Care (2026a)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The Care Workforce Pathway</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2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https://www.skillsforcare.org.uk/Developing-your-workforce/Care-workforce-pathway/The-Care-Workforce-Pathway.aspx?utm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Skills for Care (2026b) </a:t>
            </a:r>
            <a:r>
              <a:rPr lang="en-US" sz="2400" i="1" kern="0" dirty="0">
                <a:effectLst/>
                <a:latin typeface="Times New Roman" panose="02020603050405020304" pitchFamily="18" charset="0"/>
                <a:ea typeface="Times New Roman" panose="02020603050405020304" pitchFamily="18" charset="0"/>
                <a:cs typeface="Times New Roman" panose="02020603050405020304" pitchFamily="18" charset="0"/>
              </a:rPr>
              <a:t>Adult social care vacancy rate falls to lowest level in a decade as workforce grows</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2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https://www.skillsforcare.org.uk/news-and-events/news/adult-social-care-vacancy-rate-falls-to-lowest-level-in-a-decade-as-workforce-grows?utm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621238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35</TotalTime>
  <Words>1235</Words>
  <Application>Microsoft Office PowerPoint</Application>
  <PresentationFormat>Widescreen</PresentationFormat>
  <Paragraphs>79</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Integral</vt:lpstr>
      <vt:lpstr>Module Code: LCHS4009 My Career Goal: Support Worker</vt:lpstr>
      <vt:lpstr>Contents </vt:lpstr>
      <vt:lpstr>My Career Goal &amp; Live Support Worker Vacancy</vt:lpstr>
      <vt:lpstr>Personal SWOT: Strengths &amp; Weaknesses</vt:lpstr>
      <vt:lpstr>SWOT — Opportunities &amp; Threats</vt:lpstr>
      <vt:lpstr>Using My SWOT to Achieve My Career Goal</vt:lpstr>
      <vt:lpstr>Personal 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Author</dc:creator>
  <cp:lastModifiedBy>cristina stoiculescu</cp:lastModifiedBy>
  <cp:revision>6</cp:revision>
  <dcterms:created xsi:type="dcterms:W3CDTF">2026-10-04T09:46:12Z</dcterms:created>
  <dcterms:modified xsi:type="dcterms:W3CDTF">2026-10-10T08:35:29Z</dcterms:modified>
</cp:coreProperties>
</file>