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sldIdLst>
    <p:sldId id="256" r:id="rId2"/>
    <p:sldId id="273" r:id="rId3"/>
    <p:sldId id="271" r:id="rId4"/>
    <p:sldId id="264" r:id="rId5"/>
    <p:sldId id="257" r:id="rId6"/>
    <p:sldId id="258" r:id="rId7"/>
    <p:sldId id="259" r:id="rId8"/>
    <p:sldId id="260" r:id="rId9"/>
    <p:sldId id="261" r:id="rId10"/>
    <p:sldId id="262" r:id="rId11"/>
    <p:sldId id="263" r:id="rId12"/>
    <p:sldId id="265" r:id="rId13"/>
    <p:sldId id="266" r:id="rId14"/>
    <p:sldId id="267" r:id="rId15"/>
    <p:sldId id="268" r:id="rId16"/>
    <p:sldId id="269" r:id="rId17"/>
    <p:sldId id="270" r:id="rId18"/>
    <p:sldId id="272"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5" autoAdjust="0"/>
    <p:restoredTop sz="94677" autoAdjust="0"/>
  </p:normalViewPr>
  <p:slideViewPr>
    <p:cSldViewPr>
      <p:cViewPr varScale="1">
        <p:scale>
          <a:sx n="91" d="100"/>
          <a:sy n="91" d="100"/>
        </p:scale>
        <p:origin x="1138" y="77"/>
      </p:cViewPr>
      <p:guideLst>
        <p:guide orient="horz" pos="2160"/>
        <p:guide pos="2880"/>
      </p:guideLst>
    </p:cSldViewPr>
  </p:slideViewPr>
  <p:outlineViewPr>
    <p:cViewPr>
      <p:scale>
        <a:sx n="33" d="100"/>
        <a:sy n="33" d="100"/>
      </p:scale>
      <p:origin x="72" y="15168"/>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89D641C5-85DE-40AA-A407-1C1FA48E84BD}" type="datetimeFigureOut">
              <a:rPr lang="en-GB" smtClean="0"/>
              <a:t>26/07/2022</a:t>
            </a:fld>
            <a:endParaRPr lang="en-GB"/>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GB"/>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9A94538D-A0B8-451F-83DA-EE4AA50A48ED}"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89D641C5-85DE-40AA-A407-1C1FA48E84BD}" type="datetimeFigureOut">
              <a:rPr lang="en-GB" smtClean="0"/>
              <a:t>26/07/2022</a:t>
            </a:fld>
            <a:endParaRPr lang="en-GB"/>
          </a:p>
        </p:txBody>
      </p:sp>
      <p:sp>
        <p:nvSpPr>
          <p:cNvPr id="5" name="Footer Placeholder 4"/>
          <p:cNvSpPr>
            <a:spLocks noGrp="1"/>
          </p:cNvSpPr>
          <p:nvPr>
            <p:ph type="ftr" sz="quarter" idx="11"/>
          </p:nvPr>
        </p:nvSpPr>
        <p:spPr>
          <a:xfrm>
            <a:off x="457200" y="6480969"/>
            <a:ext cx="4260056" cy="300831"/>
          </a:xfrm>
        </p:spPr>
        <p:txBody>
          <a:bodyPr/>
          <a:lstStyle/>
          <a:p>
            <a:endParaRPr lang="en-GB"/>
          </a:p>
        </p:txBody>
      </p:sp>
      <p:sp>
        <p:nvSpPr>
          <p:cNvPr id="6" name="Slide Number Placeholder 5"/>
          <p:cNvSpPr>
            <a:spLocks noGrp="1"/>
          </p:cNvSpPr>
          <p:nvPr>
            <p:ph type="sldNum" sz="quarter" idx="12"/>
          </p:nvPr>
        </p:nvSpPr>
        <p:spPr/>
        <p:txBody>
          <a:bodyPr/>
          <a:lstStyle/>
          <a:p>
            <a:fld id="{9A94538D-A0B8-451F-83DA-EE4AA50A48ED}"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89D641C5-85DE-40AA-A407-1C1FA48E84BD}" type="datetimeFigureOut">
              <a:rPr lang="en-GB" smtClean="0"/>
              <a:t>26/07/2022</a:t>
            </a:fld>
            <a:endParaRPr lang="en-GB"/>
          </a:p>
        </p:txBody>
      </p:sp>
      <p:sp>
        <p:nvSpPr>
          <p:cNvPr id="5" name="Footer Placeholder 4"/>
          <p:cNvSpPr>
            <a:spLocks noGrp="1"/>
          </p:cNvSpPr>
          <p:nvPr>
            <p:ph type="ftr" sz="quarter" idx="11"/>
          </p:nvPr>
        </p:nvSpPr>
        <p:spPr>
          <a:xfrm>
            <a:off x="2619376" y="6480969"/>
            <a:ext cx="4260056" cy="300831"/>
          </a:xfrm>
        </p:spPr>
        <p:txBody>
          <a:bodyPr/>
          <a:lstStyle/>
          <a:p>
            <a:endParaRPr lang="en-GB"/>
          </a:p>
        </p:txBody>
      </p:sp>
      <p:sp>
        <p:nvSpPr>
          <p:cNvPr id="6" name="Slide Number Placeholder 5"/>
          <p:cNvSpPr>
            <a:spLocks noGrp="1"/>
          </p:cNvSpPr>
          <p:nvPr>
            <p:ph type="sldNum" sz="quarter" idx="12"/>
          </p:nvPr>
        </p:nvSpPr>
        <p:spPr>
          <a:xfrm>
            <a:off x="8451056" y="809624"/>
            <a:ext cx="502920" cy="300831"/>
          </a:xfrm>
        </p:spPr>
        <p:txBody>
          <a:bodyPr/>
          <a:lstStyle/>
          <a:p>
            <a:fld id="{9A94538D-A0B8-451F-83DA-EE4AA50A48ED}" type="slidenum">
              <a:rPr lang="en-GB" smtClean="0"/>
              <a:t>‹#›</a:t>
            </a:fld>
            <a:endParaRPr lang="en-GB"/>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89D641C5-85DE-40AA-A407-1C1FA48E84BD}" type="datetimeFigureOut">
              <a:rPr lang="en-GB" smtClean="0"/>
              <a:t>26/07/2022</a:t>
            </a:fld>
            <a:endParaRPr lang="en-GB"/>
          </a:p>
        </p:txBody>
      </p:sp>
      <p:sp>
        <p:nvSpPr>
          <p:cNvPr id="6" name="Footer Placeholder 5"/>
          <p:cNvSpPr>
            <a:spLocks noGrp="1"/>
          </p:cNvSpPr>
          <p:nvPr>
            <p:ph type="ftr" sz="quarter" idx="11"/>
          </p:nvPr>
        </p:nvSpPr>
        <p:spPr>
          <a:xfrm>
            <a:off x="457200" y="6480969"/>
            <a:ext cx="4260056" cy="301752"/>
          </a:xfrm>
        </p:spPr>
        <p:txBody>
          <a:bodyPr/>
          <a:lstStyle/>
          <a:p>
            <a:endParaRPr lang="en-GB"/>
          </a:p>
        </p:txBody>
      </p:sp>
      <p:sp>
        <p:nvSpPr>
          <p:cNvPr id="7" name="Slide Number Placeholder 6"/>
          <p:cNvSpPr>
            <a:spLocks noGrp="1"/>
          </p:cNvSpPr>
          <p:nvPr>
            <p:ph type="sldNum" sz="quarter" idx="12"/>
          </p:nvPr>
        </p:nvSpPr>
        <p:spPr>
          <a:xfrm>
            <a:off x="7589520" y="6480969"/>
            <a:ext cx="502920" cy="301752"/>
          </a:xfrm>
        </p:spPr>
        <p:txBody>
          <a:bodyPr/>
          <a:lstStyle/>
          <a:p>
            <a:fld id="{9A94538D-A0B8-451F-83DA-EE4AA50A48ED}"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89D641C5-85DE-40AA-A407-1C1FA48E84BD}" type="datetimeFigureOut">
              <a:rPr lang="en-GB" smtClean="0"/>
              <a:t>26/07/2022</a:t>
            </a:fld>
            <a:endParaRPr lang="en-GB"/>
          </a:p>
        </p:txBody>
      </p:sp>
      <p:sp>
        <p:nvSpPr>
          <p:cNvPr id="8" name="Footer Placeholder 7"/>
          <p:cNvSpPr>
            <a:spLocks noGrp="1"/>
          </p:cNvSpPr>
          <p:nvPr>
            <p:ph type="ftr" sz="quarter" idx="11"/>
          </p:nvPr>
        </p:nvSpPr>
        <p:spPr>
          <a:xfrm>
            <a:off x="457200" y="6480969"/>
            <a:ext cx="4261104" cy="301752"/>
          </a:xfrm>
        </p:spPr>
        <p:txBody>
          <a:bodyPr/>
          <a:lstStyle/>
          <a:p>
            <a:endParaRPr lang="en-GB"/>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9A94538D-A0B8-451F-83DA-EE4AA50A48ED}"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89D641C5-85DE-40AA-A407-1C1FA48E84BD}" type="datetimeFigureOut">
              <a:rPr lang="en-GB" smtClean="0"/>
              <a:t>26/07/2022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94538D-A0B8-451F-83DA-EE4AA50A48ED}"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89D641C5-85DE-40AA-A407-1C1FA48E84BD}" type="datetimeFigureOut">
              <a:rPr lang="en-GB" smtClean="0"/>
              <a:t>26/07/2022</a:t>
            </a:fld>
            <a:endParaRPr lang="en-GB"/>
          </a:p>
        </p:txBody>
      </p:sp>
      <p:sp>
        <p:nvSpPr>
          <p:cNvPr id="3" name="Footer Placeholder 2"/>
          <p:cNvSpPr>
            <a:spLocks noGrp="1"/>
          </p:cNvSpPr>
          <p:nvPr>
            <p:ph type="ftr" sz="quarter" idx="11"/>
          </p:nvPr>
        </p:nvSpPr>
        <p:spPr>
          <a:xfrm>
            <a:off x="457200" y="6481890"/>
            <a:ext cx="4260056" cy="300831"/>
          </a:xfrm>
        </p:spPr>
        <p:txBody>
          <a:bodyPr/>
          <a:lstStyle/>
          <a:p>
            <a:endParaRPr lang="en-GB"/>
          </a:p>
        </p:txBody>
      </p:sp>
      <p:sp>
        <p:nvSpPr>
          <p:cNvPr id="4" name="Slide Number Placeholder 3"/>
          <p:cNvSpPr>
            <a:spLocks noGrp="1"/>
          </p:cNvSpPr>
          <p:nvPr>
            <p:ph type="sldNum" sz="quarter" idx="12"/>
          </p:nvPr>
        </p:nvSpPr>
        <p:spPr>
          <a:xfrm>
            <a:off x="7589520" y="6480969"/>
            <a:ext cx="502920" cy="301752"/>
          </a:xfrm>
        </p:spPr>
        <p:txBody>
          <a:bodyPr/>
          <a:lstStyle/>
          <a:p>
            <a:fld id="{9A94538D-A0B8-451F-83DA-EE4AA50A48ED}"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89D641C5-85DE-40AA-A407-1C1FA48E84BD}" type="datetimeFigureOut">
              <a:rPr lang="en-GB" smtClean="0"/>
              <a:t>26/07/2022</a:t>
            </a:fld>
            <a:endParaRPr lang="en-GB"/>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9A94538D-A0B8-451F-83DA-EE4AA50A48ED}"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89D641C5-85DE-40AA-A407-1C1FA48E84BD}" type="datetimeFigureOut">
              <a:rPr lang="en-GB" smtClean="0"/>
              <a:t>26/07/2022</a:t>
            </a:fld>
            <a:endParaRPr lang="en-GB"/>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9A94538D-A0B8-451F-83DA-EE4AA50A48ED}"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9D641C5-85DE-40AA-A407-1C1FA48E84BD}" type="datetimeFigureOut">
              <a:rPr lang="en-GB" smtClean="0"/>
              <a:t>26/07/2022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94538D-A0B8-451F-83DA-EE4AA50A48ED}"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9D641C5-85DE-40AA-A407-1C1FA48E84BD}" type="datetimeFigureOut">
              <a:rPr lang="en-GB" smtClean="0"/>
              <a:t>26/07/2022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94538D-A0B8-451F-83DA-EE4AA50A48ED}"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89D641C5-85DE-40AA-A407-1C1FA48E84BD}" type="datetimeFigureOut">
              <a:rPr lang="en-GB" smtClean="0"/>
              <a:t>26/07/2022</a:t>
            </a:fld>
            <a:endParaRPr lang="en-GB"/>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GB"/>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9A94538D-A0B8-451F-83DA-EE4AA50A48ED}"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smallbusiness.chron.com/communication-channels-within-organization-61447.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t>Effective Team Working and Communication</a:t>
            </a:r>
            <a:endParaRPr lang="en-GB" sz="3200" b="1" dirty="0"/>
          </a:p>
        </p:txBody>
      </p:sp>
      <p:sp>
        <p:nvSpPr>
          <p:cNvPr id="3" name="Subtitle 2"/>
          <p:cNvSpPr>
            <a:spLocks noGrp="1"/>
          </p:cNvSpPr>
          <p:nvPr>
            <p:ph idx="1"/>
          </p:nvPr>
        </p:nvSpPr>
        <p:spPr/>
        <p:txBody>
          <a:bodyPr>
            <a:normAutofit fontScale="85000" lnSpcReduction="20000"/>
          </a:bodyPr>
          <a:lstStyle/>
          <a:p>
            <a:pPr marL="64008" indent="0">
              <a:buNone/>
            </a:pPr>
            <a:r>
              <a:rPr lang="en-GB" sz="3200" b="1" dirty="0" smtClean="0"/>
              <a:t>   </a:t>
            </a:r>
          </a:p>
          <a:p>
            <a:pPr marL="64008" indent="0">
              <a:buNone/>
            </a:pPr>
            <a:r>
              <a:rPr lang="en-GB" sz="2800" dirty="0"/>
              <a:t>Presentation – Strategies for Effective Communication in a Business Setting.</a:t>
            </a:r>
            <a:endParaRPr lang="en-GB" sz="3200" dirty="0"/>
          </a:p>
          <a:p>
            <a:pPr marL="64008" indent="0">
              <a:buNone/>
            </a:pPr>
            <a:r>
              <a:rPr lang="en-GB" sz="3200" dirty="0" smtClean="0"/>
              <a:t>Students </a:t>
            </a:r>
            <a:r>
              <a:rPr lang="en-GB" sz="3200" dirty="0"/>
              <a:t>Name</a:t>
            </a:r>
            <a:r>
              <a:rPr lang="en-GB" sz="3200" dirty="0" smtClean="0"/>
              <a:t>:</a:t>
            </a:r>
          </a:p>
          <a:p>
            <a:pPr marL="64008" indent="0">
              <a:buNone/>
            </a:pPr>
            <a:r>
              <a:rPr lang="en-GB" sz="3200" dirty="0"/>
              <a:t> </a:t>
            </a:r>
            <a:r>
              <a:rPr lang="en-GB" sz="3200" dirty="0" smtClean="0"/>
              <a:t> </a:t>
            </a:r>
            <a:r>
              <a:rPr lang="en-GB" sz="3200" b="1" dirty="0" smtClean="0"/>
              <a:t>Alexandra </a:t>
            </a:r>
            <a:r>
              <a:rPr lang="en-GB" sz="3200" b="1" dirty="0" err="1" smtClean="0"/>
              <a:t>Tuta</a:t>
            </a:r>
            <a:r>
              <a:rPr lang="en-GB" sz="3200" b="1" dirty="0" smtClean="0"/>
              <a:t>- 2118375</a:t>
            </a:r>
          </a:p>
          <a:p>
            <a:pPr marL="64008" indent="0">
              <a:buNone/>
            </a:pPr>
            <a:r>
              <a:rPr lang="en-GB" sz="3200" b="1" dirty="0" smtClean="0"/>
              <a:t>  Gabriela </a:t>
            </a:r>
            <a:r>
              <a:rPr lang="en-GB" sz="3200" b="1" dirty="0"/>
              <a:t>Roxana </a:t>
            </a:r>
            <a:r>
              <a:rPr lang="en-GB" sz="3200" b="1" dirty="0" smtClean="0"/>
              <a:t>Ungureanu-2118376</a:t>
            </a:r>
          </a:p>
          <a:p>
            <a:pPr marL="64008" indent="0">
              <a:buNone/>
            </a:pPr>
            <a:r>
              <a:rPr lang="en-GB" sz="3200" b="1" dirty="0"/>
              <a:t> </a:t>
            </a:r>
            <a:r>
              <a:rPr lang="en-GB" sz="3200" b="1" dirty="0" smtClean="0"/>
              <a:t> Elisa </a:t>
            </a:r>
            <a:r>
              <a:rPr lang="en-GB" sz="3200" b="1" dirty="0" err="1" smtClean="0"/>
              <a:t>Chinta</a:t>
            </a:r>
            <a:r>
              <a:rPr lang="en-GB" sz="3200" b="1" dirty="0" smtClean="0"/>
              <a:t>- 212780</a:t>
            </a:r>
            <a:endParaRPr lang="en-GB" sz="3200" b="1" dirty="0"/>
          </a:p>
          <a:p>
            <a:pPr marL="64008" indent="0">
              <a:buNone/>
            </a:pPr>
            <a:r>
              <a:rPr lang="en-GB" sz="3200" dirty="0" smtClean="0"/>
              <a:t>Programme</a:t>
            </a:r>
            <a:r>
              <a:rPr lang="en-GB" sz="3200" b="1" dirty="0"/>
              <a:t>: Certificate of Higher Education Skills for the Workplace</a:t>
            </a:r>
            <a:endParaRPr lang="en-GB" sz="3200" dirty="0"/>
          </a:p>
          <a:p>
            <a:pPr marL="64008" indent="0">
              <a:buNone/>
            </a:pPr>
            <a:r>
              <a:rPr lang="en-GB" sz="3200" dirty="0"/>
              <a:t>Lecture Name</a:t>
            </a:r>
            <a:r>
              <a:rPr lang="en-GB" sz="3200" b="1" dirty="0"/>
              <a:t>: Hafiz </a:t>
            </a:r>
            <a:r>
              <a:rPr lang="en-GB" sz="3200" b="1" dirty="0" err="1"/>
              <a:t>Rahmani</a:t>
            </a:r>
            <a:endParaRPr lang="en-GB" sz="3200" dirty="0"/>
          </a:p>
          <a:p>
            <a:pPr marL="64008" indent="0">
              <a:buNone/>
            </a:pPr>
            <a:r>
              <a:rPr lang="en-GB" sz="3200" dirty="0"/>
              <a:t>Module Code:</a:t>
            </a:r>
            <a:r>
              <a:rPr lang="en-GB" sz="3200" b="1" dirty="0"/>
              <a:t> BMSW4002_BIRM</a:t>
            </a:r>
            <a:endParaRPr lang="en-GB" sz="3200" dirty="0"/>
          </a:p>
          <a:p>
            <a:pPr algn="l"/>
            <a:endParaRPr lang="en-GB" sz="3200" b="1" dirty="0"/>
          </a:p>
        </p:txBody>
      </p:sp>
    </p:spTree>
    <p:extLst>
      <p:ext uri="{BB962C8B-B14F-4D97-AF65-F5344CB8AC3E}">
        <p14:creationId xmlns:p14="http://schemas.microsoft.com/office/powerpoint/2010/main" val="38600091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5904706"/>
          </a:xfrm>
        </p:spPr>
        <p:txBody>
          <a:bodyPr>
            <a:normAutofit/>
          </a:bodyPr>
          <a:lstStyle/>
          <a:p>
            <a:r>
              <a:rPr lang="en-US" sz="4400" b="1" dirty="0"/>
              <a:t>STRATEGIES FOR EFFECTIVE COMMUNICATION IN A BUSINESS SETTING CARE UK</a:t>
            </a:r>
            <a:endParaRPr lang="en-GB" dirty="0"/>
          </a:p>
        </p:txBody>
      </p:sp>
    </p:spTree>
    <p:extLst>
      <p:ext uri="{BB962C8B-B14F-4D97-AF65-F5344CB8AC3E}">
        <p14:creationId xmlns:p14="http://schemas.microsoft.com/office/powerpoint/2010/main" val="17728255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smtClean="0"/>
              <a:t>TABLE OF CONTENTS </a:t>
            </a:r>
            <a:endParaRPr lang="en-GB" sz="3200" b="1" dirty="0"/>
          </a:p>
        </p:txBody>
      </p:sp>
      <p:sp>
        <p:nvSpPr>
          <p:cNvPr id="3" name="Content Placeholder 2"/>
          <p:cNvSpPr>
            <a:spLocks noGrp="1"/>
          </p:cNvSpPr>
          <p:nvPr>
            <p:ph idx="1"/>
          </p:nvPr>
        </p:nvSpPr>
        <p:spPr>
          <a:xfrm>
            <a:off x="457200" y="1295400"/>
            <a:ext cx="8229600" cy="4572000"/>
          </a:xfrm>
        </p:spPr>
        <p:txBody>
          <a:bodyPr>
            <a:noAutofit/>
          </a:bodyPr>
          <a:lstStyle/>
          <a:p>
            <a:pPr algn="just">
              <a:lnSpc>
                <a:spcPct val="150000"/>
              </a:lnSpc>
            </a:pPr>
            <a:r>
              <a:rPr lang="en-GB" sz="2000" dirty="0" smtClean="0"/>
              <a:t>Introduction</a:t>
            </a:r>
          </a:p>
          <a:p>
            <a:pPr algn="just">
              <a:lnSpc>
                <a:spcPct val="150000"/>
              </a:lnSpc>
            </a:pPr>
            <a:r>
              <a:rPr lang="en-US" sz="2000" dirty="0" smtClean="0"/>
              <a:t>Benefits of effective communication on the </a:t>
            </a:r>
            <a:r>
              <a:rPr lang="en-US" sz="2000" dirty="0" err="1" smtClean="0"/>
              <a:t>organisation’s</a:t>
            </a:r>
            <a:r>
              <a:rPr lang="en-US" sz="2000" dirty="0" smtClean="0"/>
              <a:t> business process </a:t>
            </a:r>
          </a:p>
          <a:p>
            <a:pPr algn="just">
              <a:lnSpc>
                <a:spcPct val="150000"/>
              </a:lnSpc>
            </a:pPr>
            <a:r>
              <a:rPr lang="en-US" sz="2000" dirty="0" smtClean="0"/>
              <a:t>Ways to use the </a:t>
            </a:r>
            <a:r>
              <a:rPr lang="en-US" sz="2000" dirty="0" err="1" smtClean="0"/>
              <a:t>organisational</a:t>
            </a:r>
            <a:r>
              <a:rPr lang="en-US" sz="2000" dirty="0" smtClean="0"/>
              <a:t> communication theories</a:t>
            </a:r>
          </a:p>
          <a:p>
            <a:pPr algn="just">
              <a:lnSpc>
                <a:spcPct val="150000"/>
              </a:lnSpc>
            </a:pPr>
            <a:r>
              <a:rPr lang="en-US" sz="2000" dirty="0" smtClean="0"/>
              <a:t>Barriers  preventing effective communication between Care UK and residents</a:t>
            </a:r>
          </a:p>
          <a:p>
            <a:pPr algn="just">
              <a:lnSpc>
                <a:spcPct val="150000"/>
              </a:lnSpc>
            </a:pPr>
            <a:r>
              <a:rPr lang="en-US" sz="2000" dirty="0" smtClean="0"/>
              <a:t>Channels of communication used by the Care UK</a:t>
            </a:r>
          </a:p>
          <a:p>
            <a:pPr algn="just">
              <a:lnSpc>
                <a:spcPct val="150000"/>
              </a:lnSpc>
            </a:pPr>
            <a:r>
              <a:rPr lang="en-US" sz="2000" dirty="0" smtClean="0"/>
              <a:t>Channels that can be used by Care UK to  improve communication </a:t>
            </a:r>
          </a:p>
          <a:p>
            <a:pPr algn="just">
              <a:lnSpc>
                <a:spcPct val="150000"/>
              </a:lnSpc>
            </a:pPr>
            <a:r>
              <a:rPr lang="en-US" sz="2000" dirty="0" smtClean="0"/>
              <a:t>Conclusion</a:t>
            </a:r>
          </a:p>
          <a:p>
            <a:pPr>
              <a:lnSpc>
                <a:spcPct val="150000"/>
              </a:lnSpc>
            </a:pPr>
            <a:r>
              <a:rPr lang="en-US" sz="2000" dirty="0" smtClean="0"/>
              <a:t>References</a:t>
            </a:r>
            <a:r>
              <a:rPr lang="en-US" sz="2000" dirty="0"/>
              <a:t/>
            </a:r>
            <a:br>
              <a:rPr lang="en-US" sz="2000" dirty="0"/>
            </a:br>
            <a:r>
              <a:rPr lang="en-US" sz="2000" dirty="0"/>
              <a:t/>
            </a:r>
            <a:br>
              <a:rPr lang="en-US" sz="2000" dirty="0"/>
            </a:br>
            <a:r>
              <a:rPr lang="en-US" sz="2000" dirty="0"/>
              <a:t/>
            </a:r>
            <a:br>
              <a:rPr lang="en-US" sz="2000" dirty="0"/>
            </a:br>
            <a:r>
              <a:rPr lang="en-US" sz="2000" dirty="0"/>
              <a:t/>
            </a:r>
            <a:br>
              <a:rPr lang="en-US" sz="2000" dirty="0"/>
            </a:br>
            <a:endParaRPr lang="en-GB" sz="2000" dirty="0" smtClean="0"/>
          </a:p>
          <a:p>
            <a:pPr algn="just">
              <a:lnSpc>
                <a:spcPct val="150000"/>
              </a:lnSpc>
            </a:pPr>
            <a:endParaRPr lang="en-GB" sz="2000" dirty="0"/>
          </a:p>
        </p:txBody>
      </p:sp>
    </p:spTree>
    <p:extLst>
      <p:ext uri="{BB962C8B-B14F-4D97-AF65-F5344CB8AC3E}">
        <p14:creationId xmlns:p14="http://schemas.microsoft.com/office/powerpoint/2010/main" val="39746540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smtClean="0"/>
              <a:t>INTRODUCTION</a:t>
            </a:r>
            <a:endParaRPr lang="en-GB" sz="3200" b="1" dirty="0"/>
          </a:p>
        </p:txBody>
      </p:sp>
      <p:sp>
        <p:nvSpPr>
          <p:cNvPr id="3" name="Content Placeholder 2"/>
          <p:cNvSpPr>
            <a:spLocks noGrp="1"/>
          </p:cNvSpPr>
          <p:nvPr>
            <p:ph idx="1"/>
          </p:nvPr>
        </p:nvSpPr>
        <p:spPr/>
        <p:txBody>
          <a:bodyPr>
            <a:normAutofit/>
          </a:bodyPr>
          <a:lstStyle/>
          <a:p>
            <a:pPr algn="just">
              <a:lnSpc>
                <a:spcPct val="150000"/>
              </a:lnSpc>
            </a:pPr>
            <a:r>
              <a:rPr lang="en-US" sz="2400" dirty="0" smtClean="0"/>
              <a:t>In this </a:t>
            </a:r>
            <a:r>
              <a:rPr lang="en-US" sz="2400" dirty="0"/>
              <a:t>presentation, we will understand the value of effective communication in an </a:t>
            </a:r>
            <a:r>
              <a:rPr lang="en-US" sz="2400" dirty="0" err="1"/>
              <a:t>organisational</a:t>
            </a:r>
            <a:r>
              <a:rPr lang="en-US" sz="2400" dirty="0"/>
              <a:t> context. We will understand with the help of a company called “Care UK”, which is a residential care company for older people. It also provides care to patients of dementia. It was established in 1982 and is headquartered in Essex, UK. </a:t>
            </a:r>
            <a:endParaRPr lang="en-GB" sz="2400" dirty="0"/>
          </a:p>
        </p:txBody>
      </p:sp>
    </p:spTree>
    <p:extLst>
      <p:ext uri="{BB962C8B-B14F-4D97-AF65-F5344CB8AC3E}">
        <p14:creationId xmlns:p14="http://schemas.microsoft.com/office/powerpoint/2010/main" val="14008653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b="1" dirty="0" smtClean="0">
                <a:effectLst>
                  <a:outerShdw blurRad="38100" dist="38100" dir="2700000" algn="tl">
                    <a:srgbClr val="000000">
                      <a:alpha val="43137"/>
                    </a:srgbClr>
                  </a:outerShdw>
                </a:effectLst>
              </a:rPr>
              <a:t/>
            </a:r>
            <a:br>
              <a:rPr lang="en-GB" sz="3200" b="1" dirty="0" smtClean="0">
                <a:effectLst>
                  <a:outerShdw blurRad="38100" dist="38100" dir="2700000" algn="tl">
                    <a:srgbClr val="000000">
                      <a:alpha val="43137"/>
                    </a:srgbClr>
                  </a:outerShdw>
                </a:effectLst>
              </a:rPr>
            </a:br>
            <a:r>
              <a:rPr lang="en-US" sz="3200" b="1" dirty="0" smtClean="0">
                <a:effectLst>
                  <a:outerShdw blurRad="38100" dist="38100" dir="2700000" algn="tl">
                    <a:srgbClr val="000000">
                      <a:alpha val="43137"/>
                    </a:srgbClr>
                  </a:outerShdw>
                </a:effectLst>
              </a:rPr>
              <a:t>BENEFITS OF EFFECTIVE COMMUNICATION ON THE ORGANISATION’S BUSINESS PROCESS </a:t>
            </a:r>
            <a:br>
              <a:rPr lang="en-US" sz="3200" b="1" dirty="0" smtClean="0">
                <a:effectLst>
                  <a:outerShdw blurRad="38100" dist="38100" dir="2700000" algn="tl">
                    <a:srgbClr val="000000">
                      <a:alpha val="43137"/>
                    </a:srgbClr>
                  </a:outerShdw>
                </a:effectLst>
              </a:rPr>
            </a:br>
            <a:endParaRPr lang="en-GB" sz="32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algn="just">
              <a:lnSpc>
                <a:spcPct val="150000"/>
              </a:lnSpc>
              <a:buFont typeface="Wingdings" pitchFamily="2" charset="2"/>
              <a:buChar char="Ø"/>
            </a:pPr>
            <a:r>
              <a:rPr lang="en-GB" sz="2400" dirty="0" smtClean="0"/>
              <a:t>Effective communication is an integral part of the workplace. It helps in employee satisfaction and </a:t>
            </a:r>
            <a:r>
              <a:rPr lang="en-GB" sz="2400" dirty="0"/>
              <a:t>employee engagement (Williams</a:t>
            </a:r>
            <a:r>
              <a:rPr lang="en-GB" sz="2400" dirty="0" smtClean="0"/>
              <a:t>, 2019). There are many benefits of effective communication in the organisation’s business process. Some of them are:</a:t>
            </a:r>
          </a:p>
          <a:p>
            <a:pPr algn="just">
              <a:lnSpc>
                <a:spcPct val="150000"/>
              </a:lnSpc>
            </a:pPr>
            <a:r>
              <a:rPr lang="en-GB" sz="2400" b="1" dirty="0" smtClean="0"/>
              <a:t>Mitigation of conflict: </a:t>
            </a:r>
            <a:r>
              <a:rPr lang="en-GB" sz="2400" dirty="0" smtClean="0"/>
              <a:t>Misunderstandings, conflicts, etc. can be resolved easily if there is effective communication in the workplace. </a:t>
            </a:r>
            <a:endParaRPr lang="en-GB" sz="2400" b="1" dirty="0"/>
          </a:p>
        </p:txBody>
      </p:sp>
    </p:spTree>
    <p:extLst>
      <p:ext uri="{BB962C8B-B14F-4D97-AF65-F5344CB8AC3E}">
        <p14:creationId xmlns:p14="http://schemas.microsoft.com/office/powerpoint/2010/main" val="25837882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b="1" dirty="0" smtClean="0">
                <a:effectLst>
                  <a:outerShdw blurRad="38100" dist="38100" dir="2700000" algn="tl">
                    <a:srgbClr val="000000">
                      <a:alpha val="43137"/>
                    </a:srgbClr>
                  </a:outerShdw>
                </a:effectLst>
              </a:rPr>
              <a:t/>
            </a:r>
            <a:br>
              <a:rPr lang="en-GB" sz="3200" b="1" dirty="0" smtClean="0">
                <a:effectLst>
                  <a:outerShdw blurRad="38100" dist="38100" dir="2700000" algn="tl">
                    <a:srgbClr val="000000">
                      <a:alpha val="43137"/>
                    </a:srgbClr>
                  </a:outerShdw>
                </a:effectLst>
              </a:rPr>
            </a:br>
            <a:r>
              <a:rPr lang="en-US" sz="3200" b="1" dirty="0" smtClean="0">
                <a:effectLst>
                  <a:outerShdw blurRad="38100" dist="38100" dir="2700000" algn="tl">
                    <a:srgbClr val="000000">
                      <a:alpha val="43137"/>
                    </a:srgbClr>
                  </a:outerShdw>
                </a:effectLst>
              </a:rPr>
              <a:t>BENEFITS OF EFFECTIVE COMMUNICATION ON THE ORGANISATION’S BUSINESS PROCESS </a:t>
            </a:r>
            <a:br>
              <a:rPr lang="en-US" sz="3200" b="1" dirty="0" smtClean="0">
                <a:effectLst>
                  <a:outerShdw blurRad="38100" dist="38100" dir="2700000" algn="tl">
                    <a:srgbClr val="000000">
                      <a:alpha val="43137"/>
                    </a:srgbClr>
                  </a:outerShdw>
                </a:effectLst>
              </a:rPr>
            </a:br>
            <a:endParaRPr lang="en-GB" sz="32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algn="just">
              <a:lnSpc>
                <a:spcPct val="150000"/>
              </a:lnSpc>
            </a:pPr>
            <a:r>
              <a:rPr lang="en-GB" sz="2400" b="1" dirty="0" smtClean="0"/>
              <a:t>Improvement in productivity: </a:t>
            </a:r>
            <a:r>
              <a:rPr lang="en-GB" sz="2400" dirty="0" smtClean="0"/>
              <a:t>Employees who feel connected to their work are more likely to have a clear understanding of the work. Effective communication is the key by which they can be connected to the workplace. </a:t>
            </a:r>
          </a:p>
          <a:p>
            <a:pPr algn="just">
              <a:lnSpc>
                <a:spcPct val="150000"/>
              </a:lnSpc>
            </a:pPr>
            <a:r>
              <a:rPr lang="en-GB" sz="2400" b="1" dirty="0" smtClean="0"/>
              <a:t>Improvement in client relations: </a:t>
            </a:r>
            <a:r>
              <a:rPr lang="en-GB" sz="2400" dirty="0" smtClean="0"/>
              <a:t>Effective communication is not only good for the employees but also for consumers and clients </a:t>
            </a:r>
            <a:r>
              <a:rPr lang="en-GB" sz="2400" dirty="0"/>
              <a:t>(Williams, 2019). </a:t>
            </a:r>
            <a:endParaRPr lang="en-GB" sz="2400" b="1" dirty="0"/>
          </a:p>
        </p:txBody>
      </p:sp>
    </p:spTree>
    <p:extLst>
      <p:ext uri="{BB962C8B-B14F-4D97-AF65-F5344CB8AC3E}">
        <p14:creationId xmlns:p14="http://schemas.microsoft.com/office/powerpoint/2010/main" val="33473381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b="1" dirty="0" smtClean="0">
                <a:effectLst>
                  <a:outerShdw blurRad="38100" dist="38100" dir="2700000" algn="tl">
                    <a:srgbClr val="000000">
                      <a:alpha val="43137"/>
                    </a:srgbClr>
                  </a:outerShdw>
                </a:effectLst>
              </a:rPr>
              <a:t/>
            </a:r>
            <a:br>
              <a:rPr lang="en-GB" sz="3200" b="1" dirty="0" smtClean="0">
                <a:effectLst>
                  <a:outerShdw blurRad="38100" dist="38100" dir="2700000" algn="tl">
                    <a:srgbClr val="000000">
                      <a:alpha val="43137"/>
                    </a:srgbClr>
                  </a:outerShdw>
                </a:effectLst>
              </a:rPr>
            </a:br>
            <a:r>
              <a:rPr lang="en-US" sz="3200" b="1" dirty="0" smtClean="0">
                <a:effectLst>
                  <a:outerShdw blurRad="38100" dist="38100" dir="2700000" algn="tl">
                    <a:srgbClr val="000000">
                      <a:alpha val="43137"/>
                    </a:srgbClr>
                  </a:outerShdw>
                </a:effectLst>
              </a:rPr>
              <a:t>BENEFITS OF EFFECTIVE COMMUNICATION ON THE ORGANISATION’S BUSINESS PROCESS </a:t>
            </a:r>
            <a:br>
              <a:rPr lang="en-US" sz="3200" b="1" dirty="0" smtClean="0">
                <a:effectLst>
                  <a:outerShdw blurRad="38100" dist="38100" dir="2700000" algn="tl">
                    <a:srgbClr val="000000">
                      <a:alpha val="43137"/>
                    </a:srgbClr>
                  </a:outerShdw>
                </a:effectLst>
              </a:rPr>
            </a:br>
            <a:endParaRPr lang="en-GB" sz="32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algn="just">
              <a:lnSpc>
                <a:spcPct val="150000"/>
              </a:lnSpc>
            </a:pPr>
            <a:r>
              <a:rPr lang="en-US" sz="2400" b="1" dirty="0" smtClean="0"/>
              <a:t>Incre</a:t>
            </a:r>
            <a:r>
              <a:rPr lang="en-US" sz="2400" b="1" dirty="0" smtClean="0"/>
              <a:t>ment </a:t>
            </a:r>
            <a:r>
              <a:rPr lang="en-US" sz="2400" b="1" dirty="0"/>
              <a:t>in innovation: </a:t>
            </a:r>
            <a:r>
              <a:rPr lang="en-US" sz="2400" dirty="0"/>
              <a:t>Organisations which let their employees express their opinions tend to foster more innovation than those that </a:t>
            </a:r>
            <a:r>
              <a:rPr lang="en-US" sz="2400" dirty="0" smtClean="0"/>
              <a:t>don’t </a:t>
            </a:r>
            <a:r>
              <a:rPr lang="en-GB" sz="2400" dirty="0"/>
              <a:t>(Williams, 2019). </a:t>
            </a:r>
            <a:r>
              <a:rPr lang="en-US" sz="2400" dirty="0"/>
              <a:t> </a:t>
            </a:r>
          </a:p>
          <a:p>
            <a:pPr algn="just">
              <a:lnSpc>
                <a:spcPct val="150000"/>
              </a:lnSpc>
            </a:pPr>
            <a:r>
              <a:rPr lang="en-US" sz="2400" b="1" dirty="0" smtClean="0"/>
              <a:t>Improved public </a:t>
            </a:r>
            <a:r>
              <a:rPr lang="en-US" sz="2400" b="1" dirty="0"/>
              <a:t>impression: </a:t>
            </a:r>
            <a:r>
              <a:rPr lang="en-US" sz="2400" dirty="0"/>
              <a:t>Companies which have good relationships with both employees and clients, have a good public impression which eventually attracts more clients to the company. </a:t>
            </a:r>
            <a:r>
              <a:rPr lang="en-US" sz="2400" b="1" dirty="0"/>
              <a:t> </a:t>
            </a:r>
            <a:endParaRPr lang="en-US" sz="2400" dirty="0"/>
          </a:p>
          <a:p>
            <a:pPr algn="just">
              <a:lnSpc>
                <a:spcPct val="150000"/>
              </a:lnSpc>
            </a:pPr>
            <a:endParaRPr lang="en-GB" sz="2400" b="1" dirty="0"/>
          </a:p>
        </p:txBody>
      </p:sp>
    </p:spTree>
    <p:extLst>
      <p:ext uri="{BB962C8B-B14F-4D97-AF65-F5344CB8AC3E}">
        <p14:creationId xmlns:p14="http://schemas.microsoft.com/office/powerpoint/2010/main" val="41929016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smtClean="0">
                <a:effectLst>
                  <a:outerShdw blurRad="38100" dist="38100" dir="2700000" algn="tl">
                    <a:srgbClr val="000000">
                      <a:alpha val="43137"/>
                    </a:srgbClr>
                  </a:outerShdw>
                </a:effectLst>
              </a:rPr>
              <a:t>WAYS TO USE THE ORGANISATIONAL COMMUNICATION THEORIES</a:t>
            </a:r>
            <a:endParaRPr lang="en-GB" sz="32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676400"/>
            <a:ext cx="8229600" cy="4572000"/>
          </a:xfrm>
        </p:spPr>
        <p:txBody>
          <a:bodyPr>
            <a:noAutofit/>
          </a:bodyPr>
          <a:lstStyle/>
          <a:p>
            <a:pPr algn="just">
              <a:lnSpc>
                <a:spcPct val="150000"/>
              </a:lnSpc>
              <a:buFont typeface="Wingdings" pitchFamily="2" charset="2"/>
              <a:buChar char="Ø"/>
            </a:pPr>
            <a:r>
              <a:rPr lang="en-US" sz="2400" dirty="0" smtClean="0"/>
              <a:t>There </a:t>
            </a:r>
            <a:r>
              <a:rPr lang="en-US" sz="2400" dirty="0"/>
              <a:t>are many ways by which organisations can use communication theories. Some of the theories and the ways to use them are</a:t>
            </a:r>
            <a:r>
              <a:rPr lang="en-US" sz="2400" dirty="0" smtClean="0"/>
              <a:t>:</a:t>
            </a:r>
            <a:endParaRPr lang="en-US" sz="2400" dirty="0"/>
          </a:p>
          <a:p>
            <a:pPr algn="just">
              <a:lnSpc>
                <a:spcPct val="150000"/>
              </a:lnSpc>
            </a:pPr>
            <a:r>
              <a:rPr lang="en-US" sz="2400" b="1" dirty="0" smtClean="0"/>
              <a:t>Weber’s Classic </a:t>
            </a:r>
            <a:r>
              <a:rPr lang="en-US" sz="2400" b="1" dirty="0"/>
              <a:t>Organisational theory of fixed structures:  </a:t>
            </a:r>
            <a:r>
              <a:rPr lang="en-US" sz="2400" dirty="0"/>
              <a:t>It is a top-down theory in which messages will be sent from the top to the down and there will be no </a:t>
            </a:r>
            <a:r>
              <a:rPr lang="en-US" sz="2400" dirty="0" smtClean="0"/>
              <a:t>confusion (</a:t>
            </a:r>
            <a:r>
              <a:rPr lang="en-US" sz="2400" dirty="0" err="1" smtClean="0"/>
              <a:t>Radovic</a:t>
            </a:r>
            <a:r>
              <a:rPr lang="en-US" sz="2400" dirty="0" smtClean="0"/>
              <a:t>, 2018). </a:t>
            </a:r>
            <a:r>
              <a:rPr lang="en-US" sz="2400" dirty="0"/>
              <a:t>Care UK can use this theory by defining a clear hierarchical structure in their organisation. </a:t>
            </a:r>
          </a:p>
          <a:p>
            <a:pPr algn="just">
              <a:lnSpc>
                <a:spcPct val="150000"/>
              </a:lnSpc>
              <a:buFont typeface="Wingdings" pitchFamily="2" charset="2"/>
              <a:buChar char="Ø"/>
            </a:pPr>
            <a:endParaRPr lang="en-GB" sz="2400" b="1" dirty="0"/>
          </a:p>
        </p:txBody>
      </p:sp>
    </p:spTree>
    <p:extLst>
      <p:ext uri="{BB962C8B-B14F-4D97-AF65-F5344CB8AC3E}">
        <p14:creationId xmlns:p14="http://schemas.microsoft.com/office/powerpoint/2010/main" val="34589919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smtClean="0">
                <a:effectLst>
                  <a:outerShdw blurRad="38100" dist="38100" dir="2700000" algn="tl">
                    <a:srgbClr val="000000">
                      <a:alpha val="43137"/>
                    </a:srgbClr>
                  </a:outerShdw>
                </a:effectLst>
              </a:rPr>
              <a:t>WAYS TO USE THE ORGANISATIONAL COMMUNICATION THEORIES</a:t>
            </a:r>
            <a:endParaRPr lang="en-GB" sz="32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algn="just">
              <a:lnSpc>
                <a:spcPct val="150000"/>
              </a:lnSpc>
              <a:buFont typeface="Wingdings" pitchFamily="2" charset="2"/>
              <a:buChar char="Ø"/>
            </a:pPr>
            <a:r>
              <a:rPr lang="en-US" sz="2400" b="1" dirty="0" smtClean="0"/>
              <a:t>Tompkins </a:t>
            </a:r>
            <a:r>
              <a:rPr lang="en-US" sz="2400" b="1" dirty="0"/>
              <a:t>and Cheney’s </a:t>
            </a:r>
            <a:r>
              <a:rPr lang="en-US" sz="2400" b="1" dirty="0" err="1"/>
              <a:t>organisational</a:t>
            </a:r>
            <a:r>
              <a:rPr lang="en-US" sz="2400" b="1" dirty="0"/>
              <a:t> control theory: </a:t>
            </a:r>
            <a:r>
              <a:rPr lang="en-US" sz="2400" dirty="0"/>
              <a:t>This theory states that four kinds of control determine how organisation exercise their power within, and they are Simple, technical, bureaucratic and </a:t>
            </a:r>
            <a:r>
              <a:rPr lang="en-US" sz="2400" dirty="0" err="1"/>
              <a:t>concertive</a:t>
            </a:r>
            <a:r>
              <a:rPr lang="en-US" sz="2400" dirty="0"/>
              <a:t>. Care UK can control the contribution of the employees by applying different types of control in the </a:t>
            </a:r>
            <a:r>
              <a:rPr lang="en-US" sz="2400" dirty="0" smtClean="0"/>
              <a:t>organisation </a:t>
            </a:r>
            <a:r>
              <a:rPr lang="en-US" sz="2400" dirty="0"/>
              <a:t>(</a:t>
            </a:r>
            <a:r>
              <a:rPr lang="en-US" sz="2400" dirty="0" err="1"/>
              <a:t>Radovic</a:t>
            </a:r>
            <a:r>
              <a:rPr lang="en-US" sz="2400" dirty="0"/>
              <a:t>, 2018). </a:t>
            </a:r>
            <a:endParaRPr lang="en-GB" sz="2400" b="1" dirty="0"/>
          </a:p>
        </p:txBody>
      </p:sp>
    </p:spTree>
    <p:extLst>
      <p:ext uri="{BB962C8B-B14F-4D97-AF65-F5344CB8AC3E}">
        <p14:creationId xmlns:p14="http://schemas.microsoft.com/office/powerpoint/2010/main" val="41731235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smtClean="0">
                <a:effectLst>
                  <a:outerShdw blurRad="38100" dist="38100" dir="2700000" algn="tl">
                    <a:srgbClr val="000000">
                      <a:alpha val="43137"/>
                    </a:srgbClr>
                  </a:outerShdw>
                </a:effectLst>
              </a:rPr>
              <a:t>WAYS TO USE THE ORGANISATIONAL COMMUNICATION THEORIES</a:t>
            </a:r>
            <a:endParaRPr lang="en-GB" sz="32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algn="just">
              <a:lnSpc>
                <a:spcPct val="150000"/>
              </a:lnSpc>
              <a:buFont typeface="Wingdings" pitchFamily="2" charset="2"/>
              <a:buChar char="Ø"/>
            </a:pPr>
            <a:r>
              <a:rPr lang="en-GB" sz="2400" b="1" dirty="0" smtClean="0"/>
              <a:t>Deetz’s Managerialism Theory: </a:t>
            </a:r>
            <a:r>
              <a:rPr lang="en-GB" sz="2400" dirty="0" smtClean="0"/>
              <a:t>This theory recognizes the democratic aspirations of the people and the power always centres in the organisation </a:t>
            </a:r>
            <a:r>
              <a:rPr lang="en-US" sz="2400" dirty="0"/>
              <a:t>(</a:t>
            </a:r>
            <a:r>
              <a:rPr lang="en-US" sz="2400" dirty="0" err="1"/>
              <a:t>Radovic</a:t>
            </a:r>
            <a:r>
              <a:rPr lang="en-US" sz="2400" dirty="0"/>
              <a:t>, 2018).</a:t>
            </a:r>
            <a:r>
              <a:rPr lang="en-GB" sz="2400" dirty="0" smtClean="0"/>
              <a:t> Deetz’s theory recognizes the pre-eminence of the managerial class. </a:t>
            </a:r>
            <a:endParaRPr lang="en-GB" sz="2400" b="1" dirty="0"/>
          </a:p>
        </p:txBody>
      </p:sp>
    </p:spTree>
    <p:extLst>
      <p:ext uri="{BB962C8B-B14F-4D97-AF65-F5344CB8AC3E}">
        <p14:creationId xmlns:p14="http://schemas.microsoft.com/office/powerpoint/2010/main" val="25155239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399032"/>
          </a:xfrm>
        </p:spPr>
        <p:txBody>
          <a:bodyPr>
            <a:noAutofit/>
          </a:bodyPr>
          <a:lstStyle/>
          <a:p>
            <a:pPr algn="ctr"/>
            <a:r>
              <a:rPr lang="en-GB" sz="3200" b="1" spc="-150" dirty="0" smtClean="0">
                <a:effectLst>
                  <a:outerShdw blurRad="38100" dist="38100" dir="2700000" algn="tl">
                    <a:srgbClr val="000000">
                      <a:alpha val="43137"/>
                    </a:srgbClr>
                  </a:outerShdw>
                </a:effectLst>
              </a:rPr>
              <a:t/>
            </a:r>
            <a:br>
              <a:rPr lang="en-GB" sz="3200" b="1" spc="-150" dirty="0" smtClean="0">
                <a:effectLst>
                  <a:outerShdw blurRad="38100" dist="38100" dir="2700000" algn="tl">
                    <a:srgbClr val="000000">
                      <a:alpha val="43137"/>
                    </a:srgbClr>
                  </a:outerShdw>
                </a:effectLst>
              </a:rPr>
            </a:br>
            <a:r>
              <a:rPr lang="en-US" sz="3200" b="1" spc="-150" dirty="0" smtClean="0">
                <a:effectLst>
                  <a:outerShdw blurRad="38100" dist="38100" dir="2700000" algn="tl">
                    <a:srgbClr val="000000">
                      <a:alpha val="43137"/>
                    </a:srgbClr>
                  </a:outerShdw>
                </a:effectLst>
              </a:rPr>
              <a:t>BARRIERS  PREVENTING EFFECTIVE COMMUNICATION BETWEEN CARE UK AND RESIDENTS </a:t>
            </a:r>
            <a:br>
              <a:rPr lang="en-US" sz="3200" b="1" spc="-150" dirty="0" smtClean="0">
                <a:effectLst>
                  <a:outerShdw blurRad="38100" dist="38100" dir="2700000" algn="tl">
                    <a:srgbClr val="000000">
                      <a:alpha val="43137"/>
                    </a:srgbClr>
                  </a:outerShdw>
                </a:effectLst>
              </a:rPr>
            </a:br>
            <a:endParaRPr lang="en-GB" sz="3200" b="1" spc="-150"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752600"/>
            <a:ext cx="8229600" cy="5029200"/>
          </a:xfrm>
        </p:spPr>
        <p:txBody>
          <a:bodyPr>
            <a:noAutofit/>
          </a:bodyPr>
          <a:lstStyle/>
          <a:p>
            <a:pPr algn="just">
              <a:lnSpc>
                <a:spcPct val="150000"/>
              </a:lnSpc>
              <a:buFont typeface="Wingdings" pitchFamily="2" charset="2"/>
              <a:buChar char="Ø"/>
            </a:pPr>
            <a:r>
              <a:rPr lang="en-US" sz="2400" dirty="0" smtClean="0"/>
              <a:t>Organisations </a:t>
            </a:r>
            <a:r>
              <a:rPr lang="en-US" sz="2400" dirty="0"/>
              <a:t>have to maintain good relations with the residents. But several barriers are preventing effective communication between Care UK and </a:t>
            </a:r>
            <a:r>
              <a:rPr lang="en-US" sz="2400" dirty="0" smtClean="0"/>
              <a:t>residents (</a:t>
            </a:r>
            <a:r>
              <a:rPr lang="en-US" sz="2400" dirty="0" err="1"/>
              <a:t>Erlangga</a:t>
            </a:r>
            <a:r>
              <a:rPr lang="en-US" sz="2400" dirty="0" smtClean="0"/>
              <a:t>, 2020). </a:t>
            </a:r>
            <a:r>
              <a:rPr lang="en-US" sz="2400" dirty="0"/>
              <a:t>For example</a:t>
            </a:r>
            <a:r>
              <a:rPr lang="en-US" sz="2400" dirty="0" smtClean="0"/>
              <a:t>:</a:t>
            </a:r>
            <a:endParaRPr lang="en-US" sz="2400" dirty="0"/>
          </a:p>
          <a:p>
            <a:pPr algn="just">
              <a:lnSpc>
                <a:spcPct val="150000"/>
              </a:lnSpc>
            </a:pPr>
            <a:r>
              <a:rPr lang="en-US" sz="2400" dirty="0"/>
              <a:t>•</a:t>
            </a:r>
            <a:r>
              <a:rPr lang="en-US" sz="2400" b="1" dirty="0"/>
              <a:t>Physical Barriers: </a:t>
            </a:r>
            <a:r>
              <a:rPr lang="en-US" sz="2400" dirty="0"/>
              <a:t>Physical barriers are closed office doors, separate areas for different people, etc. which creates a feeling of being excluded in the minds of people. </a:t>
            </a:r>
          </a:p>
          <a:p>
            <a:pPr marL="64008" indent="0" algn="just">
              <a:lnSpc>
                <a:spcPct val="150000"/>
              </a:lnSpc>
              <a:buNone/>
            </a:pPr>
            <a:endParaRPr lang="en-US" sz="2400" dirty="0"/>
          </a:p>
          <a:p>
            <a:pPr algn="just">
              <a:lnSpc>
                <a:spcPct val="150000"/>
              </a:lnSpc>
              <a:buFont typeface="Arial" pitchFamily="34" charset="0"/>
              <a:buChar char="•"/>
            </a:pPr>
            <a:endParaRPr lang="en-GB" sz="2400" dirty="0"/>
          </a:p>
        </p:txBody>
      </p:sp>
    </p:spTree>
    <p:extLst>
      <p:ext uri="{BB962C8B-B14F-4D97-AF65-F5344CB8AC3E}">
        <p14:creationId xmlns:p14="http://schemas.microsoft.com/office/powerpoint/2010/main" val="297341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399032"/>
          </a:xfrm>
        </p:spPr>
        <p:txBody>
          <a:bodyPr>
            <a:noAutofit/>
          </a:bodyPr>
          <a:lstStyle/>
          <a:p>
            <a:pPr algn="ctr"/>
            <a:r>
              <a:rPr lang="en-GB" sz="3200" b="1" spc="-150" dirty="0" smtClean="0">
                <a:effectLst>
                  <a:outerShdw blurRad="38100" dist="38100" dir="2700000" algn="tl">
                    <a:srgbClr val="000000">
                      <a:alpha val="43137"/>
                    </a:srgbClr>
                  </a:outerShdw>
                </a:effectLst>
              </a:rPr>
              <a:t/>
            </a:r>
            <a:br>
              <a:rPr lang="en-GB" sz="3200" b="1" spc="-150" dirty="0" smtClean="0">
                <a:effectLst>
                  <a:outerShdw blurRad="38100" dist="38100" dir="2700000" algn="tl">
                    <a:srgbClr val="000000">
                      <a:alpha val="43137"/>
                    </a:srgbClr>
                  </a:outerShdw>
                </a:effectLst>
              </a:rPr>
            </a:br>
            <a:r>
              <a:rPr lang="en-US" sz="3200" b="1" spc="-150" dirty="0" smtClean="0">
                <a:effectLst>
                  <a:outerShdw blurRad="38100" dist="38100" dir="2700000" algn="tl">
                    <a:srgbClr val="000000">
                      <a:alpha val="43137"/>
                    </a:srgbClr>
                  </a:outerShdw>
                </a:effectLst>
              </a:rPr>
              <a:t>BARRIERS  PREVENTING EFFECTIVE COMMUNICATION BETWEEN CARE UK AND RESIDENTS </a:t>
            </a:r>
            <a:br>
              <a:rPr lang="en-US" sz="3200" b="1" spc="-150" dirty="0" smtClean="0">
                <a:effectLst>
                  <a:outerShdw blurRad="38100" dist="38100" dir="2700000" algn="tl">
                    <a:srgbClr val="000000">
                      <a:alpha val="43137"/>
                    </a:srgbClr>
                  </a:outerShdw>
                </a:effectLst>
              </a:rPr>
            </a:br>
            <a:endParaRPr lang="en-GB" sz="3200" b="1" spc="-150"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752600"/>
            <a:ext cx="8229600" cy="5029200"/>
          </a:xfrm>
        </p:spPr>
        <p:txBody>
          <a:bodyPr>
            <a:noAutofit/>
          </a:bodyPr>
          <a:lstStyle/>
          <a:p>
            <a:pPr algn="just">
              <a:lnSpc>
                <a:spcPct val="150000"/>
              </a:lnSpc>
            </a:pPr>
            <a:r>
              <a:rPr lang="en-US" sz="2400" b="1" dirty="0" smtClean="0"/>
              <a:t>Perceptual </a:t>
            </a:r>
            <a:r>
              <a:rPr lang="en-US" sz="2400" b="1" dirty="0"/>
              <a:t>Barriers: </a:t>
            </a:r>
            <a:r>
              <a:rPr lang="en-US" sz="2400" dirty="0"/>
              <a:t>People can make perceptions about an organisation which prevent them from communicating with it. Based on the biases of the human mind, past experiences, etc. negative perceptions can be </a:t>
            </a:r>
            <a:r>
              <a:rPr lang="en-US" sz="2400" dirty="0" smtClean="0"/>
              <a:t>built</a:t>
            </a:r>
            <a:r>
              <a:rPr lang="en-US" sz="2400" dirty="0"/>
              <a:t> (</a:t>
            </a:r>
            <a:r>
              <a:rPr lang="en-US" sz="2400" dirty="0" err="1"/>
              <a:t>Erlangga</a:t>
            </a:r>
            <a:r>
              <a:rPr lang="en-US" sz="2400" dirty="0"/>
              <a:t>, 2020). </a:t>
            </a:r>
            <a:endParaRPr lang="en-GB" sz="2400" b="1" dirty="0"/>
          </a:p>
        </p:txBody>
      </p:sp>
    </p:spTree>
    <p:extLst>
      <p:ext uri="{BB962C8B-B14F-4D97-AF65-F5344CB8AC3E}">
        <p14:creationId xmlns:p14="http://schemas.microsoft.com/office/powerpoint/2010/main" val="5082601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399032"/>
          </a:xfrm>
        </p:spPr>
        <p:txBody>
          <a:bodyPr>
            <a:noAutofit/>
          </a:bodyPr>
          <a:lstStyle/>
          <a:p>
            <a:pPr algn="ctr"/>
            <a:r>
              <a:rPr lang="en-GB" sz="3200" b="1" spc="-150" dirty="0" smtClean="0">
                <a:effectLst>
                  <a:outerShdw blurRad="38100" dist="38100" dir="2700000" algn="tl">
                    <a:srgbClr val="000000">
                      <a:alpha val="43137"/>
                    </a:srgbClr>
                  </a:outerShdw>
                </a:effectLst>
              </a:rPr>
              <a:t/>
            </a:r>
            <a:br>
              <a:rPr lang="en-GB" sz="3200" b="1" spc="-150" dirty="0" smtClean="0">
                <a:effectLst>
                  <a:outerShdw blurRad="38100" dist="38100" dir="2700000" algn="tl">
                    <a:srgbClr val="000000">
                      <a:alpha val="43137"/>
                    </a:srgbClr>
                  </a:outerShdw>
                </a:effectLst>
              </a:rPr>
            </a:br>
            <a:r>
              <a:rPr lang="en-US" sz="3200" b="1" spc="-150" dirty="0" smtClean="0">
                <a:effectLst>
                  <a:outerShdw blurRad="38100" dist="38100" dir="2700000" algn="tl">
                    <a:srgbClr val="000000">
                      <a:alpha val="43137"/>
                    </a:srgbClr>
                  </a:outerShdw>
                </a:effectLst>
              </a:rPr>
              <a:t>BARRIERS  PREVENTING EFFECTIVE COMMUNICATION BETWEEN CARE UK AND RESIDENTS </a:t>
            </a:r>
            <a:br>
              <a:rPr lang="en-US" sz="3200" b="1" spc="-150" dirty="0" smtClean="0">
                <a:effectLst>
                  <a:outerShdw blurRad="38100" dist="38100" dir="2700000" algn="tl">
                    <a:srgbClr val="000000">
                      <a:alpha val="43137"/>
                    </a:srgbClr>
                  </a:outerShdw>
                </a:effectLst>
              </a:rPr>
            </a:br>
            <a:endParaRPr lang="en-GB" sz="3200" b="1" spc="-150"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57200" y="1752600"/>
            <a:ext cx="8229600" cy="5029200"/>
          </a:xfrm>
        </p:spPr>
        <p:txBody>
          <a:bodyPr>
            <a:noAutofit/>
          </a:bodyPr>
          <a:lstStyle/>
          <a:p>
            <a:pPr algn="just">
              <a:lnSpc>
                <a:spcPct val="150000"/>
              </a:lnSpc>
            </a:pPr>
            <a:r>
              <a:rPr lang="en-US" sz="2400" b="1" dirty="0" smtClean="0"/>
              <a:t>Emotional </a:t>
            </a:r>
            <a:r>
              <a:rPr lang="en-US" sz="2400" b="1" dirty="0"/>
              <a:t>Barriers: </a:t>
            </a:r>
            <a:r>
              <a:rPr lang="en-US" sz="2400" dirty="0"/>
              <a:t>Emotional barriers develops in people’s mind because of mistrust and fear. It can also develop because of a certain place, people and </a:t>
            </a:r>
            <a:r>
              <a:rPr lang="en-US" sz="2400" dirty="0" smtClean="0"/>
              <a:t>situations </a:t>
            </a:r>
            <a:r>
              <a:rPr lang="en-US" sz="2400" dirty="0"/>
              <a:t>(</a:t>
            </a:r>
            <a:r>
              <a:rPr lang="en-US" sz="2400" dirty="0" err="1"/>
              <a:t>Erlangga</a:t>
            </a:r>
            <a:r>
              <a:rPr lang="en-US" sz="2400" dirty="0"/>
              <a:t>, 2020).</a:t>
            </a:r>
            <a:r>
              <a:rPr lang="en-US" sz="2400" dirty="0" smtClean="0"/>
              <a:t> </a:t>
            </a:r>
            <a:r>
              <a:rPr lang="en-US" sz="2400" dirty="0"/>
              <a:t>It prevents organisations from effectively connect with the residents.</a:t>
            </a:r>
            <a:r>
              <a:rPr lang="en-US" sz="2400" b="1" dirty="0"/>
              <a:t> </a:t>
            </a:r>
            <a:endParaRPr lang="en-GB" sz="2400" b="1" dirty="0"/>
          </a:p>
        </p:txBody>
      </p:sp>
    </p:spTree>
    <p:extLst>
      <p:ext uri="{BB962C8B-B14F-4D97-AF65-F5344CB8AC3E}">
        <p14:creationId xmlns:p14="http://schemas.microsoft.com/office/powerpoint/2010/main" val="16765173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b="1" dirty="0" smtClean="0"/>
              <a:t/>
            </a:r>
            <a:br>
              <a:rPr lang="en-GB" sz="3200" b="1" dirty="0" smtClean="0"/>
            </a:br>
            <a:r>
              <a:rPr lang="en-US" sz="3200" b="1" dirty="0" smtClean="0"/>
              <a:t>CHANNELS OF COMMUNICATION USED BY THE CARE UK </a:t>
            </a:r>
            <a:br>
              <a:rPr lang="en-US" sz="3200" b="1" dirty="0" smtClean="0"/>
            </a:br>
            <a:endParaRPr lang="en-GB" sz="3200" b="1" dirty="0"/>
          </a:p>
        </p:txBody>
      </p:sp>
      <p:sp>
        <p:nvSpPr>
          <p:cNvPr id="3" name="Content Placeholder 2"/>
          <p:cNvSpPr>
            <a:spLocks noGrp="1"/>
          </p:cNvSpPr>
          <p:nvPr>
            <p:ph idx="1"/>
          </p:nvPr>
        </p:nvSpPr>
        <p:spPr>
          <a:xfrm>
            <a:off x="457200" y="1600200"/>
            <a:ext cx="8229600" cy="4572000"/>
          </a:xfrm>
        </p:spPr>
        <p:txBody>
          <a:bodyPr>
            <a:noAutofit/>
          </a:bodyPr>
          <a:lstStyle/>
          <a:p>
            <a:pPr algn="just">
              <a:lnSpc>
                <a:spcPct val="170000"/>
              </a:lnSpc>
              <a:buFont typeface="Wingdings" pitchFamily="2" charset="2"/>
              <a:buChar char="Ø"/>
            </a:pPr>
            <a:r>
              <a:rPr lang="en-GB" sz="2400" dirty="0" smtClean="0"/>
              <a:t>There are many channels which are used by Care UK. Some of them are:</a:t>
            </a:r>
          </a:p>
          <a:p>
            <a:pPr algn="just">
              <a:lnSpc>
                <a:spcPct val="170000"/>
              </a:lnSpc>
            </a:pPr>
            <a:r>
              <a:rPr lang="en-GB" sz="2400" b="1" dirty="0" smtClean="0"/>
              <a:t>Mobile Communication channels: </a:t>
            </a:r>
            <a:r>
              <a:rPr lang="en-GB" sz="2400" dirty="0" smtClean="0"/>
              <a:t>Mobile communication channel is used to convey a private message to an individual (</a:t>
            </a:r>
            <a:r>
              <a:rPr lang="en-US" sz="2400" dirty="0" err="1"/>
              <a:t>Oltarzhevskyi</a:t>
            </a:r>
            <a:r>
              <a:rPr lang="en-US" sz="2400" dirty="0" smtClean="0"/>
              <a:t>, 2019).</a:t>
            </a:r>
            <a:endParaRPr lang="en-GB" sz="2400" dirty="0" smtClean="0"/>
          </a:p>
          <a:p>
            <a:pPr algn="just">
              <a:lnSpc>
                <a:spcPct val="170000"/>
              </a:lnSpc>
            </a:pPr>
            <a:r>
              <a:rPr lang="en-GB" sz="2400" b="1" dirty="0" smtClean="0"/>
              <a:t>Written methods of Communication: </a:t>
            </a:r>
            <a:r>
              <a:rPr lang="en-GB" sz="2400" dirty="0" smtClean="0"/>
              <a:t>Policies, memos, notices, etc. are all messages that are conveyed through this type of communication. </a:t>
            </a:r>
            <a:endParaRPr lang="en-GB" sz="2400" b="1" dirty="0"/>
          </a:p>
        </p:txBody>
      </p:sp>
    </p:spTree>
    <p:extLst>
      <p:ext uri="{BB962C8B-B14F-4D97-AF65-F5344CB8AC3E}">
        <p14:creationId xmlns:p14="http://schemas.microsoft.com/office/powerpoint/2010/main" val="15707751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b="1" dirty="0" smtClean="0"/>
              <a:t/>
            </a:r>
            <a:br>
              <a:rPr lang="en-GB" sz="3200" b="1" dirty="0" smtClean="0"/>
            </a:br>
            <a:r>
              <a:rPr lang="en-US" sz="3200" b="1" dirty="0" smtClean="0"/>
              <a:t>CHANNELS OF COMMUNICATION USED BY THE CARE UK</a:t>
            </a:r>
            <a:br>
              <a:rPr lang="en-US" sz="3200" b="1" dirty="0" smtClean="0"/>
            </a:br>
            <a:endParaRPr lang="en-GB" sz="3200" b="1" dirty="0"/>
          </a:p>
        </p:txBody>
      </p:sp>
      <p:sp>
        <p:nvSpPr>
          <p:cNvPr id="3" name="Content Placeholder 2"/>
          <p:cNvSpPr>
            <a:spLocks noGrp="1"/>
          </p:cNvSpPr>
          <p:nvPr>
            <p:ph idx="1"/>
          </p:nvPr>
        </p:nvSpPr>
        <p:spPr>
          <a:xfrm>
            <a:off x="457200" y="1600200"/>
            <a:ext cx="8229600" cy="4572000"/>
          </a:xfrm>
        </p:spPr>
        <p:txBody>
          <a:bodyPr>
            <a:noAutofit/>
          </a:bodyPr>
          <a:lstStyle/>
          <a:p>
            <a:pPr algn="just">
              <a:lnSpc>
                <a:spcPct val="170000"/>
              </a:lnSpc>
              <a:buFont typeface="Wingdings" pitchFamily="2" charset="2"/>
              <a:buChar char="Ø"/>
            </a:pPr>
            <a:r>
              <a:rPr lang="en-US" sz="2400" b="1" dirty="0" smtClean="0"/>
              <a:t>Face </a:t>
            </a:r>
            <a:r>
              <a:rPr lang="en-US" sz="2400" b="1" dirty="0"/>
              <a:t>to face communication: </a:t>
            </a:r>
            <a:r>
              <a:rPr lang="en-US" sz="2400" dirty="0"/>
              <a:t>This type of communication is done when there is a personal interaction needed to convey the message. Face-to-face communication is more personal communication than electronic </a:t>
            </a:r>
            <a:r>
              <a:rPr lang="en-US" sz="2400" dirty="0" smtClean="0"/>
              <a:t>ones</a:t>
            </a:r>
            <a:r>
              <a:rPr lang="en-US" sz="2400" dirty="0"/>
              <a:t> </a:t>
            </a:r>
            <a:r>
              <a:rPr lang="en-GB" sz="2400" dirty="0"/>
              <a:t>(</a:t>
            </a:r>
            <a:r>
              <a:rPr lang="en-US" sz="2400" dirty="0" err="1"/>
              <a:t>Oltarzhevskyi</a:t>
            </a:r>
            <a:r>
              <a:rPr lang="en-US" sz="2400" dirty="0"/>
              <a:t>, 2019).</a:t>
            </a:r>
            <a:endParaRPr lang="en-GB" sz="2400" dirty="0"/>
          </a:p>
          <a:p>
            <a:pPr algn="just">
              <a:lnSpc>
                <a:spcPct val="170000"/>
              </a:lnSpc>
              <a:buFont typeface="Wingdings" pitchFamily="2" charset="2"/>
              <a:buChar char="Ø"/>
            </a:pPr>
            <a:endParaRPr lang="en-GB" sz="2400" b="1" dirty="0"/>
          </a:p>
        </p:txBody>
      </p:sp>
    </p:spTree>
    <p:extLst>
      <p:ext uri="{BB962C8B-B14F-4D97-AF65-F5344CB8AC3E}">
        <p14:creationId xmlns:p14="http://schemas.microsoft.com/office/powerpoint/2010/main" val="40845367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b="1" dirty="0" smtClean="0">
                <a:effectLst>
                  <a:outerShdw blurRad="38100" dist="38100" dir="2700000" algn="tl">
                    <a:srgbClr val="000000">
                      <a:alpha val="43137"/>
                    </a:srgbClr>
                  </a:outerShdw>
                </a:effectLst>
              </a:rPr>
              <a:t/>
            </a:r>
            <a:br>
              <a:rPr lang="en-GB" sz="3200" b="1" dirty="0" smtClean="0">
                <a:effectLst>
                  <a:outerShdw blurRad="38100" dist="38100" dir="2700000" algn="tl">
                    <a:srgbClr val="000000">
                      <a:alpha val="43137"/>
                    </a:srgbClr>
                  </a:outerShdw>
                </a:effectLst>
              </a:rPr>
            </a:br>
            <a:r>
              <a:rPr lang="en-US" sz="3200" b="1" dirty="0" smtClean="0">
                <a:effectLst>
                  <a:outerShdw blurRad="38100" dist="38100" dir="2700000" algn="tl">
                    <a:srgbClr val="000000">
                      <a:alpha val="43137"/>
                    </a:srgbClr>
                  </a:outerShdw>
                </a:effectLst>
              </a:rPr>
              <a:t>CHANNELS THAT CAN BE USED BY CARE UK TO  IMPROVE COMMUNICATION </a:t>
            </a:r>
            <a:br>
              <a:rPr lang="en-US" sz="3200" b="1" dirty="0" smtClean="0">
                <a:effectLst>
                  <a:outerShdw blurRad="38100" dist="38100" dir="2700000" algn="tl">
                    <a:srgbClr val="000000">
                      <a:alpha val="43137"/>
                    </a:srgbClr>
                  </a:outerShdw>
                </a:effectLst>
              </a:rPr>
            </a:br>
            <a:endParaRPr lang="en-GB" sz="3200"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normAutofit/>
          </a:bodyPr>
          <a:lstStyle/>
          <a:p>
            <a:pPr algn="just">
              <a:lnSpc>
                <a:spcPct val="150000"/>
              </a:lnSpc>
            </a:pPr>
            <a:r>
              <a:rPr lang="en-US" sz="2400" b="1" dirty="0" smtClean="0"/>
              <a:t>Social Media</a:t>
            </a:r>
            <a:r>
              <a:rPr lang="en-US" sz="2400" b="1" dirty="0"/>
              <a:t>: </a:t>
            </a:r>
            <a:r>
              <a:rPr lang="en-US" sz="2400" dirty="0"/>
              <a:t>Building fan pages, digital posters, and websites should be used by Care UK to connect to </a:t>
            </a:r>
            <a:r>
              <a:rPr lang="en-US" sz="2400" dirty="0" smtClean="0"/>
              <a:t>residents</a:t>
            </a:r>
            <a:r>
              <a:rPr lang="en-US" sz="2400" dirty="0"/>
              <a:t> </a:t>
            </a:r>
            <a:r>
              <a:rPr lang="en-GB" sz="2400" dirty="0"/>
              <a:t>(</a:t>
            </a:r>
            <a:r>
              <a:rPr lang="en-US" sz="2400" dirty="0" err="1"/>
              <a:t>Oltarzhevskyi</a:t>
            </a:r>
            <a:r>
              <a:rPr lang="en-US" sz="2400" dirty="0"/>
              <a:t>, 2019</a:t>
            </a:r>
            <a:r>
              <a:rPr lang="en-US" sz="2400" dirty="0" smtClean="0"/>
              <a:t>).</a:t>
            </a:r>
            <a:endParaRPr lang="en-US" sz="2400" dirty="0"/>
          </a:p>
          <a:p>
            <a:pPr algn="just">
              <a:lnSpc>
                <a:spcPct val="150000"/>
              </a:lnSpc>
            </a:pPr>
            <a:r>
              <a:rPr lang="en-US" sz="2400" b="1" dirty="0" smtClean="0"/>
              <a:t>Formal Communication</a:t>
            </a:r>
            <a:r>
              <a:rPr lang="en-US" sz="2400" b="1" dirty="0"/>
              <a:t>: </a:t>
            </a:r>
            <a:r>
              <a:rPr lang="en-US" sz="2400" dirty="0"/>
              <a:t>Formal communication means the goals and objectives of Care UK should be communicated to residents to build a sense of trust</a:t>
            </a:r>
            <a:r>
              <a:rPr lang="en-US" sz="2400" dirty="0" smtClean="0"/>
              <a:t>.</a:t>
            </a:r>
            <a:endParaRPr lang="en-US" sz="2400" dirty="0"/>
          </a:p>
        </p:txBody>
      </p:sp>
    </p:spTree>
    <p:extLst>
      <p:ext uri="{BB962C8B-B14F-4D97-AF65-F5344CB8AC3E}">
        <p14:creationId xmlns:p14="http://schemas.microsoft.com/office/powerpoint/2010/main" val="217755092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smtClean="0"/>
              <a:t>CONCLUSION</a:t>
            </a:r>
            <a:endParaRPr lang="en-GB" sz="3200" b="1" dirty="0"/>
          </a:p>
        </p:txBody>
      </p:sp>
      <p:sp>
        <p:nvSpPr>
          <p:cNvPr id="3" name="Content Placeholder 2"/>
          <p:cNvSpPr>
            <a:spLocks noGrp="1"/>
          </p:cNvSpPr>
          <p:nvPr>
            <p:ph idx="1"/>
          </p:nvPr>
        </p:nvSpPr>
        <p:spPr>
          <a:xfrm>
            <a:off x="457200" y="1676400"/>
            <a:ext cx="8229600" cy="4572000"/>
          </a:xfrm>
        </p:spPr>
        <p:txBody>
          <a:bodyPr>
            <a:noAutofit/>
          </a:bodyPr>
          <a:lstStyle/>
          <a:p>
            <a:pPr algn="just">
              <a:lnSpc>
                <a:spcPct val="150000"/>
              </a:lnSpc>
            </a:pPr>
            <a:r>
              <a:rPr lang="en-US" sz="2400" dirty="0" smtClean="0"/>
              <a:t>In this </a:t>
            </a:r>
            <a:r>
              <a:rPr lang="en-US" sz="2400" dirty="0"/>
              <a:t>presentation we have discussed, how much important it is for companies to have effective communication at the workplace. We have discussed Care UK and how it communicates to the residents. It is recommended to Care UK use the methods like pamphlets, and social media to connect more to residents. Care UK should try to build a trustworthy relationship between the company and residents. </a:t>
            </a:r>
            <a:endParaRPr lang="en-GB" sz="2400" dirty="0"/>
          </a:p>
        </p:txBody>
      </p:sp>
    </p:spTree>
    <p:extLst>
      <p:ext uri="{BB962C8B-B14F-4D97-AF65-F5344CB8AC3E}">
        <p14:creationId xmlns:p14="http://schemas.microsoft.com/office/powerpoint/2010/main" val="31146548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200" b="1" dirty="0" smtClean="0"/>
              <a:t>REFERENCES</a:t>
            </a:r>
            <a:endParaRPr lang="en-GB" sz="3200" b="1" dirty="0"/>
          </a:p>
        </p:txBody>
      </p:sp>
      <p:sp>
        <p:nvSpPr>
          <p:cNvPr id="3" name="Content Placeholder 2"/>
          <p:cNvSpPr>
            <a:spLocks noGrp="1"/>
          </p:cNvSpPr>
          <p:nvPr>
            <p:ph idx="1"/>
          </p:nvPr>
        </p:nvSpPr>
        <p:spPr/>
        <p:txBody>
          <a:bodyPr>
            <a:normAutofit fontScale="47500" lnSpcReduction="20000"/>
          </a:bodyPr>
          <a:lstStyle/>
          <a:p>
            <a:pPr algn="just">
              <a:lnSpc>
                <a:spcPct val="170000"/>
              </a:lnSpc>
            </a:pPr>
            <a:r>
              <a:rPr lang="en-GB" dirty="0" smtClean="0"/>
              <a:t>Williams, O. (2019) </a:t>
            </a:r>
            <a:r>
              <a:rPr lang="en-US" dirty="0"/>
              <a:t>What Are Communication Channels Within an Organization</a:t>
            </a:r>
            <a:r>
              <a:rPr lang="en-US" dirty="0" smtClean="0"/>
              <a:t>? </a:t>
            </a:r>
            <a:r>
              <a:rPr lang="en-US" i="1" dirty="0" smtClean="0"/>
              <a:t>CHRON </a:t>
            </a:r>
            <a:r>
              <a:rPr lang="en-US" dirty="0"/>
              <a:t>[Online] </a:t>
            </a:r>
            <a:r>
              <a:rPr lang="en-US" dirty="0">
                <a:hlinkClick r:id="rId2"/>
              </a:rPr>
              <a:t>https://</a:t>
            </a:r>
            <a:r>
              <a:rPr lang="en-US" dirty="0" smtClean="0">
                <a:hlinkClick r:id="rId2"/>
              </a:rPr>
              <a:t>smallbusiness.chron.com/communication-channels-within-organization-61447.html</a:t>
            </a:r>
            <a:r>
              <a:rPr lang="en-US" dirty="0" smtClean="0"/>
              <a:t> [06/07/22]</a:t>
            </a:r>
          </a:p>
          <a:p>
            <a:pPr algn="just">
              <a:lnSpc>
                <a:spcPct val="170000"/>
              </a:lnSpc>
            </a:pPr>
            <a:r>
              <a:rPr lang="en-US" dirty="0" err="1"/>
              <a:t>Radovic</a:t>
            </a:r>
            <a:r>
              <a:rPr lang="en-US" dirty="0"/>
              <a:t> </a:t>
            </a:r>
            <a:r>
              <a:rPr lang="en-US" dirty="0" err="1"/>
              <a:t>Markovic</a:t>
            </a:r>
            <a:r>
              <a:rPr lang="en-US" dirty="0"/>
              <a:t>, M. and </a:t>
            </a:r>
            <a:r>
              <a:rPr lang="en-US" dirty="0" err="1"/>
              <a:t>Salamzadeh</a:t>
            </a:r>
            <a:r>
              <a:rPr lang="en-US" dirty="0"/>
              <a:t>, A</a:t>
            </a:r>
            <a:r>
              <a:rPr lang="en-US" dirty="0" smtClean="0"/>
              <a:t>. (2018) </a:t>
            </a:r>
            <a:r>
              <a:rPr lang="en-US" dirty="0"/>
              <a:t>The importance of communication in business management. In </a:t>
            </a:r>
            <a:r>
              <a:rPr lang="en-US" dirty="0" err="1"/>
              <a:t>Radovic</a:t>
            </a:r>
            <a:r>
              <a:rPr lang="en-US" dirty="0"/>
              <a:t> </a:t>
            </a:r>
            <a:r>
              <a:rPr lang="en-US" dirty="0" err="1"/>
              <a:t>Markovic</a:t>
            </a:r>
            <a:r>
              <a:rPr lang="en-US" dirty="0"/>
              <a:t>, M., &amp; </a:t>
            </a:r>
            <a:r>
              <a:rPr lang="en-US" dirty="0" err="1"/>
              <a:t>Salamzadeh</a:t>
            </a:r>
            <a:r>
              <a:rPr lang="en-US" dirty="0"/>
              <a:t>, A.(2018). The Importance of Communication in Business Management, The 7th International Scientific Conference on Employment, Education and Entrepreneurship, Belgrade, Serbia</a:t>
            </a:r>
            <a:r>
              <a:rPr lang="en-US" dirty="0" smtClean="0"/>
              <a:t>.</a:t>
            </a:r>
            <a:endParaRPr lang="en-US" dirty="0"/>
          </a:p>
          <a:p>
            <a:pPr algn="just">
              <a:lnSpc>
                <a:spcPct val="170000"/>
              </a:lnSpc>
            </a:pPr>
            <a:r>
              <a:rPr lang="en-US" dirty="0" err="1"/>
              <a:t>Cobley</a:t>
            </a:r>
            <a:r>
              <a:rPr lang="en-US" dirty="0"/>
              <a:t>, P. and Schulz, P.J. eds</a:t>
            </a:r>
            <a:r>
              <a:rPr lang="en-US" dirty="0" smtClean="0"/>
              <a:t>. (2013) </a:t>
            </a:r>
            <a:r>
              <a:rPr lang="en-US" dirty="0"/>
              <a:t>Theories and models of communication (Vol. 1). Walter de </a:t>
            </a:r>
            <a:r>
              <a:rPr lang="en-US" dirty="0" err="1"/>
              <a:t>Gruyter</a:t>
            </a:r>
            <a:r>
              <a:rPr lang="en-US" dirty="0" smtClean="0"/>
              <a:t>.</a:t>
            </a:r>
          </a:p>
          <a:p>
            <a:pPr algn="just">
              <a:lnSpc>
                <a:spcPct val="170000"/>
              </a:lnSpc>
            </a:pPr>
            <a:r>
              <a:rPr lang="en-US" dirty="0" err="1"/>
              <a:t>Erlangga</a:t>
            </a:r>
            <a:r>
              <a:rPr lang="en-US" dirty="0"/>
              <a:t>, H. and </a:t>
            </a:r>
            <a:r>
              <a:rPr lang="en-US" dirty="0" err="1"/>
              <a:t>Sos</a:t>
            </a:r>
            <a:r>
              <a:rPr lang="en-US" dirty="0"/>
              <a:t>, S</a:t>
            </a:r>
            <a:r>
              <a:rPr lang="en-US" dirty="0" smtClean="0"/>
              <a:t>. (2020) </a:t>
            </a:r>
            <a:r>
              <a:rPr lang="en-US" dirty="0"/>
              <a:t>The Challenges of Organizational Communication in the Digital Era</a:t>
            </a:r>
            <a:r>
              <a:rPr lang="en-US" dirty="0" smtClean="0"/>
              <a:t>.</a:t>
            </a:r>
          </a:p>
          <a:p>
            <a:pPr algn="just">
              <a:lnSpc>
                <a:spcPct val="170000"/>
              </a:lnSpc>
            </a:pPr>
            <a:r>
              <a:rPr lang="en-US" dirty="0" err="1" smtClean="0"/>
              <a:t>Oltarzhevskyi</a:t>
            </a:r>
            <a:r>
              <a:rPr lang="en-US" dirty="0"/>
              <a:t>, D.O</a:t>
            </a:r>
            <a:r>
              <a:rPr lang="en-US" dirty="0" smtClean="0"/>
              <a:t>. (2019) </a:t>
            </a:r>
            <a:r>
              <a:rPr lang="en-US" dirty="0"/>
              <a:t>Typology of contemporary corporate communication channels. </a:t>
            </a:r>
            <a:r>
              <a:rPr lang="en-US" i="1" dirty="0"/>
              <a:t>Corporate Communications: An International Journal</a:t>
            </a:r>
            <a:r>
              <a:rPr lang="en-US" dirty="0"/>
              <a:t>.</a:t>
            </a:r>
            <a:endParaRPr lang="en-US" dirty="0" smtClean="0"/>
          </a:p>
          <a:p>
            <a:pPr algn="just">
              <a:lnSpc>
                <a:spcPct val="170000"/>
              </a:lnSpc>
            </a:pPr>
            <a:endParaRPr lang="en-US" dirty="0"/>
          </a:p>
          <a:p>
            <a:pPr algn="just">
              <a:lnSpc>
                <a:spcPct val="170000"/>
              </a:lnSpc>
            </a:pPr>
            <a:endParaRPr lang="en-US" dirty="0" smtClean="0"/>
          </a:p>
          <a:p>
            <a:pPr algn="just">
              <a:lnSpc>
                <a:spcPct val="170000"/>
              </a:lnSpc>
            </a:pPr>
            <a:endParaRPr lang="en-GB" dirty="0"/>
          </a:p>
        </p:txBody>
      </p:sp>
    </p:spTree>
    <p:extLst>
      <p:ext uri="{BB962C8B-B14F-4D97-AF65-F5344CB8AC3E}">
        <p14:creationId xmlns:p14="http://schemas.microsoft.com/office/powerpoint/2010/main" val="391162355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211</TotalTime>
  <Words>733</Words>
  <Application>Microsoft Office PowerPoint</Application>
  <PresentationFormat>On-screen Show (4:3)</PresentationFormat>
  <Paragraphs>63</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Century Gothic</vt:lpstr>
      <vt:lpstr>Verdana</vt:lpstr>
      <vt:lpstr>Wingdings</vt:lpstr>
      <vt:lpstr>Wingdings 2</vt:lpstr>
      <vt:lpstr>Verve</vt:lpstr>
      <vt:lpstr>Effective Team Working and Communication</vt:lpstr>
      <vt:lpstr>STRATEGIES FOR EFFECTIVE COMMUNICATION IN A BUSINESS SETTING CARE UK</vt:lpstr>
      <vt:lpstr>TABLE OF CONTENTS </vt:lpstr>
      <vt:lpstr>INTRODUCTION</vt:lpstr>
      <vt:lpstr> BENEFITS OF EFFECTIVE COMMUNICATION ON THE ORGANISATION’S BUSINESS PROCESS  </vt:lpstr>
      <vt:lpstr> BENEFITS OF EFFECTIVE COMMUNICATION ON THE ORGANISATION’S BUSINESS PROCESS  </vt:lpstr>
      <vt:lpstr> BENEFITS OF EFFECTIVE COMMUNICATION ON THE ORGANISATION’S BUSINESS PROCESS  </vt:lpstr>
      <vt:lpstr>WAYS TO USE THE ORGANISATIONAL COMMUNICATION THEORIES</vt:lpstr>
      <vt:lpstr>WAYS TO USE THE ORGANISATIONAL COMMUNICATION THEORIES</vt:lpstr>
      <vt:lpstr>WAYS TO USE THE ORGANISATIONAL COMMUNICATION THEORIES</vt:lpstr>
      <vt:lpstr> BARRIERS  PREVENTING EFFECTIVE COMMUNICATION BETWEEN CARE UK AND RESIDENTS  </vt:lpstr>
      <vt:lpstr> BARRIERS  PREVENTING EFFECTIVE COMMUNICATION BETWEEN CARE UK AND RESIDENTS  </vt:lpstr>
      <vt:lpstr> BARRIERS  PREVENTING EFFECTIVE COMMUNICATION BETWEEN CARE UK AND RESIDENTS  </vt:lpstr>
      <vt:lpstr> CHANNELS OF COMMUNICATION USED BY THE CARE UK  </vt:lpstr>
      <vt:lpstr> CHANNELS OF COMMUNICATION USED BY THE CARE UK </vt:lpstr>
      <vt:lpstr> CHANNELS THAT CAN BE USED BY CARE UK TO  IMPROVE COMMUNICATION  </vt:lpstr>
      <vt:lpstr>CONCLUSION</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Microsoft account</cp:lastModifiedBy>
  <cp:revision>21</cp:revision>
  <dcterms:created xsi:type="dcterms:W3CDTF">2022-07-07T19:43:46Z</dcterms:created>
  <dcterms:modified xsi:type="dcterms:W3CDTF">2022-07-26T15:31:20Z</dcterms:modified>
</cp:coreProperties>
</file>