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3"/>
  </p:notesMasterIdLst>
  <p:sldIdLst>
    <p:sldId id="266" r:id="rId7"/>
    <p:sldId id="267" r:id="rId8"/>
    <p:sldId id="311" r:id="rId9"/>
    <p:sldId id="268" r:id="rId10"/>
    <p:sldId id="269" r:id="rId11"/>
    <p:sldId id="270" r:id="rId12"/>
    <p:sldId id="312" r:id="rId13"/>
    <p:sldId id="275" r:id="rId14"/>
    <p:sldId id="276" r:id="rId15"/>
    <p:sldId id="277" r:id="rId16"/>
    <p:sldId id="272" r:id="rId17"/>
    <p:sldId id="313" r:id="rId18"/>
    <p:sldId id="326" r:id="rId19"/>
    <p:sldId id="315" r:id="rId20"/>
    <p:sldId id="314" r:id="rId21"/>
    <p:sldId id="273" r:id="rId22"/>
    <p:sldId id="320" r:id="rId23"/>
    <p:sldId id="319" r:id="rId24"/>
    <p:sldId id="318" r:id="rId25"/>
    <p:sldId id="321" r:id="rId26"/>
    <p:sldId id="317" r:id="rId27"/>
    <p:sldId id="316" r:id="rId28"/>
    <p:sldId id="324" r:id="rId29"/>
    <p:sldId id="322" r:id="rId30"/>
    <p:sldId id="327" r:id="rId31"/>
    <p:sldId id="27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6327"/>
  </p:normalViewPr>
  <p:slideViewPr>
    <p:cSldViewPr snapToGrid="0" snapToObjects="1">
      <p:cViewPr varScale="1">
        <p:scale>
          <a:sx n="107" d="100"/>
          <a:sy n="107" d="100"/>
        </p:scale>
        <p:origin x="42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418423-544E-4758-BBDF-18DD5EF0BC26}" type="doc">
      <dgm:prSet loTypeId="urn:microsoft.com/office/officeart/2018/2/layout/IconLabelDescriptionList" loCatId="icon" qsTypeId="urn:microsoft.com/office/officeart/2005/8/quickstyle/simple1" qsCatId="simple" csTypeId="urn:microsoft.com/office/officeart/2005/8/colors/accent3_2" csCatId="accent3" phldr="1"/>
      <dgm:spPr/>
      <dgm:t>
        <a:bodyPr/>
        <a:lstStyle/>
        <a:p>
          <a:endParaRPr lang="en-US"/>
        </a:p>
      </dgm:t>
    </dgm:pt>
    <dgm:pt modelId="{828361F6-9D6C-4FAD-BFAD-01601E70371B}">
      <dgm:prSet/>
      <dgm:spPr/>
      <dgm:t>
        <a:bodyPr/>
        <a:lstStyle/>
        <a:p>
          <a:pPr>
            <a:lnSpc>
              <a:spcPct val="100000"/>
            </a:lnSpc>
            <a:defRPr b="1"/>
          </a:pPr>
          <a:r>
            <a:rPr lang="en-GB"/>
            <a:t>Today’s session includes discussion of:</a:t>
          </a:r>
          <a:endParaRPr lang="en-US"/>
        </a:p>
      </dgm:t>
    </dgm:pt>
    <dgm:pt modelId="{FD3A04C4-1213-4E95-B34C-3FAEF0548807}" type="parTrans" cxnId="{6581FF1A-BA02-4727-9941-CC098D0078DA}">
      <dgm:prSet/>
      <dgm:spPr/>
      <dgm:t>
        <a:bodyPr/>
        <a:lstStyle/>
        <a:p>
          <a:endParaRPr lang="en-US"/>
        </a:p>
      </dgm:t>
    </dgm:pt>
    <dgm:pt modelId="{84072680-EAA3-4EA0-8712-8F6B3620B3EB}" type="sibTrans" cxnId="{6581FF1A-BA02-4727-9941-CC098D0078DA}">
      <dgm:prSet/>
      <dgm:spPr/>
      <dgm:t>
        <a:bodyPr/>
        <a:lstStyle/>
        <a:p>
          <a:endParaRPr lang="en-US"/>
        </a:p>
      </dgm:t>
    </dgm:pt>
    <dgm:pt modelId="{B4E81101-492F-4104-A989-7A822A28F964}">
      <dgm:prSet/>
      <dgm:spPr/>
      <dgm:t>
        <a:bodyPr/>
        <a:lstStyle/>
        <a:p>
          <a:pPr>
            <a:lnSpc>
              <a:spcPct val="100000"/>
            </a:lnSpc>
            <a:buFont typeface="Arial" panose="020B0604020202020204" pitchFamily="34" charset="0"/>
            <a:buNone/>
          </a:pPr>
          <a:r>
            <a:rPr lang="en-GB" dirty="0"/>
            <a:t>Death and dying</a:t>
          </a:r>
          <a:endParaRPr lang="en-US" dirty="0"/>
        </a:p>
      </dgm:t>
    </dgm:pt>
    <dgm:pt modelId="{A4BAD74C-3F1D-4C5E-9406-ABE109876EB8}" type="parTrans" cxnId="{DBBC17ED-6AE8-4B84-925B-21B2BDFD232A}">
      <dgm:prSet/>
      <dgm:spPr/>
      <dgm:t>
        <a:bodyPr/>
        <a:lstStyle/>
        <a:p>
          <a:endParaRPr lang="en-US"/>
        </a:p>
      </dgm:t>
    </dgm:pt>
    <dgm:pt modelId="{F4764AAC-2618-451F-9C6B-BE193EA33161}" type="sibTrans" cxnId="{DBBC17ED-6AE8-4B84-925B-21B2BDFD232A}">
      <dgm:prSet/>
      <dgm:spPr/>
      <dgm:t>
        <a:bodyPr/>
        <a:lstStyle/>
        <a:p>
          <a:endParaRPr lang="en-US"/>
        </a:p>
      </dgm:t>
    </dgm:pt>
    <dgm:pt modelId="{AC13847E-EBA8-4858-94E8-1B84B6CE4868}">
      <dgm:prSet/>
      <dgm:spPr/>
      <dgm:t>
        <a:bodyPr/>
        <a:lstStyle/>
        <a:p>
          <a:pPr>
            <a:lnSpc>
              <a:spcPct val="100000"/>
            </a:lnSpc>
            <a:buFont typeface="Arial" panose="020B0604020202020204" pitchFamily="34" charset="0"/>
            <a:buNone/>
          </a:pPr>
          <a:r>
            <a:rPr lang="en-GB" dirty="0"/>
            <a:t>Terminal illness</a:t>
          </a:r>
          <a:endParaRPr lang="en-US" dirty="0"/>
        </a:p>
      </dgm:t>
    </dgm:pt>
    <dgm:pt modelId="{D8986B84-5A6A-42B7-8CE5-C65063E40474}" type="parTrans" cxnId="{8E0EDF04-D4D6-4876-8AC9-81E2B122700C}">
      <dgm:prSet/>
      <dgm:spPr/>
      <dgm:t>
        <a:bodyPr/>
        <a:lstStyle/>
        <a:p>
          <a:endParaRPr lang="en-US"/>
        </a:p>
      </dgm:t>
    </dgm:pt>
    <dgm:pt modelId="{712D6B16-D47A-425D-AD25-9466B3888E4E}" type="sibTrans" cxnId="{8E0EDF04-D4D6-4876-8AC9-81E2B122700C}">
      <dgm:prSet/>
      <dgm:spPr/>
      <dgm:t>
        <a:bodyPr/>
        <a:lstStyle/>
        <a:p>
          <a:endParaRPr lang="en-US"/>
        </a:p>
      </dgm:t>
    </dgm:pt>
    <dgm:pt modelId="{55D65D51-29E6-4417-85A5-191A83DB5C30}">
      <dgm:prSet/>
      <dgm:spPr/>
      <dgm:t>
        <a:bodyPr/>
        <a:lstStyle/>
        <a:p>
          <a:pPr>
            <a:lnSpc>
              <a:spcPct val="100000"/>
            </a:lnSpc>
            <a:buFont typeface="Arial" panose="020B0604020202020204" pitchFamily="34" charset="0"/>
            <a:buNone/>
          </a:pPr>
          <a:r>
            <a:rPr lang="en-GB" dirty="0"/>
            <a:t>End-of-life decisions</a:t>
          </a:r>
          <a:endParaRPr lang="en-US" dirty="0"/>
        </a:p>
      </dgm:t>
    </dgm:pt>
    <dgm:pt modelId="{7A705CFC-B5F8-49EF-A785-BAEC3632095B}" type="parTrans" cxnId="{DFC9F636-5737-45C9-AED3-2E9AD7C8B02D}">
      <dgm:prSet/>
      <dgm:spPr/>
      <dgm:t>
        <a:bodyPr/>
        <a:lstStyle/>
        <a:p>
          <a:endParaRPr lang="en-US"/>
        </a:p>
      </dgm:t>
    </dgm:pt>
    <dgm:pt modelId="{F6E25D42-62BB-4F7D-90B1-695FB7E8E121}" type="sibTrans" cxnId="{DFC9F636-5737-45C9-AED3-2E9AD7C8B02D}">
      <dgm:prSet/>
      <dgm:spPr/>
      <dgm:t>
        <a:bodyPr/>
        <a:lstStyle/>
        <a:p>
          <a:endParaRPr lang="en-US"/>
        </a:p>
      </dgm:t>
    </dgm:pt>
    <dgm:pt modelId="{C1D16A4C-9CFB-4E2C-9F92-44E29353461E}">
      <dgm:prSet/>
      <dgm:spPr/>
      <dgm:t>
        <a:bodyPr/>
        <a:lstStyle/>
        <a:p>
          <a:pPr>
            <a:lnSpc>
              <a:spcPct val="100000"/>
            </a:lnSpc>
            <a:buFont typeface="Arial" panose="020B0604020202020204" pitchFamily="34" charset="0"/>
            <a:buNone/>
          </a:pPr>
          <a:r>
            <a:rPr lang="en-GB" dirty="0"/>
            <a:t>Cardiopulmonary resuscitation</a:t>
          </a:r>
          <a:endParaRPr lang="en-US" dirty="0"/>
        </a:p>
      </dgm:t>
    </dgm:pt>
    <dgm:pt modelId="{5D698CF6-8FB0-4A3C-BDCF-74784FF6C1B4}" type="parTrans" cxnId="{6099ECEA-4BAF-4396-B099-D99E361647EE}">
      <dgm:prSet/>
      <dgm:spPr/>
      <dgm:t>
        <a:bodyPr/>
        <a:lstStyle/>
        <a:p>
          <a:endParaRPr lang="en-US"/>
        </a:p>
      </dgm:t>
    </dgm:pt>
    <dgm:pt modelId="{75CE8913-9A67-4285-9CD2-004229FFB912}" type="sibTrans" cxnId="{6099ECEA-4BAF-4396-B099-D99E361647EE}">
      <dgm:prSet/>
      <dgm:spPr/>
      <dgm:t>
        <a:bodyPr/>
        <a:lstStyle/>
        <a:p>
          <a:endParaRPr lang="en-US"/>
        </a:p>
      </dgm:t>
    </dgm:pt>
    <dgm:pt modelId="{7A50B1D9-2B99-4DC1-A89C-3AED1C4DBAEE}">
      <dgm:prSet/>
      <dgm:spPr/>
      <dgm:t>
        <a:bodyPr/>
        <a:lstStyle/>
        <a:p>
          <a:pPr>
            <a:lnSpc>
              <a:spcPct val="100000"/>
            </a:lnSpc>
            <a:buFont typeface="Arial" panose="020B0604020202020204" pitchFamily="34" charset="0"/>
            <a:buNone/>
          </a:pPr>
          <a:r>
            <a:rPr lang="en-GB" dirty="0"/>
            <a:t>Assisted dying and euthanasia</a:t>
          </a:r>
          <a:endParaRPr lang="en-US" dirty="0"/>
        </a:p>
      </dgm:t>
    </dgm:pt>
    <dgm:pt modelId="{E7D8B392-CC03-41BC-8750-8C466B3974D6}" type="parTrans" cxnId="{D50EC089-4225-43D7-8990-683D114D51CF}">
      <dgm:prSet/>
      <dgm:spPr/>
      <dgm:t>
        <a:bodyPr/>
        <a:lstStyle/>
        <a:p>
          <a:endParaRPr lang="en-US"/>
        </a:p>
      </dgm:t>
    </dgm:pt>
    <dgm:pt modelId="{52B3538A-A2C2-4EF7-A5DF-9A3AEBE08267}" type="sibTrans" cxnId="{D50EC089-4225-43D7-8990-683D114D51CF}">
      <dgm:prSet/>
      <dgm:spPr/>
      <dgm:t>
        <a:bodyPr/>
        <a:lstStyle/>
        <a:p>
          <a:endParaRPr lang="en-US"/>
        </a:p>
      </dgm:t>
    </dgm:pt>
    <dgm:pt modelId="{BB7DE16F-2F98-47B4-BE0F-764CB9DFD72F}">
      <dgm:prSet/>
      <dgm:spPr/>
      <dgm:t>
        <a:bodyPr/>
        <a:lstStyle/>
        <a:p>
          <a:pPr>
            <a:lnSpc>
              <a:spcPct val="100000"/>
            </a:lnSpc>
            <a:buFont typeface="Arial" panose="020B0604020202020204" pitchFamily="34" charset="0"/>
            <a:buNone/>
          </a:pPr>
          <a:r>
            <a:rPr lang="en-GB" dirty="0"/>
            <a:t>A real-life end-of-life care video</a:t>
          </a:r>
          <a:endParaRPr lang="en-US" dirty="0"/>
        </a:p>
      </dgm:t>
    </dgm:pt>
    <dgm:pt modelId="{DC828CE9-3F12-426E-9A11-17750EAACB91}" type="parTrans" cxnId="{45B32E29-E630-4A90-8986-0489530249B8}">
      <dgm:prSet/>
      <dgm:spPr/>
      <dgm:t>
        <a:bodyPr/>
        <a:lstStyle/>
        <a:p>
          <a:endParaRPr lang="en-US"/>
        </a:p>
      </dgm:t>
    </dgm:pt>
    <dgm:pt modelId="{7A9ED733-B250-405F-A30C-71C9982CDDC5}" type="sibTrans" cxnId="{45B32E29-E630-4A90-8986-0489530249B8}">
      <dgm:prSet/>
      <dgm:spPr/>
      <dgm:t>
        <a:bodyPr/>
        <a:lstStyle/>
        <a:p>
          <a:endParaRPr lang="en-US"/>
        </a:p>
      </dgm:t>
    </dgm:pt>
    <dgm:pt modelId="{5F23FD9C-911A-439D-8A03-147331E4BEE7}">
      <dgm:prSet/>
      <dgm:spPr/>
      <dgm:t>
        <a:bodyPr/>
        <a:lstStyle/>
        <a:p>
          <a:pPr>
            <a:lnSpc>
              <a:spcPct val="100000"/>
            </a:lnSpc>
            <a:defRPr b="1"/>
          </a:pPr>
          <a:r>
            <a:rPr lang="en-GB"/>
            <a:t>Some people may find this content upsetting.</a:t>
          </a:r>
          <a:endParaRPr lang="en-US"/>
        </a:p>
      </dgm:t>
    </dgm:pt>
    <dgm:pt modelId="{851B6C2B-7178-4E31-AC84-F8F69BC1107F}" type="parTrans" cxnId="{9DE39BC8-8866-497E-9E02-EA47EA29F530}">
      <dgm:prSet/>
      <dgm:spPr/>
      <dgm:t>
        <a:bodyPr/>
        <a:lstStyle/>
        <a:p>
          <a:endParaRPr lang="en-US"/>
        </a:p>
      </dgm:t>
    </dgm:pt>
    <dgm:pt modelId="{A95D0223-52B6-407C-BD29-F08688482574}" type="sibTrans" cxnId="{9DE39BC8-8866-497E-9E02-EA47EA29F530}">
      <dgm:prSet/>
      <dgm:spPr/>
      <dgm:t>
        <a:bodyPr/>
        <a:lstStyle/>
        <a:p>
          <a:endParaRPr lang="en-US"/>
        </a:p>
      </dgm:t>
    </dgm:pt>
    <dgm:pt modelId="{FBA2044D-289F-4B7B-87FE-E229354CFDC3}">
      <dgm:prSet/>
      <dgm:spPr/>
      <dgm:t>
        <a:bodyPr/>
        <a:lstStyle/>
        <a:p>
          <a:pPr>
            <a:lnSpc>
              <a:spcPct val="100000"/>
            </a:lnSpc>
            <a:defRPr b="1"/>
          </a:pPr>
          <a:r>
            <a:rPr lang="en-GB"/>
            <a:t>You are not expected to share personal experiences.</a:t>
          </a:r>
          <a:endParaRPr lang="en-US"/>
        </a:p>
      </dgm:t>
    </dgm:pt>
    <dgm:pt modelId="{9820482A-9D76-490A-ACA0-A6E82CF7BF20}" type="parTrans" cxnId="{3EBF2C9C-4E66-42DC-846F-28CD6484CC57}">
      <dgm:prSet/>
      <dgm:spPr/>
      <dgm:t>
        <a:bodyPr/>
        <a:lstStyle/>
        <a:p>
          <a:endParaRPr lang="en-US"/>
        </a:p>
      </dgm:t>
    </dgm:pt>
    <dgm:pt modelId="{7A65768B-8661-41DE-B765-680983F15A47}" type="sibTrans" cxnId="{3EBF2C9C-4E66-42DC-846F-28CD6484CC57}">
      <dgm:prSet/>
      <dgm:spPr/>
      <dgm:t>
        <a:bodyPr/>
        <a:lstStyle/>
        <a:p>
          <a:endParaRPr lang="en-US"/>
        </a:p>
      </dgm:t>
    </dgm:pt>
    <dgm:pt modelId="{9EB09E58-3EF2-431F-8580-961ED074DAD2}">
      <dgm:prSet/>
      <dgm:spPr/>
      <dgm:t>
        <a:bodyPr/>
        <a:lstStyle/>
        <a:p>
          <a:pPr>
            <a:lnSpc>
              <a:spcPct val="100000"/>
            </a:lnSpc>
            <a:defRPr b="1"/>
          </a:pPr>
          <a:r>
            <a:rPr lang="en-GB"/>
            <a:t>Please look after your own wellbeing and step outside briefly if needed.</a:t>
          </a:r>
          <a:endParaRPr lang="en-US"/>
        </a:p>
      </dgm:t>
    </dgm:pt>
    <dgm:pt modelId="{A5FDD5AC-48A9-49ED-89FB-2905A9DD760A}" type="parTrans" cxnId="{34457CD1-B9AF-425A-8897-5E55AD45792C}">
      <dgm:prSet/>
      <dgm:spPr/>
      <dgm:t>
        <a:bodyPr/>
        <a:lstStyle/>
        <a:p>
          <a:endParaRPr lang="en-US"/>
        </a:p>
      </dgm:t>
    </dgm:pt>
    <dgm:pt modelId="{701771B9-0080-4C34-BBD5-11167442A7A8}" type="sibTrans" cxnId="{34457CD1-B9AF-425A-8897-5E55AD45792C}">
      <dgm:prSet/>
      <dgm:spPr/>
      <dgm:t>
        <a:bodyPr/>
        <a:lstStyle/>
        <a:p>
          <a:endParaRPr lang="en-US"/>
        </a:p>
      </dgm:t>
    </dgm:pt>
    <dgm:pt modelId="{34F91C3E-9CBD-4E3D-AD7C-65F9787CD1DE}">
      <dgm:prSet/>
      <dgm:spPr/>
      <dgm:t>
        <a:bodyPr/>
        <a:lstStyle/>
        <a:p>
          <a:pPr>
            <a:lnSpc>
              <a:spcPct val="100000"/>
            </a:lnSpc>
            <a:defRPr b="1"/>
          </a:pPr>
          <a:r>
            <a:rPr lang="en-GB"/>
            <a:t>Respectful discussion, please…</a:t>
          </a:r>
          <a:endParaRPr lang="en-US"/>
        </a:p>
      </dgm:t>
    </dgm:pt>
    <dgm:pt modelId="{04C29057-E66C-4CF7-90ED-FC219C283407}" type="parTrans" cxnId="{8A0125A4-6A60-414A-B24F-6F60FE8F9CB1}">
      <dgm:prSet/>
      <dgm:spPr/>
      <dgm:t>
        <a:bodyPr/>
        <a:lstStyle/>
        <a:p>
          <a:endParaRPr lang="en-US"/>
        </a:p>
      </dgm:t>
    </dgm:pt>
    <dgm:pt modelId="{A7BB7C1B-4CB8-4A07-BA84-706F2A64824F}" type="sibTrans" cxnId="{8A0125A4-6A60-414A-B24F-6F60FE8F9CB1}">
      <dgm:prSet/>
      <dgm:spPr/>
      <dgm:t>
        <a:bodyPr/>
        <a:lstStyle/>
        <a:p>
          <a:endParaRPr lang="en-US"/>
        </a:p>
      </dgm:t>
    </dgm:pt>
    <dgm:pt modelId="{A5525585-D12A-4EE7-81F0-7734688521F4}">
      <dgm:prSet/>
      <dgm:spPr/>
      <dgm:t>
        <a:bodyPr/>
        <a:lstStyle/>
        <a:p>
          <a:pPr>
            <a:lnSpc>
              <a:spcPct val="100000"/>
            </a:lnSpc>
          </a:pPr>
          <a:r>
            <a:rPr lang="en-GB"/>
            <a:t>Listen without interrupting.</a:t>
          </a:r>
          <a:endParaRPr lang="en-US"/>
        </a:p>
      </dgm:t>
    </dgm:pt>
    <dgm:pt modelId="{5E4A7B6F-C4BA-46FD-B738-A822AC7F7343}" type="parTrans" cxnId="{4FBA81D2-92EA-4219-896F-6898E77A893E}">
      <dgm:prSet/>
      <dgm:spPr/>
      <dgm:t>
        <a:bodyPr/>
        <a:lstStyle/>
        <a:p>
          <a:endParaRPr lang="en-US"/>
        </a:p>
      </dgm:t>
    </dgm:pt>
    <dgm:pt modelId="{9126170C-E44A-4BF0-9C2C-E681F425784D}" type="sibTrans" cxnId="{4FBA81D2-92EA-4219-896F-6898E77A893E}">
      <dgm:prSet/>
      <dgm:spPr/>
      <dgm:t>
        <a:bodyPr/>
        <a:lstStyle/>
        <a:p>
          <a:endParaRPr lang="en-US"/>
        </a:p>
      </dgm:t>
    </dgm:pt>
    <dgm:pt modelId="{97EBC0EF-7F2E-4D72-B0D0-662CCD826938}">
      <dgm:prSet/>
      <dgm:spPr/>
      <dgm:t>
        <a:bodyPr/>
        <a:lstStyle/>
        <a:p>
          <a:pPr>
            <a:lnSpc>
              <a:spcPct val="100000"/>
            </a:lnSpc>
          </a:pPr>
          <a:r>
            <a:rPr lang="en-GB"/>
            <a:t>Respect different experiences, cultures and beliefs.</a:t>
          </a:r>
          <a:endParaRPr lang="en-US"/>
        </a:p>
      </dgm:t>
    </dgm:pt>
    <dgm:pt modelId="{02DAC340-C74A-4AB7-BA9E-4E74BE193CA9}" type="parTrans" cxnId="{271D199E-B309-4D9D-B191-1281B2956993}">
      <dgm:prSet/>
      <dgm:spPr/>
      <dgm:t>
        <a:bodyPr/>
        <a:lstStyle/>
        <a:p>
          <a:endParaRPr lang="en-US"/>
        </a:p>
      </dgm:t>
    </dgm:pt>
    <dgm:pt modelId="{3D613821-366C-422A-8909-9236D40E7C34}" type="sibTrans" cxnId="{271D199E-B309-4D9D-B191-1281B2956993}">
      <dgm:prSet/>
      <dgm:spPr/>
      <dgm:t>
        <a:bodyPr/>
        <a:lstStyle/>
        <a:p>
          <a:endParaRPr lang="en-US"/>
        </a:p>
      </dgm:t>
    </dgm:pt>
    <dgm:pt modelId="{81BB884F-2085-41D0-AC09-AC7926BA9DA4}">
      <dgm:prSet/>
      <dgm:spPr/>
      <dgm:t>
        <a:bodyPr/>
        <a:lstStyle/>
        <a:p>
          <a:pPr>
            <a:lnSpc>
              <a:spcPct val="100000"/>
            </a:lnSpc>
          </a:pPr>
          <a:r>
            <a:rPr lang="en-GB"/>
            <a:t>Challenge ideas rather than individuals.</a:t>
          </a:r>
          <a:endParaRPr lang="en-US"/>
        </a:p>
      </dgm:t>
    </dgm:pt>
    <dgm:pt modelId="{00560987-98EB-4663-8DB0-42BA376A21CF}" type="parTrans" cxnId="{1ADE4708-F639-446F-9FB6-FCCFBB4088FE}">
      <dgm:prSet/>
      <dgm:spPr/>
      <dgm:t>
        <a:bodyPr/>
        <a:lstStyle/>
        <a:p>
          <a:endParaRPr lang="en-US"/>
        </a:p>
      </dgm:t>
    </dgm:pt>
    <dgm:pt modelId="{CF0B19E1-E8FA-4132-A807-6DE6AAC5270D}" type="sibTrans" cxnId="{1ADE4708-F639-446F-9FB6-FCCFBB4088FE}">
      <dgm:prSet/>
      <dgm:spPr/>
      <dgm:t>
        <a:bodyPr/>
        <a:lstStyle/>
        <a:p>
          <a:endParaRPr lang="en-US"/>
        </a:p>
      </dgm:t>
    </dgm:pt>
    <dgm:pt modelId="{CB757E15-9527-480D-B42B-508A704C8258}">
      <dgm:prSet/>
      <dgm:spPr/>
      <dgm:t>
        <a:bodyPr/>
        <a:lstStyle/>
        <a:p>
          <a:pPr>
            <a:lnSpc>
              <a:spcPct val="100000"/>
            </a:lnSpc>
          </a:pPr>
          <a:r>
            <a:rPr lang="en-GB"/>
            <a:t>Maintain confidentiality when discussing practice examples.</a:t>
          </a:r>
          <a:endParaRPr lang="en-US"/>
        </a:p>
      </dgm:t>
    </dgm:pt>
    <dgm:pt modelId="{B2E547D6-4F92-4BDD-A3CA-2DD7BF2EFBB3}" type="parTrans" cxnId="{CE86067F-805A-4440-9103-A6B6F8BD5F3A}">
      <dgm:prSet/>
      <dgm:spPr/>
      <dgm:t>
        <a:bodyPr/>
        <a:lstStyle/>
        <a:p>
          <a:endParaRPr lang="en-US"/>
        </a:p>
      </dgm:t>
    </dgm:pt>
    <dgm:pt modelId="{D1E0A306-FC9F-4487-B05C-D6F0C57E4AD6}" type="sibTrans" cxnId="{CE86067F-805A-4440-9103-A6B6F8BD5F3A}">
      <dgm:prSet/>
      <dgm:spPr/>
      <dgm:t>
        <a:bodyPr/>
        <a:lstStyle/>
        <a:p>
          <a:endParaRPr lang="en-US"/>
        </a:p>
      </dgm:t>
    </dgm:pt>
    <dgm:pt modelId="{238A0A5A-D4B8-47FD-AD9C-3F51351097B2}" type="pres">
      <dgm:prSet presAssocID="{F1418423-544E-4758-BBDF-18DD5EF0BC26}" presName="root" presStyleCnt="0">
        <dgm:presLayoutVars>
          <dgm:dir/>
          <dgm:resizeHandles val="exact"/>
        </dgm:presLayoutVars>
      </dgm:prSet>
      <dgm:spPr/>
    </dgm:pt>
    <dgm:pt modelId="{8C94216C-851F-4AC1-8206-79C2F714DE83}" type="pres">
      <dgm:prSet presAssocID="{828361F6-9D6C-4FAD-BFAD-01601E70371B}" presName="compNode" presStyleCnt="0"/>
      <dgm:spPr/>
    </dgm:pt>
    <dgm:pt modelId="{2B7FFD97-4D29-4B60-AA09-E142BFBE9ACD}" type="pres">
      <dgm:prSet presAssocID="{828361F6-9D6C-4FAD-BFAD-01601E70371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FFEB331F-6955-4DA6-8ECC-EC66BF20478A}" type="pres">
      <dgm:prSet presAssocID="{828361F6-9D6C-4FAD-BFAD-01601E70371B}" presName="iconSpace" presStyleCnt="0"/>
      <dgm:spPr/>
    </dgm:pt>
    <dgm:pt modelId="{18529B67-9EAC-455E-8842-79BD68D68CF4}" type="pres">
      <dgm:prSet presAssocID="{828361F6-9D6C-4FAD-BFAD-01601E70371B}" presName="parTx" presStyleLbl="revTx" presStyleIdx="0" presStyleCnt="10">
        <dgm:presLayoutVars>
          <dgm:chMax val="0"/>
          <dgm:chPref val="0"/>
        </dgm:presLayoutVars>
      </dgm:prSet>
      <dgm:spPr/>
    </dgm:pt>
    <dgm:pt modelId="{0BE5C850-74B6-4AA9-8B28-E0D93D5B55DF}" type="pres">
      <dgm:prSet presAssocID="{828361F6-9D6C-4FAD-BFAD-01601E70371B}" presName="txSpace" presStyleCnt="0"/>
      <dgm:spPr/>
    </dgm:pt>
    <dgm:pt modelId="{DCA67D10-BD17-4D56-AA85-176C1E863090}" type="pres">
      <dgm:prSet presAssocID="{828361F6-9D6C-4FAD-BFAD-01601E70371B}" presName="desTx" presStyleLbl="revTx" presStyleIdx="1" presStyleCnt="10">
        <dgm:presLayoutVars/>
      </dgm:prSet>
      <dgm:spPr/>
    </dgm:pt>
    <dgm:pt modelId="{4308456C-FC2B-4FA4-AAC6-190090BF0FC1}" type="pres">
      <dgm:prSet presAssocID="{84072680-EAA3-4EA0-8712-8F6B3620B3EB}" presName="sibTrans" presStyleCnt="0"/>
      <dgm:spPr/>
    </dgm:pt>
    <dgm:pt modelId="{3AE2300D-206E-43D2-9C31-5E45FBD3DEEF}" type="pres">
      <dgm:prSet presAssocID="{5F23FD9C-911A-439D-8A03-147331E4BEE7}" presName="compNode" presStyleCnt="0"/>
      <dgm:spPr/>
    </dgm:pt>
    <dgm:pt modelId="{C8EE4593-9414-4DB6-A177-4C5CC30E3F62}" type="pres">
      <dgm:prSet presAssocID="{5F23FD9C-911A-439D-8A03-147331E4BEE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B51435C6-B877-4ECC-8D9B-C6A49E540C15}" type="pres">
      <dgm:prSet presAssocID="{5F23FD9C-911A-439D-8A03-147331E4BEE7}" presName="iconSpace" presStyleCnt="0"/>
      <dgm:spPr/>
    </dgm:pt>
    <dgm:pt modelId="{4986F3F7-FCBA-4FEC-B6DB-5813194AE07F}" type="pres">
      <dgm:prSet presAssocID="{5F23FD9C-911A-439D-8A03-147331E4BEE7}" presName="parTx" presStyleLbl="revTx" presStyleIdx="2" presStyleCnt="10">
        <dgm:presLayoutVars>
          <dgm:chMax val="0"/>
          <dgm:chPref val="0"/>
        </dgm:presLayoutVars>
      </dgm:prSet>
      <dgm:spPr/>
    </dgm:pt>
    <dgm:pt modelId="{11871A5F-94FB-44DB-A159-F6B6C9BF6C3E}" type="pres">
      <dgm:prSet presAssocID="{5F23FD9C-911A-439D-8A03-147331E4BEE7}" presName="txSpace" presStyleCnt="0"/>
      <dgm:spPr/>
    </dgm:pt>
    <dgm:pt modelId="{475EAA22-C245-41D2-A7A3-C56078258073}" type="pres">
      <dgm:prSet presAssocID="{5F23FD9C-911A-439D-8A03-147331E4BEE7}" presName="desTx" presStyleLbl="revTx" presStyleIdx="3" presStyleCnt="10">
        <dgm:presLayoutVars/>
      </dgm:prSet>
      <dgm:spPr/>
    </dgm:pt>
    <dgm:pt modelId="{1E26BD28-D19C-438F-BA1D-AA8030FD0B95}" type="pres">
      <dgm:prSet presAssocID="{A95D0223-52B6-407C-BD29-F08688482574}" presName="sibTrans" presStyleCnt="0"/>
      <dgm:spPr/>
    </dgm:pt>
    <dgm:pt modelId="{C5930E5E-A099-41BB-8BF2-FF4E7525C342}" type="pres">
      <dgm:prSet presAssocID="{FBA2044D-289F-4B7B-87FE-E229354CFDC3}" presName="compNode" presStyleCnt="0"/>
      <dgm:spPr/>
    </dgm:pt>
    <dgm:pt modelId="{EA0F3218-7D09-45E5-9DD2-77A68ABC89CE}" type="pres">
      <dgm:prSet presAssocID="{FBA2044D-289F-4B7B-87FE-E229354CFDC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ustomer Review"/>
        </a:ext>
      </dgm:extLst>
    </dgm:pt>
    <dgm:pt modelId="{D0110199-F58B-4D05-BA91-FBFA1DEBBA74}" type="pres">
      <dgm:prSet presAssocID="{FBA2044D-289F-4B7B-87FE-E229354CFDC3}" presName="iconSpace" presStyleCnt="0"/>
      <dgm:spPr/>
    </dgm:pt>
    <dgm:pt modelId="{BC3F377B-37D5-4826-A6F5-0654360B261C}" type="pres">
      <dgm:prSet presAssocID="{FBA2044D-289F-4B7B-87FE-E229354CFDC3}" presName="parTx" presStyleLbl="revTx" presStyleIdx="4" presStyleCnt="10">
        <dgm:presLayoutVars>
          <dgm:chMax val="0"/>
          <dgm:chPref val="0"/>
        </dgm:presLayoutVars>
      </dgm:prSet>
      <dgm:spPr/>
    </dgm:pt>
    <dgm:pt modelId="{D197F73D-FA80-4E24-9F11-83A0299EDE36}" type="pres">
      <dgm:prSet presAssocID="{FBA2044D-289F-4B7B-87FE-E229354CFDC3}" presName="txSpace" presStyleCnt="0"/>
      <dgm:spPr/>
    </dgm:pt>
    <dgm:pt modelId="{AF7D5623-4F0A-4241-9D4D-42D8C3861032}" type="pres">
      <dgm:prSet presAssocID="{FBA2044D-289F-4B7B-87FE-E229354CFDC3}" presName="desTx" presStyleLbl="revTx" presStyleIdx="5" presStyleCnt="10">
        <dgm:presLayoutVars/>
      </dgm:prSet>
      <dgm:spPr/>
    </dgm:pt>
    <dgm:pt modelId="{FE009C6E-B833-4C25-B489-2A74684D4129}" type="pres">
      <dgm:prSet presAssocID="{7A65768B-8661-41DE-B765-680983F15A47}" presName="sibTrans" presStyleCnt="0"/>
      <dgm:spPr/>
    </dgm:pt>
    <dgm:pt modelId="{391A2CF8-E833-4A96-A8D5-EE2FDB4FC9BF}" type="pres">
      <dgm:prSet presAssocID="{9EB09E58-3EF2-431F-8580-961ED074DAD2}" presName="compNode" presStyleCnt="0"/>
      <dgm:spPr/>
    </dgm:pt>
    <dgm:pt modelId="{D8C8B0F6-F004-466A-A26A-3F18060AD13D}" type="pres">
      <dgm:prSet presAssocID="{9EB09E58-3EF2-431F-8580-961ED074DAD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8D68FF4C-7DDD-42BA-809F-BA72B45C0F15}" type="pres">
      <dgm:prSet presAssocID="{9EB09E58-3EF2-431F-8580-961ED074DAD2}" presName="iconSpace" presStyleCnt="0"/>
      <dgm:spPr/>
    </dgm:pt>
    <dgm:pt modelId="{CF16592E-4088-4BD4-B151-EA5C14DAAFCC}" type="pres">
      <dgm:prSet presAssocID="{9EB09E58-3EF2-431F-8580-961ED074DAD2}" presName="parTx" presStyleLbl="revTx" presStyleIdx="6" presStyleCnt="10">
        <dgm:presLayoutVars>
          <dgm:chMax val="0"/>
          <dgm:chPref val="0"/>
        </dgm:presLayoutVars>
      </dgm:prSet>
      <dgm:spPr/>
    </dgm:pt>
    <dgm:pt modelId="{6DC22995-94E4-4A2F-A509-9B2FBBC6437D}" type="pres">
      <dgm:prSet presAssocID="{9EB09E58-3EF2-431F-8580-961ED074DAD2}" presName="txSpace" presStyleCnt="0"/>
      <dgm:spPr/>
    </dgm:pt>
    <dgm:pt modelId="{F1857679-B45D-49A1-A37B-F5B114C69006}" type="pres">
      <dgm:prSet presAssocID="{9EB09E58-3EF2-431F-8580-961ED074DAD2}" presName="desTx" presStyleLbl="revTx" presStyleIdx="7" presStyleCnt="10">
        <dgm:presLayoutVars/>
      </dgm:prSet>
      <dgm:spPr/>
    </dgm:pt>
    <dgm:pt modelId="{48E737C0-C013-4E0E-A663-9DD7C0399944}" type="pres">
      <dgm:prSet presAssocID="{701771B9-0080-4C34-BBD5-11167442A7A8}" presName="sibTrans" presStyleCnt="0"/>
      <dgm:spPr/>
    </dgm:pt>
    <dgm:pt modelId="{2D5C506F-1959-4028-AAE2-EBC5B5947233}" type="pres">
      <dgm:prSet presAssocID="{34F91C3E-9CBD-4E3D-AD7C-65F9787CD1DE}" presName="compNode" presStyleCnt="0"/>
      <dgm:spPr/>
    </dgm:pt>
    <dgm:pt modelId="{5A7CBC57-DA0A-40BB-A0D9-AB0BAE7965E4}" type="pres">
      <dgm:prSet presAssocID="{34F91C3E-9CBD-4E3D-AD7C-65F9787CD1D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eaf"/>
        </a:ext>
      </dgm:extLst>
    </dgm:pt>
    <dgm:pt modelId="{A901DAB7-D418-4AA2-8FDA-FAB08CF65F19}" type="pres">
      <dgm:prSet presAssocID="{34F91C3E-9CBD-4E3D-AD7C-65F9787CD1DE}" presName="iconSpace" presStyleCnt="0"/>
      <dgm:spPr/>
    </dgm:pt>
    <dgm:pt modelId="{48F764A2-CBC8-48CE-AB08-715FD35018C5}" type="pres">
      <dgm:prSet presAssocID="{34F91C3E-9CBD-4E3D-AD7C-65F9787CD1DE}" presName="parTx" presStyleLbl="revTx" presStyleIdx="8" presStyleCnt="10">
        <dgm:presLayoutVars>
          <dgm:chMax val="0"/>
          <dgm:chPref val="0"/>
        </dgm:presLayoutVars>
      </dgm:prSet>
      <dgm:spPr/>
    </dgm:pt>
    <dgm:pt modelId="{B3F61680-A466-4F6C-889C-8B35569D652C}" type="pres">
      <dgm:prSet presAssocID="{34F91C3E-9CBD-4E3D-AD7C-65F9787CD1DE}" presName="txSpace" presStyleCnt="0"/>
      <dgm:spPr/>
    </dgm:pt>
    <dgm:pt modelId="{50EDBB02-937E-4145-BDE9-BBBB8324782F}" type="pres">
      <dgm:prSet presAssocID="{34F91C3E-9CBD-4E3D-AD7C-65F9787CD1DE}" presName="desTx" presStyleLbl="revTx" presStyleIdx="9" presStyleCnt="10">
        <dgm:presLayoutVars/>
      </dgm:prSet>
      <dgm:spPr/>
    </dgm:pt>
  </dgm:ptLst>
  <dgm:cxnLst>
    <dgm:cxn modelId="{8E0EDF04-D4D6-4876-8AC9-81E2B122700C}" srcId="{828361F6-9D6C-4FAD-BFAD-01601E70371B}" destId="{AC13847E-EBA8-4858-94E8-1B84B6CE4868}" srcOrd="1" destOrd="0" parTransId="{D8986B84-5A6A-42B7-8CE5-C65063E40474}" sibTransId="{712D6B16-D47A-425D-AD25-9466B3888E4E}"/>
    <dgm:cxn modelId="{1ADE4708-F639-446F-9FB6-FCCFBB4088FE}" srcId="{34F91C3E-9CBD-4E3D-AD7C-65F9787CD1DE}" destId="{81BB884F-2085-41D0-AC09-AC7926BA9DA4}" srcOrd="2" destOrd="0" parTransId="{00560987-98EB-4663-8DB0-42BA376A21CF}" sibTransId="{CF0B19E1-E8FA-4132-A807-6DE6AAC5270D}"/>
    <dgm:cxn modelId="{7F35AE0A-797D-4652-8274-1BAFFF2A08EB}" type="presOf" srcId="{BB7DE16F-2F98-47B4-BE0F-764CB9DFD72F}" destId="{DCA67D10-BD17-4D56-AA85-176C1E863090}" srcOrd="0" destOrd="5" presId="urn:microsoft.com/office/officeart/2018/2/layout/IconLabelDescriptionList"/>
    <dgm:cxn modelId="{747E9418-92DB-48BF-A4A2-3D61232FCB13}" type="presOf" srcId="{34F91C3E-9CBD-4E3D-AD7C-65F9787CD1DE}" destId="{48F764A2-CBC8-48CE-AB08-715FD35018C5}" srcOrd="0" destOrd="0" presId="urn:microsoft.com/office/officeart/2018/2/layout/IconLabelDescriptionList"/>
    <dgm:cxn modelId="{6581FF1A-BA02-4727-9941-CC098D0078DA}" srcId="{F1418423-544E-4758-BBDF-18DD5EF0BC26}" destId="{828361F6-9D6C-4FAD-BFAD-01601E70371B}" srcOrd="0" destOrd="0" parTransId="{FD3A04C4-1213-4E95-B34C-3FAEF0548807}" sibTransId="{84072680-EAA3-4EA0-8712-8F6B3620B3EB}"/>
    <dgm:cxn modelId="{45B32E29-E630-4A90-8986-0489530249B8}" srcId="{828361F6-9D6C-4FAD-BFAD-01601E70371B}" destId="{BB7DE16F-2F98-47B4-BE0F-764CB9DFD72F}" srcOrd="5" destOrd="0" parTransId="{DC828CE9-3F12-426E-9A11-17750EAACB91}" sibTransId="{7A9ED733-B250-405F-A30C-71C9982CDDC5}"/>
    <dgm:cxn modelId="{EEC8392C-E20E-4DAE-B39D-CF0484BA79C3}" type="presOf" srcId="{828361F6-9D6C-4FAD-BFAD-01601E70371B}" destId="{18529B67-9EAC-455E-8842-79BD68D68CF4}" srcOrd="0" destOrd="0" presId="urn:microsoft.com/office/officeart/2018/2/layout/IconLabelDescriptionList"/>
    <dgm:cxn modelId="{4E64832C-72A8-44A4-ACBC-6DD78DED86A6}" type="presOf" srcId="{AC13847E-EBA8-4858-94E8-1B84B6CE4868}" destId="{DCA67D10-BD17-4D56-AA85-176C1E863090}" srcOrd="0" destOrd="1" presId="urn:microsoft.com/office/officeart/2018/2/layout/IconLabelDescriptionList"/>
    <dgm:cxn modelId="{DFC9F636-5737-45C9-AED3-2E9AD7C8B02D}" srcId="{828361F6-9D6C-4FAD-BFAD-01601E70371B}" destId="{55D65D51-29E6-4417-85A5-191A83DB5C30}" srcOrd="2" destOrd="0" parTransId="{7A705CFC-B5F8-49EF-A785-BAEC3632095B}" sibTransId="{F6E25D42-62BB-4F7D-90B1-695FB7E8E121}"/>
    <dgm:cxn modelId="{218D0A39-196B-46AA-87E0-763BF81F1A00}" type="presOf" srcId="{A5525585-D12A-4EE7-81F0-7734688521F4}" destId="{50EDBB02-937E-4145-BDE9-BBBB8324782F}" srcOrd="0" destOrd="0" presId="urn:microsoft.com/office/officeart/2018/2/layout/IconLabelDescriptionList"/>
    <dgm:cxn modelId="{74C88A5F-CCEB-4945-BCE7-9CF0A8BA6977}" type="presOf" srcId="{5F23FD9C-911A-439D-8A03-147331E4BEE7}" destId="{4986F3F7-FCBA-4FEC-B6DB-5813194AE07F}" srcOrd="0" destOrd="0" presId="urn:microsoft.com/office/officeart/2018/2/layout/IconLabelDescriptionList"/>
    <dgm:cxn modelId="{8296A74E-90C7-4D3F-B052-34FBE416BE27}" type="presOf" srcId="{FBA2044D-289F-4B7B-87FE-E229354CFDC3}" destId="{BC3F377B-37D5-4826-A6F5-0654360B261C}" srcOrd="0" destOrd="0" presId="urn:microsoft.com/office/officeart/2018/2/layout/IconLabelDescriptionList"/>
    <dgm:cxn modelId="{CE86067F-805A-4440-9103-A6B6F8BD5F3A}" srcId="{34F91C3E-9CBD-4E3D-AD7C-65F9787CD1DE}" destId="{CB757E15-9527-480D-B42B-508A704C8258}" srcOrd="3" destOrd="0" parTransId="{B2E547D6-4F92-4BDD-A3CA-2DD7BF2EFBB3}" sibTransId="{D1E0A306-FC9F-4487-B05C-D6F0C57E4AD6}"/>
    <dgm:cxn modelId="{D50EC089-4225-43D7-8990-683D114D51CF}" srcId="{828361F6-9D6C-4FAD-BFAD-01601E70371B}" destId="{7A50B1D9-2B99-4DC1-A89C-3AED1C4DBAEE}" srcOrd="4" destOrd="0" parTransId="{E7D8B392-CC03-41BC-8750-8C466B3974D6}" sibTransId="{52B3538A-A2C2-4EF7-A5DF-9A3AEBE08267}"/>
    <dgm:cxn modelId="{6264179B-174E-4920-8B09-4EDFC6B24114}" type="presOf" srcId="{F1418423-544E-4758-BBDF-18DD5EF0BC26}" destId="{238A0A5A-D4B8-47FD-AD9C-3F51351097B2}" srcOrd="0" destOrd="0" presId="urn:microsoft.com/office/officeart/2018/2/layout/IconLabelDescriptionList"/>
    <dgm:cxn modelId="{3EBF2C9C-4E66-42DC-846F-28CD6484CC57}" srcId="{F1418423-544E-4758-BBDF-18DD5EF0BC26}" destId="{FBA2044D-289F-4B7B-87FE-E229354CFDC3}" srcOrd="2" destOrd="0" parTransId="{9820482A-9D76-490A-ACA0-A6E82CF7BF20}" sibTransId="{7A65768B-8661-41DE-B765-680983F15A47}"/>
    <dgm:cxn modelId="{271D199E-B309-4D9D-B191-1281B2956993}" srcId="{34F91C3E-9CBD-4E3D-AD7C-65F9787CD1DE}" destId="{97EBC0EF-7F2E-4D72-B0D0-662CCD826938}" srcOrd="1" destOrd="0" parTransId="{02DAC340-C74A-4AB7-BA9E-4E74BE193CA9}" sibTransId="{3D613821-366C-422A-8909-9236D40E7C34}"/>
    <dgm:cxn modelId="{8A0125A4-6A60-414A-B24F-6F60FE8F9CB1}" srcId="{F1418423-544E-4758-BBDF-18DD5EF0BC26}" destId="{34F91C3E-9CBD-4E3D-AD7C-65F9787CD1DE}" srcOrd="4" destOrd="0" parTransId="{04C29057-E66C-4CF7-90ED-FC219C283407}" sibTransId="{A7BB7C1B-4CB8-4A07-BA84-706F2A64824F}"/>
    <dgm:cxn modelId="{B2EAF0A4-ACCA-48EC-AD98-AE9218DD73D9}" type="presOf" srcId="{81BB884F-2085-41D0-AC09-AC7926BA9DA4}" destId="{50EDBB02-937E-4145-BDE9-BBBB8324782F}" srcOrd="0" destOrd="2" presId="urn:microsoft.com/office/officeart/2018/2/layout/IconLabelDescriptionList"/>
    <dgm:cxn modelId="{9DE39BC8-8866-497E-9E02-EA47EA29F530}" srcId="{F1418423-544E-4758-BBDF-18DD5EF0BC26}" destId="{5F23FD9C-911A-439D-8A03-147331E4BEE7}" srcOrd="1" destOrd="0" parTransId="{851B6C2B-7178-4E31-AC84-F8F69BC1107F}" sibTransId="{A95D0223-52B6-407C-BD29-F08688482574}"/>
    <dgm:cxn modelId="{34457CD1-B9AF-425A-8897-5E55AD45792C}" srcId="{F1418423-544E-4758-BBDF-18DD5EF0BC26}" destId="{9EB09E58-3EF2-431F-8580-961ED074DAD2}" srcOrd="3" destOrd="0" parTransId="{A5FDD5AC-48A9-49ED-89FB-2905A9DD760A}" sibTransId="{701771B9-0080-4C34-BBD5-11167442A7A8}"/>
    <dgm:cxn modelId="{4FBA81D2-92EA-4219-896F-6898E77A893E}" srcId="{34F91C3E-9CBD-4E3D-AD7C-65F9787CD1DE}" destId="{A5525585-D12A-4EE7-81F0-7734688521F4}" srcOrd="0" destOrd="0" parTransId="{5E4A7B6F-C4BA-46FD-B738-A822AC7F7343}" sibTransId="{9126170C-E44A-4BF0-9C2C-E681F425784D}"/>
    <dgm:cxn modelId="{ED6C2BE0-9455-4893-8C1D-36D367193C4F}" type="presOf" srcId="{B4E81101-492F-4104-A989-7A822A28F964}" destId="{DCA67D10-BD17-4D56-AA85-176C1E863090}" srcOrd="0" destOrd="0" presId="urn:microsoft.com/office/officeart/2018/2/layout/IconLabelDescriptionList"/>
    <dgm:cxn modelId="{0DCE8FEA-100A-4AEA-AC92-569B9934E988}" type="presOf" srcId="{CB757E15-9527-480D-B42B-508A704C8258}" destId="{50EDBB02-937E-4145-BDE9-BBBB8324782F}" srcOrd="0" destOrd="3" presId="urn:microsoft.com/office/officeart/2018/2/layout/IconLabelDescriptionList"/>
    <dgm:cxn modelId="{6099ECEA-4BAF-4396-B099-D99E361647EE}" srcId="{828361F6-9D6C-4FAD-BFAD-01601E70371B}" destId="{C1D16A4C-9CFB-4E2C-9F92-44E29353461E}" srcOrd="3" destOrd="0" parTransId="{5D698CF6-8FB0-4A3C-BDCF-74784FF6C1B4}" sibTransId="{75CE8913-9A67-4285-9CD2-004229FFB912}"/>
    <dgm:cxn modelId="{AB0690EC-6E47-4FCD-8D7F-29049EA46B61}" type="presOf" srcId="{9EB09E58-3EF2-431F-8580-961ED074DAD2}" destId="{CF16592E-4088-4BD4-B151-EA5C14DAAFCC}" srcOrd="0" destOrd="0" presId="urn:microsoft.com/office/officeart/2018/2/layout/IconLabelDescriptionList"/>
    <dgm:cxn modelId="{DBBC17ED-6AE8-4B84-925B-21B2BDFD232A}" srcId="{828361F6-9D6C-4FAD-BFAD-01601E70371B}" destId="{B4E81101-492F-4104-A989-7A822A28F964}" srcOrd="0" destOrd="0" parTransId="{A4BAD74C-3F1D-4C5E-9406-ABE109876EB8}" sibTransId="{F4764AAC-2618-451F-9C6B-BE193EA33161}"/>
    <dgm:cxn modelId="{0EEF45F2-F487-427F-B92A-F9B8F7DAE892}" type="presOf" srcId="{7A50B1D9-2B99-4DC1-A89C-3AED1C4DBAEE}" destId="{DCA67D10-BD17-4D56-AA85-176C1E863090}" srcOrd="0" destOrd="4" presId="urn:microsoft.com/office/officeart/2018/2/layout/IconLabelDescriptionList"/>
    <dgm:cxn modelId="{41CD45F4-A2F8-4B8B-A44F-934FB433E955}" type="presOf" srcId="{C1D16A4C-9CFB-4E2C-9F92-44E29353461E}" destId="{DCA67D10-BD17-4D56-AA85-176C1E863090}" srcOrd="0" destOrd="3" presId="urn:microsoft.com/office/officeart/2018/2/layout/IconLabelDescriptionList"/>
    <dgm:cxn modelId="{53D0BFF5-71E1-455A-A089-6812942F95DF}" type="presOf" srcId="{55D65D51-29E6-4417-85A5-191A83DB5C30}" destId="{DCA67D10-BD17-4D56-AA85-176C1E863090}" srcOrd="0" destOrd="2" presId="urn:microsoft.com/office/officeart/2018/2/layout/IconLabelDescriptionList"/>
    <dgm:cxn modelId="{EBB14BF9-F2B0-43A0-B858-B1A207AC0594}" type="presOf" srcId="{97EBC0EF-7F2E-4D72-B0D0-662CCD826938}" destId="{50EDBB02-937E-4145-BDE9-BBBB8324782F}" srcOrd="0" destOrd="1" presId="urn:microsoft.com/office/officeart/2018/2/layout/IconLabelDescriptionList"/>
    <dgm:cxn modelId="{D57FF007-3FF9-4C75-AA22-704DA9BE503E}" type="presParOf" srcId="{238A0A5A-D4B8-47FD-AD9C-3F51351097B2}" destId="{8C94216C-851F-4AC1-8206-79C2F714DE83}" srcOrd="0" destOrd="0" presId="urn:microsoft.com/office/officeart/2018/2/layout/IconLabelDescriptionList"/>
    <dgm:cxn modelId="{C87F973F-BEF3-4E26-9092-51C3B4CAA84D}" type="presParOf" srcId="{8C94216C-851F-4AC1-8206-79C2F714DE83}" destId="{2B7FFD97-4D29-4B60-AA09-E142BFBE9ACD}" srcOrd="0" destOrd="0" presId="urn:microsoft.com/office/officeart/2018/2/layout/IconLabelDescriptionList"/>
    <dgm:cxn modelId="{EE10F343-BBF7-4D93-950A-9A5D320CA3CC}" type="presParOf" srcId="{8C94216C-851F-4AC1-8206-79C2F714DE83}" destId="{FFEB331F-6955-4DA6-8ECC-EC66BF20478A}" srcOrd="1" destOrd="0" presId="urn:microsoft.com/office/officeart/2018/2/layout/IconLabelDescriptionList"/>
    <dgm:cxn modelId="{22ACFB00-34F9-4DEF-AC6F-8179F2A6C75A}" type="presParOf" srcId="{8C94216C-851F-4AC1-8206-79C2F714DE83}" destId="{18529B67-9EAC-455E-8842-79BD68D68CF4}" srcOrd="2" destOrd="0" presId="urn:microsoft.com/office/officeart/2018/2/layout/IconLabelDescriptionList"/>
    <dgm:cxn modelId="{001DFA86-BDCE-4B67-A7A4-D72C19EB6434}" type="presParOf" srcId="{8C94216C-851F-4AC1-8206-79C2F714DE83}" destId="{0BE5C850-74B6-4AA9-8B28-E0D93D5B55DF}" srcOrd="3" destOrd="0" presId="urn:microsoft.com/office/officeart/2018/2/layout/IconLabelDescriptionList"/>
    <dgm:cxn modelId="{F9791F92-7BE8-4DCB-AA45-A6B7EA7D981B}" type="presParOf" srcId="{8C94216C-851F-4AC1-8206-79C2F714DE83}" destId="{DCA67D10-BD17-4D56-AA85-176C1E863090}" srcOrd="4" destOrd="0" presId="urn:microsoft.com/office/officeart/2018/2/layout/IconLabelDescriptionList"/>
    <dgm:cxn modelId="{F736A9FD-BB4D-431F-A620-4D1CE74A1B63}" type="presParOf" srcId="{238A0A5A-D4B8-47FD-AD9C-3F51351097B2}" destId="{4308456C-FC2B-4FA4-AAC6-190090BF0FC1}" srcOrd="1" destOrd="0" presId="urn:microsoft.com/office/officeart/2018/2/layout/IconLabelDescriptionList"/>
    <dgm:cxn modelId="{65BE8BED-6F42-43EC-9A85-4D66C3E7D837}" type="presParOf" srcId="{238A0A5A-D4B8-47FD-AD9C-3F51351097B2}" destId="{3AE2300D-206E-43D2-9C31-5E45FBD3DEEF}" srcOrd="2" destOrd="0" presId="urn:microsoft.com/office/officeart/2018/2/layout/IconLabelDescriptionList"/>
    <dgm:cxn modelId="{CBC01EF5-62A4-400D-A21C-5F2EEB5DF09C}" type="presParOf" srcId="{3AE2300D-206E-43D2-9C31-5E45FBD3DEEF}" destId="{C8EE4593-9414-4DB6-A177-4C5CC30E3F62}" srcOrd="0" destOrd="0" presId="urn:microsoft.com/office/officeart/2018/2/layout/IconLabelDescriptionList"/>
    <dgm:cxn modelId="{B32E1193-D5ED-4057-85E8-84EAE3919B4C}" type="presParOf" srcId="{3AE2300D-206E-43D2-9C31-5E45FBD3DEEF}" destId="{B51435C6-B877-4ECC-8D9B-C6A49E540C15}" srcOrd="1" destOrd="0" presId="urn:microsoft.com/office/officeart/2018/2/layout/IconLabelDescriptionList"/>
    <dgm:cxn modelId="{1C8D2E02-6333-4A04-AA0A-EB7D34BE2BA5}" type="presParOf" srcId="{3AE2300D-206E-43D2-9C31-5E45FBD3DEEF}" destId="{4986F3F7-FCBA-4FEC-B6DB-5813194AE07F}" srcOrd="2" destOrd="0" presId="urn:microsoft.com/office/officeart/2018/2/layout/IconLabelDescriptionList"/>
    <dgm:cxn modelId="{5053544E-F091-4809-BF76-7416E72626B1}" type="presParOf" srcId="{3AE2300D-206E-43D2-9C31-5E45FBD3DEEF}" destId="{11871A5F-94FB-44DB-A159-F6B6C9BF6C3E}" srcOrd="3" destOrd="0" presId="urn:microsoft.com/office/officeart/2018/2/layout/IconLabelDescriptionList"/>
    <dgm:cxn modelId="{4F9DF74D-B7CB-4DD1-84B8-65C77B43B3EC}" type="presParOf" srcId="{3AE2300D-206E-43D2-9C31-5E45FBD3DEEF}" destId="{475EAA22-C245-41D2-A7A3-C56078258073}" srcOrd="4" destOrd="0" presId="urn:microsoft.com/office/officeart/2018/2/layout/IconLabelDescriptionList"/>
    <dgm:cxn modelId="{99AAC65E-60B9-467B-85EA-702281EDC444}" type="presParOf" srcId="{238A0A5A-D4B8-47FD-AD9C-3F51351097B2}" destId="{1E26BD28-D19C-438F-BA1D-AA8030FD0B95}" srcOrd="3" destOrd="0" presId="urn:microsoft.com/office/officeart/2018/2/layout/IconLabelDescriptionList"/>
    <dgm:cxn modelId="{81ABC4A5-07B8-41F9-B0E8-D7DFB1F32377}" type="presParOf" srcId="{238A0A5A-D4B8-47FD-AD9C-3F51351097B2}" destId="{C5930E5E-A099-41BB-8BF2-FF4E7525C342}" srcOrd="4" destOrd="0" presId="urn:microsoft.com/office/officeart/2018/2/layout/IconLabelDescriptionList"/>
    <dgm:cxn modelId="{B4EDCE74-9426-460B-B07B-FEE9479C7B69}" type="presParOf" srcId="{C5930E5E-A099-41BB-8BF2-FF4E7525C342}" destId="{EA0F3218-7D09-45E5-9DD2-77A68ABC89CE}" srcOrd="0" destOrd="0" presId="urn:microsoft.com/office/officeart/2018/2/layout/IconLabelDescriptionList"/>
    <dgm:cxn modelId="{CE759576-ED5C-4190-8F6E-D85C554027CB}" type="presParOf" srcId="{C5930E5E-A099-41BB-8BF2-FF4E7525C342}" destId="{D0110199-F58B-4D05-BA91-FBFA1DEBBA74}" srcOrd="1" destOrd="0" presId="urn:microsoft.com/office/officeart/2018/2/layout/IconLabelDescriptionList"/>
    <dgm:cxn modelId="{6B9E6864-CC3D-49EB-AD7B-571ABDC682D8}" type="presParOf" srcId="{C5930E5E-A099-41BB-8BF2-FF4E7525C342}" destId="{BC3F377B-37D5-4826-A6F5-0654360B261C}" srcOrd="2" destOrd="0" presId="urn:microsoft.com/office/officeart/2018/2/layout/IconLabelDescriptionList"/>
    <dgm:cxn modelId="{FF53A7BA-AE43-4312-95F3-A2F5CAF6C84E}" type="presParOf" srcId="{C5930E5E-A099-41BB-8BF2-FF4E7525C342}" destId="{D197F73D-FA80-4E24-9F11-83A0299EDE36}" srcOrd="3" destOrd="0" presId="urn:microsoft.com/office/officeart/2018/2/layout/IconLabelDescriptionList"/>
    <dgm:cxn modelId="{4FE691A3-5947-4F35-9FD3-220B090376D2}" type="presParOf" srcId="{C5930E5E-A099-41BB-8BF2-FF4E7525C342}" destId="{AF7D5623-4F0A-4241-9D4D-42D8C3861032}" srcOrd="4" destOrd="0" presId="urn:microsoft.com/office/officeart/2018/2/layout/IconLabelDescriptionList"/>
    <dgm:cxn modelId="{7AAB7721-B224-468D-872F-5C49C2017AD3}" type="presParOf" srcId="{238A0A5A-D4B8-47FD-AD9C-3F51351097B2}" destId="{FE009C6E-B833-4C25-B489-2A74684D4129}" srcOrd="5" destOrd="0" presId="urn:microsoft.com/office/officeart/2018/2/layout/IconLabelDescriptionList"/>
    <dgm:cxn modelId="{F851697E-6A93-4493-9C3E-B127E4D23194}" type="presParOf" srcId="{238A0A5A-D4B8-47FD-AD9C-3F51351097B2}" destId="{391A2CF8-E833-4A96-A8D5-EE2FDB4FC9BF}" srcOrd="6" destOrd="0" presId="urn:microsoft.com/office/officeart/2018/2/layout/IconLabelDescriptionList"/>
    <dgm:cxn modelId="{650DD81B-13EB-4EBF-836C-E6F8813029FA}" type="presParOf" srcId="{391A2CF8-E833-4A96-A8D5-EE2FDB4FC9BF}" destId="{D8C8B0F6-F004-466A-A26A-3F18060AD13D}" srcOrd="0" destOrd="0" presId="urn:microsoft.com/office/officeart/2018/2/layout/IconLabelDescriptionList"/>
    <dgm:cxn modelId="{81230A98-35E7-44E2-AB60-7F2B74D5A40C}" type="presParOf" srcId="{391A2CF8-E833-4A96-A8D5-EE2FDB4FC9BF}" destId="{8D68FF4C-7DDD-42BA-809F-BA72B45C0F15}" srcOrd="1" destOrd="0" presId="urn:microsoft.com/office/officeart/2018/2/layout/IconLabelDescriptionList"/>
    <dgm:cxn modelId="{F206E8E0-4587-4359-A8F1-883BEB8932C6}" type="presParOf" srcId="{391A2CF8-E833-4A96-A8D5-EE2FDB4FC9BF}" destId="{CF16592E-4088-4BD4-B151-EA5C14DAAFCC}" srcOrd="2" destOrd="0" presId="urn:microsoft.com/office/officeart/2018/2/layout/IconLabelDescriptionList"/>
    <dgm:cxn modelId="{89300E7E-1BD3-42E7-BE30-079DB2013FA9}" type="presParOf" srcId="{391A2CF8-E833-4A96-A8D5-EE2FDB4FC9BF}" destId="{6DC22995-94E4-4A2F-A509-9B2FBBC6437D}" srcOrd="3" destOrd="0" presId="urn:microsoft.com/office/officeart/2018/2/layout/IconLabelDescriptionList"/>
    <dgm:cxn modelId="{B0DC1B6E-9430-42CF-9CB1-45C383AF4364}" type="presParOf" srcId="{391A2CF8-E833-4A96-A8D5-EE2FDB4FC9BF}" destId="{F1857679-B45D-49A1-A37B-F5B114C69006}" srcOrd="4" destOrd="0" presId="urn:microsoft.com/office/officeart/2018/2/layout/IconLabelDescriptionList"/>
    <dgm:cxn modelId="{97812A3E-B223-4076-ACCD-310BF915DA68}" type="presParOf" srcId="{238A0A5A-D4B8-47FD-AD9C-3F51351097B2}" destId="{48E737C0-C013-4E0E-A663-9DD7C0399944}" srcOrd="7" destOrd="0" presId="urn:microsoft.com/office/officeart/2018/2/layout/IconLabelDescriptionList"/>
    <dgm:cxn modelId="{1FFD3D48-1331-4A74-98A3-697E1F2080B8}" type="presParOf" srcId="{238A0A5A-D4B8-47FD-AD9C-3F51351097B2}" destId="{2D5C506F-1959-4028-AAE2-EBC5B5947233}" srcOrd="8" destOrd="0" presId="urn:microsoft.com/office/officeart/2018/2/layout/IconLabelDescriptionList"/>
    <dgm:cxn modelId="{13D43582-D31E-46DA-95A2-BA2B5DDB6D81}" type="presParOf" srcId="{2D5C506F-1959-4028-AAE2-EBC5B5947233}" destId="{5A7CBC57-DA0A-40BB-A0D9-AB0BAE7965E4}" srcOrd="0" destOrd="0" presId="urn:microsoft.com/office/officeart/2018/2/layout/IconLabelDescriptionList"/>
    <dgm:cxn modelId="{229D59DB-6BB3-4DF1-8D83-8421710E5811}" type="presParOf" srcId="{2D5C506F-1959-4028-AAE2-EBC5B5947233}" destId="{A901DAB7-D418-4AA2-8FDA-FAB08CF65F19}" srcOrd="1" destOrd="0" presId="urn:microsoft.com/office/officeart/2018/2/layout/IconLabelDescriptionList"/>
    <dgm:cxn modelId="{033930C2-A569-4545-BF08-F833974071B3}" type="presParOf" srcId="{2D5C506F-1959-4028-AAE2-EBC5B5947233}" destId="{48F764A2-CBC8-48CE-AB08-715FD35018C5}" srcOrd="2" destOrd="0" presId="urn:microsoft.com/office/officeart/2018/2/layout/IconLabelDescriptionList"/>
    <dgm:cxn modelId="{0B3C8444-43E9-4B22-BDF5-894BAE4FD310}" type="presParOf" srcId="{2D5C506F-1959-4028-AAE2-EBC5B5947233}" destId="{B3F61680-A466-4F6C-889C-8B35569D652C}" srcOrd="3" destOrd="0" presId="urn:microsoft.com/office/officeart/2018/2/layout/IconLabelDescriptionList"/>
    <dgm:cxn modelId="{C76387D0-F973-4B93-9C95-BE63DC81395F}" type="presParOf" srcId="{2D5C506F-1959-4028-AAE2-EBC5B5947233}" destId="{50EDBB02-937E-4145-BDE9-BBBB8324782F}"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80C4A0-6E66-4EFA-B393-EC7DAD28C129}" type="doc">
      <dgm:prSet loTypeId="urn:microsoft.com/office/officeart/2018/2/layout/IconLabelDescriptionList" loCatId="icon" qsTypeId="urn:microsoft.com/office/officeart/2005/8/quickstyle/simple1" qsCatId="simple" csTypeId="urn:microsoft.com/office/officeart/2005/8/colors/accent2_2" csCatId="accent2" phldr="1"/>
      <dgm:spPr/>
      <dgm:t>
        <a:bodyPr/>
        <a:lstStyle/>
        <a:p>
          <a:endParaRPr lang="en-US"/>
        </a:p>
      </dgm:t>
    </dgm:pt>
    <dgm:pt modelId="{ABC312E3-0F45-4808-B75A-17A8E045CCC4}">
      <dgm:prSet/>
      <dgm:spPr/>
      <dgm:t>
        <a:bodyPr/>
        <a:lstStyle/>
        <a:p>
          <a:pPr>
            <a:lnSpc>
              <a:spcPct val="100000"/>
            </a:lnSpc>
            <a:defRPr b="1"/>
          </a:pPr>
          <a:r>
            <a:rPr lang="en-GB" b="1"/>
            <a:t>What Is Palliative Care?</a:t>
          </a:r>
          <a:endParaRPr lang="en-US"/>
        </a:p>
      </dgm:t>
    </dgm:pt>
    <dgm:pt modelId="{ECEB18CC-19D4-4EB1-8A57-32B552EB189D}" type="parTrans" cxnId="{EB575487-EC3B-4B9A-8624-49FB19F8EF9F}">
      <dgm:prSet/>
      <dgm:spPr/>
      <dgm:t>
        <a:bodyPr/>
        <a:lstStyle/>
        <a:p>
          <a:endParaRPr lang="en-US"/>
        </a:p>
      </dgm:t>
    </dgm:pt>
    <dgm:pt modelId="{9C3DFEEA-86C0-4B54-B97F-747AEA7A02CE}" type="sibTrans" cxnId="{EB575487-EC3B-4B9A-8624-49FB19F8EF9F}">
      <dgm:prSet/>
      <dgm:spPr/>
      <dgm:t>
        <a:bodyPr/>
        <a:lstStyle/>
        <a:p>
          <a:endParaRPr lang="en-US"/>
        </a:p>
      </dgm:t>
    </dgm:pt>
    <dgm:pt modelId="{74D5F5A1-2604-4A1B-96EA-3A64D6D9BA42}">
      <dgm:prSet/>
      <dgm:spPr/>
      <dgm:t>
        <a:bodyPr/>
        <a:lstStyle/>
        <a:p>
          <a:pPr>
            <a:lnSpc>
              <a:spcPct val="100000"/>
            </a:lnSpc>
          </a:pPr>
          <a:r>
            <a:rPr lang="en-GB" dirty="0"/>
            <a:t>Palliative </a:t>
          </a:r>
          <a:r>
            <a:rPr lang="en-GB" dirty="0" err="1"/>
            <a:t>caresupports</a:t>
          </a:r>
          <a:r>
            <a:rPr lang="en-GB" dirty="0"/>
            <a:t> people and families facing problems associated with a life-limiting or life-threatening illness.</a:t>
          </a:r>
        </a:p>
        <a:p>
          <a:pPr>
            <a:lnSpc>
              <a:spcPct val="100000"/>
            </a:lnSpc>
          </a:pPr>
          <a:r>
            <a:rPr lang="en-GB" dirty="0"/>
            <a:t>It aims to improve quality of life by addressing:</a:t>
          </a:r>
          <a:endParaRPr lang="en-US" dirty="0"/>
        </a:p>
      </dgm:t>
    </dgm:pt>
    <dgm:pt modelId="{B3937B72-17BA-4BB5-8D69-9E4984E4FA16}" type="parTrans" cxnId="{51058431-D538-4D3E-9BF9-B7B72BCF8BAE}">
      <dgm:prSet/>
      <dgm:spPr/>
      <dgm:t>
        <a:bodyPr/>
        <a:lstStyle/>
        <a:p>
          <a:endParaRPr lang="en-US"/>
        </a:p>
      </dgm:t>
    </dgm:pt>
    <dgm:pt modelId="{968FADC9-FFCE-4E6F-8199-FF062AC72030}" type="sibTrans" cxnId="{51058431-D538-4D3E-9BF9-B7B72BCF8BAE}">
      <dgm:prSet/>
      <dgm:spPr/>
      <dgm:t>
        <a:bodyPr/>
        <a:lstStyle/>
        <a:p>
          <a:endParaRPr lang="en-US"/>
        </a:p>
      </dgm:t>
    </dgm:pt>
    <dgm:pt modelId="{3CC2EAB8-97C5-4A5B-861A-5E172443F690}">
      <dgm:prSet/>
      <dgm:spPr/>
      <dgm:t>
        <a:bodyPr/>
        <a:lstStyle/>
        <a:p>
          <a:pPr>
            <a:lnSpc>
              <a:spcPct val="100000"/>
            </a:lnSpc>
          </a:pPr>
          <a:r>
            <a:rPr lang="en-GB" dirty="0"/>
            <a:t>-Physical symptoms</a:t>
          </a:r>
          <a:endParaRPr lang="en-US" dirty="0"/>
        </a:p>
      </dgm:t>
    </dgm:pt>
    <dgm:pt modelId="{EF794B3F-B4D6-448F-A00D-FD14A30D162F}" type="parTrans" cxnId="{70AD850B-2273-46AE-AEBC-F478D24FADE8}">
      <dgm:prSet/>
      <dgm:spPr/>
      <dgm:t>
        <a:bodyPr/>
        <a:lstStyle/>
        <a:p>
          <a:endParaRPr lang="en-US"/>
        </a:p>
      </dgm:t>
    </dgm:pt>
    <dgm:pt modelId="{ADACFA6F-970A-4DA6-838B-9DDF0C75E7B9}" type="sibTrans" cxnId="{70AD850B-2273-46AE-AEBC-F478D24FADE8}">
      <dgm:prSet/>
      <dgm:spPr/>
      <dgm:t>
        <a:bodyPr/>
        <a:lstStyle/>
        <a:p>
          <a:endParaRPr lang="en-US"/>
        </a:p>
      </dgm:t>
    </dgm:pt>
    <dgm:pt modelId="{20B06135-E992-4CF5-906E-F716FA87721F}">
      <dgm:prSet/>
      <dgm:spPr/>
      <dgm:t>
        <a:bodyPr/>
        <a:lstStyle/>
        <a:p>
          <a:pPr>
            <a:lnSpc>
              <a:spcPct val="100000"/>
            </a:lnSpc>
          </a:pPr>
          <a:r>
            <a:rPr lang="en-GB" dirty="0"/>
            <a:t>-Psychological wellbeing</a:t>
          </a:r>
          <a:endParaRPr lang="en-US" dirty="0"/>
        </a:p>
      </dgm:t>
    </dgm:pt>
    <dgm:pt modelId="{5F1CA8B3-6C7E-4E39-995F-0F09620D9DBC}" type="parTrans" cxnId="{A03A8628-3C2B-4CE1-A9FE-B0CA0653F6E5}">
      <dgm:prSet/>
      <dgm:spPr/>
      <dgm:t>
        <a:bodyPr/>
        <a:lstStyle/>
        <a:p>
          <a:endParaRPr lang="en-US"/>
        </a:p>
      </dgm:t>
    </dgm:pt>
    <dgm:pt modelId="{11BD1444-3056-44A4-BA42-83CA18D2F33F}" type="sibTrans" cxnId="{A03A8628-3C2B-4CE1-A9FE-B0CA0653F6E5}">
      <dgm:prSet/>
      <dgm:spPr/>
      <dgm:t>
        <a:bodyPr/>
        <a:lstStyle/>
        <a:p>
          <a:endParaRPr lang="en-US"/>
        </a:p>
      </dgm:t>
    </dgm:pt>
    <dgm:pt modelId="{42946B7C-53D8-4847-A847-752923249C2A}">
      <dgm:prSet/>
      <dgm:spPr/>
      <dgm:t>
        <a:bodyPr/>
        <a:lstStyle/>
        <a:p>
          <a:pPr>
            <a:lnSpc>
              <a:spcPct val="100000"/>
            </a:lnSpc>
          </a:pPr>
          <a:r>
            <a:rPr lang="en-GB" dirty="0"/>
            <a:t>-Emotional needs</a:t>
          </a:r>
          <a:endParaRPr lang="en-US" dirty="0"/>
        </a:p>
      </dgm:t>
    </dgm:pt>
    <dgm:pt modelId="{33F3FAB9-04CD-49C0-97F1-AE2744AAD24F}" type="parTrans" cxnId="{3D67286A-430C-403B-8769-8405C1D6CAC6}">
      <dgm:prSet/>
      <dgm:spPr/>
      <dgm:t>
        <a:bodyPr/>
        <a:lstStyle/>
        <a:p>
          <a:endParaRPr lang="en-US"/>
        </a:p>
      </dgm:t>
    </dgm:pt>
    <dgm:pt modelId="{A0B78B48-F29C-41FD-B580-AF679E05DC29}" type="sibTrans" cxnId="{3D67286A-430C-403B-8769-8405C1D6CAC6}">
      <dgm:prSet/>
      <dgm:spPr/>
      <dgm:t>
        <a:bodyPr/>
        <a:lstStyle/>
        <a:p>
          <a:endParaRPr lang="en-US"/>
        </a:p>
      </dgm:t>
    </dgm:pt>
    <dgm:pt modelId="{8B4BA30F-8317-4B34-90D4-C049470F9302}">
      <dgm:prSet/>
      <dgm:spPr/>
      <dgm:t>
        <a:bodyPr/>
        <a:lstStyle/>
        <a:p>
          <a:pPr>
            <a:lnSpc>
              <a:spcPct val="100000"/>
            </a:lnSpc>
          </a:pPr>
          <a:r>
            <a:rPr lang="en-GB" dirty="0"/>
            <a:t>-Social circumstances</a:t>
          </a:r>
          <a:endParaRPr lang="en-US" dirty="0"/>
        </a:p>
      </dgm:t>
    </dgm:pt>
    <dgm:pt modelId="{542837D2-9BE7-4FF6-9DC8-71EB74D539B6}" type="parTrans" cxnId="{9171375B-D4DD-4DD9-B722-D5D024A3D61E}">
      <dgm:prSet/>
      <dgm:spPr/>
      <dgm:t>
        <a:bodyPr/>
        <a:lstStyle/>
        <a:p>
          <a:endParaRPr lang="en-US"/>
        </a:p>
      </dgm:t>
    </dgm:pt>
    <dgm:pt modelId="{546F6224-EB4B-4296-876B-72CE36EC4F2F}" type="sibTrans" cxnId="{9171375B-D4DD-4DD9-B722-D5D024A3D61E}">
      <dgm:prSet/>
      <dgm:spPr/>
      <dgm:t>
        <a:bodyPr/>
        <a:lstStyle/>
        <a:p>
          <a:endParaRPr lang="en-US"/>
        </a:p>
      </dgm:t>
    </dgm:pt>
    <dgm:pt modelId="{DA67D623-C73D-4E56-8A64-F1B2F0F7AA93}">
      <dgm:prSet/>
      <dgm:spPr/>
      <dgm:t>
        <a:bodyPr/>
        <a:lstStyle/>
        <a:p>
          <a:pPr>
            <a:lnSpc>
              <a:spcPct val="100000"/>
            </a:lnSpc>
          </a:pPr>
          <a:r>
            <a:rPr lang="en-GB" dirty="0"/>
            <a:t>-Cultural and spiritual needs</a:t>
          </a:r>
          <a:endParaRPr lang="en-US" dirty="0"/>
        </a:p>
      </dgm:t>
    </dgm:pt>
    <dgm:pt modelId="{25E38758-6FB8-4989-8F5F-5D32CF12509C}" type="parTrans" cxnId="{1125B25B-9D58-4D26-96D9-E053F5DA9B15}">
      <dgm:prSet/>
      <dgm:spPr/>
      <dgm:t>
        <a:bodyPr/>
        <a:lstStyle/>
        <a:p>
          <a:endParaRPr lang="en-US"/>
        </a:p>
      </dgm:t>
    </dgm:pt>
    <dgm:pt modelId="{179E8B7C-06A1-4B35-BF36-5C971922389F}" type="sibTrans" cxnId="{1125B25B-9D58-4D26-96D9-E053F5DA9B15}">
      <dgm:prSet/>
      <dgm:spPr/>
      <dgm:t>
        <a:bodyPr/>
        <a:lstStyle/>
        <a:p>
          <a:endParaRPr lang="en-US"/>
        </a:p>
      </dgm:t>
    </dgm:pt>
    <dgm:pt modelId="{4E920231-7704-4401-AEEB-95AA66C9E1EB}">
      <dgm:prSet/>
      <dgm:spPr/>
      <dgm:t>
        <a:bodyPr/>
        <a:lstStyle/>
        <a:p>
          <a:pPr>
            <a:lnSpc>
              <a:spcPct val="100000"/>
            </a:lnSpc>
          </a:pPr>
          <a:r>
            <a:rPr lang="en-GB" dirty="0"/>
            <a:t>-Support for families and carers</a:t>
          </a:r>
          <a:endParaRPr lang="en-US" dirty="0"/>
        </a:p>
      </dgm:t>
    </dgm:pt>
    <dgm:pt modelId="{544C6777-5686-433F-81E8-70C0E45F74F9}" type="parTrans" cxnId="{B47AE8E6-54EA-4FCD-A02A-15CD6A127EB4}">
      <dgm:prSet/>
      <dgm:spPr/>
      <dgm:t>
        <a:bodyPr/>
        <a:lstStyle/>
        <a:p>
          <a:endParaRPr lang="en-US"/>
        </a:p>
      </dgm:t>
    </dgm:pt>
    <dgm:pt modelId="{C679CC09-706B-413C-8006-16CB4B3E44D1}" type="sibTrans" cxnId="{B47AE8E6-54EA-4FCD-A02A-15CD6A127EB4}">
      <dgm:prSet/>
      <dgm:spPr/>
      <dgm:t>
        <a:bodyPr/>
        <a:lstStyle/>
        <a:p>
          <a:endParaRPr lang="en-US"/>
        </a:p>
      </dgm:t>
    </dgm:pt>
    <dgm:pt modelId="{190A8754-315E-41A4-9DC9-5005FCDDC25F}">
      <dgm:prSet/>
      <dgm:spPr/>
      <dgm:t>
        <a:bodyPr/>
        <a:lstStyle/>
        <a:p>
          <a:pPr>
            <a:lnSpc>
              <a:spcPct val="100000"/>
            </a:lnSpc>
            <a:defRPr b="1"/>
          </a:pPr>
          <a:r>
            <a:rPr lang="en-GB" b="1"/>
            <a:t>What Is End-of-Life Care?</a:t>
          </a:r>
          <a:endParaRPr lang="en-US"/>
        </a:p>
      </dgm:t>
    </dgm:pt>
    <dgm:pt modelId="{E2DEF24A-AD62-4F33-95B6-7ECD1D2F9671}" type="parTrans" cxnId="{82AAE881-6864-44C7-9D4D-F4651D24ABF7}">
      <dgm:prSet/>
      <dgm:spPr/>
      <dgm:t>
        <a:bodyPr/>
        <a:lstStyle/>
        <a:p>
          <a:endParaRPr lang="en-US"/>
        </a:p>
      </dgm:t>
    </dgm:pt>
    <dgm:pt modelId="{F0D3275C-9EBD-457F-924B-2D0A1E9F1FC9}" type="sibTrans" cxnId="{82AAE881-6864-44C7-9D4D-F4651D24ABF7}">
      <dgm:prSet/>
      <dgm:spPr/>
      <dgm:t>
        <a:bodyPr/>
        <a:lstStyle/>
        <a:p>
          <a:endParaRPr lang="en-US"/>
        </a:p>
      </dgm:t>
    </dgm:pt>
    <dgm:pt modelId="{86173878-3482-4382-B70E-2AB45CD9D7AB}">
      <dgm:prSet/>
      <dgm:spPr/>
      <dgm:t>
        <a:bodyPr/>
        <a:lstStyle/>
        <a:p>
          <a:pPr>
            <a:lnSpc>
              <a:spcPct val="100000"/>
            </a:lnSpc>
          </a:pPr>
          <a:r>
            <a:rPr lang="en-GB" dirty="0"/>
            <a:t>End-of-life care is support provided when a person is approaching the end of their life.</a:t>
          </a:r>
          <a:endParaRPr lang="en-US" dirty="0"/>
        </a:p>
      </dgm:t>
    </dgm:pt>
    <dgm:pt modelId="{57CD58E8-4338-4395-8145-37D1BAF4A01C}" type="parTrans" cxnId="{AA2D14C8-32E6-4B93-9BAC-2A7C2A53412E}">
      <dgm:prSet/>
      <dgm:spPr/>
      <dgm:t>
        <a:bodyPr/>
        <a:lstStyle/>
        <a:p>
          <a:endParaRPr lang="en-US"/>
        </a:p>
      </dgm:t>
    </dgm:pt>
    <dgm:pt modelId="{40B4E738-1574-4FA1-8A81-DC7CDFAC901C}" type="sibTrans" cxnId="{AA2D14C8-32E6-4B93-9BAC-2A7C2A53412E}">
      <dgm:prSet/>
      <dgm:spPr/>
      <dgm:t>
        <a:bodyPr/>
        <a:lstStyle/>
        <a:p>
          <a:endParaRPr lang="en-US"/>
        </a:p>
      </dgm:t>
    </dgm:pt>
    <dgm:pt modelId="{BF42F3AA-DAD1-444B-AB84-076C456CD1D6}">
      <dgm:prSet/>
      <dgm:spPr/>
      <dgm:t>
        <a:bodyPr/>
        <a:lstStyle/>
        <a:p>
          <a:pPr>
            <a:lnSpc>
              <a:spcPct val="100000"/>
            </a:lnSpc>
          </a:pPr>
          <a:r>
            <a:rPr lang="en-GB"/>
            <a:t>It may last for:</a:t>
          </a:r>
          <a:endParaRPr lang="en-US"/>
        </a:p>
      </dgm:t>
    </dgm:pt>
    <dgm:pt modelId="{BDC5C47A-07F7-4238-97B7-BC770838CFA3}" type="parTrans" cxnId="{AF671012-7447-44EF-8493-3561D2C7BAD8}">
      <dgm:prSet/>
      <dgm:spPr/>
      <dgm:t>
        <a:bodyPr/>
        <a:lstStyle/>
        <a:p>
          <a:endParaRPr lang="en-US"/>
        </a:p>
      </dgm:t>
    </dgm:pt>
    <dgm:pt modelId="{1BFAEB46-F00C-4DD5-AA8A-DACE1CA4DBC9}" type="sibTrans" cxnId="{AF671012-7447-44EF-8493-3561D2C7BAD8}">
      <dgm:prSet/>
      <dgm:spPr/>
      <dgm:t>
        <a:bodyPr/>
        <a:lstStyle/>
        <a:p>
          <a:endParaRPr lang="en-US"/>
        </a:p>
      </dgm:t>
    </dgm:pt>
    <dgm:pt modelId="{31DF0A85-2C30-443A-BC78-820DB49F4BFD}">
      <dgm:prSet/>
      <dgm:spPr/>
      <dgm:t>
        <a:bodyPr/>
        <a:lstStyle/>
        <a:p>
          <a:pPr>
            <a:lnSpc>
              <a:spcPct val="100000"/>
            </a:lnSpc>
          </a:pPr>
          <a:r>
            <a:rPr lang="en-GB" dirty="0"/>
            <a:t>-Days</a:t>
          </a:r>
          <a:endParaRPr lang="en-US" dirty="0"/>
        </a:p>
      </dgm:t>
    </dgm:pt>
    <dgm:pt modelId="{4A3237CB-067C-4EDC-8470-E87DA1463A77}" type="parTrans" cxnId="{87F692D8-18EA-482D-BC02-1B2DC6AF5580}">
      <dgm:prSet/>
      <dgm:spPr/>
      <dgm:t>
        <a:bodyPr/>
        <a:lstStyle/>
        <a:p>
          <a:endParaRPr lang="en-US"/>
        </a:p>
      </dgm:t>
    </dgm:pt>
    <dgm:pt modelId="{B482BE4D-D04E-4AC6-8AB5-6A19971F13ED}" type="sibTrans" cxnId="{87F692D8-18EA-482D-BC02-1B2DC6AF5580}">
      <dgm:prSet/>
      <dgm:spPr/>
      <dgm:t>
        <a:bodyPr/>
        <a:lstStyle/>
        <a:p>
          <a:endParaRPr lang="en-US"/>
        </a:p>
      </dgm:t>
    </dgm:pt>
    <dgm:pt modelId="{8B695016-5FEF-4DDA-99EE-A3B9A83F6C21}">
      <dgm:prSet/>
      <dgm:spPr/>
      <dgm:t>
        <a:bodyPr/>
        <a:lstStyle/>
        <a:p>
          <a:pPr>
            <a:lnSpc>
              <a:spcPct val="100000"/>
            </a:lnSpc>
          </a:pPr>
          <a:r>
            <a:rPr lang="en-GB" dirty="0"/>
            <a:t>-Weeks</a:t>
          </a:r>
          <a:endParaRPr lang="en-US" dirty="0"/>
        </a:p>
      </dgm:t>
    </dgm:pt>
    <dgm:pt modelId="{AB54CD3A-4B10-41F3-A896-42C1F1887AE9}" type="parTrans" cxnId="{F4264D82-9D6E-40E0-95AC-481BF6A1CCCE}">
      <dgm:prSet/>
      <dgm:spPr/>
      <dgm:t>
        <a:bodyPr/>
        <a:lstStyle/>
        <a:p>
          <a:endParaRPr lang="en-US"/>
        </a:p>
      </dgm:t>
    </dgm:pt>
    <dgm:pt modelId="{67B62904-7883-4490-A1B7-C03F74DB7E7B}" type="sibTrans" cxnId="{F4264D82-9D6E-40E0-95AC-481BF6A1CCCE}">
      <dgm:prSet/>
      <dgm:spPr/>
      <dgm:t>
        <a:bodyPr/>
        <a:lstStyle/>
        <a:p>
          <a:endParaRPr lang="en-US"/>
        </a:p>
      </dgm:t>
    </dgm:pt>
    <dgm:pt modelId="{205FBD50-CE5B-405F-845C-FCA3ECB2A596}">
      <dgm:prSet/>
      <dgm:spPr/>
      <dgm:t>
        <a:bodyPr/>
        <a:lstStyle/>
        <a:p>
          <a:pPr>
            <a:lnSpc>
              <a:spcPct val="100000"/>
            </a:lnSpc>
          </a:pPr>
          <a:r>
            <a:rPr lang="en-GB" dirty="0"/>
            <a:t>-Months</a:t>
          </a:r>
          <a:endParaRPr lang="en-US" dirty="0"/>
        </a:p>
      </dgm:t>
    </dgm:pt>
    <dgm:pt modelId="{DAF4A095-38AF-4466-B9AE-95511CF54A05}" type="parTrans" cxnId="{6912335A-E541-449D-A312-459BA9F7E334}">
      <dgm:prSet/>
      <dgm:spPr/>
      <dgm:t>
        <a:bodyPr/>
        <a:lstStyle/>
        <a:p>
          <a:endParaRPr lang="en-US"/>
        </a:p>
      </dgm:t>
    </dgm:pt>
    <dgm:pt modelId="{16190415-7DD7-47D4-8D0C-69EDCD807701}" type="sibTrans" cxnId="{6912335A-E541-449D-A312-459BA9F7E334}">
      <dgm:prSet/>
      <dgm:spPr/>
      <dgm:t>
        <a:bodyPr/>
        <a:lstStyle/>
        <a:p>
          <a:endParaRPr lang="en-US"/>
        </a:p>
      </dgm:t>
    </dgm:pt>
    <dgm:pt modelId="{24120BE6-89C7-4800-BA97-B80B5A71F18F}">
      <dgm:prSet/>
      <dgm:spPr/>
      <dgm:t>
        <a:bodyPr/>
        <a:lstStyle/>
        <a:p>
          <a:pPr>
            <a:lnSpc>
              <a:spcPct val="100000"/>
            </a:lnSpc>
          </a:pPr>
          <a:r>
            <a:rPr lang="en-GB" dirty="0"/>
            <a:t>-Sometimes longer</a:t>
          </a:r>
          <a:endParaRPr lang="en-US" dirty="0"/>
        </a:p>
      </dgm:t>
    </dgm:pt>
    <dgm:pt modelId="{A7DAD5E5-DA44-47A8-AC50-1A40BF3FE0A7}" type="parTrans" cxnId="{65C0DE9E-80EF-4F72-A4A2-7EAF3C64CD8C}">
      <dgm:prSet/>
      <dgm:spPr/>
      <dgm:t>
        <a:bodyPr/>
        <a:lstStyle/>
        <a:p>
          <a:endParaRPr lang="en-US"/>
        </a:p>
      </dgm:t>
    </dgm:pt>
    <dgm:pt modelId="{9AD29C03-A63B-477D-B53B-EBFAA08B9C2C}" type="sibTrans" cxnId="{65C0DE9E-80EF-4F72-A4A2-7EAF3C64CD8C}">
      <dgm:prSet/>
      <dgm:spPr/>
      <dgm:t>
        <a:bodyPr/>
        <a:lstStyle/>
        <a:p>
          <a:endParaRPr lang="en-US"/>
        </a:p>
      </dgm:t>
    </dgm:pt>
    <dgm:pt modelId="{D313EA54-50DE-4720-97CE-BED210E39D47}">
      <dgm:prSet/>
      <dgm:spPr/>
      <dgm:t>
        <a:bodyPr/>
        <a:lstStyle/>
        <a:p>
          <a:pPr>
            <a:lnSpc>
              <a:spcPct val="100000"/>
            </a:lnSpc>
            <a:defRPr b="1"/>
          </a:pPr>
          <a:r>
            <a:rPr lang="en-GB" b="1" dirty="0"/>
            <a:t>Key message - Palliative care is not limited to the final days of life.</a:t>
          </a:r>
          <a:endParaRPr lang="en-US" dirty="0"/>
        </a:p>
      </dgm:t>
    </dgm:pt>
    <dgm:pt modelId="{0251FCB4-8243-45C4-A5B4-68BBE2E3DB34}" type="parTrans" cxnId="{B8107035-8103-4354-9814-8AE7C889AE50}">
      <dgm:prSet/>
      <dgm:spPr/>
      <dgm:t>
        <a:bodyPr/>
        <a:lstStyle/>
        <a:p>
          <a:endParaRPr lang="en-US"/>
        </a:p>
      </dgm:t>
    </dgm:pt>
    <dgm:pt modelId="{9F2FAE06-821D-468A-BE94-82D870B2CCF5}" type="sibTrans" cxnId="{B8107035-8103-4354-9814-8AE7C889AE50}">
      <dgm:prSet/>
      <dgm:spPr/>
      <dgm:t>
        <a:bodyPr/>
        <a:lstStyle/>
        <a:p>
          <a:endParaRPr lang="en-US"/>
        </a:p>
      </dgm:t>
    </dgm:pt>
    <dgm:pt modelId="{DFFD2B82-A7EE-4139-82C3-1A1E72082C3F}" type="pres">
      <dgm:prSet presAssocID="{2280C4A0-6E66-4EFA-B393-EC7DAD28C129}" presName="root" presStyleCnt="0">
        <dgm:presLayoutVars>
          <dgm:dir/>
          <dgm:resizeHandles val="exact"/>
        </dgm:presLayoutVars>
      </dgm:prSet>
      <dgm:spPr/>
    </dgm:pt>
    <dgm:pt modelId="{DD0DCA3E-70F4-420A-A466-6D03F678AA75}" type="pres">
      <dgm:prSet presAssocID="{ABC312E3-0F45-4808-B75A-17A8E045CCC4}" presName="compNode" presStyleCnt="0"/>
      <dgm:spPr/>
    </dgm:pt>
    <dgm:pt modelId="{74572083-8AB7-4C1E-A189-16EEB12497E4}" type="pres">
      <dgm:prSet presAssocID="{ABC312E3-0F45-4808-B75A-17A8E045CCC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B1C0B481-BA93-4564-88FB-E7BCB81AD6A2}" type="pres">
      <dgm:prSet presAssocID="{ABC312E3-0F45-4808-B75A-17A8E045CCC4}" presName="iconSpace" presStyleCnt="0"/>
      <dgm:spPr/>
    </dgm:pt>
    <dgm:pt modelId="{9B32D356-454C-40BD-BB0A-16FCF36D7114}" type="pres">
      <dgm:prSet presAssocID="{ABC312E3-0F45-4808-B75A-17A8E045CCC4}" presName="parTx" presStyleLbl="revTx" presStyleIdx="0" presStyleCnt="6">
        <dgm:presLayoutVars>
          <dgm:chMax val="0"/>
          <dgm:chPref val="0"/>
        </dgm:presLayoutVars>
      </dgm:prSet>
      <dgm:spPr/>
    </dgm:pt>
    <dgm:pt modelId="{EE56B020-6822-4DFB-A1E6-9A7249142EF7}" type="pres">
      <dgm:prSet presAssocID="{ABC312E3-0F45-4808-B75A-17A8E045CCC4}" presName="txSpace" presStyleCnt="0"/>
      <dgm:spPr/>
    </dgm:pt>
    <dgm:pt modelId="{2BEA8A19-DA50-4B10-BF5D-054B7F119C38}" type="pres">
      <dgm:prSet presAssocID="{ABC312E3-0F45-4808-B75A-17A8E045CCC4}" presName="desTx" presStyleLbl="revTx" presStyleIdx="1" presStyleCnt="6">
        <dgm:presLayoutVars/>
      </dgm:prSet>
      <dgm:spPr/>
    </dgm:pt>
    <dgm:pt modelId="{B2B6B9DB-29C6-44FE-8C6B-8D01DC9E61D1}" type="pres">
      <dgm:prSet presAssocID="{9C3DFEEA-86C0-4B54-B97F-747AEA7A02CE}" presName="sibTrans" presStyleCnt="0"/>
      <dgm:spPr/>
    </dgm:pt>
    <dgm:pt modelId="{EC26C77E-94A8-469E-A11F-74226E22558C}" type="pres">
      <dgm:prSet presAssocID="{190A8754-315E-41A4-9DC9-5005FCDDC25F}" presName="compNode" presStyleCnt="0"/>
      <dgm:spPr/>
    </dgm:pt>
    <dgm:pt modelId="{97ACE8C2-C800-4838-8F5F-A198E09B2B94}" type="pres">
      <dgm:prSet presAssocID="{190A8754-315E-41A4-9DC9-5005FCDDC25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73B2F1AE-AE0F-4B19-860C-9AF51C63E935}" type="pres">
      <dgm:prSet presAssocID="{190A8754-315E-41A4-9DC9-5005FCDDC25F}" presName="iconSpace" presStyleCnt="0"/>
      <dgm:spPr/>
    </dgm:pt>
    <dgm:pt modelId="{63A963E8-613D-435F-A8BD-17540CDBC79B}" type="pres">
      <dgm:prSet presAssocID="{190A8754-315E-41A4-9DC9-5005FCDDC25F}" presName="parTx" presStyleLbl="revTx" presStyleIdx="2" presStyleCnt="6">
        <dgm:presLayoutVars>
          <dgm:chMax val="0"/>
          <dgm:chPref val="0"/>
        </dgm:presLayoutVars>
      </dgm:prSet>
      <dgm:spPr/>
    </dgm:pt>
    <dgm:pt modelId="{9219937C-F426-4181-AFA7-827E941EBDCA}" type="pres">
      <dgm:prSet presAssocID="{190A8754-315E-41A4-9DC9-5005FCDDC25F}" presName="txSpace" presStyleCnt="0"/>
      <dgm:spPr/>
    </dgm:pt>
    <dgm:pt modelId="{4ED425DB-784A-41AD-91B0-CA27A9AF86B5}" type="pres">
      <dgm:prSet presAssocID="{190A8754-315E-41A4-9DC9-5005FCDDC25F}" presName="desTx" presStyleLbl="revTx" presStyleIdx="3" presStyleCnt="6">
        <dgm:presLayoutVars/>
      </dgm:prSet>
      <dgm:spPr/>
    </dgm:pt>
    <dgm:pt modelId="{44FFDCA6-0E83-4E7D-8849-87D0E4CC0264}" type="pres">
      <dgm:prSet presAssocID="{F0D3275C-9EBD-457F-924B-2D0A1E9F1FC9}" presName="sibTrans" presStyleCnt="0"/>
      <dgm:spPr/>
    </dgm:pt>
    <dgm:pt modelId="{FDD9B694-1683-43C7-8D87-530A5179EBC3}" type="pres">
      <dgm:prSet presAssocID="{D313EA54-50DE-4720-97CE-BED210E39D47}" presName="compNode" presStyleCnt="0"/>
      <dgm:spPr/>
    </dgm:pt>
    <dgm:pt modelId="{F713F31C-028C-4D15-8D62-CCD63964668D}" type="pres">
      <dgm:prSet presAssocID="{D313EA54-50DE-4720-97CE-BED210E39D4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AB9F0FFE-ED89-4177-86C1-56ED5F4C319B}" type="pres">
      <dgm:prSet presAssocID="{D313EA54-50DE-4720-97CE-BED210E39D47}" presName="iconSpace" presStyleCnt="0"/>
      <dgm:spPr/>
    </dgm:pt>
    <dgm:pt modelId="{D6F04C65-B26F-42D0-8408-03F44474DF1F}" type="pres">
      <dgm:prSet presAssocID="{D313EA54-50DE-4720-97CE-BED210E39D47}" presName="parTx" presStyleLbl="revTx" presStyleIdx="4" presStyleCnt="6">
        <dgm:presLayoutVars>
          <dgm:chMax val="0"/>
          <dgm:chPref val="0"/>
        </dgm:presLayoutVars>
      </dgm:prSet>
      <dgm:spPr/>
    </dgm:pt>
    <dgm:pt modelId="{A28BDD32-83F6-454A-A9AC-C4820E9A6466}" type="pres">
      <dgm:prSet presAssocID="{D313EA54-50DE-4720-97CE-BED210E39D47}" presName="txSpace" presStyleCnt="0"/>
      <dgm:spPr/>
    </dgm:pt>
    <dgm:pt modelId="{D60BDC4F-69C5-46FD-8F36-1ABB6B8838D8}" type="pres">
      <dgm:prSet presAssocID="{D313EA54-50DE-4720-97CE-BED210E39D47}" presName="desTx" presStyleLbl="revTx" presStyleIdx="5" presStyleCnt="6">
        <dgm:presLayoutVars/>
      </dgm:prSet>
      <dgm:spPr/>
    </dgm:pt>
  </dgm:ptLst>
  <dgm:cxnLst>
    <dgm:cxn modelId="{70AD850B-2273-46AE-AEBC-F478D24FADE8}" srcId="{ABC312E3-0F45-4808-B75A-17A8E045CCC4}" destId="{3CC2EAB8-97C5-4A5B-861A-5E172443F690}" srcOrd="1" destOrd="0" parTransId="{EF794B3F-B4D6-448F-A00D-FD14A30D162F}" sibTransId="{ADACFA6F-970A-4DA6-838B-9DDF0C75E7B9}"/>
    <dgm:cxn modelId="{AF671012-7447-44EF-8493-3561D2C7BAD8}" srcId="{190A8754-315E-41A4-9DC9-5005FCDDC25F}" destId="{BF42F3AA-DAD1-444B-AB84-076C456CD1D6}" srcOrd="1" destOrd="0" parTransId="{BDC5C47A-07F7-4238-97B7-BC770838CFA3}" sibTransId="{1BFAEB46-F00C-4DD5-AA8A-DACE1CA4DBC9}"/>
    <dgm:cxn modelId="{A03A8628-3C2B-4CE1-A9FE-B0CA0653F6E5}" srcId="{ABC312E3-0F45-4808-B75A-17A8E045CCC4}" destId="{20B06135-E992-4CF5-906E-F716FA87721F}" srcOrd="2" destOrd="0" parTransId="{5F1CA8B3-6C7E-4E39-995F-0F09620D9DBC}" sibTransId="{11BD1444-3056-44A4-BA42-83CA18D2F33F}"/>
    <dgm:cxn modelId="{51058431-D538-4D3E-9BF9-B7B72BCF8BAE}" srcId="{ABC312E3-0F45-4808-B75A-17A8E045CCC4}" destId="{74D5F5A1-2604-4A1B-96EA-3A64D6D9BA42}" srcOrd="0" destOrd="0" parTransId="{B3937B72-17BA-4BB5-8D69-9E4984E4FA16}" sibTransId="{968FADC9-FFCE-4E6F-8199-FF062AC72030}"/>
    <dgm:cxn modelId="{B8107035-8103-4354-9814-8AE7C889AE50}" srcId="{2280C4A0-6E66-4EFA-B393-EC7DAD28C129}" destId="{D313EA54-50DE-4720-97CE-BED210E39D47}" srcOrd="2" destOrd="0" parTransId="{0251FCB4-8243-45C4-A5B4-68BBE2E3DB34}" sibTransId="{9F2FAE06-821D-468A-BE94-82D870B2CCF5}"/>
    <dgm:cxn modelId="{A81A9E37-8660-419D-AE4E-1582E2D6DBF0}" type="presOf" srcId="{2280C4A0-6E66-4EFA-B393-EC7DAD28C129}" destId="{DFFD2B82-A7EE-4139-82C3-1A1E72082C3F}" srcOrd="0" destOrd="0" presId="urn:microsoft.com/office/officeart/2018/2/layout/IconLabelDescriptionList"/>
    <dgm:cxn modelId="{737B033C-A36D-42F7-A25F-1F45B0E7B16D}" type="presOf" srcId="{24120BE6-89C7-4800-BA97-B80B5A71F18F}" destId="{4ED425DB-784A-41AD-91B0-CA27A9AF86B5}" srcOrd="0" destOrd="5" presId="urn:microsoft.com/office/officeart/2018/2/layout/IconLabelDescriptionList"/>
    <dgm:cxn modelId="{6EC9083C-C63C-43F3-B622-5B6F76E19EB3}" type="presOf" srcId="{8B695016-5FEF-4DDA-99EE-A3B9A83F6C21}" destId="{4ED425DB-784A-41AD-91B0-CA27A9AF86B5}" srcOrd="0" destOrd="3" presId="urn:microsoft.com/office/officeart/2018/2/layout/IconLabelDescriptionList"/>
    <dgm:cxn modelId="{9171375B-D4DD-4DD9-B722-D5D024A3D61E}" srcId="{ABC312E3-0F45-4808-B75A-17A8E045CCC4}" destId="{8B4BA30F-8317-4B34-90D4-C049470F9302}" srcOrd="4" destOrd="0" parTransId="{542837D2-9BE7-4FF6-9DC8-71EB74D539B6}" sibTransId="{546F6224-EB4B-4296-876B-72CE36EC4F2F}"/>
    <dgm:cxn modelId="{1125B25B-9D58-4D26-96D9-E053F5DA9B15}" srcId="{ABC312E3-0F45-4808-B75A-17A8E045CCC4}" destId="{DA67D623-C73D-4E56-8A64-F1B2F0F7AA93}" srcOrd="5" destOrd="0" parTransId="{25E38758-6FB8-4989-8F5F-5D32CF12509C}" sibTransId="{179E8B7C-06A1-4B35-BF36-5C971922389F}"/>
    <dgm:cxn modelId="{F8345D42-F1E5-4809-BB04-5B3CBCFF4D89}" type="presOf" srcId="{4E920231-7704-4401-AEEB-95AA66C9E1EB}" destId="{2BEA8A19-DA50-4B10-BF5D-054B7F119C38}" srcOrd="0" destOrd="6" presId="urn:microsoft.com/office/officeart/2018/2/layout/IconLabelDescriptionList"/>
    <dgm:cxn modelId="{B9314E45-96DD-4C08-BE63-9209F7F1F1F3}" type="presOf" srcId="{BF42F3AA-DAD1-444B-AB84-076C456CD1D6}" destId="{4ED425DB-784A-41AD-91B0-CA27A9AF86B5}" srcOrd="0" destOrd="1" presId="urn:microsoft.com/office/officeart/2018/2/layout/IconLabelDescriptionList"/>
    <dgm:cxn modelId="{3D67286A-430C-403B-8769-8405C1D6CAC6}" srcId="{ABC312E3-0F45-4808-B75A-17A8E045CCC4}" destId="{42946B7C-53D8-4847-A847-752923249C2A}" srcOrd="3" destOrd="0" parTransId="{33F3FAB9-04CD-49C0-97F1-AE2744AAD24F}" sibTransId="{A0B78B48-F29C-41FD-B580-AF679E05DC29}"/>
    <dgm:cxn modelId="{1E74DE4B-EAE2-4F21-B13A-0AA38EB70F75}" type="presOf" srcId="{ABC312E3-0F45-4808-B75A-17A8E045CCC4}" destId="{9B32D356-454C-40BD-BB0A-16FCF36D7114}" srcOrd="0" destOrd="0" presId="urn:microsoft.com/office/officeart/2018/2/layout/IconLabelDescriptionList"/>
    <dgm:cxn modelId="{5D41B154-A147-44AB-B2CF-93C62C71130B}" type="presOf" srcId="{8B4BA30F-8317-4B34-90D4-C049470F9302}" destId="{2BEA8A19-DA50-4B10-BF5D-054B7F119C38}" srcOrd="0" destOrd="4" presId="urn:microsoft.com/office/officeart/2018/2/layout/IconLabelDescriptionList"/>
    <dgm:cxn modelId="{6912335A-E541-449D-A312-459BA9F7E334}" srcId="{190A8754-315E-41A4-9DC9-5005FCDDC25F}" destId="{205FBD50-CE5B-405F-845C-FCA3ECB2A596}" srcOrd="4" destOrd="0" parTransId="{DAF4A095-38AF-4466-B9AE-95511CF54A05}" sibTransId="{16190415-7DD7-47D4-8D0C-69EDCD807701}"/>
    <dgm:cxn modelId="{5C68147B-EEEE-40E1-A6CB-0E8F81A9ACEF}" type="presOf" srcId="{20B06135-E992-4CF5-906E-F716FA87721F}" destId="{2BEA8A19-DA50-4B10-BF5D-054B7F119C38}" srcOrd="0" destOrd="2" presId="urn:microsoft.com/office/officeart/2018/2/layout/IconLabelDescriptionList"/>
    <dgm:cxn modelId="{C225477E-9803-406C-8BC8-379C0DB0B962}" type="presOf" srcId="{3CC2EAB8-97C5-4A5B-861A-5E172443F690}" destId="{2BEA8A19-DA50-4B10-BF5D-054B7F119C38}" srcOrd="0" destOrd="1" presId="urn:microsoft.com/office/officeart/2018/2/layout/IconLabelDescriptionList"/>
    <dgm:cxn modelId="{82AAE881-6864-44C7-9D4D-F4651D24ABF7}" srcId="{2280C4A0-6E66-4EFA-B393-EC7DAD28C129}" destId="{190A8754-315E-41A4-9DC9-5005FCDDC25F}" srcOrd="1" destOrd="0" parTransId="{E2DEF24A-AD62-4F33-95B6-7ECD1D2F9671}" sibTransId="{F0D3275C-9EBD-457F-924B-2D0A1E9F1FC9}"/>
    <dgm:cxn modelId="{F4264D82-9D6E-40E0-95AC-481BF6A1CCCE}" srcId="{190A8754-315E-41A4-9DC9-5005FCDDC25F}" destId="{8B695016-5FEF-4DDA-99EE-A3B9A83F6C21}" srcOrd="3" destOrd="0" parTransId="{AB54CD3A-4B10-41F3-A896-42C1F1887AE9}" sibTransId="{67B62904-7883-4490-A1B7-C03F74DB7E7B}"/>
    <dgm:cxn modelId="{EB575487-EC3B-4B9A-8624-49FB19F8EF9F}" srcId="{2280C4A0-6E66-4EFA-B393-EC7DAD28C129}" destId="{ABC312E3-0F45-4808-B75A-17A8E045CCC4}" srcOrd="0" destOrd="0" parTransId="{ECEB18CC-19D4-4EB1-8A57-32B552EB189D}" sibTransId="{9C3DFEEA-86C0-4B54-B97F-747AEA7A02CE}"/>
    <dgm:cxn modelId="{73288698-E0AB-4964-B781-BC7F72A71B2D}" type="presOf" srcId="{42946B7C-53D8-4847-A847-752923249C2A}" destId="{2BEA8A19-DA50-4B10-BF5D-054B7F119C38}" srcOrd="0" destOrd="3" presId="urn:microsoft.com/office/officeart/2018/2/layout/IconLabelDescriptionList"/>
    <dgm:cxn modelId="{4E01E399-BA86-45EB-840C-E46608EDE3A3}" type="presOf" srcId="{31DF0A85-2C30-443A-BC78-820DB49F4BFD}" destId="{4ED425DB-784A-41AD-91B0-CA27A9AF86B5}" srcOrd="0" destOrd="2" presId="urn:microsoft.com/office/officeart/2018/2/layout/IconLabelDescriptionList"/>
    <dgm:cxn modelId="{65C0DE9E-80EF-4F72-A4A2-7EAF3C64CD8C}" srcId="{190A8754-315E-41A4-9DC9-5005FCDDC25F}" destId="{24120BE6-89C7-4800-BA97-B80B5A71F18F}" srcOrd="5" destOrd="0" parTransId="{A7DAD5E5-DA44-47A8-AC50-1A40BF3FE0A7}" sibTransId="{9AD29C03-A63B-477D-B53B-EBFAA08B9C2C}"/>
    <dgm:cxn modelId="{1F32329F-81B1-47BA-8E5C-61138C9D761E}" type="presOf" srcId="{86173878-3482-4382-B70E-2AB45CD9D7AB}" destId="{4ED425DB-784A-41AD-91B0-CA27A9AF86B5}" srcOrd="0" destOrd="0" presId="urn:microsoft.com/office/officeart/2018/2/layout/IconLabelDescriptionList"/>
    <dgm:cxn modelId="{B5B56AC1-339C-465E-AED0-43EC99111EAD}" type="presOf" srcId="{D313EA54-50DE-4720-97CE-BED210E39D47}" destId="{D6F04C65-B26F-42D0-8408-03F44474DF1F}" srcOrd="0" destOrd="0" presId="urn:microsoft.com/office/officeart/2018/2/layout/IconLabelDescriptionList"/>
    <dgm:cxn modelId="{539987C4-E9DD-41D0-B803-7AE7134C7DDC}" type="presOf" srcId="{190A8754-315E-41A4-9DC9-5005FCDDC25F}" destId="{63A963E8-613D-435F-A8BD-17540CDBC79B}" srcOrd="0" destOrd="0" presId="urn:microsoft.com/office/officeart/2018/2/layout/IconLabelDescriptionList"/>
    <dgm:cxn modelId="{AA2D14C8-32E6-4B93-9BAC-2A7C2A53412E}" srcId="{190A8754-315E-41A4-9DC9-5005FCDDC25F}" destId="{86173878-3482-4382-B70E-2AB45CD9D7AB}" srcOrd="0" destOrd="0" parTransId="{57CD58E8-4338-4395-8145-37D1BAF4A01C}" sibTransId="{40B4E738-1574-4FA1-8A81-DC7CDFAC901C}"/>
    <dgm:cxn modelId="{CAD595CF-5A5B-4808-836A-F3BA4B5172B2}" type="presOf" srcId="{DA67D623-C73D-4E56-8A64-F1B2F0F7AA93}" destId="{2BEA8A19-DA50-4B10-BF5D-054B7F119C38}" srcOrd="0" destOrd="5" presId="urn:microsoft.com/office/officeart/2018/2/layout/IconLabelDescriptionList"/>
    <dgm:cxn modelId="{87F692D8-18EA-482D-BC02-1B2DC6AF5580}" srcId="{190A8754-315E-41A4-9DC9-5005FCDDC25F}" destId="{31DF0A85-2C30-443A-BC78-820DB49F4BFD}" srcOrd="2" destOrd="0" parTransId="{4A3237CB-067C-4EDC-8470-E87DA1463A77}" sibTransId="{B482BE4D-D04E-4AC6-8AB5-6A19971F13ED}"/>
    <dgm:cxn modelId="{50EEE6DA-CF7A-4DF6-9012-4CA3D2ADE075}" type="presOf" srcId="{74D5F5A1-2604-4A1B-96EA-3A64D6D9BA42}" destId="{2BEA8A19-DA50-4B10-BF5D-054B7F119C38}" srcOrd="0" destOrd="0" presId="urn:microsoft.com/office/officeart/2018/2/layout/IconLabelDescriptionList"/>
    <dgm:cxn modelId="{B47AE8E6-54EA-4FCD-A02A-15CD6A127EB4}" srcId="{ABC312E3-0F45-4808-B75A-17A8E045CCC4}" destId="{4E920231-7704-4401-AEEB-95AA66C9E1EB}" srcOrd="6" destOrd="0" parTransId="{544C6777-5686-433F-81E8-70C0E45F74F9}" sibTransId="{C679CC09-706B-413C-8006-16CB4B3E44D1}"/>
    <dgm:cxn modelId="{9A1043FC-C4DC-454C-B8AB-C1454ED91BBE}" type="presOf" srcId="{205FBD50-CE5B-405F-845C-FCA3ECB2A596}" destId="{4ED425DB-784A-41AD-91B0-CA27A9AF86B5}" srcOrd="0" destOrd="4" presId="urn:microsoft.com/office/officeart/2018/2/layout/IconLabelDescriptionList"/>
    <dgm:cxn modelId="{C00B6D5C-AD35-4FC4-95B4-9C799CC51A09}" type="presParOf" srcId="{DFFD2B82-A7EE-4139-82C3-1A1E72082C3F}" destId="{DD0DCA3E-70F4-420A-A466-6D03F678AA75}" srcOrd="0" destOrd="0" presId="urn:microsoft.com/office/officeart/2018/2/layout/IconLabelDescriptionList"/>
    <dgm:cxn modelId="{52D157E2-9B01-4F20-BC0D-95B4AE949840}" type="presParOf" srcId="{DD0DCA3E-70F4-420A-A466-6D03F678AA75}" destId="{74572083-8AB7-4C1E-A189-16EEB12497E4}" srcOrd="0" destOrd="0" presId="urn:microsoft.com/office/officeart/2018/2/layout/IconLabelDescriptionList"/>
    <dgm:cxn modelId="{EE8A8933-CF91-4E5C-B1F3-FA8C91EA6021}" type="presParOf" srcId="{DD0DCA3E-70F4-420A-A466-6D03F678AA75}" destId="{B1C0B481-BA93-4564-88FB-E7BCB81AD6A2}" srcOrd="1" destOrd="0" presId="urn:microsoft.com/office/officeart/2018/2/layout/IconLabelDescriptionList"/>
    <dgm:cxn modelId="{80951E66-B745-42C7-BE70-494AE0FAD86E}" type="presParOf" srcId="{DD0DCA3E-70F4-420A-A466-6D03F678AA75}" destId="{9B32D356-454C-40BD-BB0A-16FCF36D7114}" srcOrd="2" destOrd="0" presId="urn:microsoft.com/office/officeart/2018/2/layout/IconLabelDescriptionList"/>
    <dgm:cxn modelId="{64FA7CF2-6A9B-4FEF-ADE3-52CC32A23A80}" type="presParOf" srcId="{DD0DCA3E-70F4-420A-A466-6D03F678AA75}" destId="{EE56B020-6822-4DFB-A1E6-9A7249142EF7}" srcOrd="3" destOrd="0" presId="urn:microsoft.com/office/officeart/2018/2/layout/IconLabelDescriptionList"/>
    <dgm:cxn modelId="{722D04B0-94ED-4996-984D-1406D9E210CB}" type="presParOf" srcId="{DD0DCA3E-70F4-420A-A466-6D03F678AA75}" destId="{2BEA8A19-DA50-4B10-BF5D-054B7F119C38}" srcOrd="4" destOrd="0" presId="urn:microsoft.com/office/officeart/2018/2/layout/IconLabelDescriptionList"/>
    <dgm:cxn modelId="{12BBB84A-6041-421F-A95F-19846339469B}" type="presParOf" srcId="{DFFD2B82-A7EE-4139-82C3-1A1E72082C3F}" destId="{B2B6B9DB-29C6-44FE-8C6B-8D01DC9E61D1}" srcOrd="1" destOrd="0" presId="urn:microsoft.com/office/officeart/2018/2/layout/IconLabelDescriptionList"/>
    <dgm:cxn modelId="{B03D5829-2545-471F-B325-286092EB5C3D}" type="presParOf" srcId="{DFFD2B82-A7EE-4139-82C3-1A1E72082C3F}" destId="{EC26C77E-94A8-469E-A11F-74226E22558C}" srcOrd="2" destOrd="0" presId="urn:microsoft.com/office/officeart/2018/2/layout/IconLabelDescriptionList"/>
    <dgm:cxn modelId="{3DCCD0B9-CC3B-4B41-BE36-36342F3862C5}" type="presParOf" srcId="{EC26C77E-94A8-469E-A11F-74226E22558C}" destId="{97ACE8C2-C800-4838-8F5F-A198E09B2B94}" srcOrd="0" destOrd="0" presId="urn:microsoft.com/office/officeart/2018/2/layout/IconLabelDescriptionList"/>
    <dgm:cxn modelId="{FAA6E539-25CE-47E8-81DF-BB4E46280CC7}" type="presParOf" srcId="{EC26C77E-94A8-469E-A11F-74226E22558C}" destId="{73B2F1AE-AE0F-4B19-860C-9AF51C63E935}" srcOrd="1" destOrd="0" presId="urn:microsoft.com/office/officeart/2018/2/layout/IconLabelDescriptionList"/>
    <dgm:cxn modelId="{E6AF81A6-E723-4C0A-A02C-209F530FEDF8}" type="presParOf" srcId="{EC26C77E-94A8-469E-A11F-74226E22558C}" destId="{63A963E8-613D-435F-A8BD-17540CDBC79B}" srcOrd="2" destOrd="0" presId="urn:microsoft.com/office/officeart/2018/2/layout/IconLabelDescriptionList"/>
    <dgm:cxn modelId="{328216B2-CC85-4309-9975-0E0B8C9DDD41}" type="presParOf" srcId="{EC26C77E-94A8-469E-A11F-74226E22558C}" destId="{9219937C-F426-4181-AFA7-827E941EBDCA}" srcOrd="3" destOrd="0" presId="urn:microsoft.com/office/officeart/2018/2/layout/IconLabelDescriptionList"/>
    <dgm:cxn modelId="{D2D33A46-A254-4455-9FC9-346B884DB5DA}" type="presParOf" srcId="{EC26C77E-94A8-469E-A11F-74226E22558C}" destId="{4ED425DB-784A-41AD-91B0-CA27A9AF86B5}" srcOrd="4" destOrd="0" presId="urn:microsoft.com/office/officeart/2018/2/layout/IconLabelDescriptionList"/>
    <dgm:cxn modelId="{F73B3620-7528-4AC9-9EF1-6A03440842A8}" type="presParOf" srcId="{DFFD2B82-A7EE-4139-82C3-1A1E72082C3F}" destId="{44FFDCA6-0E83-4E7D-8849-87D0E4CC0264}" srcOrd="3" destOrd="0" presId="urn:microsoft.com/office/officeart/2018/2/layout/IconLabelDescriptionList"/>
    <dgm:cxn modelId="{92FECA51-72B8-4D74-8B7C-FB1AD501AB95}" type="presParOf" srcId="{DFFD2B82-A7EE-4139-82C3-1A1E72082C3F}" destId="{FDD9B694-1683-43C7-8D87-530A5179EBC3}" srcOrd="4" destOrd="0" presId="urn:microsoft.com/office/officeart/2018/2/layout/IconLabelDescriptionList"/>
    <dgm:cxn modelId="{E164D6FF-5623-463A-BDC6-005D85884AFA}" type="presParOf" srcId="{FDD9B694-1683-43C7-8D87-530A5179EBC3}" destId="{F713F31C-028C-4D15-8D62-CCD63964668D}" srcOrd="0" destOrd="0" presId="urn:microsoft.com/office/officeart/2018/2/layout/IconLabelDescriptionList"/>
    <dgm:cxn modelId="{D2D7CD28-02B0-460B-B7BB-0D1FE6EC749B}" type="presParOf" srcId="{FDD9B694-1683-43C7-8D87-530A5179EBC3}" destId="{AB9F0FFE-ED89-4177-86C1-56ED5F4C319B}" srcOrd="1" destOrd="0" presId="urn:microsoft.com/office/officeart/2018/2/layout/IconLabelDescriptionList"/>
    <dgm:cxn modelId="{9350E834-EE64-4C93-B016-176B415588B1}" type="presParOf" srcId="{FDD9B694-1683-43C7-8D87-530A5179EBC3}" destId="{D6F04C65-B26F-42D0-8408-03F44474DF1F}" srcOrd="2" destOrd="0" presId="urn:microsoft.com/office/officeart/2018/2/layout/IconLabelDescriptionList"/>
    <dgm:cxn modelId="{2B01C7D5-221E-49AB-AD01-2C20D513C7F3}" type="presParOf" srcId="{FDD9B694-1683-43C7-8D87-530A5179EBC3}" destId="{A28BDD32-83F6-454A-A9AC-C4820E9A6466}" srcOrd="3" destOrd="0" presId="urn:microsoft.com/office/officeart/2018/2/layout/IconLabelDescriptionList"/>
    <dgm:cxn modelId="{3F884C21-ABA9-4453-B08F-5194D0CA5B47}" type="presParOf" srcId="{FDD9B694-1683-43C7-8D87-530A5179EBC3}" destId="{D60BDC4F-69C5-46FD-8F36-1ABB6B8838D8}"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FFD97-4D29-4B60-AA09-E142BFBE9ACD}">
      <dsp:nvSpPr>
        <dsp:cNvPr id="0" name=""/>
        <dsp:cNvSpPr/>
      </dsp:nvSpPr>
      <dsp:spPr>
        <a:xfrm>
          <a:off x="4681" y="990736"/>
          <a:ext cx="731636" cy="731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29B67-9EAC-455E-8842-79BD68D68CF4}">
      <dsp:nvSpPr>
        <dsp:cNvPr id="0" name=""/>
        <dsp:cNvSpPr/>
      </dsp:nvSpPr>
      <dsp:spPr>
        <a:xfrm>
          <a:off x="4681" y="1850774"/>
          <a:ext cx="2090390" cy="654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Today’s session includes discussion of:</a:t>
          </a:r>
          <a:endParaRPr lang="en-US" sz="1400" kern="1200"/>
        </a:p>
      </dsp:txBody>
      <dsp:txXfrm>
        <a:off x="4681" y="1850774"/>
        <a:ext cx="2090390" cy="654522"/>
      </dsp:txXfrm>
    </dsp:sp>
    <dsp:sp modelId="{DCA67D10-BD17-4D56-AA85-176C1E863090}">
      <dsp:nvSpPr>
        <dsp:cNvPr id="0" name=""/>
        <dsp:cNvSpPr/>
      </dsp:nvSpPr>
      <dsp:spPr>
        <a:xfrm>
          <a:off x="4681" y="2565019"/>
          <a:ext cx="2090390" cy="1411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Font typeface="Arial" panose="020B0604020202020204" pitchFamily="34" charset="0"/>
            <a:buNone/>
          </a:pPr>
          <a:r>
            <a:rPr lang="en-GB" sz="1100" kern="1200" dirty="0"/>
            <a:t>Death and dying</a:t>
          </a:r>
          <a:endParaRPr lang="en-US" sz="1100" kern="1200" dirty="0"/>
        </a:p>
        <a:p>
          <a:pPr marL="0" lvl="0" indent="0" algn="l" defTabSz="488950">
            <a:lnSpc>
              <a:spcPct val="100000"/>
            </a:lnSpc>
            <a:spcBef>
              <a:spcPct val="0"/>
            </a:spcBef>
            <a:spcAft>
              <a:spcPct val="35000"/>
            </a:spcAft>
            <a:buFont typeface="Arial" panose="020B0604020202020204" pitchFamily="34" charset="0"/>
            <a:buNone/>
          </a:pPr>
          <a:r>
            <a:rPr lang="en-GB" sz="1100" kern="1200" dirty="0"/>
            <a:t>Terminal illness</a:t>
          </a:r>
          <a:endParaRPr lang="en-US" sz="1100" kern="1200" dirty="0"/>
        </a:p>
        <a:p>
          <a:pPr marL="0" lvl="0" indent="0" algn="l" defTabSz="488950">
            <a:lnSpc>
              <a:spcPct val="100000"/>
            </a:lnSpc>
            <a:spcBef>
              <a:spcPct val="0"/>
            </a:spcBef>
            <a:spcAft>
              <a:spcPct val="35000"/>
            </a:spcAft>
            <a:buFont typeface="Arial" panose="020B0604020202020204" pitchFamily="34" charset="0"/>
            <a:buNone/>
          </a:pPr>
          <a:r>
            <a:rPr lang="en-GB" sz="1100" kern="1200" dirty="0"/>
            <a:t>End-of-life decisions</a:t>
          </a:r>
          <a:endParaRPr lang="en-US" sz="1100" kern="1200" dirty="0"/>
        </a:p>
        <a:p>
          <a:pPr marL="0" lvl="0" indent="0" algn="l" defTabSz="488950">
            <a:lnSpc>
              <a:spcPct val="100000"/>
            </a:lnSpc>
            <a:spcBef>
              <a:spcPct val="0"/>
            </a:spcBef>
            <a:spcAft>
              <a:spcPct val="35000"/>
            </a:spcAft>
            <a:buFont typeface="Arial" panose="020B0604020202020204" pitchFamily="34" charset="0"/>
            <a:buNone/>
          </a:pPr>
          <a:r>
            <a:rPr lang="en-GB" sz="1100" kern="1200" dirty="0"/>
            <a:t>Cardiopulmonary resuscitation</a:t>
          </a:r>
          <a:endParaRPr lang="en-US" sz="1100" kern="1200" dirty="0"/>
        </a:p>
        <a:p>
          <a:pPr marL="0" lvl="0" indent="0" algn="l" defTabSz="488950">
            <a:lnSpc>
              <a:spcPct val="100000"/>
            </a:lnSpc>
            <a:spcBef>
              <a:spcPct val="0"/>
            </a:spcBef>
            <a:spcAft>
              <a:spcPct val="35000"/>
            </a:spcAft>
            <a:buFont typeface="Arial" panose="020B0604020202020204" pitchFamily="34" charset="0"/>
            <a:buNone/>
          </a:pPr>
          <a:r>
            <a:rPr lang="en-GB" sz="1100" kern="1200" dirty="0"/>
            <a:t>Assisted dying and euthanasia</a:t>
          </a:r>
          <a:endParaRPr lang="en-US" sz="1100" kern="1200" dirty="0"/>
        </a:p>
        <a:p>
          <a:pPr marL="0" lvl="0" indent="0" algn="l" defTabSz="488950">
            <a:lnSpc>
              <a:spcPct val="100000"/>
            </a:lnSpc>
            <a:spcBef>
              <a:spcPct val="0"/>
            </a:spcBef>
            <a:spcAft>
              <a:spcPct val="35000"/>
            </a:spcAft>
            <a:buFont typeface="Arial" panose="020B0604020202020204" pitchFamily="34" charset="0"/>
            <a:buNone/>
          </a:pPr>
          <a:r>
            <a:rPr lang="en-GB" sz="1100" kern="1200" dirty="0"/>
            <a:t>A real-life end-of-life care video</a:t>
          </a:r>
          <a:endParaRPr lang="en-US" sz="1100" kern="1200" dirty="0"/>
        </a:p>
      </dsp:txBody>
      <dsp:txXfrm>
        <a:off x="4681" y="2565019"/>
        <a:ext cx="2090390" cy="1411798"/>
      </dsp:txXfrm>
    </dsp:sp>
    <dsp:sp modelId="{C8EE4593-9414-4DB6-A177-4C5CC30E3F62}">
      <dsp:nvSpPr>
        <dsp:cNvPr id="0" name=""/>
        <dsp:cNvSpPr/>
      </dsp:nvSpPr>
      <dsp:spPr>
        <a:xfrm>
          <a:off x="2460890" y="990736"/>
          <a:ext cx="731636" cy="731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86F3F7-FCBA-4FEC-B6DB-5813194AE07F}">
      <dsp:nvSpPr>
        <dsp:cNvPr id="0" name=""/>
        <dsp:cNvSpPr/>
      </dsp:nvSpPr>
      <dsp:spPr>
        <a:xfrm>
          <a:off x="2460890" y="1850774"/>
          <a:ext cx="2090390" cy="654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Some people may find this content upsetting.</a:t>
          </a:r>
          <a:endParaRPr lang="en-US" sz="1400" kern="1200"/>
        </a:p>
      </dsp:txBody>
      <dsp:txXfrm>
        <a:off x="2460890" y="1850774"/>
        <a:ext cx="2090390" cy="654522"/>
      </dsp:txXfrm>
    </dsp:sp>
    <dsp:sp modelId="{475EAA22-C245-41D2-A7A3-C56078258073}">
      <dsp:nvSpPr>
        <dsp:cNvPr id="0" name=""/>
        <dsp:cNvSpPr/>
      </dsp:nvSpPr>
      <dsp:spPr>
        <a:xfrm>
          <a:off x="2460890" y="2565019"/>
          <a:ext cx="2090390" cy="1411798"/>
        </a:xfrm>
        <a:prstGeom prst="rect">
          <a:avLst/>
        </a:prstGeom>
        <a:noFill/>
        <a:ln>
          <a:noFill/>
        </a:ln>
        <a:effectLst/>
      </dsp:spPr>
      <dsp:style>
        <a:lnRef idx="0">
          <a:scrgbClr r="0" g="0" b="0"/>
        </a:lnRef>
        <a:fillRef idx="0">
          <a:scrgbClr r="0" g="0" b="0"/>
        </a:fillRef>
        <a:effectRef idx="0">
          <a:scrgbClr r="0" g="0" b="0"/>
        </a:effectRef>
        <a:fontRef idx="minor"/>
      </dsp:style>
    </dsp:sp>
    <dsp:sp modelId="{EA0F3218-7D09-45E5-9DD2-77A68ABC89CE}">
      <dsp:nvSpPr>
        <dsp:cNvPr id="0" name=""/>
        <dsp:cNvSpPr/>
      </dsp:nvSpPr>
      <dsp:spPr>
        <a:xfrm>
          <a:off x="4917099" y="990736"/>
          <a:ext cx="731636" cy="731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3F377B-37D5-4826-A6F5-0654360B261C}">
      <dsp:nvSpPr>
        <dsp:cNvPr id="0" name=""/>
        <dsp:cNvSpPr/>
      </dsp:nvSpPr>
      <dsp:spPr>
        <a:xfrm>
          <a:off x="4917099" y="1850774"/>
          <a:ext cx="2090390" cy="654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You are not expected to share personal experiences.</a:t>
          </a:r>
          <a:endParaRPr lang="en-US" sz="1400" kern="1200"/>
        </a:p>
      </dsp:txBody>
      <dsp:txXfrm>
        <a:off x="4917099" y="1850774"/>
        <a:ext cx="2090390" cy="654522"/>
      </dsp:txXfrm>
    </dsp:sp>
    <dsp:sp modelId="{AF7D5623-4F0A-4241-9D4D-42D8C3861032}">
      <dsp:nvSpPr>
        <dsp:cNvPr id="0" name=""/>
        <dsp:cNvSpPr/>
      </dsp:nvSpPr>
      <dsp:spPr>
        <a:xfrm>
          <a:off x="4917099" y="2565019"/>
          <a:ext cx="2090390" cy="1411798"/>
        </a:xfrm>
        <a:prstGeom prst="rect">
          <a:avLst/>
        </a:prstGeom>
        <a:noFill/>
        <a:ln>
          <a:noFill/>
        </a:ln>
        <a:effectLst/>
      </dsp:spPr>
      <dsp:style>
        <a:lnRef idx="0">
          <a:scrgbClr r="0" g="0" b="0"/>
        </a:lnRef>
        <a:fillRef idx="0">
          <a:scrgbClr r="0" g="0" b="0"/>
        </a:fillRef>
        <a:effectRef idx="0">
          <a:scrgbClr r="0" g="0" b="0"/>
        </a:effectRef>
        <a:fontRef idx="minor"/>
      </dsp:style>
    </dsp:sp>
    <dsp:sp modelId="{D8C8B0F6-F004-466A-A26A-3F18060AD13D}">
      <dsp:nvSpPr>
        <dsp:cNvPr id="0" name=""/>
        <dsp:cNvSpPr/>
      </dsp:nvSpPr>
      <dsp:spPr>
        <a:xfrm>
          <a:off x="7373308" y="990736"/>
          <a:ext cx="731636" cy="731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16592E-4088-4BD4-B151-EA5C14DAAFCC}">
      <dsp:nvSpPr>
        <dsp:cNvPr id="0" name=""/>
        <dsp:cNvSpPr/>
      </dsp:nvSpPr>
      <dsp:spPr>
        <a:xfrm>
          <a:off x="7373308" y="1850774"/>
          <a:ext cx="2090390" cy="654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Please look after your own wellbeing and step outside briefly if needed.</a:t>
          </a:r>
          <a:endParaRPr lang="en-US" sz="1400" kern="1200"/>
        </a:p>
      </dsp:txBody>
      <dsp:txXfrm>
        <a:off x="7373308" y="1850774"/>
        <a:ext cx="2090390" cy="654522"/>
      </dsp:txXfrm>
    </dsp:sp>
    <dsp:sp modelId="{F1857679-B45D-49A1-A37B-F5B114C69006}">
      <dsp:nvSpPr>
        <dsp:cNvPr id="0" name=""/>
        <dsp:cNvSpPr/>
      </dsp:nvSpPr>
      <dsp:spPr>
        <a:xfrm>
          <a:off x="7373308" y="2565019"/>
          <a:ext cx="2090390" cy="1411798"/>
        </a:xfrm>
        <a:prstGeom prst="rect">
          <a:avLst/>
        </a:prstGeom>
        <a:noFill/>
        <a:ln>
          <a:noFill/>
        </a:ln>
        <a:effectLst/>
      </dsp:spPr>
      <dsp:style>
        <a:lnRef idx="0">
          <a:scrgbClr r="0" g="0" b="0"/>
        </a:lnRef>
        <a:fillRef idx="0">
          <a:scrgbClr r="0" g="0" b="0"/>
        </a:fillRef>
        <a:effectRef idx="0">
          <a:scrgbClr r="0" g="0" b="0"/>
        </a:effectRef>
        <a:fontRef idx="minor"/>
      </dsp:style>
    </dsp:sp>
    <dsp:sp modelId="{5A7CBC57-DA0A-40BB-A0D9-AB0BAE7965E4}">
      <dsp:nvSpPr>
        <dsp:cNvPr id="0" name=""/>
        <dsp:cNvSpPr/>
      </dsp:nvSpPr>
      <dsp:spPr>
        <a:xfrm>
          <a:off x="9829517" y="990736"/>
          <a:ext cx="731636" cy="7316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F764A2-CBC8-48CE-AB08-715FD35018C5}">
      <dsp:nvSpPr>
        <dsp:cNvPr id="0" name=""/>
        <dsp:cNvSpPr/>
      </dsp:nvSpPr>
      <dsp:spPr>
        <a:xfrm>
          <a:off x="9829517" y="1850774"/>
          <a:ext cx="2090390" cy="654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a:t>Respectful discussion, please…</a:t>
          </a:r>
          <a:endParaRPr lang="en-US" sz="1400" kern="1200"/>
        </a:p>
      </dsp:txBody>
      <dsp:txXfrm>
        <a:off x="9829517" y="1850774"/>
        <a:ext cx="2090390" cy="654522"/>
      </dsp:txXfrm>
    </dsp:sp>
    <dsp:sp modelId="{50EDBB02-937E-4145-BDE9-BBBB8324782F}">
      <dsp:nvSpPr>
        <dsp:cNvPr id="0" name=""/>
        <dsp:cNvSpPr/>
      </dsp:nvSpPr>
      <dsp:spPr>
        <a:xfrm>
          <a:off x="9829517" y="2565019"/>
          <a:ext cx="2090390" cy="1411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a:t>Listen without interrupting.</a:t>
          </a:r>
          <a:endParaRPr lang="en-US" sz="1100" kern="1200"/>
        </a:p>
        <a:p>
          <a:pPr marL="0" lvl="0" indent="0" algn="l" defTabSz="488950">
            <a:lnSpc>
              <a:spcPct val="100000"/>
            </a:lnSpc>
            <a:spcBef>
              <a:spcPct val="0"/>
            </a:spcBef>
            <a:spcAft>
              <a:spcPct val="35000"/>
            </a:spcAft>
            <a:buNone/>
          </a:pPr>
          <a:r>
            <a:rPr lang="en-GB" sz="1100" kern="1200"/>
            <a:t>Respect different experiences, cultures and beliefs.</a:t>
          </a:r>
          <a:endParaRPr lang="en-US" sz="1100" kern="1200"/>
        </a:p>
        <a:p>
          <a:pPr marL="0" lvl="0" indent="0" algn="l" defTabSz="488950">
            <a:lnSpc>
              <a:spcPct val="100000"/>
            </a:lnSpc>
            <a:spcBef>
              <a:spcPct val="0"/>
            </a:spcBef>
            <a:spcAft>
              <a:spcPct val="35000"/>
            </a:spcAft>
            <a:buNone/>
          </a:pPr>
          <a:r>
            <a:rPr lang="en-GB" sz="1100" kern="1200"/>
            <a:t>Challenge ideas rather than individuals.</a:t>
          </a:r>
          <a:endParaRPr lang="en-US" sz="1100" kern="1200"/>
        </a:p>
        <a:p>
          <a:pPr marL="0" lvl="0" indent="0" algn="l" defTabSz="488950">
            <a:lnSpc>
              <a:spcPct val="100000"/>
            </a:lnSpc>
            <a:spcBef>
              <a:spcPct val="0"/>
            </a:spcBef>
            <a:spcAft>
              <a:spcPct val="35000"/>
            </a:spcAft>
            <a:buNone/>
          </a:pPr>
          <a:r>
            <a:rPr lang="en-GB" sz="1100" kern="1200"/>
            <a:t>Maintain confidentiality when discussing practice examples.</a:t>
          </a:r>
          <a:endParaRPr lang="en-US" sz="1100" kern="1200"/>
        </a:p>
      </dsp:txBody>
      <dsp:txXfrm>
        <a:off x="9829517" y="2565019"/>
        <a:ext cx="2090390" cy="1411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72083-8AB7-4C1E-A189-16EEB12497E4}">
      <dsp:nvSpPr>
        <dsp:cNvPr id="0" name=""/>
        <dsp:cNvSpPr/>
      </dsp:nvSpPr>
      <dsp:spPr>
        <a:xfrm>
          <a:off x="8870" y="300159"/>
          <a:ext cx="1215499" cy="12154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2D356-454C-40BD-BB0A-16FCF36D7114}">
      <dsp:nvSpPr>
        <dsp:cNvPr id="0" name=""/>
        <dsp:cNvSpPr/>
      </dsp:nvSpPr>
      <dsp:spPr>
        <a:xfrm>
          <a:off x="8870" y="1703017"/>
          <a:ext cx="3472855" cy="520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defRPr b="1"/>
          </a:pPr>
          <a:r>
            <a:rPr lang="en-GB" sz="1600" b="1" kern="1200"/>
            <a:t>What Is Palliative Care?</a:t>
          </a:r>
          <a:endParaRPr lang="en-US" sz="1600" kern="1200"/>
        </a:p>
      </dsp:txBody>
      <dsp:txXfrm>
        <a:off x="8870" y="1703017"/>
        <a:ext cx="3472855" cy="520928"/>
      </dsp:txXfrm>
    </dsp:sp>
    <dsp:sp modelId="{2BEA8A19-DA50-4B10-BF5D-054B7F119C38}">
      <dsp:nvSpPr>
        <dsp:cNvPr id="0" name=""/>
        <dsp:cNvSpPr/>
      </dsp:nvSpPr>
      <dsp:spPr>
        <a:xfrm>
          <a:off x="8870" y="2311088"/>
          <a:ext cx="3472855" cy="2346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kern="1200" dirty="0"/>
            <a:t>Palliative </a:t>
          </a:r>
          <a:r>
            <a:rPr lang="en-GB" sz="1200" kern="1200" dirty="0" err="1"/>
            <a:t>caresupports</a:t>
          </a:r>
          <a:r>
            <a:rPr lang="en-GB" sz="1200" kern="1200" dirty="0"/>
            <a:t> people and families facing problems associated with a life-limiting or life-threatening illness.</a:t>
          </a:r>
        </a:p>
        <a:p>
          <a:pPr marL="0" lvl="0" indent="0" algn="l" defTabSz="533400">
            <a:lnSpc>
              <a:spcPct val="100000"/>
            </a:lnSpc>
            <a:spcBef>
              <a:spcPct val="0"/>
            </a:spcBef>
            <a:spcAft>
              <a:spcPct val="35000"/>
            </a:spcAft>
            <a:buNone/>
          </a:pPr>
          <a:r>
            <a:rPr lang="en-GB" sz="1200" kern="1200" dirty="0"/>
            <a:t>It aims to improve quality of life by addressing:</a:t>
          </a:r>
          <a:endParaRPr lang="en-US" sz="1200" kern="1200" dirty="0"/>
        </a:p>
        <a:p>
          <a:pPr marL="0" lvl="0" indent="0" algn="l" defTabSz="533400">
            <a:lnSpc>
              <a:spcPct val="100000"/>
            </a:lnSpc>
            <a:spcBef>
              <a:spcPct val="0"/>
            </a:spcBef>
            <a:spcAft>
              <a:spcPct val="35000"/>
            </a:spcAft>
            <a:buNone/>
          </a:pPr>
          <a:r>
            <a:rPr lang="en-GB" sz="1200" kern="1200" dirty="0"/>
            <a:t>-Physical symptoms</a:t>
          </a:r>
          <a:endParaRPr lang="en-US" sz="1200" kern="1200" dirty="0"/>
        </a:p>
        <a:p>
          <a:pPr marL="0" lvl="0" indent="0" algn="l" defTabSz="533400">
            <a:lnSpc>
              <a:spcPct val="100000"/>
            </a:lnSpc>
            <a:spcBef>
              <a:spcPct val="0"/>
            </a:spcBef>
            <a:spcAft>
              <a:spcPct val="35000"/>
            </a:spcAft>
            <a:buNone/>
          </a:pPr>
          <a:r>
            <a:rPr lang="en-GB" sz="1200" kern="1200" dirty="0"/>
            <a:t>-Psychological wellbeing</a:t>
          </a:r>
          <a:endParaRPr lang="en-US" sz="1200" kern="1200" dirty="0"/>
        </a:p>
        <a:p>
          <a:pPr marL="0" lvl="0" indent="0" algn="l" defTabSz="533400">
            <a:lnSpc>
              <a:spcPct val="100000"/>
            </a:lnSpc>
            <a:spcBef>
              <a:spcPct val="0"/>
            </a:spcBef>
            <a:spcAft>
              <a:spcPct val="35000"/>
            </a:spcAft>
            <a:buNone/>
          </a:pPr>
          <a:r>
            <a:rPr lang="en-GB" sz="1200" kern="1200" dirty="0"/>
            <a:t>-Emotional needs</a:t>
          </a:r>
          <a:endParaRPr lang="en-US" sz="1200" kern="1200" dirty="0"/>
        </a:p>
        <a:p>
          <a:pPr marL="0" lvl="0" indent="0" algn="l" defTabSz="533400">
            <a:lnSpc>
              <a:spcPct val="100000"/>
            </a:lnSpc>
            <a:spcBef>
              <a:spcPct val="0"/>
            </a:spcBef>
            <a:spcAft>
              <a:spcPct val="35000"/>
            </a:spcAft>
            <a:buNone/>
          </a:pPr>
          <a:r>
            <a:rPr lang="en-GB" sz="1200" kern="1200" dirty="0"/>
            <a:t>-Social circumstances</a:t>
          </a:r>
          <a:endParaRPr lang="en-US" sz="1200" kern="1200" dirty="0"/>
        </a:p>
        <a:p>
          <a:pPr marL="0" lvl="0" indent="0" algn="l" defTabSz="533400">
            <a:lnSpc>
              <a:spcPct val="100000"/>
            </a:lnSpc>
            <a:spcBef>
              <a:spcPct val="0"/>
            </a:spcBef>
            <a:spcAft>
              <a:spcPct val="35000"/>
            </a:spcAft>
            <a:buNone/>
          </a:pPr>
          <a:r>
            <a:rPr lang="en-GB" sz="1200" kern="1200" dirty="0"/>
            <a:t>-Cultural and spiritual needs</a:t>
          </a:r>
          <a:endParaRPr lang="en-US" sz="1200" kern="1200" dirty="0"/>
        </a:p>
        <a:p>
          <a:pPr marL="0" lvl="0" indent="0" algn="l" defTabSz="533400">
            <a:lnSpc>
              <a:spcPct val="100000"/>
            </a:lnSpc>
            <a:spcBef>
              <a:spcPct val="0"/>
            </a:spcBef>
            <a:spcAft>
              <a:spcPct val="35000"/>
            </a:spcAft>
            <a:buNone/>
          </a:pPr>
          <a:r>
            <a:rPr lang="en-GB" sz="1200" kern="1200" dirty="0"/>
            <a:t>-Support for families and carers</a:t>
          </a:r>
          <a:endParaRPr lang="en-US" sz="1200" kern="1200" dirty="0"/>
        </a:p>
      </dsp:txBody>
      <dsp:txXfrm>
        <a:off x="8870" y="2311088"/>
        <a:ext cx="3472855" cy="2346232"/>
      </dsp:txXfrm>
    </dsp:sp>
    <dsp:sp modelId="{97ACE8C2-C800-4838-8F5F-A198E09B2B94}">
      <dsp:nvSpPr>
        <dsp:cNvPr id="0" name=""/>
        <dsp:cNvSpPr/>
      </dsp:nvSpPr>
      <dsp:spPr>
        <a:xfrm>
          <a:off x="4089475" y="300159"/>
          <a:ext cx="1215499" cy="12154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A963E8-613D-435F-A8BD-17540CDBC79B}">
      <dsp:nvSpPr>
        <dsp:cNvPr id="0" name=""/>
        <dsp:cNvSpPr/>
      </dsp:nvSpPr>
      <dsp:spPr>
        <a:xfrm>
          <a:off x="4089475" y="1703017"/>
          <a:ext cx="3472855" cy="520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defRPr b="1"/>
          </a:pPr>
          <a:r>
            <a:rPr lang="en-GB" sz="1600" b="1" kern="1200"/>
            <a:t>What Is End-of-Life Care?</a:t>
          </a:r>
          <a:endParaRPr lang="en-US" sz="1600" kern="1200"/>
        </a:p>
      </dsp:txBody>
      <dsp:txXfrm>
        <a:off x="4089475" y="1703017"/>
        <a:ext cx="3472855" cy="520928"/>
      </dsp:txXfrm>
    </dsp:sp>
    <dsp:sp modelId="{4ED425DB-784A-41AD-91B0-CA27A9AF86B5}">
      <dsp:nvSpPr>
        <dsp:cNvPr id="0" name=""/>
        <dsp:cNvSpPr/>
      </dsp:nvSpPr>
      <dsp:spPr>
        <a:xfrm>
          <a:off x="4089475" y="2311088"/>
          <a:ext cx="3472855" cy="2346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GB" sz="1200" kern="1200" dirty="0"/>
            <a:t>End-of-life care is support provided when a person is approaching the end of their life.</a:t>
          </a:r>
          <a:endParaRPr lang="en-US" sz="1200" kern="1200" dirty="0"/>
        </a:p>
        <a:p>
          <a:pPr marL="0" lvl="0" indent="0" algn="l" defTabSz="533400">
            <a:lnSpc>
              <a:spcPct val="100000"/>
            </a:lnSpc>
            <a:spcBef>
              <a:spcPct val="0"/>
            </a:spcBef>
            <a:spcAft>
              <a:spcPct val="35000"/>
            </a:spcAft>
            <a:buNone/>
          </a:pPr>
          <a:r>
            <a:rPr lang="en-GB" sz="1200" kern="1200"/>
            <a:t>It may last for:</a:t>
          </a:r>
          <a:endParaRPr lang="en-US" sz="1200" kern="1200"/>
        </a:p>
        <a:p>
          <a:pPr marL="0" lvl="0" indent="0" algn="l" defTabSz="533400">
            <a:lnSpc>
              <a:spcPct val="100000"/>
            </a:lnSpc>
            <a:spcBef>
              <a:spcPct val="0"/>
            </a:spcBef>
            <a:spcAft>
              <a:spcPct val="35000"/>
            </a:spcAft>
            <a:buNone/>
          </a:pPr>
          <a:r>
            <a:rPr lang="en-GB" sz="1200" kern="1200" dirty="0"/>
            <a:t>-Days</a:t>
          </a:r>
          <a:endParaRPr lang="en-US" sz="1200" kern="1200" dirty="0"/>
        </a:p>
        <a:p>
          <a:pPr marL="0" lvl="0" indent="0" algn="l" defTabSz="533400">
            <a:lnSpc>
              <a:spcPct val="100000"/>
            </a:lnSpc>
            <a:spcBef>
              <a:spcPct val="0"/>
            </a:spcBef>
            <a:spcAft>
              <a:spcPct val="35000"/>
            </a:spcAft>
            <a:buNone/>
          </a:pPr>
          <a:r>
            <a:rPr lang="en-GB" sz="1200" kern="1200" dirty="0"/>
            <a:t>-Weeks</a:t>
          </a:r>
          <a:endParaRPr lang="en-US" sz="1200" kern="1200" dirty="0"/>
        </a:p>
        <a:p>
          <a:pPr marL="0" lvl="0" indent="0" algn="l" defTabSz="533400">
            <a:lnSpc>
              <a:spcPct val="100000"/>
            </a:lnSpc>
            <a:spcBef>
              <a:spcPct val="0"/>
            </a:spcBef>
            <a:spcAft>
              <a:spcPct val="35000"/>
            </a:spcAft>
            <a:buNone/>
          </a:pPr>
          <a:r>
            <a:rPr lang="en-GB" sz="1200" kern="1200" dirty="0"/>
            <a:t>-Months</a:t>
          </a:r>
          <a:endParaRPr lang="en-US" sz="1200" kern="1200" dirty="0"/>
        </a:p>
        <a:p>
          <a:pPr marL="0" lvl="0" indent="0" algn="l" defTabSz="533400">
            <a:lnSpc>
              <a:spcPct val="100000"/>
            </a:lnSpc>
            <a:spcBef>
              <a:spcPct val="0"/>
            </a:spcBef>
            <a:spcAft>
              <a:spcPct val="35000"/>
            </a:spcAft>
            <a:buNone/>
          </a:pPr>
          <a:r>
            <a:rPr lang="en-GB" sz="1200" kern="1200" dirty="0"/>
            <a:t>-Sometimes longer</a:t>
          </a:r>
          <a:endParaRPr lang="en-US" sz="1200" kern="1200" dirty="0"/>
        </a:p>
      </dsp:txBody>
      <dsp:txXfrm>
        <a:off x="4089475" y="2311088"/>
        <a:ext cx="3472855" cy="2346232"/>
      </dsp:txXfrm>
    </dsp:sp>
    <dsp:sp modelId="{F713F31C-028C-4D15-8D62-CCD63964668D}">
      <dsp:nvSpPr>
        <dsp:cNvPr id="0" name=""/>
        <dsp:cNvSpPr/>
      </dsp:nvSpPr>
      <dsp:spPr>
        <a:xfrm>
          <a:off x="8170080" y="300159"/>
          <a:ext cx="1215499" cy="121549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04C65-B26F-42D0-8408-03F44474DF1F}">
      <dsp:nvSpPr>
        <dsp:cNvPr id="0" name=""/>
        <dsp:cNvSpPr/>
      </dsp:nvSpPr>
      <dsp:spPr>
        <a:xfrm>
          <a:off x="8170080" y="1703017"/>
          <a:ext cx="3472855" cy="520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defRPr b="1"/>
          </a:pPr>
          <a:r>
            <a:rPr lang="en-GB" sz="1600" b="1" kern="1200" dirty="0"/>
            <a:t>Key message - Palliative care is not limited to the final days of life.</a:t>
          </a:r>
          <a:endParaRPr lang="en-US" sz="1600" kern="1200" dirty="0"/>
        </a:p>
      </dsp:txBody>
      <dsp:txXfrm>
        <a:off x="8170080" y="1703017"/>
        <a:ext cx="3472855" cy="520928"/>
      </dsp:txXfrm>
    </dsp:sp>
    <dsp:sp modelId="{D60BDC4F-69C5-46FD-8F36-1ABB6B8838D8}">
      <dsp:nvSpPr>
        <dsp:cNvPr id="0" name=""/>
        <dsp:cNvSpPr/>
      </dsp:nvSpPr>
      <dsp:spPr>
        <a:xfrm>
          <a:off x="8170080" y="2311088"/>
          <a:ext cx="3472855" cy="234623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66328-DB5D-435D-BB31-B3A77A663FDE}"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BF4BB-06DA-404D-97FF-6F5BB279AE4A}" type="slidenum">
              <a:rPr lang="en-GB" smtClean="0"/>
              <a:t>‹#›</a:t>
            </a:fld>
            <a:endParaRPr lang="en-GB"/>
          </a:p>
        </p:txBody>
      </p:sp>
    </p:spTree>
    <p:extLst>
      <p:ext uri="{BB962C8B-B14F-4D97-AF65-F5344CB8AC3E}">
        <p14:creationId xmlns:p14="http://schemas.microsoft.com/office/powerpoint/2010/main" val="188246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Acknowledge that students may have experienced bereavement, terminal illness, difficult treatment decisions or caring responsibilities.</a:t>
            </a:r>
          </a:p>
          <a:p>
            <a:r>
              <a:rPr lang="en-GB" dirty="0"/>
              <a:t>Explain that students may briefly step out without having to justify their decision. Tell them how they can access student wellbeing support after the session.</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2</a:t>
            </a:fld>
            <a:endParaRPr lang="en-GB"/>
          </a:p>
        </p:txBody>
      </p:sp>
    </p:spTree>
    <p:extLst>
      <p:ext uri="{BB962C8B-B14F-4D97-AF65-F5344CB8AC3E}">
        <p14:creationId xmlns:p14="http://schemas.microsoft.com/office/powerpoint/2010/main" val="2501075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that the session is not clinical training.</a:t>
            </a:r>
          </a:p>
          <a:p>
            <a:r>
              <a:rPr lang="en-GB" dirty="0"/>
              <a:t>The focus is on:</a:t>
            </a:r>
          </a:p>
          <a:p>
            <a:r>
              <a:rPr lang="en-GB" dirty="0"/>
              <a:t>empowerment;</a:t>
            </a:r>
          </a:p>
          <a:p>
            <a:r>
              <a:rPr lang="en-GB" dirty="0"/>
              <a:t>person-centred care;</a:t>
            </a:r>
          </a:p>
          <a:p>
            <a:r>
              <a:rPr lang="en-GB" dirty="0"/>
              <a:t>rights and responsibilities;</a:t>
            </a:r>
          </a:p>
          <a:p>
            <a:r>
              <a:rPr lang="en-GB" dirty="0"/>
              <a:t>ethical reasoning;</a:t>
            </a:r>
          </a:p>
          <a:p>
            <a:r>
              <a:rPr lang="en-GB" dirty="0"/>
              <a:t>professional communication;</a:t>
            </a:r>
          </a:p>
          <a:p>
            <a:r>
              <a:rPr lang="en-GB" dirty="0"/>
              <a:t>critical debate.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3</a:t>
            </a:fld>
            <a:endParaRPr lang="en-GB"/>
          </a:p>
        </p:txBody>
      </p:sp>
    </p:spTree>
    <p:extLst>
      <p:ext uri="{BB962C8B-B14F-4D97-AF65-F5344CB8AC3E}">
        <p14:creationId xmlns:p14="http://schemas.microsoft.com/office/powerpoint/2010/main" val="504387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Record responses on the board or </a:t>
            </a:r>
          </a:p>
          <a:p>
            <a:r>
              <a:rPr lang="en-GB" dirty="0"/>
              <a:t>Draw together common themes such as:</a:t>
            </a:r>
          </a:p>
          <a:p>
            <a:r>
              <a:rPr lang="en-GB" dirty="0"/>
              <a:t>comfort;</a:t>
            </a:r>
          </a:p>
          <a:p>
            <a:r>
              <a:rPr lang="en-GB" dirty="0"/>
              <a:t>dignity;</a:t>
            </a:r>
          </a:p>
          <a:p>
            <a:r>
              <a:rPr lang="en-GB" dirty="0"/>
              <a:t>familiarity;</a:t>
            </a:r>
          </a:p>
          <a:p>
            <a:r>
              <a:rPr lang="en-GB" dirty="0"/>
              <a:t>meaningful relationships;</a:t>
            </a:r>
          </a:p>
          <a:p>
            <a:r>
              <a:rPr lang="en-GB" dirty="0"/>
              <a:t>honest communication;</a:t>
            </a:r>
          </a:p>
          <a:p>
            <a:r>
              <a:rPr lang="en-GB" dirty="0"/>
              <a:t>freedom from avoidable distress;</a:t>
            </a:r>
          </a:p>
          <a:p>
            <a:r>
              <a:rPr lang="en-GB" dirty="0"/>
              <a:t>individual choice;</a:t>
            </a:r>
          </a:p>
          <a:p>
            <a:r>
              <a:rPr lang="en-GB" dirty="0"/>
              <a:t>reconciliation or closure;</a:t>
            </a:r>
          </a:p>
          <a:p>
            <a:r>
              <a:rPr lang="en-GB" dirty="0"/>
              <a:t>cultural and spiritual support.</a:t>
            </a:r>
          </a:p>
          <a:p>
            <a:r>
              <a:rPr lang="en-GB" dirty="0"/>
              <a:t>Challenge the idea that there is one universal definition of a “good death”. What one person experiences as peaceful or dignified may not reflect another person’s wishes.</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4</a:t>
            </a:fld>
            <a:endParaRPr lang="en-GB"/>
          </a:p>
        </p:txBody>
      </p:sp>
    </p:spTree>
    <p:extLst>
      <p:ext uri="{BB962C8B-B14F-4D97-AF65-F5344CB8AC3E}">
        <p14:creationId xmlns:p14="http://schemas.microsoft.com/office/powerpoint/2010/main" val="328792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palliative care may begin when a life-limiting condition is diagnosed and can be provided alongside other treatment.</a:t>
            </a:r>
          </a:p>
          <a:p>
            <a:r>
              <a:rPr lang="en-GB" dirty="0"/>
              <a:t>End-of-life care may be relevant to people living with:</a:t>
            </a:r>
          </a:p>
          <a:p>
            <a:r>
              <a:rPr lang="en-GB" dirty="0"/>
              <a:t>cancer;</a:t>
            </a:r>
          </a:p>
          <a:p>
            <a:r>
              <a:rPr lang="en-GB" dirty="0"/>
              <a:t>dementia;</a:t>
            </a:r>
          </a:p>
          <a:p>
            <a:r>
              <a:rPr lang="en-GB" dirty="0"/>
              <a:t>heart failure;</a:t>
            </a:r>
          </a:p>
          <a:p>
            <a:r>
              <a:rPr lang="en-GB" dirty="0"/>
              <a:t>respiratory disease;</a:t>
            </a:r>
          </a:p>
          <a:p>
            <a:r>
              <a:rPr lang="en-GB" dirty="0"/>
              <a:t>neurological conditions;</a:t>
            </a:r>
          </a:p>
          <a:p>
            <a:r>
              <a:rPr lang="en-GB" dirty="0"/>
              <a:t>advanced frailty;</a:t>
            </a:r>
          </a:p>
          <a:p>
            <a:r>
              <a:rPr lang="en-GB" dirty="0"/>
              <a:t>multiple long-term conditions.</a:t>
            </a:r>
          </a:p>
          <a:p>
            <a:r>
              <a:rPr lang="en-GB" dirty="0"/>
              <a:t>The NHS describes end-of-life care as support that should help a person live as well as possible until death and die with dignity. NHS England generally uses the term for people thought likely to be in the final 12 months of life, while recognising that prognosis is uncertain.</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5</a:t>
            </a:fld>
            <a:endParaRPr lang="en-GB"/>
          </a:p>
        </p:txBody>
      </p:sp>
    </p:spTree>
    <p:extLst>
      <p:ext uri="{BB962C8B-B14F-4D97-AF65-F5344CB8AC3E}">
        <p14:creationId xmlns:p14="http://schemas.microsoft.com/office/powerpoint/2010/main" val="2422328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NICE guidance places strong emphasis on:</a:t>
            </a:r>
          </a:p>
          <a:p>
            <a:r>
              <a:rPr lang="en-GB" dirty="0"/>
              <a:t>identifying people who may be approaching the end of life;</a:t>
            </a:r>
          </a:p>
          <a:p>
            <a:r>
              <a:rPr lang="en-GB" dirty="0"/>
              <a:t>holistic assessment;</a:t>
            </a:r>
          </a:p>
          <a:p>
            <a:r>
              <a:rPr lang="en-GB" dirty="0"/>
              <a:t>advance care planning;</a:t>
            </a:r>
          </a:p>
          <a:p>
            <a:r>
              <a:rPr lang="en-GB" dirty="0"/>
              <a:t>coordinated multidisciplinary care;</a:t>
            </a:r>
          </a:p>
          <a:p>
            <a:r>
              <a:rPr lang="en-GB" dirty="0"/>
              <a:t>support for carers;</a:t>
            </a:r>
          </a:p>
          <a:p>
            <a:r>
              <a:rPr lang="en-GB" dirty="0"/>
              <a:t>regular review;</a:t>
            </a:r>
          </a:p>
          <a:p>
            <a:r>
              <a:rPr lang="en-GB" dirty="0"/>
              <a:t>accessible out-of-hours support.</a:t>
            </a:r>
          </a:p>
          <a:p>
            <a:r>
              <a:rPr lang="en-GB" dirty="0"/>
              <a:t>Good care is not simply about being kind. It also depends on staffing, communication, resources, service coordination and accountability.</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6</a:t>
            </a:fld>
            <a:endParaRPr lang="en-GB"/>
          </a:p>
        </p:txBody>
      </p:sp>
    </p:spTree>
    <p:extLst>
      <p:ext uri="{BB962C8B-B14F-4D97-AF65-F5344CB8AC3E}">
        <p14:creationId xmlns:p14="http://schemas.microsoft.com/office/powerpoint/2010/main" val="2075587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E6DF5-495A-400F-FA3D-E9D99E033E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D77913-45C3-2260-AFCE-BCDE587B11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753998-FB5D-DD0A-EC09-C27BCB164081}"/>
              </a:ext>
            </a:extLst>
          </p:cNvPr>
          <p:cNvSpPr>
            <a:spLocks noGrp="1"/>
          </p:cNvSpPr>
          <p:nvPr>
            <p:ph type="body" idx="1"/>
          </p:nvPr>
        </p:nvSpPr>
        <p:spPr/>
        <p:txBody>
          <a:bodyPr/>
          <a:lstStyle/>
          <a:p>
            <a:r>
              <a:rPr lang="en-GB" dirty="0"/>
              <a:t>Explain that Kübler-Ross developed the model through her work with people who were terminally ill. It was originally concerned with responses to dying, although it later became widely associated with grief and bereavement.</a:t>
            </a:r>
          </a:p>
          <a:p>
            <a:r>
              <a:rPr lang="en-GB" dirty="0"/>
              <a:t>Students should understand the model before being asked to critique it. Emphasise that it can provide useful language for considering emotional responses, but it should not be used to predict how an individual ought to behave.</a:t>
            </a:r>
          </a:p>
          <a:p>
            <a:endParaRPr lang="en-GB" dirty="0"/>
          </a:p>
        </p:txBody>
      </p:sp>
      <p:sp>
        <p:nvSpPr>
          <p:cNvPr id="4" name="Slide Number Placeholder 3">
            <a:extLst>
              <a:ext uri="{FF2B5EF4-FFF2-40B4-BE49-F238E27FC236}">
                <a16:creationId xmlns:a16="http://schemas.microsoft.com/office/drawing/2014/main" id="{1BE6CBFB-A12E-E128-132E-19C71982A37A}"/>
              </a:ext>
            </a:extLst>
          </p:cNvPr>
          <p:cNvSpPr>
            <a:spLocks noGrp="1"/>
          </p:cNvSpPr>
          <p:nvPr>
            <p:ph type="sldNum" sz="quarter" idx="5"/>
          </p:nvPr>
        </p:nvSpPr>
        <p:spPr/>
        <p:txBody>
          <a:bodyPr/>
          <a:lstStyle/>
          <a:p>
            <a:fld id="{518BF4BB-06DA-404D-97FF-6F5BB279AE4A}" type="slidenum">
              <a:rPr lang="en-GB" smtClean="0"/>
              <a:t>7</a:t>
            </a:fld>
            <a:endParaRPr lang="en-GB"/>
          </a:p>
        </p:txBody>
      </p:sp>
    </p:spTree>
    <p:extLst>
      <p:ext uri="{BB962C8B-B14F-4D97-AF65-F5344CB8AC3E}">
        <p14:creationId xmlns:p14="http://schemas.microsoft.com/office/powerpoint/2010/main" val="284296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emphasise that </a:t>
            </a:r>
            <a:r>
              <a:rPr lang="en-GB" b="1" dirty="0"/>
              <a:t>Activity Theory should not imply that a dying person must remain physically active or socially busy</a:t>
            </a:r>
            <a:r>
              <a:rPr lang="en-GB" dirty="0"/>
              <a:t>. That could become insensitive and unrealistic.</a:t>
            </a:r>
          </a:p>
          <a:p>
            <a:r>
              <a:rPr lang="en-GB" dirty="0"/>
              <a:t>Instead, explain that meaningful activity at the end of life may be very small and personal, such as:</a:t>
            </a:r>
          </a:p>
          <a:p>
            <a:r>
              <a:rPr lang="en-GB" dirty="0"/>
              <a:t>choosing music; </a:t>
            </a:r>
          </a:p>
          <a:p>
            <a:r>
              <a:rPr lang="en-GB" dirty="0"/>
              <a:t>speaking with relatives; </a:t>
            </a:r>
          </a:p>
          <a:p>
            <a:r>
              <a:rPr lang="en-GB" dirty="0"/>
              <a:t>looking through photographs; </a:t>
            </a:r>
          </a:p>
          <a:p>
            <a:r>
              <a:rPr lang="en-GB" dirty="0"/>
              <a:t>participating in care decisions; </a:t>
            </a:r>
          </a:p>
          <a:p>
            <a:r>
              <a:rPr lang="en-GB" dirty="0"/>
              <a:t>observing religious practices; </a:t>
            </a:r>
          </a:p>
          <a:p>
            <a:r>
              <a:rPr lang="en-GB" dirty="0"/>
              <a:t>spending time outdoors; </a:t>
            </a:r>
          </a:p>
          <a:p>
            <a:r>
              <a:rPr lang="en-GB" dirty="0"/>
              <a:t>maintaining familiar routines where possible. </a:t>
            </a:r>
          </a:p>
          <a:p>
            <a:r>
              <a:rPr lang="en-GB" dirty="0"/>
              <a:t>Continuity Theory is particularly useful because it links naturally to:</a:t>
            </a:r>
          </a:p>
          <a:p>
            <a:r>
              <a:rPr lang="en-GB" dirty="0"/>
              <a:t>preferred place of care; </a:t>
            </a:r>
          </a:p>
          <a:p>
            <a:r>
              <a:rPr lang="en-GB" dirty="0"/>
              <a:t>familiar surroundings; </a:t>
            </a:r>
          </a:p>
          <a:p>
            <a:r>
              <a:rPr lang="en-GB" dirty="0"/>
              <a:t>established relationships; </a:t>
            </a:r>
          </a:p>
          <a:p>
            <a:r>
              <a:rPr lang="en-GB" dirty="0"/>
              <a:t>identity and life history; </a:t>
            </a:r>
          </a:p>
          <a:p>
            <a:r>
              <a:rPr lang="en-GB" dirty="0"/>
              <a:t>the importance of routine. </a:t>
            </a:r>
          </a:p>
          <a:p>
            <a:r>
              <a:rPr lang="en-GB" dirty="0"/>
              <a:t>Person-centred theory should probably be given the greatest emphasis because it connects most clearly with </a:t>
            </a:r>
            <a:r>
              <a:rPr lang="en-GB" b="1" dirty="0"/>
              <a:t>empowerment, dignity, autonomy and individual choice</a:t>
            </a:r>
            <a:r>
              <a:rPr lang="en-GB" dirty="0"/>
              <a:t>.</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8</a:t>
            </a:fld>
            <a:endParaRPr lang="en-GB"/>
          </a:p>
        </p:txBody>
      </p:sp>
    </p:spTree>
    <p:extLst>
      <p:ext uri="{BB962C8B-B14F-4D97-AF65-F5344CB8AC3E}">
        <p14:creationId xmlns:p14="http://schemas.microsoft.com/office/powerpoint/2010/main" val="925032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examples:</a:t>
            </a:r>
          </a:p>
          <a:p>
            <a:r>
              <a:rPr lang="en-GB" dirty="0"/>
              <a:t>remaining at home despite some risk;</a:t>
            </a:r>
          </a:p>
          <a:p>
            <a:r>
              <a:rPr lang="en-GB" dirty="0"/>
              <a:t>refusing hospital admission;</a:t>
            </a:r>
          </a:p>
          <a:p>
            <a:r>
              <a:rPr lang="en-GB" dirty="0"/>
              <a:t>choosing whether relatives are involved;</a:t>
            </a:r>
          </a:p>
          <a:p>
            <a:r>
              <a:rPr lang="en-GB" dirty="0"/>
              <a:t>deciding how much information to receive;</a:t>
            </a:r>
          </a:p>
          <a:p>
            <a:r>
              <a:rPr lang="en-GB" dirty="0"/>
              <a:t>refusing a recommended treatment;</a:t>
            </a:r>
          </a:p>
          <a:p>
            <a:r>
              <a:rPr lang="en-GB" dirty="0"/>
              <a:t>accepting pain relief that may cause drowsiness.</a:t>
            </a:r>
          </a:p>
          <a:p>
            <a:r>
              <a:rPr lang="en-GB" dirty="0"/>
              <a:t>Emphasise that empowerment does not mean leaving a person unsupported. It means enabling them to participate as fully as possible.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9</a:t>
            </a:fld>
            <a:endParaRPr lang="en-GB"/>
          </a:p>
        </p:txBody>
      </p:sp>
    </p:spTree>
    <p:extLst>
      <p:ext uri="{BB962C8B-B14F-4D97-AF65-F5344CB8AC3E}">
        <p14:creationId xmlns:p14="http://schemas.microsoft.com/office/powerpoint/2010/main" val="2407657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Avoid presenting dying at home as automatically superior.</a:t>
            </a:r>
          </a:p>
          <a:p>
            <a:r>
              <a:rPr lang="en-GB" dirty="0"/>
              <a:t>Home may provide familiarity, privacy and family contact, but it can also involve:</a:t>
            </a:r>
          </a:p>
          <a:p>
            <a:r>
              <a:rPr lang="en-GB" dirty="0"/>
              <a:t>limited overnight support;</a:t>
            </a:r>
          </a:p>
          <a:p>
            <a:r>
              <a:rPr lang="en-GB" dirty="0"/>
              <a:t>pressure on relatives;</a:t>
            </a:r>
          </a:p>
          <a:p>
            <a:r>
              <a:rPr lang="en-GB" dirty="0"/>
              <a:t>unsuitable housing;</a:t>
            </a:r>
          </a:p>
          <a:p>
            <a:r>
              <a:rPr lang="en-GB" dirty="0"/>
              <a:t>difficulty controlling symptoms;</a:t>
            </a:r>
          </a:p>
          <a:p>
            <a:r>
              <a:rPr lang="en-GB" dirty="0"/>
              <a:t>emergency hospital admission.</a:t>
            </a:r>
          </a:p>
          <a:p>
            <a:r>
              <a:rPr lang="en-GB" dirty="0"/>
              <a:t>NHS guidance states that care may be provided at home, in a care home, hospital or hospice, according to needs and preferences. The important phrase is </a:t>
            </a:r>
            <a:r>
              <a:rPr lang="en-GB" b="1" dirty="0"/>
              <a:t>“whenever possible”</a:t>
            </a:r>
            <a:r>
              <a:rPr lang="en-GB" dirty="0"/>
              <a:t> because preference alone cannot create services that are unavailable.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10</a:t>
            </a:fld>
            <a:endParaRPr lang="en-GB"/>
          </a:p>
        </p:txBody>
      </p:sp>
    </p:spTree>
    <p:extLst>
      <p:ext uri="{BB962C8B-B14F-4D97-AF65-F5344CB8AC3E}">
        <p14:creationId xmlns:p14="http://schemas.microsoft.com/office/powerpoint/2010/main" val="1051967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 may change.</a:t>
            </a:r>
          </a:p>
          <a:p>
            <a:r>
              <a:rPr lang="en-GB" dirty="0"/>
              <a:t>It may move from hoping for recovery to hoping for:</a:t>
            </a:r>
          </a:p>
          <a:p>
            <a:r>
              <a:rPr lang="en-GB" dirty="0"/>
              <a:t>comfort;</a:t>
            </a:r>
          </a:p>
          <a:p>
            <a:r>
              <a:rPr lang="en-GB" dirty="0"/>
              <a:t>time at home;</a:t>
            </a:r>
          </a:p>
          <a:p>
            <a:r>
              <a:rPr lang="en-GB" dirty="0"/>
              <a:t>seeing an important person;</a:t>
            </a:r>
          </a:p>
          <a:p>
            <a:r>
              <a:rPr lang="en-GB" dirty="0"/>
              <a:t>attending a family occasion;</a:t>
            </a:r>
          </a:p>
          <a:p>
            <a:r>
              <a:rPr lang="en-GB" dirty="0"/>
              <a:t>having symptoms controlled;</a:t>
            </a:r>
          </a:p>
          <a:p>
            <a:r>
              <a:rPr lang="en-GB" dirty="0"/>
              <a:t>resolving a relationship;</a:t>
            </a:r>
          </a:p>
          <a:p>
            <a:r>
              <a:rPr lang="en-GB" dirty="0"/>
              <a:t>maintaining awareness;</a:t>
            </a:r>
          </a:p>
          <a:p>
            <a:r>
              <a:rPr lang="en-GB" dirty="0"/>
              <a:t>having a peaceful death.</a:t>
            </a:r>
          </a:p>
          <a:p>
            <a:r>
              <a:rPr lang="en-GB" dirty="0"/>
              <a:t>NHS England notes that avoiding conversations can deny people the opportunity to participate fully in decisions about present and future care.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11</a:t>
            </a:fld>
            <a:endParaRPr lang="en-GB"/>
          </a:p>
        </p:txBody>
      </p:sp>
    </p:spTree>
    <p:extLst>
      <p:ext uri="{BB962C8B-B14F-4D97-AF65-F5344CB8AC3E}">
        <p14:creationId xmlns:p14="http://schemas.microsoft.com/office/powerpoint/2010/main" val="2206626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accessibility:</a:t>
            </a:r>
          </a:p>
          <a:p>
            <a:r>
              <a:rPr lang="en-GB" dirty="0"/>
              <a:t>interpreters;</a:t>
            </a:r>
          </a:p>
          <a:p>
            <a:r>
              <a:rPr lang="en-GB" dirty="0"/>
              <a:t>hearing or visual needs;</a:t>
            </a:r>
          </a:p>
          <a:p>
            <a:r>
              <a:rPr lang="en-GB" dirty="0"/>
              <a:t>communication difficulties;</a:t>
            </a:r>
          </a:p>
          <a:p>
            <a:r>
              <a:rPr lang="en-GB" dirty="0"/>
              <a:t>dementia;</a:t>
            </a:r>
          </a:p>
          <a:p>
            <a:r>
              <a:rPr lang="en-GB" dirty="0"/>
              <a:t>learning disability;</a:t>
            </a:r>
          </a:p>
          <a:p>
            <a:r>
              <a:rPr lang="en-GB" dirty="0"/>
              <a:t>literacy;</a:t>
            </a:r>
          </a:p>
          <a:p>
            <a:r>
              <a:rPr lang="en-GB" dirty="0"/>
              <a:t>culturally appropriate support.</a:t>
            </a:r>
          </a:p>
          <a:p>
            <a:r>
              <a:rPr lang="en-GB" dirty="0"/>
              <a:t>Do not assume that a person with dementia lacks capacity for all decisions.</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12</a:t>
            </a:fld>
            <a:endParaRPr lang="en-GB"/>
          </a:p>
        </p:txBody>
      </p:sp>
    </p:spTree>
    <p:extLst>
      <p:ext uri="{BB962C8B-B14F-4D97-AF65-F5344CB8AC3E}">
        <p14:creationId xmlns:p14="http://schemas.microsoft.com/office/powerpoint/2010/main" val="3052530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67576-C415-CCC8-C361-AE1274B0C2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6127A1-6C65-3C97-744D-58547EDCE7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19266C-48DE-8CD6-4BEA-9DE2E236BD8C}"/>
              </a:ext>
            </a:extLst>
          </p:cNvPr>
          <p:cNvSpPr>
            <a:spLocks noGrp="1"/>
          </p:cNvSpPr>
          <p:nvPr>
            <p:ph type="body" idx="1"/>
          </p:nvPr>
        </p:nvSpPr>
        <p:spPr/>
        <p:txBody>
          <a:bodyPr/>
          <a:lstStyle/>
          <a:p>
            <a:r>
              <a:rPr lang="en-GB" dirty="0"/>
              <a:t>Allow approximately 8-10 minutes.</a:t>
            </a:r>
          </a:p>
          <a:p>
            <a:r>
              <a:rPr lang="en-GB" dirty="0"/>
              <a:t>Encourage students to use clear, compassionate language rather than avoiding Margaret’s question or offering false reassurance.</a:t>
            </a:r>
          </a:p>
          <a:p>
            <a:r>
              <a:rPr lang="en-GB" dirty="0"/>
              <a:t>Draw out the importance of establishing what Margaret understands, how much she wants to know and whom she wants involved. Her daughter’s concerns should be acknowledged, but relatives should not automatically control information given to a person who has capacity.</a:t>
            </a:r>
          </a:p>
          <a:p>
            <a:r>
              <a:rPr lang="en-GB" dirty="0"/>
              <a:t>Emphasise that honest communication does not necessarily remove hope. Hope may shift towards comfort, time with family, symptom control or achieving personal wishes.</a:t>
            </a:r>
          </a:p>
          <a:p>
            <a:r>
              <a:rPr lang="en-GB" dirty="0"/>
              <a:t>Link the discussion back to autonomy, dignity, person-centred care and the communication guidance covered on the previous slide.</a:t>
            </a:r>
          </a:p>
          <a:p>
            <a:endParaRPr lang="en-GB" dirty="0"/>
          </a:p>
        </p:txBody>
      </p:sp>
      <p:sp>
        <p:nvSpPr>
          <p:cNvPr id="4" name="Slide Number Placeholder 3">
            <a:extLst>
              <a:ext uri="{FF2B5EF4-FFF2-40B4-BE49-F238E27FC236}">
                <a16:creationId xmlns:a16="http://schemas.microsoft.com/office/drawing/2014/main" id="{5176E88D-15FE-65FB-1FFC-1CEB467340A7}"/>
              </a:ext>
            </a:extLst>
          </p:cNvPr>
          <p:cNvSpPr>
            <a:spLocks noGrp="1"/>
          </p:cNvSpPr>
          <p:nvPr>
            <p:ph type="sldNum" sz="quarter" idx="5"/>
          </p:nvPr>
        </p:nvSpPr>
        <p:spPr/>
        <p:txBody>
          <a:bodyPr/>
          <a:lstStyle/>
          <a:p>
            <a:fld id="{518BF4BB-06DA-404D-97FF-6F5BB279AE4A}" type="slidenum">
              <a:rPr lang="en-GB" smtClean="0"/>
              <a:t>13</a:t>
            </a:fld>
            <a:endParaRPr lang="en-GB"/>
          </a:p>
        </p:txBody>
      </p:sp>
    </p:spTree>
    <p:extLst>
      <p:ext uri="{BB962C8B-B14F-4D97-AF65-F5344CB8AC3E}">
        <p14:creationId xmlns:p14="http://schemas.microsoft.com/office/powerpoint/2010/main" val="3532625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video carefully rather than playing it unexpectedly.</a:t>
            </a:r>
          </a:p>
          <a:p>
            <a:r>
              <a:rPr lang="en-GB" dirty="0"/>
              <a:t>Prepare an alternative activity for anyone who chooses not to watch. For example:</a:t>
            </a:r>
          </a:p>
          <a:p>
            <a:r>
              <a:rPr lang="en-GB" dirty="0"/>
              <a:t>Read a brief case study about an older person receiving end-of-life care and identify four ways in which their dignity and choices could be supported.</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14</a:t>
            </a:fld>
            <a:endParaRPr lang="en-GB"/>
          </a:p>
        </p:txBody>
      </p:sp>
    </p:spTree>
    <p:extLst>
      <p:ext uri="{BB962C8B-B14F-4D97-AF65-F5344CB8AC3E}">
        <p14:creationId xmlns:p14="http://schemas.microsoft.com/office/powerpoint/2010/main" val="859148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the video to play without unnecessary interruption.</a:t>
            </a:r>
          </a:p>
          <a:p>
            <a:r>
              <a:rPr lang="en-GB" dirty="0"/>
              <a:t>After it finishes:</a:t>
            </a:r>
          </a:p>
          <a:p>
            <a:r>
              <a:rPr lang="en-GB" dirty="0"/>
              <a:t>allow a brief period of silence;</a:t>
            </a:r>
          </a:p>
          <a:p>
            <a:r>
              <a:rPr lang="en-GB" dirty="0"/>
              <a:t>do not immediately demand responses;</a:t>
            </a:r>
          </a:p>
          <a:p>
            <a:r>
              <a:rPr lang="en-GB" dirty="0"/>
              <a:t>acknowledge that students may have found it emotional;</a:t>
            </a:r>
          </a:p>
          <a:p>
            <a:r>
              <a:rPr lang="en-GB" dirty="0"/>
              <a:t>begin with observation rather than personal disclosure.</a:t>
            </a:r>
          </a:p>
          <a:p>
            <a:r>
              <a:rPr lang="en-GB" dirty="0"/>
              <a:t>For example:</a:t>
            </a:r>
          </a:p>
          <a:p>
            <a:r>
              <a:rPr lang="en-GB" dirty="0"/>
              <a:t>“Take a moment. When you are ready, consider what the video showed about dignity, choice and relationships.”</a:t>
            </a:r>
            <a:br>
              <a:rPr lang="en-GB" dirty="0"/>
            </a:br>
            <a:r>
              <a:rPr lang="en-GB" dirty="0"/>
              <a:t>Consider- How does the video remind viewers that the dying person has a whole life and identity? </a:t>
            </a:r>
          </a:p>
          <a:p>
            <a:r>
              <a:rPr lang="en-GB" dirty="0"/>
              <a:t>What forms of care and connection are visible? </a:t>
            </a:r>
          </a:p>
          <a:p>
            <a:r>
              <a:rPr lang="en-GB" dirty="0"/>
              <a:t>How does the music affect the way the video is experienced?</a:t>
            </a:r>
          </a:p>
          <a:p>
            <a:r>
              <a:rPr lang="en-GB" dirty="0"/>
              <a:t>Does the video preserve dignity, or are there any ethical concerns about showing someone at the end of life? </a:t>
            </a:r>
          </a:p>
          <a:p>
            <a:r>
              <a:rPr lang="en-GB" dirty="0"/>
              <a:t>Why might this be described as an empowering portrayal of dying?</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15</a:t>
            </a:fld>
            <a:endParaRPr lang="en-GB"/>
          </a:p>
        </p:txBody>
      </p:sp>
    </p:spTree>
    <p:extLst>
      <p:ext uri="{BB962C8B-B14F-4D97-AF65-F5344CB8AC3E}">
        <p14:creationId xmlns:p14="http://schemas.microsoft.com/office/powerpoint/2010/main" val="2644088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distinction between:</a:t>
            </a:r>
          </a:p>
          <a:p>
            <a:r>
              <a:rPr lang="en-GB" b="1" dirty="0"/>
              <a:t>Advance statement</a:t>
            </a:r>
          </a:p>
          <a:p>
            <a:r>
              <a:rPr lang="en-GB" dirty="0"/>
              <a:t>Records wishes, beliefs and preferences. It must be considered but is not necessarily legally binding.</a:t>
            </a:r>
          </a:p>
          <a:p>
            <a:r>
              <a:rPr lang="en-GB" b="1" dirty="0"/>
              <a:t>Advance decision to refuse treatment</a:t>
            </a:r>
          </a:p>
          <a:p>
            <a:r>
              <a:rPr lang="en-GB" dirty="0"/>
              <a:t>Allows an adult with capacity to refuse specified future treatment if they later lack capacity. A valid and applicable advance decision is legally binding.</a:t>
            </a:r>
          </a:p>
          <a:p>
            <a:r>
              <a:rPr lang="en-GB" b="1" dirty="0"/>
              <a:t>Lasting Power of Attorney for health and welfare</a:t>
            </a:r>
          </a:p>
          <a:p>
            <a:r>
              <a:rPr lang="en-GB" dirty="0"/>
              <a:t>Allows a person to appoint someone to make certain decisions if they later lack capacity.</a:t>
            </a:r>
          </a:p>
          <a:p>
            <a:r>
              <a:rPr lang="en-GB" dirty="0"/>
              <a:t>NICE states that services should offer advance care planning and should account for under-served and vulnerable groups.</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16</a:t>
            </a:fld>
            <a:endParaRPr lang="en-GB"/>
          </a:p>
        </p:txBody>
      </p:sp>
    </p:spTree>
    <p:extLst>
      <p:ext uri="{BB962C8B-B14F-4D97-AF65-F5344CB8AC3E}">
        <p14:creationId xmlns:p14="http://schemas.microsoft.com/office/powerpoint/2010/main" val="2562077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Capacity must be assessed for the particular decision at the time it needs to be made.</a:t>
            </a:r>
          </a:p>
          <a:p>
            <a:r>
              <a:rPr lang="en-GB" dirty="0"/>
              <a:t>A person may lack capacity to make one complex financial decision while retaining capacity to decide:</a:t>
            </a:r>
          </a:p>
          <a:p>
            <a:r>
              <a:rPr lang="en-GB" dirty="0"/>
              <a:t>who visits them;</a:t>
            </a:r>
          </a:p>
          <a:p>
            <a:r>
              <a:rPr lang="en-GB" dirty="0"/>
              <a:t>what they eat;</a:t>
            </a:r>
          </a:p>
          <a:p>
            <a:r>
              <a:rPr lang="en-GB" dirty="0"/>
              <a:t>whether they want pain relief;</a:t>
            </a:r>
          </a:p>
          <a:p>
            <a:r>
              <a:rPr lang="en-GB" dirty="0"/>
              <a:t>where they would prefer to receive care.</a:t>
            </a:r>
          </a:p>
          <a:p>
            <a:r>
              <a:rPr lang="en-GB" dirty="0"/>
              <a:t>When someone lacks capacity, best-interests decision-making must consider:</a:t>
            </a:r>
          </a:p>
          <a:p>
            <a:r>
              <a:rPr lang="en-GB" dirty="0"/>
              <a:t>previously expressed wishes;</a:t>
            </a:r>
          </a:p>
          <a:p>
            <a:r>
              <a:rPr lang="en-GB" dirty="0"/>
              <a:t>values and beliefs;</a:t>
            </a:r>
          </a:p>
          <a:p>
            <a:r>
              <a:rPr lang="en-GB" dirty="0"/>
              <a:t>the views of relevant others;</a:t>
            </a:r>
          </a:p>
          <a:p>
            <a:r>
              <a:rPr lang="en-GB" dirty="0"/>
              <a:t>whether capacity may return;</a:t>
            </a:r>
          </a:p>
          <a:p>
            <a:r>
              <a:rPr lang="en-GB" dirty="0"/>
              <a:t>less restrictive options.</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17</a:t>
            </a:fld>
            <a:endParaRPr lang="en-GB"/>
          </a:p>
        </p:txBody>
      </p:sp>
    </p:spTree>
    <p:extLst>
      <p:ext uri="{BB962C8B-B14F-4D97-AF65-F5344CB8AC3E}">
        <p14:creationId xmlns:p14="http://schemas.microsoft.com/office/powerpoint/2010/main" val="16285946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Avoid presenting DNACPR as a choice between “saving” and “not saving” someone.</a:t>
            </a:r>
          </a:p>
          <a:p>
            <a:r>
              <a:rPr lang="en-GB" dirty="0"/>
              <a:t>Explain that CPR may not be clinically successful or appropriate in every situation. Decisions should be individualised, clearly recorded and communicated.</a:t>
            </a:r>
          </a:p>
          <a:p>
            <a:r>
              <a:rPr lang="en-GB" dirty="0"/>
              <a:t>An advance decision cannot be used to request that somebody deliberately ends the person’s life.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18</a:t>
            </a:fld>
            <a:endParaRPr lang="en-GB"/>
          </a:p>
        </p:txBody>
      </p:sp>
    </p:spTree>
    <p:extLst>
      <p:ext uri="{BB962C8B-B14F-4D97-AF65-F5344CB8AC3E}">
        <p14:creationId xmlns:p14="http://schemas.microsoft.com/office/powerpoint/2010/main" val="984858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may promote choice, but actual choice depends on:</a:t>
            </a:r>
          </a:p>
          <a:p>
            <a:r>
              <a:rPr lang="en-GB" dirty="0"/>
              <a:t>local hospice provision;</a:t>
            </a:r>
          </a:p>
          <a:p>
            <a:r>
              <a:rPr lang="en-GB" dirty="0"/>
              <a:t>community nursing;</a:t>
            </a:r>
          </a:p>
          <a:p>
            <a:r>
              <a:rPr lang="en-GB" dirty="0"/>
              <a:t>accessible information;</a:t>
            </a:r>
          </a:p>
          <a:p>
            <a:r>
              <a:rPr lang="en-GB" dirty="0"/>
              <a:t>interpreters;</a:t>
            </a:r>
          </a:p>
          <a:p>
            <a:r>
              <a:rPr lang="en-GB" dirty="0"/>
              <a:t>transport;</a:t>
            </a:r>
          </a:p>
          <a:p>
            <a:r>
              <a:rPr lang="en-GB" dirty="0"/>
              <a:t>suitable housing;</a:t>
            </a:r>
          </a:p>
          <a:p>
            <a:r>
              <a:rPr lang="en-GB" dirty="0"/>
              <a:t>social care availability;</a:t>
            </a:r>
          </a:p>
          <a:p>
            <a:r>
              <a:rPr lang="en-GB" dirty="0"/>
              <a:t>family support;</a:t>
            </a:r>
          </a:p>
          <a:p>
            <a:r>
              <a:rPr lang="en-GB" dirty="0"/>
              <a:t>out-of-hours services.</a:t>
            </a:r>
          </a:p>
          <a:p>
            <a:r>
              <a:rPr lang="en-GB" dirty="0"/>
              <a:t>NHS England states that palliative and end-of-life care should be personalised and available irrespective of age, area, condition or setting. This is an aspiration against which practice can be evaluated.</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20</a:t>
            </a:fld>
            <a:endParaRPr lang="en-GB"/>
          </a:p>
        </p:txBody>
      </p:sp>
    </p:spTree>
    <p:extLst>
      <p:ext uri="{BB962C8B-B14F-4D97-AF65-F5344CB8AC3E}">
        <p14:creationId xmlns:p14="http://schemas.microsoft.com/office/powerpoint/2010/main" val="114811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this as a sensitive and contested subject. Clarify that the purpose of the slide is to distinguish the terms and explain the current legal position, rather than debate the issue yet.</a:t>
            </a:r>
          </a:p>
          <a:p>
            <a:r>
              <a:rPr lang="en-GB" dirty="0"/>
              <a:t>Reinforce that euthanasia and assisted dying are different from refusing treatment, DNACPR, withdrawing treatment that is no longer beneficial, and providing appropriate pain relief.</a:t>
            </a:r>
          </a:p>
          <a:p>
            <a:r>
              <a:rPr lang="en-GB" dirty="0"/>
              <a:t>Highlight the central tensions between autonomy, protection, suffering, coercion and professional responsibility.</a:t>
            </a:r>
          </a:p>
          <a:p>
            <a:r>
              <a:rPr lang="en-GB" dirty="0"/>
              <a:t>Remind students that assisted dying and euthanasia remain unlawful in England and Wales. Check the parliamentary position before delivering the session, as this may change.</a:t>
            </a:r>
          </a:p>
          <a:p>
            <a:r>
              <a:rPr lang="en-GB" dirty="0"/>
              <a:t>Direct students to the NHS, UK Parliament and legislation sources in the reference list for further information.</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21</a:t>
            </a:fld>
            <a:endParaRPr lang="en-GB"/>
          </a:p>
        </p:txBody>
      </p:sp>
    </p:spTree>
    <p:extLst>
      <p:ext uri="{BB962C8B-B14F-4D97-AF65-F5344CB8AC3E}">
        <p14:creationId xmlns:p14="http://schemas.microsoft.com/office/powerpoint/2010/main" val="23546125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students should consider evidence and competing ethical arguments rather than rely only on personal opinion.</a:t>
            </a:r>
          </a:p>
          <a:p>
            <a:r>
              <a:rPr lang="en-GB" dirty="0"/>
              <a:t>Briefly work through the arguments on both sides, highlighting autonomy, dignity and relief of suffering alongside concerns about coercion, capacity, prognosis, unequal access to care and professional trust.</a:t>
            </a:r>
          </a:p>
          <a:p>
            <a:r>
              <a:rPr lang="en-GB" dirty="0"/>
              <a:t>Ask students to identify the strongest argument from each position. Emphasise that a meaningful choice may depend on access to high-quality palliative and social care.</a:t>
            </a:r>
          </a:p>
          <a:p>
            <a:r>
              <a:rPr lang="en-GB" dirty="0"/>
              <a:t>Use the next slide to structure the group discussion and C-E-R activity. Direct students to the NHS and UK Parliament sources for further reading.</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22</a:t>
            </a:fld>
            <a:endParaRPr lang="en-GB"/>
          </a:p>
        </p:txBody>
      </p:sp>
    </p:spTree>
    <p:extLst>
      <p:ext uri="{BB962C8B-B14F-4D97-AF65-F5344CB8AC3E}">
        <p14:creationId xmlns:p14="http://schemas.microsoft.com/office/powerpoint/2010/main" val="6135249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the </a:t>
            </a:r>
            <a:r>
              <a:rPr lang="en-GB" b="1" dirty="0"/>
              <a:t>interactive part</a:t>
            </a:r>
            <a:r>
              <a:rPr lang="en-GB" dirty="0"/>
              <a:t>.</a:t>
            </a:r>
          </a:p>
          <a:p>
            <a:r>
              <a:rPr lang="en-GB" dirty="0"/>
              <a:t>Ask each group to identify:</a:t>
            </a:r>
          </a:p>
          <a:p>
            <a:r>
              <a:rPr lang="en-GB" dirty="0"/>
              <a:t>Their position on the motion</a:t>
            </a:r>
          </a:p>
          <a:p>
            <a:r>
              <a:rPr lang="en-GB" dirty="0"/>
              <a:t>One strong piece of supporting evidence</a:t>
            </a:r>
          </a:p>
          <a:p>
            <a:r>
              <a:rPr lang="en-GB" dirty="0"/>
              <a:t>The strongest counterargument</a:t>
            </a:r>
          </a:p>
          <a:p>
            <a:r>
              <a:rPr lang="en-GB" dirty="0"/>
              <a:t>One safeguard they think would be essential</a:t>
            </a:r>
          </a:p>
          <a:p>
            <a:r>
              <a:rPr lang="en-GB" dirty="0"/>
              <a:t>One issue that remains unresolved</a:t>
            </a:r>
          </a:p>
          <a:p>
            <a:r>
              <a:rPr lang="en-GB" dirty="0"/>
              <a:t>Encourage students to move beyond personal opinion and use ethical reasoning, policy and evidence.</a:t>
            </a:r>
          </a:p>
          <a:p>
            <a:endParaRPr lang="en-GB" dirty="0"/>
          </a:p>
        </p:txBody>
      </p:sp>
      <p:sp>
        <p:nvSpPr>
          <p:cNvPr id="4" name="Slide Number Placeholder 3"/>
          <p:cNvSpPr>
            <a:spLocks noGrp="1"/>
          </p:cNvSpPr>
          <p:nvPr>
            <p:ph type="sldNum" sz="quarter" idx="5"/>
          </p:nvPr>
        </p:nvSpPr>
        <p:spPr/>
        <p:txBody>
          <a:bodyPr/>
          <a:lstStyle/>
          <a:p>
            <a:fld id="{518BF4BB-06DA-404D-97FF-6F5BB279AE4A}" type="slidenum">
              <a:rPr lang="en-GB" smtClean="0"/>
              <a:t>23</a:t>
            </a:fld>
            <a:endParaRPr lang="en-GB"/>
          </a:p>
        </p:txBody>
      </p:sp>
    </p:spTree>
    <p:extLst>
      <p:ext uri="{BB962C8B-B14F-4D97-AF65-F5344CB8AC3E}">
        <p14:creationId xmlns:p14="http://schemas.microsoft.com/office/powerpoint/2010/main" val="3388796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14211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EckVDi1RxJM"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hyperlink" Target="https://www.nice.org.uk/guidance/ng31" TargetMode="External"/><Relationship Id="rId3" Type="http://schemas.openxmlformats.org/officeDocument/2006/relationships/hyperlink" Target="https://doi.org/10.1080/07481189308252605" TargetMode="External"/><Relationship Id="rId7" Type="http://schemas.openxmlformats.org/officeDocument/2006/relationships/hyperlink" Target="https://www.legislation.gov.uk/ukpga/2005/9/contents" TargetMode="External"/><Relationship Id="rId2" Type="http://schemas.openxmlformats.org/officeDocument/2006/relationships/hyperlink" Target="https://doi.org/10.1093/geront/29.2.183" TargetMode="External"/><Relationship Id="rId1" Type="http://schemas.openxmlformats.org/officeDocument/2006/relationships/slideLayout" Target="../slideLayouts/slideLayout4.xml"/><Relationship Id="rId6" Type="http://schemas.openxmlformats.org/officeDocument/2006/relationships/hyperlink" Target="https://www.legislation.gov.uk/ukpga/1998/42/contents" TargetMode="External"/><Relationship Id="rId5" Type="http://schemas.openxmlformats.org/officeDocument/2006/relationships/hyperlink" Target="https://www.legislation.gov.uk/ukpga/2010/15/contents" TargetMode="External"/><Relationship Id="rId4" Type="http://schemas.openxmlformats.org/officeDocument/2006/relationships/hyperlink" Target="https://doi.org/10.1093/geront/1.1.8" TargetMode="External"/><Relationship Id="rId9" Type="http://schemas.openxmlformats.org/officeDocument/2006/relationships/hyperlink" Target="https://www.nice.org.uk/guidance/ng142"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bills.parliament.uk/bills/4157" TargetMode="External"/><Relationship Id="rId3" Type="http://schemas.openxmlformats.org/officeDocument/2006/relationships/hyperlink" Target="https://www.nhs.uk/tests-and-treatments/euthanasia-and-assisted-suicide/" TargetMode="External"/><Relationship Id="rId7" Type="http://schemas.openxmlformats.org/officeDocument/2006/relationships/hyperlink" Target="https://www.resus.org.uk/public-resource/cpr-decisions-and-dnacpr" TargetMode="External"/><Relationship Id="rId2" Type="http://schemas.openxmlformats.org/officeDocument/2006/relationships/hyperlink" Target="https://www.nhs.uk/tests-and-treatments/end-of-life-care/planning-ahead/advance-decision-to-refuse-treatment/" TargetMode="External"/><Relationship Id="rId1" Type="http://schemas.openxmlformats.org/officeDocument/2006/relationships/slideLayout" Target="../slideLayouts/slideLayout4.xml"/><Relationship Id="rId6" Type="http://schemas.openxmlformats.org/officeDocument/2006/relationships/hyperlink" Target="https://www.gov.uk/government/publications/health-and-social-care-workers-mental-capacity-act-decisions/making-decisions-about-your-health-welfare-or-finances" TargetMode="External"/><Relationship Id="rId5" Type="http://schemas.openxmlformats.org/officeDocument/2006/relationships/hyperlink" Target="https://www.england.nhs.uk/eolc/" TargetMode="External"/><Relationship Id="rId10" Type="http://schemas.openxmlformats.org/officeDocument/2006/relationships/hyperlink" Target="https://www.youtube.com/watch?v=EckVDi1RxJM" TargetMode="External"/><Relationship Id="rId4" Type="http://schemas.openxmlformats.org/officeDocument/2006/relationships/hyperlink" Target="https://www.nhs.uk/tests-and-treatments/end-of-life-care/what-it-involves-and-when-it-starts/" TargetMode="External"/><Relationship Id="rId9" Type="http://schemas.openxmlformats.org/officeDocument/2006/relationships/hyperlink" Target="https://www.who.int/news-room/fact-sheets/detail/palliativ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A1B45-6B37-A4AF-E127-B1CC37E0A4F4}"/>
              </a:ext>
            </a:extLst>
          </p:cNvPr>
          <p:cNvSpPr txBox="1"/>
          <p:nvPr/>
        </p:nvSpPr>
        <p:spPr>
          <a:xfrm>
            <a:off x="552597" y="239046"/>
            <a:ext cx="11086806" cy="3231654"/>
          </a:xfrm>
          <a:prstGeom prst="rect">
            <a:avLst/>
          </a:prstGeom>
          <a:noFill/>
        </p:spPr>
        <p:txBody>
          <a:bodyPr wrap="square">
            <a:spAutoFit/>
          </a:bodyPr>
          <a:lstStyle/>
          <a:p>
            <a:r>
              <a:rPr lang="en-GB" sz="5400" b="1" dirty="0">
                <a:solidFill>
                  <a:schemeClr val="bg1"/>
                </a:solidFill>
              </a:rPr>
              <a:t>BMHP6027_BIRM:</a:t>
            </a:r>
          </a:p>
          <a:p>
            <a:r>
              <a:rPr lang="en-GB" sz="5400" b="1" dirty="0">
                <a:solidFill>
                  <a:schemeClr val="bg1"/>
                </a:solidFill>
              </a:rPr>
              <a:t>Empowering the Older Person</a:t>
            </a:r>
          </a:p>
          <a:p>
            <a:r>
              <a:rPr lang="en-GB" sz="4800" b="1" dirty="0">
                <a:solidFill>
                  <a:schemeClr val="bg1"/>
                </a:solidFill>
              </a:rPr>
              <a:t>Week 8- Death, Dying and End-of-Life Care: Choice, Dignity and Empowerment</a:t>
            </a:r>
          </a:p>
        </p:txBody>
      </p:sp>
      <p:pic>
        <p:nvPicPr>
          <p:cNvPr id="4" name="Picture 3">
            <a:extLst>
              <a:ext uri="{FF2B5EF4-FFF2-40B4-BE49-F238E27FC236}">
                <a16:creationId xmlns:a16="http://schemas.microsoft.com/office/drawing/2014/main" id="{9B00CCF0-4AE2-A775-BCD7-73661869C90D}"/>
              </a:ext>
            </a:extLst>
          </p:cNvPr>
          <p:cNvPicPr>
            <a:picLocks noChangeAspect="1"/>
          </p:cNvPicPr>
          <p:nvPr/>
        </p:nvPicPr>
        <p:blipFill>
          <a:blip r:embed="rId2"/>
          <a:stretch>
            <a:fillRect/>
          </a:stretch>
        </p:blipFill>
        <p:spPr>
          <a:xfrm>
            <a:off x="3700118" y="3693460"/>
            <a:ext cx="4514768" cy="2540910"/>
          </a:xfrm>
          <a:prstGeom prst="rect">
            <a:avLst/>
          </a:prstGeom>
        </p:spPr>
      </p:pic>
    </p:spTree>
    <p:extLst>
      <p:ext uri="{BB962C8B-B14F-4D97-AF65-F5344CB8AC3E}">
        <p14:creationId xmlns:p14="http://schemas.microsoft.com/office/powerpoint/2010/main" val="3542310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72DD-55E8-94D5-68EB-C1812B25B537}"/>
              </a:ext>
            </a:extLst>
          </p:cNvPr>
          <p:cNvSpPr>
            <a:spLocks noGrp="1"/>
          </p:cNvSpPr>
          <p:nvPr>
            <p:ph type="title"/>
          </p:nvPr>
        </p:nvSpPr>
        <p:spPr>
          <a:xfrm>
            <a:off x="178367" y="1122975"/>
            <a:ext cx="11594969" cy="1325563"/>
          </a:xfrm>
        </p:spPr>
        <p:txBody>
          <a:bodyPr anchor="ctr">
            <a:normAutofit/>
          </a:bodyPr>
          <a:lstStyle/>
          <a:p>
            <a:r>
              <a:rPr lang="en-GB" sz="5400" b="1" dirty="0">
                <a:latin typeface="+mn-lt"/>
              </a:rPr>
              <a:t>A Sensitive Subject</a:t>
            </a:r>
          </a:p>
        </p:txBody>
      </p:sp>
      <p:graphicFrame>
        <p:nvGraphicFramePr>
          <p:cNvPr id="11" name="Content Placeholder 8">
            <a:extLst>
              <a:ext uri="{FF2B5EF4-FFF2-40B4-BE49-F238E27FC236}">
                <a16:creationId xmlns:a16="http://schemas.microsoft.com/office/drawing/2014/main" id="{E2844F07-86C1-AA78-499F-4C497999A41F}"/>
              </a:ext>
            </a:extLst>
          </p:cNvPr>
          <p:cNvGraphicFramePr>
            <a:graphicFrameLocks noGrp="1"/>
          </p:cNvGraphicFramePr>
          <p:nvPr>
            <p:ph idx="1"/>
            <p:extLst>
              <p:ext uri="{D42A27DB-BD31-4B8C-83A1-F6EECF244321}">
                <p14:modId xmlns:p14="http://schemas.microsoft.com/office/powerpoint/2010/main" val="3577249802"/>
              </p:ext>
            </p:extLst>
          </p:nvPr>
        </p:nvGraphicFramePr>
        <p:xfrm>
          <a:off x="178367" y="1674688"/>
          <a:ext cx="11924590" cy="4967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5304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Objectives of Session</a:t>
            </a:r>
          </a:p>
        </p:txBody>
      </p:sp>
      <p:sp>
        <p:nvSpPr>
          <p:cNvPr id="3" name="Content Placeholder 2"/>
          <p:cNvSpPr>
            <a:spLocks noGrp="1"/>
          </p:cNvSpPr>
          <p:nvPr>
            <p:ph idx="1"/>
          </p:nvPr>
        </p:nvSpPr>
        <p:spPr>
          <a:xfrm>
            <a:off x="355076" y="1825625"/>
            <a:ext cx="11481847" cy="3575934"/>
          </a:xfrm>
        </p:spPr>
        <p:txBody>
          <a:bodyPr>
            <a:normAutofit/>
          </a:bodyPr>
          <a:lstStyle/>
          <a:p>
            <a:pPr marL="0" indent="0">
              <a:buNone/>
            </a:pPr>
            <a:r>
              <a:rPr lang="en-GB" dirty="0"/>
              <a:t>By the end of the session, you should be able to:</a:t>
            </a:r>
            <a:br>
              <a:rPr lang="en-GB" dirty="0"/>
            </a:br>
            <a:endParaRPr lang="en-GB" dirty="0"/>
          </a:p>
          <a:p>
            <a:pPr lvl="1"/>
            <a:r>
              <a:rPr lang="en-GB" dirty="0"/>
              <a:t>Explain the principles of palliative and end-of-life care.</a:t>
            </a:r>
          </a:p>
          <a:p>
            <a:pPr lvl="1"/>
            <a:r>
              <a:rPr lang="en-GB" dirty="0"/>
              <a:t>Examine how autonomy, dignity and choice can be promoted.</a:t>
            </a:r>
          </a:p>
          <a:p>
            <a:pPr lvl="1"/>
            <a:r>
              <a:rPr lang="en-GB" dirty="0"/>
              <a:t>Apply theory to experiences of death, dying and care.</a:t>
            </a:r>
          </a:p>
          <a:p>
            <a:pPr lvl="1"/>
            <a:r>
              <a:rPr lang="en-GB" dirty="0"/>
              <a:t>Discuss advance care planning, mental capacity and DNACPR decisions.</a:t>
            </a:r>
          </a:p>
          <a:p>
            <a:pPr lvl="1"/>
            <a:r>
              <a:rPr lang="en-GB" dirty="0"/>
              <a:t>Consider inequalities in access to end-of-life care.</a:t>
            </a:r>
          </a:p>
          <a:p>
            <a:pPr lvl="1"/>
            <a:r>
              <a:rPr lang="en-GB" dirty="0"/>
              <a:t>Critically evaluate arguments surrounding assisted dying and euthanasia.</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107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916B5-CB31-40F5-8C7C-57A97DADA8B0}"/>
              </a:ext>
            </a:extLst>
          </p:cNvPr>
          <p:cNvSpPr>
            <a:spLocks noGrp="1"/>
          </p:cNvSpPr>
          <p:nvPr>
            <p:ph type="title"/>
          </p:nvPr>
        </p:nvSpPr>
        <p:spPr>
          <a:xfrm>
            <a:off x="351934" y="660077"/>
            <a:ext cx="11481847" cy="1325563"/>
          </a:xfrm>
        </p:spPr>
        <p:txBody>
          <a:bodyPr>
            <a:normAutofit fontScale="90000"/>
          </a:bodyPr>
          <a:lstStyle/>
          <a:p>
            <a:r>
              <a:rPr lang="en-GB" sz="5300" b="1">
                <a:latin typeface="+mn-lt"/>
              </a:rPr>
              <a:t>Opening Activity-</a:t>
            </a:r>
            <a:br>
              <a:rPr lang="en-GB" sz="5300" b="1">
                <a:latin typeface="+mn-lt"/>
              </a:rPr>
            </a:br>
            <a:r>
              <a:rPr lang="en-GB" sz="5300" b="1">
                <a:latin typeface="+mn-lt"/>
              </a:rPr>
              <a:t>What Might Constitute a “Good Death”?</a:t>
            </a:r>
            <a:br>
              <a:rPr lang="en-GB" b="1"/>
            </a:br>
            <a:endParaRPr lang="en-GB" dirty="0"/>
          </a:p>
        </p:txBody>
      </p:sp>
      <p:sp>
        <p:nvSpPr>
          <p:cNvPr id="4" name="Rectangle 1">
            <a:extLst>
              <a:ext uri="{FF2B5EF4-FFF2-40B4-BE49-F238E27FC236}">
                <a16:creationId xmlns:a16="http://schemas.microsoft.com/office/drawing/2014/main" id="{28190FD1-97EA-A566-FA2D-7664FD769C8D}"/>
              </a:ext>
            </a:extLst>
          </p:cNvPr>
          <p:cNvSpPr>
            <a:spLocks noGrp="1" noChangeArrowheads="1"/>
          </p:cNvSpPr>
          <p:nvPr>
            <p:ph idx="1"/>
          </p:nvPr>
        </p:nvSpPr>
        <p:spPr bwMode="auto">
          <a:xfrm>
            <a:off x="358219" y="1692038"/>
            <a:ext cx="11233146" cy="3843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indent="0">
              <a:buNone/>
            </a:pPr>
            <a:r>
              <a:rPr lang="en-GB" sz="1800" dirty="0"/>
              <a:t>In pairs, discuss what might matter to an older person approaching the end of life.</a:t>
            </a:r>
          </a:p>
          <a:p>
            <a:r>
              <a:rPr lang="en-GB" sz="1800" dirty="0"/>
              <a:t>Consider:</a:t>
            </a:r>
          </a:p>
          <a:p>
            <a:pPr lvl="1"/>
            <a:r>
              <a:rPr lang="en-GB" sz="1400" dirty="0"/>
              <a:t>Where they are cared for</a:t>
            </a:r>
          </a:p>
          <a:p>
            <a:pPr lvl="1"/>
            <a:r>
              <a:rPr lang="en-GB" sz="1400" dirty="0"/>
              <a:t>Who is present</a:t>
            </a:r>
          </a:p>
          <a:p>
            <a:pPr lvl="1"/>
            <a:r>
              <a:rPr lang="en-GB" sz="1400" dirty="0"/>
              <a:t>Comfort and symptom management</a:t>
            </a:r>
          </a:p>
          <a:p>
            <a:pPr lvl="1"/>
            <a:r>
              <a:rPr lang="en-GB" sz="1400" dirty="0"/>
              <a:t>Being listened to</a:t>
            </a:r>
          </a:p>
          <a:p>
            <a:pPr lvl="1"/>
            <a:r>
              <a:rPr lang="en-GB" sz="1400" dirty="0"/>
              <a:t>Privacy and dignity</a:t>
            </a:r>
          </a:p>
          <a:p>
            <a:pPr lvl="1"/>
            <a:r>
              <a:rPr lang="en-GB" sz="1400" dirty="0"/>
              <a:t>Religious, cultural or spiritual wishes</a:t>
            </a:r>
          </a:p>
          <a:p>
            <a:pPr lvl="1"/>
            <a:r>
              <a:rPr lang="en-GB" sz="1400" dirty="0"/>
              <a:t>Control over treatment</a:t>
            </a:r>
          </a:p>
          <a:p>
            <a:pPr lvl="1"/>
            <a:r>
              <a:rPr lang="en-GB" sz="1400" dirty="0"/>
              <a:t>Support for family and friends</a:t>
            </a:r>
          </a:p>
          <a:p>
            <a:r>
              <a:rPr lang="en-GB" sz="1800" dirty="0"/>
              <a:t>Agree on the </a:t>
            </a:r>
            <a:r>
              <a:rPr lang="en-GB" sz="1800" b="1" dirty="0"/>
              <a:t>three factors</a:t>
            </a:r>
            <a:r>
              <a:rPr lang="en-GB" sz="1800" dirty="0"/>
              <a:t> your pair considers most important.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24712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29D0-8E53-E891-4CE4-0458EB06D7E4}"/>
              </a:ext>
            </a:extLst>
          </p:cNvPr>
          <p:cNvSpPr>
            <a:spLocks noGrp="1"/>
          </p:cNvSpPr>
          <p:nvPr>
            <p:ph type="title"/>
          </p:nvPr>
        </p:nvSpPr>
        <p:spPr>
          <a:xfrm>
            <a:off x="521894" y="378250"/>
            <a:ext cx="11481847" cy="1091316"/>
          </a:xfrm>
        </p:spPr>
        <p:txBody>
          <a:bodyPr anchor="ctr">
            <a:noAutofit/>
          </a:bodyPr>
          <a:lstStyle/>
          <a:p>
            <a:br>
              <a:rPr lang="en-GB" sz="4800" b="1" dirty="0">
                <a:latin typeface="+mn-lt"/>
              </a:rPr>
            </a:br>
            <a:r>
              <a:rPr lang="en-GB" sz="4800" b="1" dirty="0">
                <a:latin typeface="+mn-lt"/>
              </a:rPr>
              <a:t>Palliative and End-of-Life Care</a:t>
            </a:r>
            <a:br>
              <a:rPr lang="en-GB" sz="4800" b="1" dirty="0">
                <a:latin typeface="+mn-lt"/>
              </a:rPr>
            </a:br>
            <a:br>
              <a:rPr lang="en-GB" sz="4800" b="1" dirty="0">
                <a:latin typeface="+mn-lt"/>
              </a:rPr>
            </a:br>
            <a:endParaRPr lang="en-GB" sz="4800" dirty="0">
              <a:latin typeface="+mn-lt"/>
            </a:endParaRPr>
          </a:p>
        </p:txBody>
      </p:sp>
      <p:graphicFrame>
        <p:nvGraphicFramePr>
          <p:cNvPr id="6" name="Rectangle 1">
            <a:extLst>
              <a:ext uri="{FF2B5EF4-FFF2-40B4-BE49-F238E27FC236}">
                <a16:creationId xmlns:a16="http://schemas.microsoft.com/office/drawing/2014/main" id="{F9CF2E85-E484-1E85-3233-7C1BC9DD9A37}"/>
              </a:ext>
            </a:extLst>
          </p:cNvPr>
          <p:cNvGraphicFramePr>
            <a:graphicFrameLocks noGrp="1"/>
          </p:cNvGraphicFramePr>
          <p:nvPr>
            <p:ph idx="1"/>
            <p:extLst>
              <p:ext uri="{D42A27DB-BD31-4B8C-83A1-F6EECF244321}">
                <p14:modId xmlns:p14="http://schemas.microsoft.com/office/powerpoint/2010/main" val="546088617"/>
              </p:ext>
            </p:extLst>
          </p:nvPr>
        </p:nvGraphicFramePr>
        <p:xfrm>
          <a:off x="188259" y="851647"/>
          <a:ext cx="11651807" cy="4957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7846BEB-062B-8E7D-8692-9B4B9D959FF7}"/>
              </a:ext>
            </a:extLst>
          </p:cNvPr>
          <p:cNvSpPr txBox="1"/>
          <p:nvPr/>
        </p:nvSpPr>
        <p:spPr>
          <a:xfrm>
            <a:off x="8740588" y="5342076"/>
            <a:ext cx="3379694" cy="276999"/>
          </a:xfrm>
          <a:prstGeom prst="rect">
            <a:avLst/>
          </a:prstGeom>
          <a:noFill/>
        </p:spPr>
        <p:txBody>
          <a:bodyPr wrap="square">
            <a:spAutoFit/>
          </a:bodyPr>
          <a:lstStyle/>
          <a:p>
            <a:r>
              <a:rPr lang="en-GB" sz="1200" dirty="0"/>
              <a:t>(WHO, 2020; NHS, 2026; NHS England, 2026)</a:t>
            </a:r>
          </a:p>
        </p:txBody>
      </p:sp>
    </p:spTree>
    <p:extLst>
      <p:ext uri="{BB962C8B-B14F-4D97-AF65-F5344CB8AC3E}">
        <p14:creationId xmlns:p14="http://schemas.microsoft.com/office/powerpoint/2010/main" val="73070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7E2D7-01E8-3A54-B26E-6F324BCBC033}"/>
              </a:ext>
            </a:extLst>
          </p:cNvPr>
          <p:cNvSpPr>
            <a:spLocks noGrp="1"/>
          </p:cNvSpPr>
          <p:nvPr>
            <p:ph type="title"/>
          </p:nvPr>
        </p:nvSpPr>
        <p:spPr>
          <a:xfrm>
            <a:off x="358219" y="0"/>
            <a:ext cx="11481847" cy="1325563"/>
          </a:xfrm>
        </p:spPr>
        <p:txBody>
          <a:bodyPr>
            <a:normAutofit/>
          </a:bodyPr>
          <a:lstStyle/>
          <a:p>
            <a:r>
              <a:rPr lang="en-GB" sz="4800" b="1" dirty="0">
                <a:latin typeface="+mn-lt"/>
              </a:rPr>
              <a:t>Principles of Good End-of-Life Care</a:t>
            </a:r>
          </a:p>
        </p:txBody>
      </p:sp>
      <p:sp>
        <p:nvSpPr>
          <p:cNvPr id="4" name="Content Placeholder 3">
            <a:extLst>
              <a:ext uri="{FF2B5EF4-FFF2-40B4-BE49-F238E27FC236}">
                <a16:creationId xmlns:a16="http://schemas.microsoft.com/office/drawing/2014/main" id="{9B6AF5A0-53B3-484E-7699-7B3962E2F6A2}"/>
              </a:ext>
            </a:extLst>
          </p:cNvPr>
          <p:cNvSpPr>
            <a:spLocks noGrp="1"/>
          </p:cNvSpPr>
          <p:nvPr>
            <p:ph idx="1"/>
          </p:nvPr>
        </p:nvSpPr>
        <p:spPr>
          <a:xfrm>
            <a:off x="358219" y="1488140"/>
            <a:ext cx="11481847" cy="4132731"/>
          </a:xfrm>
        </p:spPr>
        <p:txBody>
          <a:bodyPr>
            <a:normAutofit fontScale="55000" lnSpcReduction="20000"/>
          </a:bodyPr>
          <a:lstStyle/>
          <a:p>
            <a:r>
              <a:rPr lang="en-GB" b="1" dirty="0"/>
              <a:t>What Should Good Care Look Like?</a:t>
            </a:r>
          </a:p>
          <a:p>
            <a:pPr marL="0" indent="0">
              <a:buNone/>
            </a:pPr>
            <a:r>
              <a:rPr lang="en-GB" dirty="0"/>
              <a:t>Good end-of-life care should be:</a:t>
            </a:r>
          </a:p>
          <a:p>
            <a:r>
              <a:rPr lang="en-GB" b="1" dirty="0"/>
              <a:t>Individualised</a:t>
            </a:r>
          </a:p>
          <a:p>
            <a:pPr lvl="1"/>
            <a:r>
              <a:rPr lang="en-GB" sz="2500" dirty="0"/>
              <a:t>Based on the person’s needs, wishes, identity and circumstances.</a:t>
            </a:r>
          </a:p>
          <a:p>
            <a:r>
              <a:rPr lang="en-GB" b="1" dirty="0"/>
              <a:t>Compassionate</a:t>
            </a:r>
          </a:p>
          <a:p>
            <a:pPr lvl="1"/>
            <a:r>
              <a:rPr lang="en-GB" sz="2500" dirty="0"/>
              <a:t>Delivered with kindness, sensitivity and respect.</a:t>
            </a:r>
          </a:p>
          <a:p>
            <a:r>
              <a:rPr lang="en-GB" b="1" dirty="0"/>
              <a:t>Holistic</a:t>
            </a:r>
          </a:p>
          <a:p>
            <a:pPr lvl="1"/>
            <a:r>
              <a:rPr lang="en-GB" sz="2500" dirty="0"/>
              <a:t>Addressing physical, psychological, social and spiritual needs.</a:t>
            </a:r>
          </a:p>
          <a:p>
            <a:r>
              <a:rPr lang="en-GB" b="1" dirty="0"/>
              <a:t>Coordinated</a:t>
            </a:r>
          </a:p>
          <a:p>
            <a:pPr lvl="1"/>
            <a:r>
              <a:rPr lang="en-GB" sz="2500" dirty="0"/>
              <a:t>Shared effectively between professionals and services.</a:t>
            </a:r>
          </a:p>
          <a:p>
            <a:r>
              <a:rPr lang="en-GB" b="1" dirty="0"/>
              <a:t>Inclusive</a:t>
            </a:r>
          </a:p>
          <a:p>
            <a:pPr lvl="1"/>
            <a:r>
              <a:rPr lang="en-GB" sz="2600" dirty="0"/>
              <a:t>Involving the person and, with permission, those important to them.</a:t>
            </a:r>
          </a:p>
          <a:p>
            <a:r>
              <a:rPr lang="en-GB" b="1" dirty="0"/>
              <a:t>Responsive</a:t>
            </a:r>
          </a:p>
          <a:p>
            <a:pPr lvl="1"/>
            <a:r>
              <a:rPr lang="en-GB" sz="2500" dirty="0"/>
              <a:t>Reviewed when the person’s health, needs or wishes change.</a:t>
            </a:r>
            <a:br>
              <a:rPr lang="en-GB" sz="2500" dirty="0"/>
            </a:br>
            <a:endParaRPr lang="en-GB" sz="2500" dirty="0"/>
          </a:p>
          <a:p>
            <a:pPr marL="0" indent="0">
              <a:buNone/>
            </a:pPr>
            <a:r>
              <a:rPr lang="en-GB" sz="3300" b="1" i="1" dirty="0">
                <a:solidFill>
                  <a:schemeClr val="accent1">
                    <a:lumMod val="75000"/>
                  </a:schemeClr>
                </a:solidFill>
              </a:rPr>
              <a:t>Central question- Is care being organised around the person, or is the person expected to fit the service?</a:t>
            </a:r>
          </a:p>
          <a:p>
            <a:endParaRPr lang="en-GB" dirty="0"/>
          </a:p>
        </p:txBody>
      </p:sp>
      <p:sp>
        <p:nvSpPr>
          <p:cNvPr id="9" name="TextBox 8">
            <a:extLst>
              <a:ext uri="{FF2B5EF4-FFF2-40B4-BE49-F238E27FC236}">
                <a16:creationId xmlns:a16="http://schemas.microsoft.com/office/drawing/2014/main" id="{875D786F-575C-05B4-D38F-2C59692AA32F}"/>
              </a:ext>
            </a:extLst>
          </p:cNvPr>
          <p:cNvSpPr txBox="1"/>
          <p:nvPr/>
        </p:nvSpPr>
        <p:spPr>
          <a:xfrm>
            <a:off x="10812291" y="5372411"/>
            <a:ext cx="958367" cy="276999"/>
          </a:xfrm>
          <a:prstGeom prst="rect">
            <a:avLst/>
          </a:prstGeom>
          <a:noFill/>
        </p:spPr>
        <p:txBody>
          <a:bodyPr wrap="square">
            <a:spAutoFit/>
          </a:bodyPr>
          <a:lstStyle/>
          <a:p>
            <a:r>
              <a:rPr lang="en-GB" sz="1200" dirty="0"/>
              <a:t>(NICE, 2019)</a:t>
            </a:r>
          </a:p>
        </p:txBody>
      </p:sp>
    </p:spTree>
    <p:extLst>
      <p:ext uri="{BB962C8B-B14F-4D97-AF65-F5344CB8AC3E}">
        <p14:creationId xmlns:p14="http://schemas.microsoft.com/office/powerpoint/2010/main" val="3998024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CEA07A-AAE1-0924-BBC5-70ABB20CD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87FA82-BB29-C2A7-85E1-DF5B73C785E3}"/>
              </a:ext>
            </a:extLst>
          </p:cNvPr>
          <p:cNvSpPr>
            <a:spLocks noGrp="1"/>
          </p:cNvSpPr>
          <p:nvPr>
            <p:ph type="title"/>
          </p:nvPr>
        </p:nvSpPr>
        <p:spPr>
          <a:xfrm>
            <a:off x="510619" y="0"/>
            <a:ext cx="11481847" cy="1325563"/>
          </a:xfrm>
        </p:spPr>
        <p:txBody>
          <a:bodyPr>
            <a:normAutofit/>
          </a:bodyPr>
          <a:lstStyle/>
          <a:p>
            <a:r>
              <a:rPr lang="en-GB" sz="4800" b="1" dirty="0">
                <a:latin typeface="+mn-lt"/>
              </a:rPr>
              <a:t>Kübler-Ross and Responses to Dying</a:t>
            </a:r>
          </a:p>
        </p:txBody>
      </p:sp>
      <p:sp>
        <p:nvSpPr>
          <p:cNvPr id="4" name="Content Placeholder 3">
            <a:extLst>
              <a:ext uri="{FF2B5EF4-FFF2-40B4-BE49-F238E27FC236}">
                <a16:creationId xmlns:a16="http://schemas.microsoft.com/office/drawing/2014/main" id="{21E92CEE-425A-69D9-2E31-112F18DEA950}"/>
              </a:ext>
            </a:extLst>
          </p:cNvPr>
          <p:cNvSpPr>
            <a:spLocks noGrp="1"/>
          </p:cNvSpPr>
          <p:nvPr>
            <p:ph idx="1"/>
          </p:nvPr>
        </p:nvSpPr>
        <p:spPr>
          <a:xfrm>
            <a:off x="286502" y="1129552"/>
            <a:ext cx="11394880" cy="4437531"/>
          </a:xfrm>
        </p:spPr>
        <p:txBody>
          <a:bodyPr>
            <a:normAutofit fontScale="92500" lnSpcReduction="10000"/>
          </a:bodyPr>
          <a:lstStyle/>
          <a:p>
            <a:pPr marL="0" indent="0">
              <a:buNone/>
            </a:pPr>
            <a:r>
              <a:rPr lang="en-GB" sz="2000" dirty="0"/>
              <a:t>Elizabeth Kübler-Ross identified five emotional responses that may be experienced by people facing death or terminal illness:</a:t>
            </a:r>
          </a:p>
          <a:p>
            <a:pPr lvl="1"/>
            <a:r>
              <a:rPr lang="en-GB" sz="1800" b="1" dirty="0"/>
              <a:t>Denial</a:t>
            </a:r>
            <a:r>
              <a:rPr lang="en-GB" sz="1800" dirty="0"/>
              <a:t>: difficulty accepting the diagnosis or situation </a:t>
            </a:r>
          </a:p>
          <a:p>
            <a:pPr lvl="1"/>
            <a:r>
              <a:rPr lang="en-GB" sz="1800" b="1" dirty="0"/>
              <a:t>Anger</a:t>
            </a:r>
            <a:r>
              <a:rPr lang="en-GB" sz="1800" dirty="0"/>
              <a:t>: frustration, fear or a sense of unfairness </a:t>
            </a:r>
          </a:p>
          <a:p>
            <a:pPr lvl="1"/>
            <a:r>
              <a:rPr lang="en-GB" sz="1800" b="1" dirty="0"/>
              <a:t>Bargaining</a:t>
            </a:r>
            <a:r>
              <a:rPr lang="en-GB" sz="1800" dirty="0"/>
              <a:t>: attempting to negotiate for more time or a different outcome </a:t>
            </a:r>
          </a:p>
          <a:p>
            <a:pPr lvl="1"/>
            <a:r>
              <a:rPr lang="en-GB" sz="1800" b="1" dirty="0"/>
              <a:t>Depression</a:t>
            </a:r>
            <a:r>
              <a:rPr lang="en-GB" sz="1800" dirty="0"/>
              <a:t>: sadness, grief and awareness of impending loss </a:t>
            </a:r>
          </a:p>
          <a:p>
            <a:pPr lvl="1"/>
            <a:r>
              <a:rPr lang="en-GB" sz="1800" b="1" dirty="0"/>
              <a:t>Acceptance</a:t>
            </a:r>
            <a:r>
              <a:rPr lang="en-GB" sz="1800" dirty="0"/>
              <a:t>: recognising the reality of approaching death </a:t>
            </a:r>
          </a:p>
          <a:p>
            <a:r>
              <a:rPr lang="en-GB" sz="2000" b="1" dirty="0"/>
              <a:t>Important point- These responses:</a:t>
            </a:r>
          </a:p>
          <a:p>
            <a:pPr lvl="1"/>
            <a:r>
              <a:rPr lang="en-GB" sz="1800" dirty="0"/>
              <a:t>may occur in a different order; </a:t>
            </a:r>
          </a:p>
          <a:p>
            <a:pPr lvl="1"/>
            <a:r>
              <a:rPr lang="en-GB" sz="1800" dirty="0"/>
              <a:t>may overlap; </a:t>
            </a:r>
          </a:p>
          <a:p>
            <a:pPr lvl="1"/>
            <a:r>
              <a:rPr lang="en-GB" sz="1800" dirty="0"/>
              <a:t>may be experienced more than once; </a:t>
            </a:r>
          </a:p>
          <a:p>
            <a:pPr lvl="1"/>
            <a:r>
              <a:rPr lang="en-GB" sz="1800" dirty="0"/>
              <a:t>may not all be experienced; </a:t>
            </a:r>
          </a:p>
          <a:p>
            <a:pPr lvl="1"/>
            <a:r>
              <a:rPr lang="en-GB" sz="1800" dirty="0"/>
              <a:t>should not be treated as a fixed pathway.</a:t>
            </a:r>
          </a:p>
          <a:p>
            <a:pPr marL="0" indent="0">
              <a:buNone/>
            </a:pPr>
            <a:r>
              <a:rPr lang="en-GB" sz="2000" b="1" i="1" dirty="0">
                <a:solidFill>
                  <a:schemeClr val="accent1">
                    <a:lumMod val="75000"/>
                  </a:schemeClr>
                </a:solidFill>
              </a:rPr>
              <a:t>Discussion question - What might happen if practitioners expect every person to move through these responses in the same way?</a:t>
            </a:r>
          </a:p>
        </p:txBody>
      </p:sp>
      <p:sp>
        <p:nvSpPr>
          <p:cNvPr id="5" name="TextBox 4">
            <a:extLst>
              <a:ext uri="{FF2B5EF4-FFF2-40B4-BE49-F238E27FC236}">
                <a16:creationId xmlns:a16="http://schemas.microsoft.com/office/drawing/2014/main" id="{E05120CE-C081-8694-37D2-B59ADB2F11F8}"/>
              </a:ext>
            </a:extLst>
          </p:cNvPr>
          <p:cNvSpPr txBox="1"/>
          <p:nvPr/>
        </p:nvSpPr>
        <p:spPr>
          <a:xfrm>
            <a:off x="8792066" y="5428583"/>
            <a:ext cx="3200400" cy="276999"/>
          </a:xfrm>
          <a:prstGeom prst="rect">
            <a:avLst/>
          </a:prstGeom>
          <a:noFill/>
        </p:spPr>
        <p:txBody>
          <a:bodyPr wrap="square">
            <a:spAutoFit/>
          </a:bodyPr>
          <a:lstStyle/>
          <a:p>
            <a:r>
              <a:rPr lang="en-GB" sz="1200" dirty="0"/>
              <a:t>(Kübler-Ross, 1969; Corr, 1993)</a:t>
            </a:r>
          </a:p>
        </p:txBody>
      </p:sp>
    </p:spTree>
    <p:extLst>
      <p:ext uri="{BB962C8B-B14F-4D97-AF65-F5344CB8AC3E}">
        <p14:creationId xmlns:p14="http://schemas.microsoft.com/office/powerpoint/2010/main" val="3084527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80B46-9892-6F16-CE62-2FCB38EA4C97}"/>
              </a:ext>
            </a:extLst>
          </p:cNvPr>
          <p:cNvSpPr>
            <a:spLocks noGrp="1"/>
          </p:cNvSpPr>
          <p:nvPr>
            <p:ph type="title"/>
          </p:nvPr>
        </p:nvSpPr>
        <p:spPr>
          <a:xfrm>
            <a:off x="351933" y="72024"/>
            <a:ext cx="11481847" cy="1325563"/>
          </a:xfrm>
        </p:spPr>
        <p:txBody>
          <a:bodyPr/>
          <a:lstStyle/>
          <a:p>
            <a:r>
              <a:rPr lang="en-GB" b="1" dirty="0">
                <a:latin typeface="+mn-lt"/>
              </a:rPr>
              <a:t>Understanding Death and Dying Through Theory</a:t>
            </a:r>
          </a:p>
        </p:txBody>
      </p:sp>
      <p:sp>
        <p:nvSpPr>
          <p:cNvPr id="3" name="Content Placeholder 2">
            <a:extLst>
              <a:ext uri="{FF2B5EF4-FFF2-40B4-BE49-F238E27FC236}">
                <a16:creationId xmlns:a16="http://schemas.microsoft.com/office/drawing/2014/main" id="{DF72CA2A-0043-4D0A-BAD8-A52462501FE1}"/>
              </a:ext>
            </a:extLst>
          </p:cNvPr>
          <p:cNvSpPr>
            <a:spLocks noGrp="1"/>
          </p:cNvSpPr>
          <p:nvPr>
            <p:ph idx="1"/>
          </p:nvPr>
        </p:nvSpPr>
        <p:spPr>
          <a:xfrm>
            <a:off x="351934" y="1407459"/>
            <a:ext cx="11481847" cy="4329953"/>
          </a:xfrm>
        </p:spPr>
        <p:txBody>
          <a:bodyPr>
            <a:normAutofit fontScale="77500" lnSpcReduction="20000"/>
          </a:bodyPr>
          <a:lstStyle/>
          <a:p>
            <a:r>
              <a:rPr lang="en-GB" b="1" dirty="0"/>
              <a:t>Person-Centred Theory</a:t>
            </a:r>
          </a:p>
          <a:p>
            <a:pPr lvl="1"/>
            <a:r>
              <a:rPr lang="en-GB" sz="2200" dirty="0"/>
              <a:t>The individual remains a person, not simply a diagnosis.</a:t>
            </a:r>
          </a:p>
          <a:p>
            <a:pPr lvl="1"/>
            <a:r>
              <a:rPr lang="en-GB" sz="2200" dirty="0"/>
              <a:t>Their identity, values, relationships and preferences remain important.</a:t>
            </a:r>
          </a:p>
          <a:p>
            <a:pPr lvl="1"/>
            <a:r>
              <a:rPr lang="en-GB" sz="2200" dirty="0"/>
              <a:t>Care should be provided </a:t>
            </a:r>
            <a:r>
              <a:rPr lang="en-GB" sz="2200" b="1" dirty="0"/>
              <a:t>with</a:t>
            </a:r>
            <a:r>
              <a:rPr lang="en-GB" sz="2200" dirty="0"/>
              <a:t> the person rather than merely </a:t>
            </a:r>
            <a:r>
              <a:rPr lang="en-GB" sz="2200" b="1" dirty="0"/>
              <a:t>to</a:t>
            </a:r>
            <a:r>
              <a:rPr lang="en-GB" sz="2200" dirty="0"/>
              <a:t> them.</a:t>
            </a:r>
          </a:p>
          <a:p>
            <a:r>
              <a:rPr lang="en-GB" b="1" dirty="0"/>
              <a:t>Continuity Theory</a:t>
            </a:r>
          </a:p>
          <a:p>
            <a:pPr lvl="1"/>
            <a:r>
              <a:rPr lang="en-GB" sz="2200" dirty="0"/>
              <a:t>People may value continuity in identity, relationships, routines and surroundings.</a:t>
            </a:r>
          </a:p>
          <a:p>
            <a:pPr lvl="1"/>
            <a:r>
              <a:rPr lang="en-GB" sz="2200" dirty="0"/>
              <a:t>This may help explain a preference to remain at home or near familiar people.</a:t>
            </a:r>
          </a:p>
          <a:p>
            <a:pPr lvl="1"/>
            <a:r>
              <a:rPr lang="en-GB" sz="2200" dirty="0"/>
              <a:t>However, familiar care is not always available or clinically appropriate.</a:t>
            </a:r>
          </a:p>
          <a:p>
            <a:r>
              <a:rPr lang="en-GB" sz="2900" b="1" dirty="0"/>
              <a:t>Activity Theory</a:t>
            </a:r>
          </a:p>
          <a:p>
            <a:pPr lvl="1"/>
            <a:r>
              <a:rPr lang="en-GB" sz="2200" dirty="0"/>
              <a:t>Suggests that continued involvement, relationships and meaningful activity can support wellbeing in later life. </a:t>
            </a:r>
          </a:p>
          <a:p>
            <a:pPr lvl="1"/>
            <a:r>
              <a:rPr lang="en-GB" sz="2200" dirty="0"/>
              <a:t>At the end of life, activity may need to be redefined rather than abandoned. </a:t>
            </a:r>
          </a:p>
          <a:p>
            <a:pPr lvl="1"/>
            <a:r>
              <a:rPr lang="en-GB" sz="2200" dirty="0"/>
              <a:t>Meaningful participation might include conversation, music, family contact, spiritual practices or involvement in decisions.</a:t>
            </a:r>
            <a:br>
              <a:rPr lang="en-GB" sz="2100" dirty="0"/>
            </a:br>
            <a:endParaRPr lang="en-GB" sz="2100" dirty="0"/>
          </a:p>
          <a:p>
            <a:pPr marL="0" indent="0">
              <a:buNone/>
            </a:pPr>
            <a:r>
              <a:rPr lang="en-GB" b="1" i="1" dirty="0">
                <a:solidFill>
                  <a:schemeClr val="accent1">
                    <a:lumMod val="75000"/>
                  </a:schemeClr>
                </a:solidFill>
              </a:rPr>
              <a:t>Critical question -</a:t>
            </a:r>
            <a:r>
              <a:rPr lang="en-GB" dirty="0"/>
              <a:t> </a:t>
            </a:r>
            <a:r>
              <a:rPr lang="en-GB" b="1" i="1" dirty="0">
                <a:solidFill>
                  <a:schemeClr val="accent1">
                    <a:lumMod val="75000"/>
                  </a:schemeClr>
                </a:solidFill>
              </a:rPr>
              <a:t>How might these theories help practitioners support the person without imposing expectations about how they should live or die?</a:t>
            </a:r>
          </a:p>
        </p:txBody>
      </p:sp>
      <p:sp>
        <p:nvSpPr>
          <p:cNvPr id="5" name="TextBox 4">
            <a:extLst>
              <a:ext uri="{FF2B5EF4-FFF2-40B4-BE49-F238E27FC236}">
                <a16:creationId xmlns:a16="http://schemas.microsoft.com/office/drawing/2014/main" id="{0E8F8C24-4A74-BDB7-3D6E-B45FB3E8E3BE}"/>
              </a:ext>
            </a:extLst>
          </p:cNvPr>
          <p:cNvSpPr txBox="1"/>
          <p:nvPr/>
        </p:nvSpPr>
        <p:spPr>
          <a:xfrm>
            <a:off x="7718611" y="5450541"/>
            <a:ext cx="4401671" cy="276999"/>
          </a:xfrm>
          <a:prstGeom prst="rect">
            <a:avLst/>
          </a:prstGeom>
          <a:noFill/>
        </p:spPr>
        <p:txBody>
          <a:bodyPr wrap="square">
            <a:spAutoFit/>
          </a:bodyPr>
          <a:lstStyle/>
          <a:p>
            <a:r>
              <a:rPr lang="en-GB" sz="1200" dirty="0"/>
              <a:t>(Havighurst, 1961; Atchley, 1989; McCormack and McCance, 2017)</a:t>
            </a:r>
          </a:p>
        </p:txBody>
      </p:sp>
    </p:spTree>
    <p:extLst>
      <p:ext uri="{BB962C8B-B14F-4D97-AF65-F5344CB8AC3E}">
        <p14:creationId xmlns:p14="http://schemas.microsoft.com/office/powerpoint/2010/main" val="2056057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75E8E-CC78-80EE-DB16-236EA9AEFD0F}"/>
              </a:ext>
            </a:extLst>
          </p:cNvPr>
          <p:cNvSpPr>
            <a:spLocks noGrp="1"/>
          </p:cNvSpPr>
          <p:nvPr>
            <p:ph type="title"/>
          </p:nvPr>
        </p:nvSpPr>
        <p:spPr>
          <a:xfrm>
            <a:off x="519584" y="-143435"/>
            <a:ext cx="11481847" cy="1325563"/>
          </a:xfrm>
        </p:spPr>
        <p:txBody>
          <a:bodyPr>
            <a:normAutofit/>
          </a:bodyPr>
          <a:lstStyle/>
          <a:p>
            <a:r>
              <a:rPr lang="en-GB" sz="4800" b="1" dirty="0">
                <a:latin typeface="+mn-lt"/>
              </a:rPr>
              <a:t>Empowerment at the End of Life</a:t>
            </a:r>
          </a:p>
        </p:txBody>
      </p:sp>
      <p:sp>
        <p:nvSpPr>
          <p:cNvPr id="3" name="Content Placeholder 2">
            <a:extLst>
              <a:ext uri="{FF2B5EF4-FFF2-40B4-BE49-F238E27FC236}">
                <a16:creationId xmlns:a16="http://schemas.microsoft.com/office/drawing/2014/main" id="{8F00A434-1BB3-FD36-3A36-DCDBC220C38E}"/>
              </a:ext>
            </a:extLst>
          </p:cNvPr>
          <p:cNvSpPr>
            <a:spLocks noGrp="1"/>
          </p:cNvSpPr>
          <p:nvPr>
            <p:ph idx="1"/>
          </p:nvPr>
        </p:nvSpPr>
        <p:spPr>
          <a:xfrm>
            <a:off x="355076" y="923365"/>
            <a:ext cx="11481847" cy="4686461"/>
          </a:xfrm>
        </p:spPr>
        <p:txBody>
          <a:bodyPr>
            <a:normAutofit fontScale="62500" lnSpcReduction="20000"/>
          </a:bodyPr>
          <a:lstStyle/>
          <a:p>
            <a:pPr marL="0" indent="0">
              <a:buNone/>
            </a:pPr>
            <a:r>
              <a:rPr lang="en-GB" sz="3200" b="1" dirty="0"/>
              <a:t>What Does Empowerment Mean at the End of Life?</a:t>
            </a:r>
          </a:p>
          <a:p>
            <a:r>
              <a:rPr lang="en-GB" b="1" dirty="0"/>
              <a:t>Autonomy</a:t>
            </a:r>
          </a:p>
          <a:p>
            <a:pPr lvl="1"/>
            <a:r>
              <a:rPr lang="en-GB" dirty="0"/>
              <a:t>Having control over decisions wherever possible.</a:t>
            </a:r>
          </a:p>
          <a:p>
            <a:r>
              <a:rPr lang="en-GB" b="1" dirty="0"/>
              <a:t>Choice</a:t>
            </a:r>
          </a:p>
          <a:p>
            <a:pPr lvl="1"/>
            <a:r>
              <a:rPr lang="en-GB" dirty="0"/>
              <a:t>Being offered meaningful and realistic options.</a:t>
            </a:r>
          </a:p>
          <a:p>
            <a:r>
              <a:rPr lang="en-GB" b="1" dirty="0"/>
              <a:t>Voice</a:t>
            </a:r>
          </a:p>
          <a:p>
            <a:pPr lvl="1"/>
            <a:r>
              <a:rPr lang="en-GB" dirty="0"/>
              <a:t>Being included in conversations about care and treatment.</a:t>
            </a:r>
          </a:p>
          <a:p>
            <a:r>
              <a:rPr lang="en-GB" b="1" dirty="0"/>
              <a:t>Dignity</a:t>
            </a:r>
          </a:p>
          <a:p>
            <a:pPr lvl="1"/>
            <a:r>
              <a:rPr lang="en-GB" dirty="0"/>
              <a:t>Being recognised as a person with an identity and history.</a:t>
            </a:r>
          </a:p>
          <a:p>
            <a:r>
              <a:rPr lang="en-GB" b="1" dirty="0"/>
              <a:t>Inclusion</a:t>
            </a:r>
          </a:p>
          <a:p>
            <a:pPr lvl="1"/>
            <a:r>
              <a:rPr lang="en-GB" dirty="0"/>
              <a:t>Having communication, cultural and accessibility needs respected.</a:t>
            </a:r>
          </a:p>
          <a:p>
            <a:r>
              <a:rPr lang="en-GB" b="1" dirty="0"/>
              <a:t>Advocacy</a:t>
            </a:r>
          </a:p>
          <a:p>
            <a:pPr lvl="1"/>
            <a:r>
              <a:rPr lang="en-GB" dirty="0"/>
              <a:t>Receiving support to express wishes and challenge inappropriate decisions.</a:t>
            </a:r>
          </a:p>
          <a:p>
            <a:r>
              <a:rPr lang="en-GB" b="1" dirty="0"/>
              <a:t>Protection</a:t>
            </a:r>
          </a:p>
          <a:p>
            <a:pPr lvl="1"/>
            <a:r>
              <a:rPr lang="en-GB" dirty="0"/>
              <a:t>Being safeguarded from coercion, neglect and avoidable suffering.</a:t>
            </a:r>
          </a:p>
          <a:p>
            <a:pPr marL="0" indent="0">
              <a:buNone/>
            </a:pPr>
            <a:br>
              <a:rPr lang="en-GB" sz="3200" b="1" i="1" dirty="0">
                <a:solidFill>
                  <a:schemeClr val="accent1">
                    <a:lumMod val="75000"/>
                  </a:schemeClr>
                </a:solidFill>
              </a:rPr>
            </a:br>
            <a:r>
              <a:rPr lang="en-GB" sz="3200" b="1" i="1" dirty="0">
                <a:solidFill>
                  <a:schemeClr val="accent1">
                    <a:lumMod val="75000"/>
                  </a:schemeClr>
                </a:solidFill>
              </a:rPr>
              <a:t>Discussion question - Can attempts to protect an older person sometimes reduce their autonomy?</a:t>
            </a:r>
          </a:p>
          <a:p>
            <a:pPr>
              <a:buNone/>
            </a:pPr>
            <a:endParaRPr lang="en-GB" dirty="0"/>
          </a:p>
        </p:txBody>
      </p:sp>
    </p:spTree>
    <p:extLst>
      <p:ext uri="{BB962C8B-B14F-4D97-AF65-F5344CB8AC3E}">
        <p14:creationId xmlns:p14="http://schemas.microsoft.com/office/powerpoint/2010/main" val="593117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739CC-0453-31C7-90D0-D767CC15517B}"/>
              </a:ext>
            </a:extLst>
          </p:cNvPr>
          <p:cNvSpPr>
            <a:spLocks noGrp="1"/>
          </p:cNvSpPr>
          <p:nvPr>
            <p:ph type="title"/>
          </p:nvPr>
        </p:nvSpPr>
        <p:spPr>
          <a:xfrm>
            <a:off x="355076" y="0"/>
            <a:ext cx="11481847" cy="1325563"/>
          </a:xfrm>
        </p:spPr>
        <p:txBody>
          <a:bodyPr/>
          <a:lstStyle/>
          <a:p>
            <a:r>
              <a:rPr lang="en-GB" b="1" dirty="0">
                <a:latin typeface="+mn-lt"/>
              </a:rPr>
              <a:t>Place of Care and Place of Death</a:t>
            </a:r>
          </a:p>
        </p:txBody>
      </p:sp>
      <p:sp>
        <p:nvSpPr>
          <p:cNvPr id="3" name="Content Placeholder 2">
            <a:extLst>
              <a:ext uri="{FF2B5EF4-FFF2-40B4-BE49-F238E27FC236}">
                <a16:creationId xmlns:a16="http://schemas.microsoft.com/office/drawing/2014/main" id="{3580D3F4-64DA-CDC5-EF34-67C837399F9A}"/>
              </a:ext>
            </a:extLst>
          </p:cNvPr>
          <p:cNvSpPr>
            <a:spLocks noGrp="1"/>
          </p:cNvSpPr>
          <p:nvPr>
            <p:ph idx="1"/>
          </p:nvPr>
        </p:nvSpPr>
        <p:spPr>
          <a:xfrm>
            <a:off x="355075" y="968188"/>
            <a:ext cx="11481847" cy="4867836"/>
          </a:xfrm>
        </p:spPr>
        <p:txBody>
          <a:bodyPr>
            <a:normAutofit fontScale="55000" lnSpcReduction="20000"/>
          </a:bodyPr>
          <a:lstStyle/>
          <a:p>
            <a:r>
              <a:rPr lang="en-GB" sz="4000" b="1" dirty="0"/>
              <a:t>Where Can End-of-Life Care Be Provided?</a:t>
            </a:r>
          </a:p>
          <a:p>
            <a:pPr lvl="1"/>
            <a:r>
              <a:rPr lang="en-GB" sz="3600" dirty="0"/>
              <a:t>At home</a:t>
            </a:r>
          </a:p>
          <a:p>
            <a:pPr lvl="1"/>
            <a:r>
              <a:rPr lang="en-GB" sz="3600" dirty="0"/>
              <a:t>In a care home</a:t>
            </a:r>
          </a:p>
          <a:p>
            <a:pPr lvl="1"/>
            <a:r>
              <a:rPr lang="en-GB" sz="3600" dirty="0"/>
              <a:t>In a hospice</a:t>
            </a:r>
          </a:p>
          <a:p>
            <a:pPr lvl="1"/>
            <a:r>
              <a:rPr lang="en-GB" sz="3600" dirty="0"/>
              <a:t>In hospital</a:t>
            </a:r>
          </a:p>
          <a:p>
            <a:r>
              <a:rPr lang="en-GB" sz="4000" b="1" dirty="0"/>
              <a:t>Factors Affecting the Decision</a:t>
            </a:r>
          </a:p>
          <a:p>
            <a:pPr lvl="1"/>
            <a:r>
              <a:rPr lang="en-GB" sz="3600" dirty="0"/>
              <a:t>The person’s wishes</a:t>
            </a:r>
          </a:p>
          <a:p>
            <a:pPr lvl="1"/>
            <a:r>
              <a:rPr lang="en-GB" sz="3600" dirty="0"/>
              <a:t>Symptom management</a:t>
            </a:r>
          </a:p>
          <a:p>
            <a:pPr lvl="1"/>
            <a:r>
              <a:rPr lang="en-GB" sz="3600" dirty="0"/>
              <a:t>Available services</a:t>
            </a:r>
          </a:p>
          <a:p>
            <a:pPr lvl="1"/>
            <a:r>
              <a:rPr lang="en-GB" sz="3600" dirty="0"/>
              <a:t>Family and carer capacity</a:t>
            </a:r>
          </a:p>
          <a:p>
            <a:pPr lvl="1"/>
            <a:r>
              <a:rPr lang="en-GB" sz="3600" dirty="0"/>
              <a:t>Housing conditions</a:t>
            </a:r>
          </a:p>
          <a:p>
            <a:pPr lvl="1"/>
            <a:r>
              <a:rPr lang="en-GB" sz="3600" dirty="0"/>
              <a:t>Access to equipment</a:t>
            </a:r>
          </a:p>
          <a:p>
            <a:pPr lvl="1"/>
            <a:r>
              <a:rPr lang="en-GB" sz="3600" dirty="0"/>
              <a:t>Safety</a:t>
            </a:r>
          </a:p>
          <a:p>
            <a:pPr lvl="1"/>
            <a:r>
              <a:rPr lang="en-GB" sz="3600" dirty="0"/>
              <a:t>Cultural or spiritual needs</a:t>
            </a:r>
          </a:p>
          <a:p>
            <a:pPr lvl="1"/>
            <a:r>
              <a:rPr lang="en-GB" sz="3600" dirty="0"/>
              <a:t>Changes in the person’s condition</a:t>
            </a:r>
          </a:p>
          <a:p>
            <a:pPr marL="0" indent="0">
              <a:buNone/>
            </a:pPr>
            <a:r>
              <a:rPr lang="en-GB" sz="4000" b="1" i="1" dirty="0">
                <a:solidFill>
                  <a:schemeClr val="accent1">
                    <a:lumMod val="75000"/>
                  </a:schemeClr>
                </a:solidFill>
              </a:rPr>
              <a:t>Critical question - Does a preferred place of care always remain the best or safest place?</a:t>
            </a:r>
          </a:p>
          <a:p>
            <a:pPr>
              <a:buNone/>
            </a:pPr>
            <a:endParaRPr lang="en-GB" sz="3800" dirty="0"/>
          </a:p>
        </p:txBody>
      </p:sp>
      <p:sp>
        <p:nvSpPr>
          <p:cNvPr id="5" name="TextBox 4">
            <a:extLst>
              <a:ext uri="{FF2B5EF4-FFF2-40B4-BE49-F238E27FC236}">
                <a16:creationId xmlns:a16="http://schemas.microsoft.com/office/drawing/2014/main" id="{FD9B14C0-7E83-09DB-45D0-8B1E509DDAA3}"/>
              </a:ext>
            </a:extLst>
          </p:cNvPr>
          <p:cNvSpPr txBox="1"/>
          <p:nvPr/>
        </p:nvSpPr>
        <p:spPr>
          <a:xfrm>
            <a:off x="10461812" y="5467581"/>
            <a:ext cx="1730188" cy="276999"/>
          </a:xfrm>
          <a:prstGeom prst="rect">
            <a:avLst/>
          </a:prstGeom>
          <a:noFill/>
        </p:spPr>
        <p:txBody>
          <a:bodyPr wrap="square">
            <a:spAutoFit/>
          </a:bodyPr>
          <a:lstStyle/>
          <a:p>
            <a:r>
              <a:rPr lang="en-GB" sz="1200" dirty="0"/>
              <a:t>(NHS, 2026; NICE, 2019)</a:t>
            </a:r>
          </a:p>
        </p:txBody>
      </p:sp>
    </p:spTree>
    <p:extLst>
      <p:ext uri="{BB962C8B-B14F-4D97-AF65-F5344CB8AC3E}">
        <p14:creationId xmlns:p14="http://schemas.microsoft.com/office/powerpoint/2010/main" val="2255544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B7B84-21BD-5B26-CB29-18008E914D63}"/>
              </a:ext>
            </a:extLst>
          </p:cNvPr>
          <p:cNvSpPr>
            <a:spLocks noGrp="1"/>
          </p:cNvSpPr>
          <p:nvPr>
            <p:ph type="title"/>
          </p:nvPr>
        </p:nvSpPr>
        <p:spPr>
          <a:xfrm>
            <a:off x="355076" y="0"/>
            <a:ext cx="11481847" cy="1325563"/>
          </a:xfrm>
        </p:spPr>
        <p:txBody>
          <a:bodyPr/>
          <a:lstStyle/>
          <a:p>
            <a:r>
              <a:rPr lang="en-GB" b="1" dirty="0">
                <a:latin typeface="+mn-lt"/>
              </a:rPr>
              <a:t>Talking About Death and Dying</a:t>
            </a:r>
          </a:p>
        </p:txBody>
      </p:sp>
      <p:sp>
        <p:nvSpPr>
          <p:cNvPr id="6" name="Content Placeholder 5">
            <a:extLst>
              <a:ext uri="{FF2B5EF4-FFF2-40B4-BE49-F238E27FC236}">
                <a16:creationId xmlns:a16="http://schemas.microsoft.com/office/drawing/2014/main" id="{71314993-F616-6625-A6D3-A07D0E842B2D}"/>
              </a:ext>
            </a:extLst>
          </p:cNvPr>
          <p:cNvSpPr>
            <a:spLocks noGrp="1"/>
          </p:cNvSpPr>
          <p:nvPr>
            <p:ph idx="1"/>
          </p:nvPr>
        </p:nvSpPr>
        <p:spPr>
          <a:xfrm>
            <a:off x="205819" y="1251882"/>
            <a:ext cx="11481847" cy="4315199"/>
          </a:xfrm>
        </p:spPr>
        <p:txBody>
          <a:bodyPr>
            <a:normAutofit fontScale="70000" lnSpcReduction="20000"/>
          </a:bodyPr>
          <a:lstStyle/>
          <a:p>
            <a:pPr marL="0" indent="0">
              <a:buNone/>
            </a:pPr>
            <a:r>
              <a:rPr lang="en-GB" b="1" dirty="0"/>
              <a:t>Why Are These Conversations Difficult?</a:t>
            </a:r>
          </a:p>
          <a:p>
            <a:r>
              <a:rPr lang="en-GB" dirty="0"/>
              <a:t>Professionals and relatives may fear that discussing death will:</a:t>
            </a:r>
          </a:p>
          <a:p>
            <a:pPr lvl="1"/>
            <a:r>
              <a:rPr lang="en-GB" dirty="0"/>
              <a:t>Remove hope</a:t>
            </a:r>
          </a:p>
          <a:p>
            <a:pPr lvl="1"/>
            <a:r>
              <a:rPr lang="en-GB" dirty="0"/>
              <a:t>Cause distress</a:t>
            </a:r>
          </a:p>
          <a:p>
            <a:pPr lvl="1"/>
            <a:r>
              <a:rPr lang="en-GB" dirty="0"/>
              <a:t>Feel insensitive</a:t>
            </a:r>
          </a:p>
          <a:p>
            <a:pPr lvl="1"/>
            <a:r>
              <a:rPr lang="en-GB" dirty="0"/>
              <a:t>Damage relationships</a:t>
            </a:r>
          </a:p>
          <a:p>
            <a:pPr lvl="1"/>
            <a:r>
              <a:rPr lang="en-GB" dirty="0"/>
              <a:t>Make the situation more real</a:t>
            </a:r>
          </a:p>
          <a:p>
            <a:pPr lvl="1"/>
            <a:r>
              <a:rPr lang="en-GB" dirty="0"/>
              <a:t>Lead to questions they cannot answer</a:t>
            </a:r>
          </a:p>
          <a:p>
            <a:r>
              <a:rPr lang="en-GB" b="1" dirty="0"/>
              <a:t>However, avoiding discussion may mean:</a:t>
            </a:r>
          </a:p>
          <a:p>
            <a:pPr lvl="1"/>
            <a:r>
              <a:rPr lang="en-GB" dirty="0"/>
              <a:t>The person’s wishes remain unknown.</a:t>
            </a:r>
          </a:p>
          <a:p>
            <a:pPr lvl="1"/>
            <a:r>
              <a:rPr lang="en-GB" dirty="0"/>
              <a:t>Decisions are made during a crisis.</a:t>
            </a:r>
          </a:p>
          <a:p>
            <a:pPr lvl="1"/>
            <a:r>
              <a:rPr lang="en-GB" dirty="0"/>
              <a:t>Families are left uncertain.</a:t>
            </a:r>
          </a:p>
          <a:p>
            <a:pPr lvl="1"/>
            <a:r>
              <a:rPr lang="en-GB" dirty="0"/>
              <a:t>Unwanted interventions occur.</a:t>
            </a:r>
          </a:p>
          <a:p>
            <a:pPr lvl="1"/>
            <a:r>
              <a:rPr lang="en-GB" dirty="0"/>
              <a:t>The person is excluded from their own care.</a:t>
            </a:r>
          </a:p>
          <a:p>
            <a:pPr lvl="1"/>
            <a:r>
              <a:rPr lang="en-GB" dirty="0"/>
              <a:t>Opportunities for preparation or reconciliation are lost.</a:t>
            </a:r>
          </a:p>
          <a:p>
            <a:pPr marL="0" indent="0">
              <a:buNone/>
            </a:pPr>
            <a:r>
              <a:rPr lang="en-GB" b="1" i="1" dirty="0">
                <a:solidFill>
                  <a:schemeClr val="accent1">
                    <a:lumMod val="75000"/>
                  </a:schemeClr>
                </a:solidFill>
              </a:rPr>
              <a:t>Reflection - Can honest communication preserve hope rather than remove it?</a:t>
            </a:r>
          </a:p>
          <a:p>
            <a:endParaRPr lang="en-GB" dirty="0"/>
          </a:p>
        </p:txBody>
      </p:sp>
      <p:sp>
        <p:nvSpPr>
          <p:cNvPr id="8" name="TextBox 7">
            <a:extLst>
              <a:ext uri="{FF2B5EF4-FFF2-40B4-BE49-F238E27FC236}">
                <a16:creationId xmlns:a16="http://schemas.microsoft.com/office/drawing/2014/main" id="{4CB3C690-C977-D1CC-BA4B-606EEB47D2AB}"/>
              </a:ext>
            </a:extLst>
          </p:cNvPr>
          <p:cNvSpPr txBox="1"/>
          <p:nvPr/>
        </p:nvSpPr>
        <p:spPr>
          <a:xfrm>
            <a:off x="10300816" y="5363181"/>
            <a:ext cx="1685365" cy="276999"/>
          </a:xfrm>
          <a:prstGeom prst="rect">
            <a:avLst/>
          </a:prstGeom>
          <a:noFill/>
        </p:spPr>
        <p:txBody>
          <a:bodyPr wrap="square">
            <a:spAutoFit/>
          </a:bodyPr>
          <a:lstStyle/>
          <a:p>
            <a:r>
              <a:rPr lang="en-GB" sz="1200" dirty="0"/>
              <a:t>(NHS England, 2026)</a:t>
            </a:r>
          </a:p>
        </p:txBody>
      </p:sp>
    </p:spTree>
    <p:extLst>
      <p:ext uri="{BB962C8B-B14F-4D97-AF65-F5344CB8AC3E}">
        <p14:creationId xmlns:p14="http://schemas.microsoft.com/office/powerpoint/2010/main" val="1897674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9E70A-8DA6-2184-ABBC-D124B612CD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D39332-C393-4DB8-5BB0-06CB0C09CB9B}"/>
              </a:ext>
            </a:extLst>
          </p:cNvPr>
          <p:cNvSpPr>
            <a:spLocks noGrp="1"/>
          </p:cNvSpPr>
          <p:nvPr>
            <p:ph type="title"/>
          </p:nvPr>
        </p:nvSpPr>
        <p:spPr>
          <a:xfrm>
            <a:off x="359266" y="229099"/>
            <a:ext cx="11481847" cy="782357"/>
          </a:xfrm>
        </p:spPr>
        <p:txBody>
          <a:bodyPr/>
          <a:lstStyle/>
          <a:p>
            <a:r>
              <a:rPr lang="en-GB" b="1" dirty="0">
                <a:latin typeface="+mn-lt"/>
              </a:rPr>
              <a:t>Communicating Sensitively</a:t>
            </a:r>
          </a:p>
        </p:txBody>
      </p:sp>
      <p:sp>
        <p:nvSpPr>
          <p:cNvPr id="6" name="Content Placeholder 5">
            <a:extLst>
              <a:ext uri="{FF2B5EF4-FFF2-40B4-BE49-F238E27FC236}">
                <a16:creationId xmlns:a16="http://schemas.microsoft.com/office/drawing/2014/main" id="{578BA168-0424-F5C2-612A-3565F6FC5E76}"/>
              </a:ext>
            </a:extLst>
          </p:cNvPr>
          <p:cNvSpPr>
            <a:spLocks noGrp="1"/>
          </p:cNvSpPr>
          <p:nvPr>
            <p:ph idx="1"/>
          </p:nvPr>
        </p:nvSpPr>
        <p:spPr>
          <a:xfrm>
            <a:off x="510619" y="1026458"/>
            <a:ext cx="11481847" cy="4805083"/>
          </a:xfrm>
        </p:spPr>
        <p:txBody>
          <a:bodyPr>
            <a:normAutofit fontScale="55000" lnSpcReduction="20000"/>
          </a:bodyPr>
          <a:lstStyle/>
          <a:p>
            <a:pPr marL="0" indent="0">
              <a:buNone/>
            </a:pPr>
            <a:r>
              <a:rPr lang="en-GB" sz="3300" b="1" dirty="0"/>
              <a:t>Sensitive and Compassionate Communication</a:t>
            </a:r>
          </a:p>
          <a:p>
            <a:r>
              <a:rPr lang="en-GB" dirty="0"/>
              <a:t>Helpful approaches</a:t>
            </a:r>
          </a:p>
          <a:p>
            <a:pPr lvl="1"/>
            <a:r>
              <a:rPr lang="en-GB" sz="2500" dirty="0"/>
              <a:t>Find an appropriate and private space.</a:t>
            </a:r>
          </a:p>
          <a:p>
            <a:pPr lvl="1"/>
            <a:r>
              <a:rPr lang="en-GB" sz="2500" dirty="0"/>
              <a:t>Ask what the person already understands.</a:t>
            </a:r>
          </a:p>
          <a:p>
            <a:pPr lvl="1"/>
            <a:r>
              <a:rPr lang="en-GB" sz="2500" dirty="0"/>
              <a:t>Establish how much information they want.</a:t>
            </a:r>
          </a:p>
          <a:p>
            <a:pPr lvl="1"/>
            <a:r>
              <a:rPr lang="en-GB" sz="2500" dirty="0"/>
              <a:t>Use clear and compassionate language.</a:t>
            </a:r>
          </a:p>
          <a:p>
            <a:pPr lvl="1"/>
            <a:r>
              <a:rPr lang="en-GB" sz="2500" dirty="0"/>
              <a:t>Avoid unexplained medical terminology.</a:t>
            </a:r>
          </a:p>
          <a:p>
            <a:pPr lvl="1"/>
            <a:r>
              <a:rPr lang="en-GB" sz="2500" dirty="0"/>
              <a:t>Be honest about uncertainty.</a:t>
            </a:r>
          </a:p>
          <a:p>
            <a:pPr lvl="1"/>
            <a:r>
              <a:rPr lang="en-GB" sz="2500" dirty="0"/>
              <a:t>Allow silence.</a:t>
            </a:r>
          </a:p>
          <a:p>
            <a:pPr lvl="1"/>
            <a:r>
              <a:rPr lang="en-GB" sz="2500" dirty="0"/>
              <a:t>Listen to fears and questions.</a:t>
            </a:r>
          </a:p>
          <a:p>
            <a:pPr lvl="1"/>
            <a:r>
              <a:rPr lang="en-GB" sz="2500" dirty="0"/>
              <a:t>Check understanding.</a:t>
            </a:r>
          </a:p>
          <a:p>
            <a:pPr lvl="1"/>
            <a:r>
              <a:rPr lang="en-GB" sz="2500" dirty="0"/>
              <a:t>Arrange further conversations.</a:t>
            </a:r>
          </a:p>
          <a:p>
            <a:r>
              <a:rPr lang="en-GB" dirty="0"/>
              <a:t>Avoid</a:t>
            </a:r>
          </a:p>
          <a:p>
            <a:pPr lvl="1"/>
            <a:r>
              <a:rPr lang="en-GB" sz="2500" dirty="0"/>
              <a:t>Speaking only to relatives</a:t>
            </a:r>
          </a:p>
          <a:p>
            <a:pPr lvl="1"/>
            <a:r>
              <a:rPr lang="en-GB" sz="2500" dirty="0"/>
              <a:t>Giving false reassurance</a:t>
            </a:r>
          </a:p>
          <a:p>
            <a:pPr lvl="1"/>
            <a:r>
              <a:rPr lang="en-GB" sz="2500" dirty="0"/>
              <a:t>Making assumptions based on age</a:t>
            </a:r>
          </a:p>
          <a:p>
            <a:pPr lvl="1"/>
            <a:r>
              <a:rPr lang="en-GB" sz="2500" dirty="0"/>
              <a:t>Rushing to fill every silence</a:t>
            </a:r>
          </a:p>
          <a:p>
            <a:pPr lvl="1"/>
            <a:r>
              <a:rPr lang="en-GB" sz="2500" dirty="0"/>
              <a:t>Using vague euphemisms</a:t>
            </a:r>
          </a:p>
          <a:p>
            <a:pPr lvl="1"/>
            <a:r>
              <a:rPr lang="en-GB" sz="2500" dirty="0"/>
              <a:t>Treating one conversation as sufficient</a:t>
            </a:r>
            <a:br>
              <a:rPr lang="en-GB" dirty="0"/>
            </a:br>
            <a:endParaRPr lang="en-GB" dirty="0"/>
          </a:p>
          <a:p>
            <a:pPr marL="0" indent="0">
              <a:buNone/>
            </a:pPr>
            <a:r>
              <a:rPr lang="en-GB" sz="2900" b="1" i="1" dirty="0">
                <a:solidFill>
                  <a:schemeClr val="accent1">
                    <a:lumMod val="75000"/>
                  </a:schemeClr>
                </a:solidFill>
              </a:rPr>
              <a:t>Key principle - Include the person in conversations about their own life and death.</a:t>
            </a:r>
          </a:p>
        </p:txBody>
      </p:sp>
      <p:sp>
        <p:nvSpPr>
          <p:cNvPr id="8" name="TextBox 7">
            <a:extLst>
              <a:ext uri="{FF2B5EF4-FFF2-40B4-BE49-F238E27FC236}">
                <a16:creationId xmlns:a16="http://schemas.microsoft.com/office/drawing/2014/main" id="{280EEE25-A18E-78D3-1D46-0A3E39D0A72B}"/>
              </a:ext>
            </a:extLst>
          </p:cNvPr>
          <p:cNvSpPr txBox="1"/>
          <p:nvPr/>
        </p:nvSpPr>
        <p:spPr>
          <a:xfrm>
            <a:off x="10748682" y="5404829"/>
            <a:ext cx="1443318" cy="276999"/>
          </a:xfrm>
          <a:prstGeom prst="rect">
            <a:avLst/>
          </a:prstGeom>
          <a:noFill/>
        </p:spPr>
        <p:txBody>
          <a:bodyPr wrap="square">
            <a:spAutoFit/>
          </a:bodyPr>
          <a:lstStyle/>
          <a:p>
            <a:r>
              <a:rPr lang="en-GB" sz="1200" dirty="0"/>
              <a:t>(NICE, 2015)</a:t>
            </a:r>
          </a:p>
        </p:txBody>
      </p:sp>
    </p:spTree>
    <p:extLst>
      <p:ext uri="{BB962C8B-B14F-4D97-AF65-F5344CB8AC3E}">
        <p14:creationId xmlns:p14="http://schemas.microsoft.com/office/powerpoint/2010/main" val="4156095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245BA4-F99D-9470-CADA-36A8F6D78F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BE2979-0ECE-1DAF-92F1-37C083395B06}"/>
              </a:ext>
            </a:extLst>
          </p:cNvPr>
          <p:cNvSpPr>
            <a:spLocks noGrp="1"/>
          </p:cNvSpPr>
          <p:nvPr>
            <p:ph type="title"/>
          </p:nvPr>
        </p:nvSpPr>
        <p:spPr>
          <a:xfrm>
            <a:off x="359266" y="229099"/>
            <a:ext cx="11481847" cy="782357"/>
          </a:xfrm>
        </p:spPr>
        <p:txBody>
          <a:bodyPr/>
          <a:lstStyle/>
          <a:p>
            <a:r>
              <a:rPr lang="en-GB" b="1" dirty="0">
                <a:latin typeface="+mn-lt"/>
              </a:rPr>
              <a:t>Communicating About End-of-Life Care</a:t>
            </a:r>
          </a:p>
        </p:txBody>
      </p:sp>
      <p:sp>
        <p:nvSpPr>
          <p:cNvPr id="4" name="Content Placeholder 3">
            <a:extLst>
              <a:ext uri="{FF2B5EF4-FFF2-40B4-BE49-F238E27FC236}">
                <a16:creationId xmlns:a16="http://schemas.microsoft.com/office/drawing/2014/main" id="{7FE6E344-8647-161D-F7B2-85973806C53F}"/>
              </a:ext>
            </a:extLst>
          </p:cNvPr>
          <p:cNvSpPr txBox="1">
            <a:spLocks noGrp="1"/>
          </p:cNvSpPr>
          <p:nvPr>
            <p:ph idx="1"/>
          </p:nvPr>
        </p:nvSpPr>
        <p:spPr>
          <a:xfrm>
            <a:off x="511175" y="1027113"/>
            <a:ext cx="11480800" cy="4762842"/>
          </a:xfrm>
          <a:prstGeom prst="rect">
            <a:avLst/>
          </a:prstGeom>
          <a:noFill/>
        </p:spPr>
        <p:txBody>
          <a:bodyPr wrap="square">
            <a:spAutoFit/>
          </a:bodyPr>
          <a:lstStyle/>
          <a:p>
            <a:pPr marL="0" indent="0">
              <a:buNone/>
            </a:pPr>
            <a:r>
              <a:rPr lang="en-GB" sz="1600" b="1" dirty="0"/>
              <a:t>Case Study Activity</a:t>
            </a:r>
          </a:p>
          <a:p>
            <a:pPr marL="0" indent="0">
              <a:buNone/>
            </a:pPr>
            <a:r>
              <a:rPr lang="en-GB" sz="1400" i="1" dirty="0"/>
              <a:t>Margaret is 82 and lives with advanced heart failure. She has recently been admitted to hospital following a further deterioration in her health.</a:t>
            </a:r>
          </a:p>
          <a:p>
            <a:pPr marL="0" indent="0">
              <a:buNone/>
            </a:pPr>
            <a:r>
              <a:rPr lang="en-GB" sz="1400" i="1" dirty="0"/>
              <a:t>The medical team believes that Margaret may be approaching the end of her life. Her daughter asks staff not to tell her, saying: “It will destroy her hope. Just speak to me about it.”</a:t>
            </a:r>
          </a:p>
          <a:p>
            <a:pPr marL="0" indent="0">
              <a:buNone/>
            </a:pPr>
            <a:r>
              <a:rPr lang="en-GB" sz="1400" i="1" dirty="0"/>
              <a:t>Margaret later asks a support worker: “Everyone is whispering around me. Am I dying?”</a:t>
            </a:r>
          </a:p>
          <a:p>
            <a:pPr marL="0" indent="0">
              <a:buNone/>
            </a:pPr>
            <a:r>
              <a:rPr lang="en-GB" sz="1600" b="1" dirty="0"/>
              <a:t>In Small Groups, Discuss:</a:t>
            </a:r>
          </a:p>
          <a:p>
            <a:pPr lvl="1"/>
            <a:r>
              <a:rPr lang="en-GB" sz="1400" dirty="0"/>
              <a:t>How should the practitioner respond to Margaret?</a:t>
            </a:r>
          </a:p>
          <a:p>
            <a:pPr lvl="1"/>
            <a:r>
              <a:rPr lang="en-GB" sz="1400" dirty="0"/>
              <a:t>What information should be given, and how?</a:t>
            </a:r>
          </a:p>
          <a:p>
            <a:pPr lvl="1"/>
            <a:r>
              <a:rPr lang="en-GB" sz="1400" dirty="0"/>
              <a:t>How can Margaret’s daughter be supported?</a:t>
            </a:r>
          </a:p>
          <a:p>
            <a:pPr lvl="1"/>
            <a:r>
              <a:rPr lang="en-GB" sz="1400" dirty="0"/>
              <a:t>What assumptions are being made about Margaret?</a:t>
            </a:r>
          </a:p>
          <a:p>
            <a:pPr lvl="1"/>
            <a:r>
              <a:rPr lang="en-GB" sz="1400" dirty="0"/>
              <a:t>How can honesty, hope and sensitivity be balanced?</a:t>
            </a:r>
          </a:p>
          <a:p>
            <a:pPr lvl="1"/>
            <a:r>
              <a:rPr lang="en-GB" sz="1400" dirty="0"/>
              <a:t>How could Margaret’s communication, cultural or spiritual needs be explored?</a:t>
            </a:r>
          </a:p>
          <a:p>
            <a:pPr marL="0" indent="0">
              <a:buNone/>
            </a:pPr>
            <a:r>
              <a:rPr lang="en-GB" sz="1600" b="1" dirty="0"/>
              <a:t>Be Prepared to Share:</a:t>
            </a:r>
          </a:p>
          <a:p>
            <a:pPr lvl="1"/>
            <a:r>
              <a:rPr lang="en-GB" sz="1400" dirty="0"/>
              <a:t>One helpful response the practitioner could give</a:t>
            </a:r>
          </a:p>
          <a:p>
            <a:pPr lvl="1"/>
            <a:r>
              <a:rPr lang="en-GB" sz="1400" dirty="0"/>
              <a:t>One communication approach that should be avoided</a:t>
            </a:r>
          </a:p>
          <a:p>
            <a:pPr lvl="1"/>
            <a:r>
              <a:rPr lang="en-GB" sz="1400" dirty="0"/>
              <a:t>One way Margaret could be empowered</a:t>
            </a:r>
          </a:p>
          <a:p>
            <a:endParaRPr lang="en-GB" sz="1200" dirty="0"/>
          </a:p>
        </p:txBody>
      </p:sp>
    </p:spTree>
    <p:extLst>
      <p:ext uri="{BB962C8B-B14F-4D97-AF65-F5344CB8AC3E}">
        <p14:creationId xmlns:p14="http://schemas.microsoft.com/office/powerpoint/2010/main" val="1146710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8239A-C2CC-66DF-6382-399B7317E4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5111A-674A-A6B6-6BA2-FB28FB66450B}"/>
              </a:ext>
            </a:extLst>
          </p:cNvPr>
          <p:cNvSpPr>
            <a:spLocks noGrp="1"/>
          </p:cNvSpPr>
          <p:nvPr>
            <p:ph type="title"/>
          </p:nvPr>
        </p:nvSpPr>
        <p:spPr>
          <a:xfrm>
            <a:off x="358219" y="96183"/>
            <a:ext cx="11481847" cy="1325563"/>
          </a:xfrm>
        </p:spPr>
        <p:txBody>
          <a:bodyPr/>
          <a:lstStyle/>
          <a:p>
            <a:r>
              <a:rPr lang="en-GB" b="1" dirty="0">
                <a:latin typeface="+mn-lt"/>
              </a:rPr>
              <a:t>Preparing to Watch “A Graceful Dying”</a:t>
            </a:r>
          </a:p>
        </p:txBody>
      </p:sp>
      <p:sp>
        <p:nvSpPr>
          <p:cNvPr id="6" name="Content Placeholder 5">
            <a:extLst>
              <a:ext uri="{FF2B5EF4-FFF2-40B4-BE49-F238E27FC236}">
                <a16:creationId xmlns:a16="http://schemas.microsoft.com/office/drawing/2014/main" id="{AA6899AC-5CE7-E213-48DC-82F91B4B9646}"/>
              </a:ext>
            </a:extLst>
          </p:cNvPr>
          <p:cNvSpPr>
            <a:spLocks noGrp="1"/>
          </p:cNvSpPr>
          <p:nvPr>
            <p:ph idx="1"/>
          </p:nvPr>
        </p:nvSpPr>
        <p:spPr>
          <a:xfrm>
            <a:off x="358219" y="1317812"/>
            <a:ext cx="11481847" cy="4392706"/>
          </a:xfrm>
        </p:spPr>
        <p:txBody>
          <a:bodyPr>
            <a:normAutofit fontScale="62500" lnSpcReduction="20000"/>
          </a:bodyPr>
          <a:lstStyle/>
          <a:p>
            <a:pPr marL="0" indent="0">
              <a:buNone/>
            </a:pPr>
            <a:r>
              <a:rPr lang="en-GB" sz="2900" b="1" dirty="0">
                <a:solidFill>
                  <a:srgbClr val="C00000"/>
                </a:solidFill>
              </a:rPr>
              <a:t>Content Warning</a:t>
            </a:r>
          </a:p>
          <a:p>
            <a:r>
              <a:rPr lang="en-GB" dirty="0"/>
              <a:t>The following video, </a:t>
            </a:r>
            <a:r>
              <a:rPr lang="en-GB" b="1" dirty="0"/>
              <a:t>“A Graceful Dying,”</a:t>
            </a:r>
            <a:r>
              <a:rPr lang="en-GB" dirty="0"/>
              <a:t> follows a person approaching the end of life.</a:t>
            </a:r>
          </a:p>
          <a:p>
            <a:r>
              <a:rPr lang="en-GB" dirty="0"/>
              <a:t>It includes:</a:t>
            </a:r>
          </a:p>
          <a:p>
            <a:pPr lvl="1"/>
            <a:r>
              <a:rPr lang="en-GB" dirty="0"/>
              <a:t>Images of visible physical decline</a:t>
            </a:r>
          </a:p>
          <a:p>
            <a:pPr lvl="1"/>
            <a:r>
              <a:rPr lang="en-GB" dirty="0"/>
              <a:t>Scenes of close family care and presence</a:t>
            </a:r>
          </a:p>
          <a:p>
            <a:pPr lvl="1"/>
            <a:r>
              <a:rPr lang="en-GB" dirty="0"/>
              <a:t>Photographs from earlier in her life with music, but no spoken words</a:t>
            </a:r>
          </a:p>
          <a:p>
            <a:pPr lvl="1"/>
            <a:r>
              <a:rPr lang="en-GB" dirty="0"/>
              <a:t>Some people may find this upsetting.</a:t>
            </a:r>
          </a:p>
          <a:p>
            <a:pPr lvl="1"/>
            <a:r>
              <a:rPr lang="en-GB" dirty="0"/>
              <a:t>You may step outside or choose not to watch.</a:t>
            </a:r>
          </a:p>
          <a:p>
            <a:pPr lvl="1"/>
            <a:r>
              <a:rPr lang="en-GB" dirty="0"/>
              <a:t>You are not required to explain your decision.</a:t>
            </a:r>
          </a:p>
          <a:p>
            <a:pPr marL="0" indent="0">
              <a:buNone/>
            </a:pPr>
            <a:r>
              <a:rPr lang="en-GB" b="1" dirty="0"/>
              <a:t>While Watching, Consider:</a:t>
            </a:r>
          </a:p>
          <a:p>
            <a:r>
              <a:rPr lang="en-GB" dirty="0"/>
              <a:t>How are dignity and personhood represented?</a:t>
            </a:r>
          </a:p>
          <a:p>
            <a:r>
              <a:rPr lang="en-GB" dirty="0"/>
              <a:t>What do the photographs communicate about her identity and life?</a:t>
            </a:r>
          </a:p>
          <a:p>
            <a:r>
              <a:rPr lang="en-GB" dirty="0"/>
              <a:t>How is care shown through touch, presence and relationships?</a:t>
            </a:r>
          </a:p>
          <a:p>
            <a:r>
              <a:rPr lang="en-GB" dirty="0"/>
              <a:t>What appears to make the video empowering rather than purely distressing?</a:t>
            </a:r>
          </a:p>
          <a:p>
            <a:r>
              <a:rPr lang="en-GB" dirty="0"/>
              <a:t>What can practitioners learn from the way the person is represented?</a:t>
            </a:r>
          </a:p>
        </p:txBody>
      </p:sp>
    </p:spTree>
    <p:extLst>
      <p:ext uri="{BB962C8B-B14F-4D97-AF65-F5344CB8AC3E}">
        <p14:creationId xmlns:p14="http://schemas.microsoft.com/office/powerpoint/2010/main" val="707353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88E7C-A0FD-C3D6-AB62-B4A0FDA32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74D45-9180-D8E1-6693-5FDC0B05144F}"/>
              </a:ext>
            </a:extLst>
          </p:cNvPr>
          <p:cNvSpPr>
            <a:spLocks noGrp="1"/>
          </p:cNvSpPr>
          <p:nvPr>
            <p:ph type="title"/>
          </p:nvPr>
        </p:nvSpPr>
        <p:spPr/>
        <p:txBody>
          <a:bodyPr>
            <a:normAutofit/>
          </a:bodyPr>
          <a:lstStyle/>
          <a:p>
            <a:pPr algn="ctr"/>
            <a:r>
              <a:rPr lang="en-GB" sz="7200" b="1" dirty="0">
                <a:latin typeface="+mn-lt"/>
              </a:rPr>
              <a:t>“A Graceful Dying.”</a:t>
            </a:r>
          </a:p>
        </p:txBody>
      </p:sp>
      <p:sp>
        <p:nvSpPr>
          <p:cNvPr id="6" name="Content Placeholder 5">
            <a:extLst>
              <a:ext uri="{FF2B5EF4-FFF2-40B4-BE49-F238E27FC236}">
                <a16:creationId xmlns:a16="http://schemas.microsoft.com/office/drawing/2014/main" id="{33DCA52F-5214-CDCA-4B9E-2BF6872B200E}"/>
              </a:ext>
            </a:extLst>
          </p:cNvPr>
          <p:cNvSpPr>
            <a:spLocks noGrp="1"/>
          </p:cNvSpPr>
          <p:nvPr>
            <p:ph idx="1"/>
          </p:nvPr>
        </p:nvSpPr>
        <p:spPr>
          <a:xfrm>
            <a:off x="2187020" y="2811743"/>
            <a:ext cx="8059640" cy="1078940"/>
          </a:xfrm>
        </p:spPr>
        <p:txBody>
          <a:bodyPr/>
          <a:lstStyle/>
          <a:p>
            <a:pPr marL="0" indent="0">
              <a:buNone/>
            </a:pPr>
            <a:r>
              <a:rPr lang="en-GB" dirty="0">
                <a:hlinkClick r:id="rId3"/>
              </a:rPr>
              <a:t>https://www.youtube.com/watch?v=EckVDi1RxJM</a:t>
            </a:r>
            <a:endParaRPr lang="en-GB" dirty="0"/>
          </a:p>
        </p:txBody>
      </p:sp>
    </p:spTree>
    <p:extLst>
      <p:ext uri="{BB962C8B-B14F-4D97-AF65-F5344CB8AC3E}">
        <p14:creationId xmlns:p14="http://schemas.microsoft.com/office/powerpoint/2010/main" val="723909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FCBD-1EA1-DA71-B0DC-47AA7A3AEB51}"/>
              </a:ext>
            </a:extLst>
          </p:cNvPr>
          <p:cNvSpPr>
            <a:spLocks noGrp="1"/>
          </p:cNvSpPr>
          <p:nvPr>
            <p:ph type="title"/>
          </p:nvPr>
        </p:nvSpPr>
        <p:spPr>
          <a:xfrm>
            <a:off x="355076" y="-2428"/>
            <a:ext cx="11481847" cy="1325563"/>
          </a:xfrm>
        </p:spPr>
        <p:txBody>
          <a:bodyPr>
            <a:normAutofit/>
          </a:bodyPr>
          <a:lstStyle/>
          <a:p>
            <a:r>
              <a:rPr lang="en-GB" sz="4800" b="1" dirty="0">
                <a:latin typeface="+mn-lt"/>
              </a:rPr>
              <a:t>Advance Care Planning</a:t>
            </a:r>
          </a:p>
        </p:txBody>
      </p:sp>
      <p:sp>
        <p:nvSpPr>
          <p:cNvPr id="4" name="Rectangle 1">
            <a:extLst>
              <a:ext uri="{FF2B5EF4-FFF2-40B4-BE49-F238E27FC236}">
                <a16:creationId xmlns:a16="http://schemas.microsoft.com/office/drawing/2014/main" id="{2A0C5763-1511-AF57-0E36-49782683D245}"/>
              </a:ext>
            </a:extLst>
          </p:cNvPr>
          <p:cNvSpPr>
            <a:spLocks noGrp="1" noChangeArrowheads="1"/>
          </p:cNvSpPr>
          <p:nvPr>
            <p:ph idx="1"/>
          </p:nvPr>
        </p:nvSpPr>
        <p:spPr bwMode="auto">
          <a:xfrm>
            <a:off x="346110" y="991892"/>
            <a:ext cx="11666596" cy="47890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1800" b="1" dirty="0"/>
              <a:t>Planning Ahead</a:t>
            </a:r>
          </a:p>
          <a:p>
            <a:r>
              <a:rPr lang="en-GB" sz="1600" dirty="0"/>
              <a:t>Advance care planning is a voluntary process through which a person can discuss:</a:t>
            </a:r>
          </a:p>
          <a:p>
            <a:pPr lvl="1"/>
            <a:r>
              <a:rPr lang="en-GB" sz="1400" dirty="0"/>
              <a:t>What matters to them</a:t>
            </a:r>
          </a:p>
          <a:p>
            <a:pPr lvl="1"/>
            <a:r>
              <a:rPr lang="en-GB" sz="1400" dirty="0"/>
              <a:t>Their values and priorities</a:t>
            </a:r>
          </a:p>
          <a:p>
            <a:pPr lvl="1"/>
            <a:r>
              <a:rPr lang="en-GB" sz="1400" dirty="0"/>
              <a:t>Their understanding of their condition</a:t>
            </a:r>
          </a:p>
          <a:p>
            <a:pPr lvl="1"/>
            <a:r>
              <a:rPr lang="en-GB" sz="1400" dirty="0"/>
              <a:t>Their preferences for future care</a:t>
            </a:r>
          </a:p>
          <a:p>
            <a:pPr lvl="1"/>
            <a:r>
              <a:rPr lang="en-GB" sz="1400" dirty="0"/>
              <a:t>Treatments they may or may not want</a:t>
            </a:r>
          </a:p>
          <a:p>
            <a:pPr lvl="1"/>
            <a:r>
              <a:rPr lang="en-GB" sz="1400" dirty="0"/>
              <a:t>Where they would prefer to be cared for</a:t>
            </a:r>
          </a:p>
          <a:p>
            <a:pPr lvl="1"/>
            <a:r>
              <a:rPr lang="en-GB" sz="1400" dirty="0"/>
              <a:t>Who they want involved</a:t>
            </a:r>
          </a:p>
          <a:p>
            <a:pPr lvl="1"/>
            <a:r>
              <a:rPr lang="en-GB" sz="1400" dirty="0"/>
              <a:t>Cultural, religious and spiritual wishes</a:t>
            </a:r>
          </a:p>
          <a:p>
            <a:pPr marL="0" indent="0">
              <a:buNone/>
            </a:pPr>
            <a:r>
              <a:rPr lang="en-GB" sz="1800" b="1" dirty="0"/>
              <a:t>Advance Care Planning Is:</a:t>
            </a:r>
          </a:p>
          <a:p>
            <a:pPr lvl="1"/>
            <a:r>
              <a:rPr lang="en-GB" sz="1400" dirty="0"/>
              <a:t>Personal</a:t>
            </a:r>
          </a:p>
          <a:p>
            <a:pPr lvl="1"/>
            <a:r>
              <a:rPr lang="en-GB" sz="1400" dirty="0"/>
              <a:t>Voluntary</a:t>
            </a:r>
          </a:p>
          <a:p>
            <a:pPr lvl="1"/>
            <a:r>
              <a:rPr lang="en-GB" sz="1400" dirty="0"/>
              <a:t>Ongoing</a:t>
            </a:r>
          </a:p>
          <a:p>
            <a:pPr lvl="1"/>
            <a:r>
              <a:rPr lang="en-GB" sz="1400" dirty="0"/>
              <a:t>Reviewed as circumstances change</a:t>
            </a:r>
          </a:p>
          <a:p>
            <a:pPr marL="0" indent="0">
              <a:buNone/>
            </a:pPr>
            <a:r>
              <a:rPr lang="en-GB" sz="1800" b="1" i="1" dirty="0">
                <a:solidFill>
                  <a:schemeClr val="accent1">
                    <a:lumMod val="75000"/>
                  </a:schemeClr>
                </a:solidFill>
              </a:rPr>
              <a:t>Critical question - Does advance care planning always empower, or could it sometimes feel frightening or pressurising?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C5D7AD42-5D68-8C96-CBBA-82842A098129}"/>
              </a:ext>
            </a:extLst>
          </p:cNvPr>
          <p:cNvSpPr txBox="1"/>
          <p:nvPr/>
        </p:nvSpPr>
        <p:spPr>
          <a:xfrm>
            <a:off x="9009530" y="5449652"/>
            <a:ext cx="3290047" cy="276999"/>
          </a:xfrm>
          <a:prstGeom prst="rect">
            <a:avLst/>
          </a:prstGeom>
          <a:noFill/>
        </p:spPr>
        <p:txBody>
          <a:bodyPr wrap="square">
            <a:spAutoFit/>
          </a:bodyPr>
          <a:lstStyle/>
          <a:p>
            <a:r>
              <a:rPr lang="en-GB" sz="1200" dirty="0"/>
              <a:t>(NICE, 2019; Office of the Public Guardian, 2026)</a:t>
            </a:r>
          </a:p>
        </p:txBody>
      </p:sp>
    </p:spTree>
    <p:extLst>
      <p:ext uri="{BB962C8B-B14F-4D97-AF65-F5344CB8AC3E}">
        <p14:creationId xmlns:p14="http://schemas.microsoft.com/office/powerpoint/2010/main" val="4153264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CCF01-216D-431C-17AF-2AFD652B23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E1013F-F932-5859-CAEB-17AFBB5C6E48}"/>
              </a:ext>
            </a:extLst>
          </p:cNvPr>
          <p:cNvSpPr>
            <a:spLocks noGrp="1"/>
          </p:cNvSpPr>
          <p:nvPr>
            <p:ph type="title"/>
          </p:nvPr>
        </p:nvSpPr>
        <p:spPr>
          <a:xfrm>
            <a:off x="459325" y="141008"/>
            <a:ext cx="11481847" cy="746499"/>
          </a:xfrm>
        </p:spPr>
        <p:txBody>
          <a:bodyPr/>
          <a:lstStyle/>
          <a:p>
            <a:r>
              <a:rPr lang="en-GB" b="1" dirty="0">
                <a:latin typeface="+mn-lt"/>
              </a:rPr>
              <a:t>Mental Capacity and End-of-Life Decisions</a:t>
            </a:r>
          </a:p>
        </p:txBody>
      </p:sp>
      <p:sp>
        <p:nvSpPr>
          <p:cNvPr id="4" name="Rectangle 1">
            <a:extLst>
              <a:ext uri="{FF2B5EF4-FFF2-40B4-BE49-F238E27FC236}">
                <a16:creationId xmlns:a16="http://schemas.microsoft.com/office/drawing/2014/main" id="{9559FB42-8A4B-2A28-2E81-A047BC0F1F86}"/>
              </a:ext>
            </a:extLst>
          </p:cNvPr>
          <p:cNvSpPr>
            <a:spLocks noGrp="1" noChangeArrowheads="1"/>
          </p:cNvSpPr>
          <p:nvPr>
            <p:ph idx="1"/>
          </p:nvPr>
        </p:nvSpPr>
        <p:spPr bwMode="auto">
          <a:xfrm>
            <a:off x="250828" y="742635"/>
            <a:ext cx="11194607" cy="52470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000" b="1" dirty="0"/>
              <a:t>Mental Capacity Act 2005 - </a:t>
            </a:r>
            <a:r>
              <a:rPr lang="en-GB" sz="2000" dirty="0"/>
              <a:t>The Act applies to decision-making in England and Wales.</a:t>
            </a:r>
          </a:p>
          <a:p>
            <a:pPr marL="0" indent="0">
              <a:buNone/>
            </a:pPr>
            <a:r>
              <a:rPr lang="en-GB" sz="2000" b="1" dirty="0"/>
              <a:t>Five Core Principles</a:t>
            </a:r>
          </a:p>
          <a:p>
            <a:pPr lvl="1"/>
            <a:r>
              <a:rPr lang="en-GB" sz="1400" b="1" dirty="0"/>
              <a:t>Presume capacity</a:t>
            </a:r>
            <a:r>
              <a:rPr lang="en-GB" sz="1400" dirty="0"/>
              <a:t> unless it is established otherwise.</a:t>
            </a:r>
          </a:p>
          <a:p>
            <a:pPr lvl="1"/>
            <a:r>
              <a:rPr lang="en-GB" sz="1400" dirty="0"/>
              <a:t>Provide all practicable support to help the person decide.</a:t>
            </a:r>
          </a:p>
          <a:p>
            <a:pPr lvl="1"/>
            <a:r>
              <a:rPr lang="en-GB" sz="1400" dirty="0"/>
              <a:t>An unwise decision does not prove a lack of capacity.</a:t>
            </a:r>
          </a:p>
          <a:p>
            <a:pPr lvl="1"/>
            <a:r>
              <a:rPr lang="en-GB" sz="1400" dirty="0"/>
              <a:t>Decisions made for someone lacking capacity must be in their best interests.</a:t>
            </a:r>
          </a:p>
          <a:p>
            <a:pPr lvl="1"/>
            <a:r>
              <a:rPr lang="en-GB" sz="1400" dirty="0"/>
              <a:t>Choose the least restrictive available option.</a:t>
            </a:r>
          </a:p>
          <a:p>
            <a:pPr marL="0" indent="0">
              <a:buNone/>
            </a:pPr>
            <a:r>
              <a:rPr lang="en-GB" sz="2000" b="1" dirty="0"/>
              <a:t> Capacity Is:</a:t>
            </a:r>
          </a:p>
          <a:p>
            <a:pPr lvl="1"/>
            <a:r>
              <a:rPr lang="en-GB" sz="1400" dirty="0"/>
              <a:t>Decision-specific</a:t>
            </a:r>
          </a:p>
          <a:p>
            <a:pPr lvl="1"/>
            <a:r>
              <a:rPr lang="en-GB" sz="1400" dirty="0"/>
              <a:t>Time-specific</a:t>
            </a:r>
          </a:p>
          <a:p>
            <a:pPr lvl="1"/>
            <a:r>
              <a:rPr lang="en-GB" sz="1400" dirty="0"/>
              <a:t>Capable of fluctuating</a:t>
            </a:r>
          </a:p>
          <a:p>
            <a:pPr lvl="1"/>
            <a:r>
              <a:rPr lang="en-GB" sz="1400" dirty="0"/>
              <a:t>A person must be able to:</a:t>
            </a:r>
          </a:p>
          <a:p>
            <a:pPr lvl="1"/>
            <a:r>
              <a:rPr lang="en-GB" sz="1400" dirty="0"/>
              <a:t>Understand relevant information</a:t>
            </a:r>
          </a:p>
          <a:p>
            <a:pPr lvl="1"/>
            <a:r>
              <a:rPr lang="en-GB" sz="1400" dirty="0"/>
              <a:t>Retain it long enough</a:t>
            </a:r>
          </a:p>
          <a:p>
            <a:pPr lvl="1"/>
            <a:r>
              <a:rPr lang="en-GB" sz="1400" dirty="0"/>
              <a:t>Use or weigh it</a:t>
            </a:r>
          </a:p>
          <a:p>
            <a:pPr lvl="1"/>
            <a:r>
              <a:rPr lang="en-GB" sz="1400" dirty="0"/>
              <a:t>Communicate their decision</a:t>
            </a:r>
          </a:p>
          <a:p>
            <a:pPr marL="0" indent="0">
              <a:buNone/>
            </a:pPr>
            <a:r>
              <a:rPr lang="en-GB" sz="1900" b="1" i="1" dirty="0">
                <a:solidFill>
                  <a:schemeClr val="accent1">
                    <a:lumMod val="75000"/>
                  </a:schemeClr>
                </a:solidFill>
              </a:rPr>
              <a:t>Key message - A diagnosis of dementia does not automatically mean that a person lacks capacity.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07F0929E-9E3A-8F2D-83EA-A285B14AE953}"/>
              </a:ext>
            </a:extLst>
          </p:cNvPr>
          <p:cNvSpPr txBox="1"/>
          <p:nvPr/>
        </p:nvSpPr>
        <p:spPr>
          <a:xfrm>
            <a:off x="8532276" y="5503440"/>
            <a:ext cx="3514164" cy="246221"/>
          </a:xfrm>
          <a:prstGeom prst="rect">
            <a:avLst/>
          </a:prstGeom>
          <a:noFill/>
        </p:spPr>
        <p:txBody>
          <a:bodyPr wrap="square">
            <a:spAutoFit/>
          </a:bodyPr>
          <a:lstStyle/>
          <a:p>
            <a:r>
              <a:rPr lang="en-GB" sz="1000" dirty="0"/>
              <a:t>(Legislation.gov.uk, 2026c; Office of the Public Guardian, 2026)</a:t>
            </a:r>
          </a:p>
        </p:txBody>
      </p:sp>
    </p:spTree>
    <p:extLst>
      <p:ext uri="{BB962C8B-B14F-4D97-AF65-F5344CB8AC3E}">
        <p14:creationId xmlns:p14="http://schemas.microsoft.com/office/powerpoint/2010/main" val="201430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8736A-00FF-A4B5-F14D-5414A50A6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3EB864-3D7E-A04C-5B18-EF555E5C25F9}"/>
              </a:ext>
            </a:extLst>
          </p:cNvPr>
          <p:cNvSpPr>
            <a:spLocks noGrp="1"/>
          </p:cNvSpPr>
          <p:nvPr>
            <p:ph type="title"/>
          </p:nvPr>
        </p:nvSpPr>
        <p:spPr>
          <a:xfrm>
            <a:off x="277906" y="132044"/>
            <a:ext cx="11481847" cy="567204"/>
          </a:xfrm>
        </p:spPr>
        <p:txBody>
          <a:bodyPr>
            <a:normAutofit fontScale="90000"/>
          </a:bodyPr>
          <a:lstStyle/>
          <a:p>
            <a:pPr algn="ctr"/>
            <a:r>
              <a:rPr lang="en-GB" sz="4800" b="1" dirty="0">
                <a:solidFill>
                  <a:srgbClr val="C00000"/>
                </a:solidFill>
                <a:latin typeface="+mn-lt"/>
              </a:rPr>
              <a:t>DNACPR</a:t>
            </a:r>
            <a:r>
              <a:rPr lang="en-GB" sz="4800" b="1" dirty="0">
                <a:latin typeface="+mn-lt"/>
              </a:rPr>
              <a:t> and Refusing Treatment</a:t>
            </a:r>
          </a:p>
        </p:txBody>
      </p:sp>
      <p:sp>
        <p:nvSpPr>
          <p:cNvPr id="4" name="Rectangle 1">
            <a:extLst>
              <a:ext uri="{FF2B5EF4-FFF2-40B4-BE49-F238E27FC236}">
                <a16:creationId xmlns:a16="http://schemas.microsoft.com/office/drawing/2014/main" id="{5F261186-2AEB-C3F6-7288-A34C3DB5881A}"/>
              </a:ext>
            </a:extLst>
          </p:cNvPr>
          <p:cNvSpPr>
            <a:spLocks noGrp="1" noChangeArrowheads="1"/>
          </p:cNvSpPr>
          <p:nvPr>
            <p:ph idx="1"/>
          </p:nvPr>
        </p:nvSpPr>
        <p:spPr bwMode="auto">
          <a:xfrm>
            <a:off x="0" y="686723"/>
            <a:ext cx="12192000" cy="5132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1800" dirty="0"/>
              <a:t>A</a:t>
            </a:r>
            <a:r>
              <a:rPr lang="en-GB" sz="1800" b="1" dirty="0"/>
              <a:t> DNACPR or </a:t>
            </a:r>
            <a:r>
              <a:rPr lang="en-GB" sz="1800" dirty="0"/>
              <a:t> </a:t>
            </a:r>
            <a:r>
              <a:rPr lang="en-GB" sz="1800" b="1" dirty="0"/>
              <a:t>Do Not Attempt Cardiopulmonary Resuscitation</a:t>
            </a:r>
            <a:r>
              <a:rPr lang="en-GB" sz="1800" dirty="0"/>
              <a:t> decision relates specifically to CPR if the heart or breathing stops.</a:t>
            </a:r>
          </a:p>
          <a:p>
            <a:r>
              <a:rPr lang="en-GB" sz="1800" dirty="0"/>
              <a:t>It does </a:t>
            </a:r>
            <a:r>
              <a:rPr lang="en-GB" sz="1800" b="1" dirty="0">
                <a:solidFill>
                  <a:srgbClr val="C00000"/>
                </a:solidFill>
              </a:rPr>
              <a:t>not</a:t>
            </a:r>
            <a:r>
              <a:rPr lang="en-GB" sz="1800" dirty="0">
                <a:solidFill>
                  <a:srgbClr val="C00000"/>
                </a:solidFill>
              </a:rPr>
              <a:t> </a:t>
            </a:r>
            <a:r>
              <a:rPr lang="en-GB" sz="1800" dirty="0"/>
              <a:t>mean:</a:t>
            </a:r>
          </a:p>
          <a:p>
            <a:pPr lvl="1"/>
            <a:r>
              <a:rPr lang="en-GB" sz="1400" dirty="0"/>
              <a:t>Do not provide care / Stop all treatment</a:t>
            </a:r>
          </a:p>
          <a:p>
            <a:pPr lvl="1"/>
            <a:r>
              <a:rPr lang="en-GB" sz="1400" dirty="0"/>
              <a:t>Do not provide pain relief</a:t>
            </a:r>
          </a:p>
          <a:p>
            <a:pPr lvl="1"/>
            <a:r>
              <a:rPr lang="en-GB" sz="1400" dirty="0"/>
              <a:t>Do not offer food, fluids or comfort</a:t>
            </a:r>
          </a:p>
          <a:p>
            <a:pPr lvl="1"/>
            <a:r>
              <a:rPr lang="en-GB" sz="1400" dirty="0"/>
              <a:t>Abandon the person</a:t>
            </a:r>
          </a:p>
          <a:p>
            <a:pPr marL="0" indent="0">
              <a:buNone/>
            </a:pPr>
            <a:r>
              <a:rPr lang="en-GB" sz="1800" b="1" dirty="0"/>
              <a:t>Refusing Treatment</a:t>
            </a:r>
          </a:p>
          <a:p>
            <a:pPr lvl="1"/>
            <a:r>
              <a:rPr lang="en-GB" sz="1400" dirty="0"/>
              <a:t>A person with capacity may refuse treatment, even when refusal could result in death.</a:t>
            </a:r>
          </a:p>
          <a:p>
            <a:pPr lvl="1"/>
            <a:r>
              <a:rPr lang="en-GB" sz="1400" dirty="0"/>
              <a:t>A valid and applicable advance decision may also refuse specified treatment if the person later lacks capacity.</a:t>
            </a:r>
          </a:p>
          <a:p>
            <a:pPr marL="0" indent="0">
              <a:buNone/>
            </a:pPr>
            <a:r>
              <a:rPr lang="en-GB" sz="1800" b="1" dirty="0"/>
              <a:t>Key distinction</a:t>
            </a:r>
          </a:p>
          <a:p>
            <a:pPr lvl="1"/>
            <a:r>
              <a:rPr lang="en-GB" sz="1400" dirty="0"/>
              <a:t>Refusing treatment is not the same as euthanasia or assisted dying.</a:t>
            </a:r>
          </a:p>
          <a:p>
            <a:pPr marL="0" indent="0">
              <a:buNone/>
            </a:pPr>
            <a:r>
              <a:rPr lang="en-GB" sz="1800" b="1" dirty="0">
                <a:solidFill>
                  <a:srgbClr val="002060"/>
                </a:solidFill>
              </a:rPr>
              <a:t>Activity question</a:t>
            </a:r>
          </a:p>
          <a:p>
            <a:pPr lvl="1"/>
            <a:r>
              <a:rPr lang="en-GB" sz="1400" dirty="0"/>
              <a:t>An older person refuses hospital treatment that may prolong their life.</a:t>
            </a:r>
          </a:p>
          <a:p>
            <a:pPr lvl="1"/>
            <a:r>
              <a:rPr lang="en-GB" sz="1400" dirty="0"/>
              <a:t>What information should be provided?</a:t>
            </a:r>
          </a:p>
          <a:p>
            <a:pPr lvl="1"/>
            <a:r>
              <a:rPr lang="en-GB" sz="1400" dirty="0"/>
              <a:t>How should capacity be considered?</a:t>
            </a:r>
          </a:p>
          <a:p>
            <a:pPr lvl="1"/>
            <a:r>
              <a:rPr lang="en-GB" sz="1400" dirty="0"/>
              <a:t>Does an unwise decision mean that capacity is absent?</a:t>
            </a:r>
          </a:p>
          <a:p>
            <a:pPr lvl="1"/>
            <a:r>
              <a:rPr lang="en-GB" sz="1400" dirty="0"/>
              <a:t>What should practitioners document?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FFA8AFB5-8158-514F-D1CE-40688C42C881}"/>
              </a:ext>
            </a:extLst>
          </p:cNvPr>
          <p:cNvSpPr txBox="1"/>
          <p:nvPr/>
        </p:nvSpPr>
        <p:spPr>
          <a:xfrm>
            <a:off x="7306236" y="5358208"/>
            <a:ext cx="5190564" cy="276999"/>
          </a:xfrm>
          <a:prstGeom prst="rect">
            <a:avLst/>
          </a:prstGeom>
          <a:noFill/>
        </p:spPr>
        <p:txBody>
          <a:bodyPr wrap="square">
            <a:spAutoFit/>
          </a:bodyPr>
          <a:lstStyle/>
          <a:p>
            <a:r>
              <a:rPr lang="en-GB" sz="1200" dirty="0"/>
              <a:t>(NHS, 2023; Legislation.gov.uk, 2026c; Office of the Public Guardian, 2026)</a:t>
            </a:r>
          </a:p>
        </p:txBody>
      </p:sp>
    </p:spTree>
    <p:extLst>
      <p:ext uri="{BB962C8B-B14F-4D97-AF65-F5344CB8AC3E}">
        <p14:creationId xmlns:p14="http://schemas.microsoft.com/office/powerpoint/2010/main" val="1968898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662F0-31BB-2437-CC4A-B060DF3648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F4B2AE-6C53-7B4D-C452-F45A8426D945}"/>
              </a:ext>
            </a:extLst>
          </p:cNvPr>
          <p:cNvSpPr>
            <a:spLocks noGrp="1"/>
          </p:cNvSpPr>
          <p:nvPr>
            <p:ph type="title"/>
          </p:nvPr>
        </p:nvSpPr>
        <p:spPr>
          <a:xfrm>
            <a:off x="355076" y="72559"/>
            <a:ext cx="11481847" cy="585134"/>
          </a:xfrm>
        </p:spPr>
        <p:txBody>
          <a:bodyPr>
            <a:normAutofit fontScale="90000"/>
          </a:bodyPr>
          <a:lstStyle/>
          <a:p>
            <a:pPr algn="ctr"/>
            <a:r>
              <a:rPr lang="en-GB" b="1" dirty="0">
                <a:latin typeface="+mn-lt"/>
              </a:rPr>
              <a:t>Policy, Rights and Inequalities</a:t>
            </a:r>
          </a:p>
        </p:txBody>
      </p:sp>
      <p:sp>
        <p:nvSpPr>
          <p:cNvPr id="4" name="Rectangle 1">
            <a:extLst>
              <a:ext uri="{FF2B5EF4-FFF2-40B4-BE49-F238E27FC236}">
                <a16:creationId xmlns:a16="http://schemas.microsoft.com/office/drawing/2014/main" id="{3B2A2E60-B366-9A9F-FFB7-325F4518F108}"/>
              </a:ext>
            </a:extLst>
          </p:cNvPr>
          <p:cNvSpPr>
            <a:spLocks noGrp="1" noChangeArrowheads="1"/>
          </p:cNvSpPr>
          <p:nvPr>
            <p:ph idx="1"/>
          </p:nvPr>
        </p:nvSpPr>
        <p:spPr bwMode="auto">
          <a:xfrm>
            <a:off x="559890" y="553146"/>
            <a:ext cx="10946712" cy="54830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1800" b="1" dirty="0"/>
              <a:t>End-of-Life Care Is Also a Matter of Rights and Equality</a:t>
            </a:r>
          </a:p>
          <a:p>
            <a:r>
              <a:rPr lang="en-GB" sz="1800" b="1" dirty="0"/>
              <a:t>NICE NG142 Emphasises…</a:t>
            </a:r>
            <a:endParaRPr lang="en-GB" sz="1050" dirty="0"/>
          </a:p>
          <a:p>
            <a:pPr lvl="1"/>
            <a:r>
              <a:rPr lang="en-GB" sz="1400" dirty="0"/>
              <a:t>Personalised care</a:t>
            </a:r>
          </a:p>
          <a:p>
            <a:pPr lvl="1"/>
            <a:r>
              <a:rPr lang="en-GB" sz="1400" dirty="0"/>
              <a:t>Advance care planning</a:t>
            </a:r>
          </a:p>
          <a:p>
            <a:pPr lvl="1"/>
            <a:r>
              <a:rPr lang="en-GB" sz="1400" dirty="0"/>
              <a:t>Coordination between services</a:t>
            </a:r>
          </a:p>
          <a:p>
            <a:pPr lvl="1"/>
            <a:r>
              <a:rPr lang="en-GB" sz="1400" dirty="0"/>
              <a:t>Support for carers</a:t>
            </a:r>
          </a:p>
          <a:p>
            <a:pPr lvl="1"/>
            <a:r>
              <a:rPr lang="en-GB" sz="1400" dirty="0"/>
              <a:t>Regular review</a:t>
            </a:r>
          </a:p>
          <a:p>
            <a:pPr lvl="1"/>
            <a:r>
              <a:rPr lang="en-GB" sz="1400" dirty="0"/>
              <a:t>Access across care settings</a:t>
            </a:r>
          </a:p>
          <a:p>
            <a:r>
              <a:rPr lang="en-GB" sz="1800" b="1" dirty="0"/>
              <a:t>Mental Capacity Act 2005</a:t>
            </a:r>
          </a:p>
          <a:p>
            <a:pPr lvl="1"/>
            <a:r>
              <a:rPr lang="en-GB" sz="1400" dirty="0"/>
              <a:t>Protects decision-making rights and provides a framework for best-interests decisions.</a:t>
            </a:r>
          </a:p>
          <a:p>
            <a:r>
              <a:rPr lang="en-GB" sz="1800" b="1" dirty="0"/>
              <a:t>Human Rights Act 1998</a:t>
            </a:r>
          </a:p>
          <a:p>
            <a:pPr lvl="1"/>
            <a:r>
              <a:rPr lang="en-GB" sz="1400" dirty="0"/>
              <a:t>Relevant considerations include:</a:t>
            </a:r>
          </a:p>
          <a:p>
            <a:pPr lvl="1"/>
            <a:r>
              <a:rPr lang="en-GB" sz="1400" dirty="0"/>
              <a:t>Life</a:t>
            </a:r>
          </a:p>
          <a:p>
            <a:pPr lvl="1"/>
            <a:r>
              <a:rPr lang="en-GB" sz="1400" dirty="0"/>
              <a:t>Privacy and family life</a:t>
            </a:r>
          </a:p>
          <a:p>
            <a:pPr lvl="1"/>
            <a:r>
              <a:rPr lang="en-GB" sz="1400" dirty="0"/>
              <a:t>Freedom of belief</a:t>
            </a:r>
          </a:p>
          <a:p>
            <a:pPr lvl="1"/>
            <a:r>
              <a:rPr lang="en-GB" sz="1400" dirty="0"/>
              <a:t>Protection from degrading treatment</a:t>
            </a:r>
          </a:p>
          <a:p>
            <a:r>
              <a:rPr lang="en-GB" sz="1800" b="1" dirty="0"/>
              <a:t>Equality Act 2010</a:t>
            </a:r>
          </a:p>
          <a:p>
            <a:pPr lvl="1"/>
            <a:r>
              <a:rPr lang="en-GB" sz="1400" dirty="0"/>
              <a:t>Services must avoid unlawful discrimination and make reasonable adjustments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8C02B47C-1E3C-8764-FEA4-4088523F0A80}"/>
              </a:ext>
            </a:extLst>
          </p:cNvPr>
          <p:cNvSpPr txBox="1"/>
          <p:nvPr/>
        </p:nvSpPr>
        <p:spPr>
          <a:xfrm>
            <a:off x="8382000" y="5429927"/>
            <a:ext cx="3603812" cy="276999"/>
          </a:xfrm>
          <a:prstGeom prst="rect">
            <a:avLst/>
          </a:prstGeom>
          <a:noFill/>
        </p:spPr>
        <p:txBody>
          <a:bodyPr wrap="square">
            <a:spAutoFit/>
          </a:bodyPr>
          <a:lstStyle/>
          <a:p>
            <a:r>
              <a:rPr lang="en-GB" sz="1200" dirty="0"/>
              <a:t>(NICE, 2019; Legislation.gov.uk, 2026a, 2026b, 2026c)</a:t>
            </a:r>
          </a:p>
        </p:txBody>
      </p:sp>
    </p:spTree>
    <p:extLst>
      <p:ext uri="{BB962C8B-B14F-4D97-AF65-F5344CB8AC3E}">
        <p14:creationId xmlns:p14="http://schemas.microsoft.com/office/powerpoint/2010/main" val="1543076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0CA52-F592-F1A6-2BEE-DFBC25DED7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92982-7DD9-59CB-79DF-ED49F7283F98}"/>
              </a:ext>
            </a:extLst>
          </p:cNvPr>
          <p:cNvSpPr>
            <a:spLocks noGrp="1"/>
          </p:cNvSpPr>
          <p:nvPr>
            <p:ph type="title"/>
          </p:nvPr>
        </p:nvSpPr>
        <p:spPr>
          <a:xfrm>
            <a:off x="358219" y="365126"/>
            <a:ext cx="11481847" cy="585134"/>
          </a:xfrm>
        </p:spPr>
        <p:txBody>
          <a:bodyPr>
            <a:normAutofit fontScale="90000"/>
          </a:bodyPr>
          <a:lstStyle/>
          <a:p>
            <a:pPr algn="ctr"/>
            <a:r>
              <a:rPr lang="en-GB" b="1" dirty="0">
                <a:latin typeface="+mn-lt"/>
              </a:rPr>
              <a:t>Policy, Rights and Inequalities</a:t>
            </a:r>
          </a:p>
        </p:txBody>
      </p:sp>
      <p:sp>
        <p:nvSpPr>
          <p:cNvPr id="4" name="Rectangle 1">
            <a:extLst>
              <a:ext uri="{FF2B5EF4-FFF2-40B4-BE49-F238E27FC236}">
                <a16:creationId xmlns:a16="http://schemas.microsoft.com/office/drawing/2014/main" id="{317F8840-2420-23E4-4D35-40FBBF522F2E}"/>
              </a:ext>
            </a:extLst>
          </p:cNvPr>
          <p:cNvSpPr>
            <a:spLocks noGrp="1" noChangeArrowheads="1"/>
          </p:cNvSpPr>
          <p:nvPr>
            <p:ph idx="1"/>
          </p:nvPr>
        </p:nvSpPr>
        <p:spPr bwMode="auto">
          <a:xfrm>
            <a:off x="725772" y="1161440"/>
            <a:ext cx="9983645" cy="3923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endParaRPr lang="en-GB" sz="1600" dirty="0"/>
          </a:p>
          <a:p>
            <a:pPr marL="0" indent="0">
              <a:buNone/>
            </a:pPr>
            <a:r>
              <a:rPr lang="en-GB" sz="1800" b="1" dirty="0"/>
              <a:t>Who May Experience Barriers?</a:t>
            </a:r>
          </a:p>
          <a:p>
            <a:pPr lvl="1"/>
            <a:r>
              <a:rPr lang="en-GB" sz="1600" dirty="0"/>
              <a:t>People with dementia</a:t>
            </a:r>
          </a:p>
          <a:p>
            <a:pPr lvl="1"/>
            <a:r>
              <a:rPr lang="en-GB" sz="1600" dirty="0"/>
              <a:t>Minority ethnic communities</a:t>
            </a:r>
          </a:p>
          <a:p>
            <a:pPr lvl="1"/>
            <a:r>
              <a:rPr lang="en-GB" sz="1600" dirty="0"/>
              <a:t>LGBTQ+ older people</a:t>
            </a:r>
          </a:p>
          <a:p>
            <a:pPr lvl="1"/>
            <a:r>
              <a:rPr lang="en-GB" sz="1600" dirty="0"/>
              <a:t>People with learning disabilities</a:t>
            </a:r>
          </a:p>
          <a:p>
            <a:pPr lvl="1"/>
            <a:r>
              <a:rPr lang="en-GB" sz="1600" dirty="0"/>
              <a:t>People experiencing poverty or homelessness</a:t>
            </a:r>
          </a:p>
          <a:p>
            <a:pPr lvl="1"/>
            <a:r>
              <a:rPr lang="en-GB" sz="1600" dirty="0"/>
              <a:t>People in rural areas</a:t>
            </a:r>
          </a:p>
          <a:p>
            <a:pPr lvl="1"/>
            <a:r>
              <a:rPr lang="en-GB" sz="1600" dirty="0"/>
              <a:t>People with non-cancer diagnoses</a:t>
            </a:r>
          </a:p>
          <a:p>
            <a:pPr lvl="1"/>
            <a:r>
              <a:rPr lang="en-GB" sz="1600" dirty="0"/>
              <a:t>People with language or communication needs</a:t>
            </a:r>
          </a:p>
          <a:p>
            <a:pPr marL="0" indent="0">
              <a:buNone/>
            </a:pPr>
            <a:r>
              <a:rPr lang="en-GB" sz="1600" b="1" dirty="0"/>
              <a:t>Critical question</a:t>
            </a:r>
          </a:p>
          <a:p>
            <a:r>
              <a:rPr lang="en-GB" sz="1600" i="1" dirty="0"/>
              <a:t>Is choice meaningful when suitable services are unavailable?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EDF18452-23F1-2B41-242B-4E5E7BFF7CED}"/>
              </a:ext>
            </a:extLst>
          </p:cNvPr>
          <p:cNvSpPr txBox="1"/>
          <p:nvPr/>
        </p:nvSpPr>
        <p:spPr>
          <a:xfrm>
            <a:off x="8408894" y="5417765"/>
            <a:ext cx="3612776" cy="276999"/>
          </a:xfrm>
          <a:prstGeom prst="rect">
            <a:avLst/>
          </a:prstGeom>
          <a:noFill/>
        </p:spPr>
        <p:txBody>
          <a:bodyPr wrap="square">
            <a:spAutoFit/>
          </a:bodyPr>
          <a:lstStyle/>
          <a:p>
            <a:r>
              <a:rPr lang="en-GB" sz="1200" dirty="0"/>
              <a:t>(NICE, 2019; Legislation.gov.uk, 2026a, 2026b, 2026c)</a:t>
            </a:r>
          </a:p>
        </p:txBody>
      </p:sp>
    </p:spTree>
    <p:extLst>
      <p:ext uri="{BB962C8B-B14F-4D97-AF65-F5344CB8AC3E}">
        <p14:creationId xmlns:p14="http://schemas.microsoft.com/office/powerpoint/2010/main" val="3185625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04217-1788-C016-473E-6077213246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834B6-2EDE-D7A1-27D7-F94CA45CBE5B}"/>
              </a:ext>
            </a:extLst>
          </p:cNvPr>
          <p:cNvSpPr>
            <a:spLocks noGrp="1"/>
          </p:cNvSpPr>
          <p:nvPr>
            <p:ph type="title"/>
          </p:nvPr>
        </p:nvSpPr>
        <p:spPr>
          <a:xfrm>
            <a:off x="355076" y="30562"/>
            <a:ext cx="11481847" cy="800287"/>
          </a:xfrm>
        </p:spPr>
        <p:txBody>
          <a:bodyPr/>
          <a:lstStyle/>
          <a:p>
            <a:pPr algn="ctr"/>
            <a:r>
              <a:rPr lang="en-GB" b="1" dirty="0">
                <a:latin typeface="+mn-lt"/>
              </a:rPr>
              <a:t>Assisted Dying and Euthanasia</a:t>
            </a:r>
          </a:p>
        </p:txBody>
      </p:sp>
      <p:sp>
        <p:nvSpPr>
          <p:cNvPr id="4" name="Rectangle 1">
            <a:extLst>
              <a:ext uri="{FF2B5EF4-FFF2-40B4-BE49-F238E27FC236}">
                <a16:creationId xmlns:a16="http://schemas.microsoft.com/office/drawing/2014/main" id="{EDEFBD49-4115-1FC3-CECA-140E55537A70}"/>
              </a:ext>
            </a:extLst>
          </p:cNvPr>
          <p:cNvSpPr>
            <a:spLocks noGrp="1" noChangeArrowheads="1"/>
          </p:cNvSpPr>
          <p:nvPr>
            <p:ph idx="1"/>
          </p:nvPr>
        </p:nvSpPr>
        <p:spPr bwMode="auto">
          <a:xfrm>
            <a:off x="358219" y="752836"/>
            <a:ext cx="10371750" cy="5191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indent="0">
              <a:buNone/>
            </a:pPr>
            <a:r>
              <a:rPr lang="en-GB" sz="2000" b="1" dirty="0"/>
              <a:t>Clarifying the Terms</a:t>
            </a:r>
          </a:p>
          <a:p>
            <a:r>
              <a:rPr lang="en-GB" sz="2000" b="1" dirty="0"/>
              <a:t>Euthanasia</a:t>
            </a:r>
          </a:p>
          <a:p>
            <a:pPr lvl="1"/>
            <a:r>
              <a:rPr lang="en-GB" sz="1400" dirty="0"/>
              <a:t>Another person deliberately administers the means that causes the individual’s death.</a:t>
            </a:r>
          </a:p>
          <a:p>
            <a:r>
              <a:rPr lang="en-GB" sz="2000" b="1" dirty="0"/>
              <a:t>Assisted Suicide</a:t>
            </a:r>
          </a:p>
          <a:p>
            <a:pPr lvl="1"/>
            <a:r>
              <a:rPr lang="en-GB" sz="1400" dirty="0"/>
              <a:t>A person is intentionally helped to end their own life but performs the final act themselves.</a:t>
            </a:r>
          </a:p>
          <a:p>
            <a:r>
              <a:rPr lang="en-GB" sz="2000" b="1" dirty="0"/>
              <a:t>Assisted Dying</a:t>
            </a:r>
          </a:p>
          <a:p>
            <a:pPr lvl="1"/>
            <a:r>
              <a:rPr lang="en-GB" sz="1400" dirty="0"/>
              <a:t>A term often used for a proposed legal process limited to defined circumstances, commonly terminal illness and mental capacity.</a:t>
            </a:r>
          </a:p>
          <a:p>
            <a:r>
              <a:rPr lang="en-GB" sz="2000" b="1" dirty="0"/>
              <a:t>Current Position in England and Wales</a:t>
            </a:r>
          </a:p>
          <a:p>
            <a:pPr lvl="1"/>
            <a:r>
              <a:rPr lang="en-GB" sz="1400" dirty="0"/>
              <a:t>Assisted dying and euthanasia remain unlawful.</a:t>
            </a:r>
          </a:p>
          <a:p>
            <a:pPr lvl="1"/>
            <a:r>
              <a:rPr lang="en-GB" sz="1400" dirty="0"/>
              <a:t>The </a:t>
            </a:r>
            <a:r>
              <a:rPr lang="en-GB" sz="1400" b="1" dirty="0"/>
              <a:t>2024–26 Terminally Ill Adults Bill</a:t>
            </a:r>
            <a:r>
              <a:rPr lang="en-GB" sz="1400" dirty="0"/>
              <a:t> did not complete its parliamentary stages before the session ended.</a:t>
            </a:r>
          </a:p>
          <a:p>
            <a:pPr lvl="1"/>
            <a:r>
              <a:rPr lang="en-GB" sz="1400" dirty="0"/>
              <a:t>A new </a:t>
            </a:r>
            <a:r>
              <a:rPr lang="en-GB" sz="1400" b="1" dirty="0"/>
              <a:t>Terminally Ill Adults (End of Life) Bill</a:t>
            </a:r>
            <a:r>
              <a:rPr lang="en-GB" sz="1400" dirty="0"/>
              <a:t> was introduced in June 26 and is due to receive its second reading in September 2026.</a:t>
            </a:r>
          </a:p>
          <a:p>
            <a:r>
              <a:rPr lang="en-GB" sz="2000" b="1" dirty="0"/>
              <a:t>Why Is This Relevant to Empowerment? - </a:t>
            </a:r>
            <a:r>
              <a:rPr lang="en-GB" sz="1600" dirty="0"/>
              <a:t>The debate involves a tension between:</a:t>
            </a:r>
          </a:p>
          <a:p>
            <a:pPr lvl="1"/>
            <a:r>
              <a:rPr lang="en-GB" sz="1400" dirty="0"/>
              <a:t>Autonomy and protection</a:t>
            </a:r>
          </a:p>
          <a:p>
            <a:pPr lvl="1"/>
            <a:r>
              <a:rPr lang="en-GB" sz="1400" dirty="0"/>
              <a:t>Choice and coercion</a:t>
            </a:r>
          </a:p>
          <a:p>
            <a:pPr lvl="1"/>
            <a:r>
              <a:rPr lang="en-GB" sz="1400" dirty="0"/>
              <a:t>Relief of suffering and preservation of life</a:t>
            </a:r>
          </a:p>
          <a:p>
            <a:pPr lvl="1"/>
            <a:r>
              <a:rPr lang="en-GB" sz="1400" dirty="0"/>
              <a:t>Individual rights and professional responsibilities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CBE8A716-EEEB-DCAE-9BD9-54073F3E1D60}"/>
              </a:ext>
            </a:extLst>
          </p:cNvPr>
          <p:cNvSpPr txBox="1"/>
          <p:nvPr/>
        </p:nvSpPr>
        <p:spPr>
          <a:xfrm>
            <a:off x="9416452" y="5333111"/>
            <a:ext cx="2420471" cy="276999"/>
          </a:xfrm>
          <a:prstGeom prst="rect">
            <a:avLst/>
          </a:prstGeom>
          <a:noFill/>
        </p:spPr>
        <p:txBody>
          <a:bodyPr wrap="square">
            <a:spAutoFit/>
          </a:bodyPr>
          <a:lstStyle/>
          <a:p>
            <a:r>
              <a:rPr lang="en-GB" sz="1200" dirty="0"/>
              <a:t>(UK Parliament, 2026)</a:t>
            </a:r>
          </a:p>
        </p:txBody>
      </p:sp>
    </p:spTree>
    <p:extLst>
      <p:ext uri="{BB962C8B-B14F-4D97-AF65-F5344CB8AC3E}">
        <p14:creationId xmlns:p14="http://schemas.microsoft.com/office/powerpoint/2010/main" val="3802951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B8107-F1F1-0526-E1EF-E11208719D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4B20CE-BF7B-B2EC-3E69-F294D84972DF}"/>
              </a:ext>
            </a:extLst>
          </p:cNvPr>
          <p:cNvSpPr>
            <a:spLocks noGrp="1"/>
          </p:cNvSpPr>
          <p:nvPr>
            <p:ph type="title"/>
          </p:nvPr>
        </p:nvSpPr>
        <p:spPr>
          <a:xfrm>
            <a:off x="358219" y="185832"/>
            <a:ext cx="11481847" cy="567204"/>
          </a:xfrm>
        </p:spPr>
        <p:txBody>
          <a:bodyPr>
            <a:normAutofit fontScale="90000"/>
          </a:bodyPr>
          <a:lstStyle/>
          <a:p>
            <a:pPr algn="ctr"/>
            <a:r>
              <a:rPr lang="en-GB" b="1" dirty="0">
                <a:latin typeface="+mn-lt"/>
              </a:rPr>
              <a:t>Euthanasia and Assisted Dying - The Debate</a:t>
            </a:r>
          </a:p>
        </p:txBody>
      </p:sp>
      <p:sp>
        <p:nvSpPr>
          <p:cNvPr id="4" name="Rectangle 1">
            <a:extLst>
              <a:ext uri="{FF2B5EF4-FFF2-40B4-BE49-F238E27FC236}">
                <a16:creationId xmlns:a16="http://schemas.microsoft.com/office/drawing/2014/main" id="{E97286F8-4586-18A0-EB2E-9CBD1FE9CCD0}"/>
              </a:ext>
            </a:extLst>
          </p:cNvPr>
          <p:cNvSpPr>
            <a:spLocks noGrp="1" noChangeArrowheads="1"/>
          </p:cNvSpPr>
          <p:nvPr>
            <p:ph idx="1"/>
          </p:nvPr>
        </p:nvSpPr>
        <p:spPr bwMode="auto">
          <a:xfrm>
            <a:off x="456830" y="744072"/>
            <a:ext cx="10713193" cy="527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400" b="1" dirty="0"/>
              <a:t>The Central Question - Should assisted dying be legal for terminally ill adults in England and Wales?</a:t>
            </a:r>
            <a:endParaRPr lang="en-GB" sz="2400" dirty="0"/>
          </a:p>
          <a:p>
            <a:r>
              <a:rPr lang="en-GB" sz="2400" b="1" dirty="0"/>
              <a:t>Arguments Supporting Legalisation</a:t>
            </a:r>
          </a:p>
          <a:p>
            <a:pPr lvl="1"/>
            <a:r>
              <a:rPr lang="en-GB" sz="1400" dirty="0"/>
              <a:t>Respects personal autonomy and choice</a:t>
            </a:r>
          </a:p>
          <a:p>
            <a:pPr lvl="1"/>
            <a:r>
              <a:rPr lang="en-GB" sz="1400" dirty="0"/>
              <a:t>May prevent prolonged or intolerable suffering</a:t>
            </a:r>
          </a:p>
          <a:p>
            <a:pPr lvl="1"/>
            <a:r>
              <a:rPr lang="en-GB" sz="1400" dirty="0"/>
              <a:t>Allows greater control over the timing and circumstances of death</a:t>
            </a:r>
          </a:p>
          <a:p>
            <a:pPr lvl="1"/>
            <a:r>
              <a:rPr lang="en-GB" sz="1400" dirty="0"/>
              <a:t>May support an individual’s understanding of dignity</a:t>
            </a:r>
          </a:p>
          <a:p>
            <a:pPr lvl="1"/>
            <a:r>
              <a:rPr lang="en-GB" sz="1400" dirty="0"/>
              <a:t>A regulated system could provide safeguards</a:t>
            </a:r>
          </a:p>
          <a:p>
            <a:pPr lvl="1"/>
            <a:r>
              <a:rPr lang="en-GB" sz="1400" dirty="0"/>
              <a:t>May provide equality for people physically unable to end their own lives</a:t>
            </a:r>
          </a:p>
          <a:p>
            <a:r>
              <a:rPr lang="en-GB" sz="2400" b="1" dirty="0"/>
              <a:t>Arguments Opposing Legalisation</a:t>
            </a:r>
          </a:p>
          <a:p>
            <a:pPr lvl="1"/>
            <a:r>
              <a:rPr lang="en-GB" sz="1400" dirty="0"/>
              <a:t>Older or vulnerable people may experience coercion or subtle pressure</a:t>
            </a:r>
          </a:p>
          <a:p>
            <a:pPr lvl="1"/>
            <a:r>
              <a:rPr lang="en-GB" sz="1400" dirty="0"/>
              <a:t>Some people may feel that they are a burden</a:t>
            </a:r>
          </a:p>
          <a:p>
            <a:pPr lvl="1"/>
            <a:r>
              <a:rPr lang="en-GB" sz="1400" dirty="0"/>
              <a:t>Prognosis and life expectancy can be uncertain</a:t>
            </a:r>
          </a:p>
          <a:p>
            <a:pPr lvl="1"/>
            <a:r>
              <a:rPr lang="en-GB" sz="1400" dirty="0"/>
              <a:t>Capacity, depression and coercion may be difficult to assess</a:t>
            </a:r>
          </a:p>
          <a:p>
            <a:pPr lvl="1"/>
            <a:r>
              <a:rPr lang="en-GB" sz="1400" dirty="0"/>
              <a:t>Safeguards may not remove every risk</a:t>
            </a:r>
          </a:p>
          <a:p>
            <a:pPr lvl="1"/>
            <a:r>
              <a:rPr lang="en-GB" sz="1400" dirty="0"/>
              <a:t>It may affect trust within healthcare relationships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79773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79F9C-F402-77A5-F13E-EC787CEAB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98BAA3-F23F-3194-6554-ABF9114A3C74}"/>
              </a:ext>
            </a:extLst>
          </p:cNvPr>
          <p:cNvSpPr>
            <a:spLocks noGrp="1"/>
          </p:cNvSpPr>
          <p:nvPr>
            <p:ph type="title"/>
          </p:nvPr>
        </p:nvSpPr>
        <p:spPr>
          <a:xfrm>
            <a:off x="80683" y="185832"/>
            <a:ext cx="11759384" cy="567204"/>
          </a:xfrm>
        </p:spPr>
        <p:txBody>
          <a:bodyPr>
            <a:normAutofit fontScale="90000"/>
          </a:bodyPr>
          <a:lstStyle/>
          <a:p>
            <a:pPr algn="ctr"/>
            <a:r>
              <a:rPr lang="en-GB" b="1" dirty="0">
                <a:latin typeface="+mn-lt"/>
              </a:rPr>
              <a:t>Euthanasia and Assisted Dying – Discussing the Motion</a:t>
            </a:r>
          </a:p>
        </p:txBody>
      </p:sp>
      <p:sp>
        <p:nvSpPr>
          <p:cNvPr id="4" name="Rectangle 1">
            <a:extLst>
              <a:ext uri="{FF2B5EF4-FFF2-40B4-BE49-F238E27FC236}">
                <a16:creationId xmlns:a16="http://schemas.microsoft.com/office/drawing/2014/main" id="{E00B17CB-AB81-B69C-0961-C346D5197338}"/>
              </a:ext>
            </a:extLst>
          </p:cNvPr>
          <p:cNvSpPr>
            <a:spLocks noGrp="1" noChangeArrowheads="1"/>
          </p:cNvSpPr>
          <p:nvPr>
            <p:ph idx="1"/>
          </p:nvPr>
        </p:nvSpPr>
        <p:spPr bwMode="auto">
          <a:xfrm>
            <a:off x="456830" y="971058"/>
            <a:ext cx="10713193" cy="4818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600" b="1" dirty="0"/>
              <a:t>Discussion Questions</a:t>
            </a:r>
          </a:p>
          <a:p>
            <a:pPr lvl="1"/>
            <a:r>
              <a:rPr lang="en-GB" sz="1400" dirty="0"/>
              <a:t>Does autonomy include the right to choose the timing and manner of death?</a:t>
            </a:r>
          </a:p>
          <a:p>
            <a:pPr lvl="1"/>
            <a:r>
              <a:rPr lang="en-GB" sz="1400" dirty="0"/>
              <a:t>Can a decision be fully voluntary if the person feels like a burden?</a:t>
            </a:r>
          </a:p>
          <a:p>
            <a:pPr lvl="1"/>
            <a:r>
              <a:rPr lang="en-GB" sz="1400" dirty="0"/>
              <a:t>Should high-quality palliative care be universally available before assisted dying is considered?</a:t>
            </a:r>
          </a:p>
          <a:p>
            <a:pPr lvl="1"/>
            <a:r>
              <a:rPr lang="en-GB" sz="1400" dirty="0"/>
              <a:t>How should capacity, coercion and prognosis be assessed?</a:t>
            </a:r>
          </a:p>
          <a:p>
            <a:pPr lvl="1"/>
            <a:r>
              <a:rPr lang="en-GB" sz="1400" dirty="0"/>
              <a:t>Can legislation adequately protect vulnerable people?</a:t>
            </a:r>
          </a:p>
          <a:p>
            <a:pPr lvl="1"/>
            <a:r>
              <a:rPr lang="en-GB" sz="1400" dirty="0"/>
              <a:t>How should individual rights be balanced against professional and social responsibilities?</a:t>
            </a:r>
          </a:p>
          <a:p>
            <a:r>
              <a:rPr lang="en-GB" sz="1600" b="1" dirty="0">
                <a:solidFill>
                  <a:srgbClr val="C00000"/>
                </a:solidFill>
              </a:rPr>
              <a:t>C</a:t>
            </a:r>
            <a:r>
              <a:rPr lang="en-GB" sz="1600" b="1" dirty="0"/>
              <a:t>-</a:t>
            </a:r>
            <a:r>
              <a:rPr lang="en-GB" sz="1600" b="1" dirty="0">
                <a:solidFill>
                  <a:srgbClr val="00B050"/>
                </a:solidFill>
              </a:rPr>
              <a:t>E</a:t>
            </a:r>
            <a:r>
              <a:rPr lang="en-GB" sz="1600" b="1" dirty="0"/>
              <a:t>-</a:t>
            </a:r>
            <a:r>
              <a:rPr lang="en-GB" sz="1600" b="1" dirty="0">
                <a:solidFill>
                  <a:srgbClr val="7030A0"/>
                </a:solidFill>
              </a:rPr>
              <a:t>R</a:t>
            </a:r>
            <a:r>
              <a:rPr lang="en-GB" sz="1600" b="1" dirty="0"/>
              <a:t> Activity</a:t>
            </a:r>
          </a:p>
          <a:p>
            <a:pPr marL="0" indent="0">
              <a:buNone/>
            </a:pPr>
            <a:r>
              <a:rPr lang="en-GB" sz="1400" b="1" dirty="0">
                <a:solidFill>
                  <a:srgbClr val="C00000"/>
                </a:solidFill>
              </a:rPr>
              <a:t>Claim</a:t>
            </a:r>
          </a:p>
          <a:p>
            <a:pPr lvl="1"/>
            <a:r>
              <a:rPr lang="en-GB" sz="1400" dirty="0"/>
              <a:t>State whether you support or oppose the motion.</a:t>
            </a:r>
          </a:p>
          <a:p>
            <a:pPr marL="0" indent="0">
              <a:buNone/>
            </a:pPr>
            <a:r>
              <a:rPr lang="en-GB" sz="1400" b="1" dirty="0">
                <a:solidFill>
                  <a:srgbClr val="00B050"/>
                </a:solidFill>
              </a:rPr>
              <a:t>Evidence</a:t>
            </a:r>
          </a:p>
          <a:p>
            <a:pPr lvl="1"/>
            <a:r>
              <a:rPr lang="en-GB" sz="1400" dirty="0"/>
              <a:t>Use research, law, policy or professional guidance to support your position.</a:t>
            </a:r>
          </a:p>
          <a:p>
            <a:pPr marL="0" indent="0">
              <a:buNone/>
            </a:pPr>
            <a:r>
              <a:rPr lang="en-GB" sz="1400" b="1" dirty="0">
                <a:solidFill>
                  <a:srgbClr val="7030A0"/>
                </a:solidFill>
              </a:rPr>
              <a:t>Reasoning</a:t>
            </a:r>
          </a:p>
          <a:p>
            <a:pPr lvl="1"/>
            <a:r>
              <a:rPr lang="en-GB" sz="1400" dirty="0"/>
              <a:t>Explain why the evidence supports your argument.</a:t>
            </a:r>
            <a:br>
              <a:rPr lang="en-GB" sz="1400" dirty="0"/>
            </a:br>
            <a:endParaRPr lang="en-GB" sz="1400" dirty="0"/>
          </a:p>
          <a:p>
            <a:pPr marL="0" indent="0">
              <a:buNone/>
            </a:pPr>
            <a:r>
              <a:rPr lang="en-GB" sz="1600" b="1" i="1" dirty="0">
                <a:solidFill>
                  <a:schemeClr val="accent1">
                    <a:lumMod val="75000"/>
                  </a:schemeClr>
                </a:solidFill>
              </a:rPr>
              <a:t>Critical Final Question - Can genuine choice exist when access to palliative care, social care and family support is unequal?</a:t>
            </a:r>
            <a:endParaRPr lang="en-GB" sz="1600" i="1" dirty="0">
              <a:solidFill>
                <a:schemeClr val="accent1">
                  <a:lumMod val="75000"/>
                </a:schemeClr>
              </a:solidFill>
            </a:endParaRPr>
          </a:p>
          <a:p>
            <a:pPr marL="0" indent="0">
              <a:buNone/>
            </a:pPr>
            <a:endParaRPr lang="en-GB" sz="1400" dirty="0"/>
          </a:p>
        </p:txBody>
      </p:sp>
    </p:spTree>
    <p:extLst>
      <p:ext uri="{BB962C8B-B14F-4D97-AF65-F5344CB8AC3E}">
        <p14:creationId xmlns:p14="http://schemas.microsoft.com/office/powerpoint/2010/main" val="2306625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C01331-1288-AB49-0ED3-77744205B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28C30-36F2-6160-DA43-30C51E9F5809}"/>
              </a:ext>
            </a:extLst>
          </p:cNvPr>
          <p:cNvSpPr>
            <a:spLocks noGrp="1"/>
          </p:cNvSpPr>
          <p:nvPr>
            <p:ph type="title"/>
          </p:nvPr>
        </p:nvSpPr>
        <p:spPr>
          <a:xfrm>
            <a:off x="451073" y="284394"/>
            <a:ext cx="11481847" cy="430403"/>
          </a:xfrm>
        </p:spPr>
        <p:txBody>
          <a:bodyPr>
            <a:normAutofit fontScale="90000"/>
          </a:bodyPr>
          <a:lstStyle/>
          <a:p>
            <a:r>
              <a:rPr lang="en-GB" b="1" dirty="0">
                <a:latin typeface="+mn-lt"/>
              </a:rPr>
              <a:t>Conclusion- Death, Dying and End-of-Life Care</a:t>
            </a:r>
          </a:p>
        </p:txBody>
      </p:sp>
      <p:sp>
        <p:nvSpPr>
          <p:cNvPr id="4" name="Rectangle 1">
            <a:extLst>
              <a:ext uri="{FF2B5EF4-FFF2-40B4-BE49-F238E27FC236}">
                <a16:creationId xmlns:a16="http://schemas.microsoft.com/office/drawing/2014/main" id="{51F5BB5C-8129-7E58-F149-C14EA9E48B5A}"/>
              </a:ext>
            </a:extLst>
          </p:cNvPr>
          <p:cNvSpPr>
            <a:spLocks noGrp="1" noChangeArrowheads="1"/>
          </p:cNvSpPr>
          <p:nvPr>
            <p:ph idx="1"/>
          </p:nvPr>
        </p:nvSpPr>
        <p:spPr bwMode="auto">
          <a:xfrm>
            <a:off x="351934" y="1185514"/>
            <a:ext cx="11580986" cy="4206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000" b="1" dirty="0"/>
              <a:t>Key Messages</a:t>
            </a:r>
          </a:p>
          <a:p>
            <a:pPr lvl="1"/>
            <a:r>
              <a:rPr lang="en-GB" sz="1400" dirty="0"/>
              <a:t>A good death means different things to different people. </a:t>
            </a:r>
          </a:p>
          <a:p>
            <a:pPr lvl="1"/>
            <a:r>
              <a:rPr lang="en-GB" sz="1400" dirty="0"/>
              <a:t>Dignity, identity and relationships remain important. </a:t>
            </a:r>
          </a:p>
          <a:p>
            <a:pPr lvl="1"/>
            <a:r>
              <a:rPr lang="en-GB" sz="1400" dirty="0"/>
              <a:t>Honest communication supports trust and choice. </a:t>
            </a:r>
          </a:p>
          <a:p>
            <a:pPr lvl="1"/>
            <a:r>
              <a:rPr lang="en-GB" sz="1400" dirty="0"/>
              <a:t>Advance planning must remain voluntary and responsive. </a:t>
            </a:r>
          </a:p>
          <a:p>
            <a:pPr lvl="1"/>
            <a:r>
              <a:rPr lang="en-GB" sz="1400" dirty="0"/>
              <a:t>Capacity is decision-specific and should not be assumed absent. </a:t>
            </a:r>
          </a:p>
          <a:p>
            <a:pPr lvl="1"/>
            <a:r>
              <a:rPr lang="en-GB" sz="1400" dirty="0"/>
              <a:t>Protection should not automatically remove autonomy.</a:t>
            </a:r>
          </a:p>
          <a:p>
            <a:pPr marL="0" indent="0">
              <a:buNone/>
            </a:pPr>
            <a:r>
              <a:rPr lang="en-GB" sz="1800" b="1" dirty="0"/>
              <a:t>Returning to Theory</a:t>
            </a:r>
          </a:p>
          <a:p>
            <a:pPr lvl="1"/>
            <a:r>
              <a:rPr lang="en-GB" sz="1400" b="1" dirty="0"/>
              <a:t>Kübler-Ross</a:t>
            </a:r>
            <a:r>
              <a:rPr lang="en-GB" sz="1400" dirty="0"/>
              <a:t> may help identify possible emotional responses, but dying should not be treated as a fixed sequence.</a:t>
            </a:r>
          </a:p>
          <a:p>
            <a:pPr lvl="1"/>
            <a:r>
              <a:rPr lang="en-GB" sz="1400" b="1" dirty="0"/>
              <a:t>Person-centred theory</a:t>
            </a:r>
            <a:r>
              <a:rPr lang="en-GB" sz="1400" dirty="0"/>
              <a:t> keeps the individual’s identity, wishes and relationships central.</a:t>
            </a:r>
          </a:p>
          <a:p>
            <a:pPr lvl="1"/>
            <a:r>
              <a:rPr lang="en-GB" sz="1400" b="1" dirty="0"/>
              <a:t>Continuity Theory</a:t>
            </a:r>
            <a:r>
              <a:rPr lang="en-GB" sz="1400" dirty="0"/>
              <a:t> highlights the importance of familiar people, routines and surroundings.</a:t>
            </a:r>
          </a:p>
          <a:p>
            <a:pPr lvl="1"/>
            <a:r>
              <a:rPr lang="en-GB" sz="1400" b="1" dirty="0"/>
              <a:t>Activity Theory</a:t>
            </a:r>
            <a:r>
              <a:rPr lang="en-GB" sz="1400" dirty="0"/>
              <a:t> reminds practitioners that meaningful participation can continue, although activity may need to be redefined.</a:t>
            </a:r>
            <a:br>
              <a:rPr lang="en-GB" sz="1400" dirty="0"/>
            </a:br>
            <a:endParaRPr lang="en-GB" sz="1400" dirty="0"/>
          </a:p>
          <a:p>
            <a:pPr marL="0" indent="0">
              <a:buNone/>
            </a:pPr>
            <a:r>
              <a:rPr lang="en-GB" sz="1800" b="1" i="1" dirty="0">
                <a:solidFill>
                  <a:schemeClr val="accent1">
                    <a:lumMod val="75000"/>
                  </a:schemeClr>
                </a:solidFill>
              </a:rPr>
              <a:t>Final Reflection- What does it mean to empower someone when they cannot control the fact that they are dying?</a:t>
            </a:r>
            <a:endParaRPr lang="en-GB" sz="1800" i="1" dirty="0">
              <a:solidFill>
                <a:schemeClr val="accent1">
                  <a:lumMod val="75000"/>
                </a:schemeClr>
              </a:solidFill>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6315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FD97C-2C85-95F5-4FEA-ABDAE8E771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735616-44D2-4B70-7D54-401C3F84E00D}"/>
              </a:ext>
            </a:extLst>
          </p:cNvPr>
          <p:cNvSpPr>
            <a:spLocks noGrp="1"/>
          </p:cNvSpPr>
          <p:nvPr>
            <p:ph type="title"/>
          </p:nvPr>
        </p:nvSpPr>
        <p:spPr>
          <a:xfrm>
            <a:off x="355076" y="33432"/>
            <a:ext cx="11481847" cy="504450"/>
          </a:xfrm>
        </p:spPr>
        <p:txBody>
          <a:bodyPr>
            <a:normAutofit/>
          </a:bodyPr>
          <a:lstStyle/>
          <a:p>
            <a:r>
              <a:rPr lang="en-GB" sz="2800" b="1" dirty="0">
                <a:latin typeface="+mn-lt"/>
              </a:rPr>
              <a:t>Reference List</a:t>
            </a:r>
          </a:p>
        </p:txBody>
      </p:sp>
      <p:sp>
        <p:nvSpPr>
          <p:cNvPr id="3" name="Content Placeholder 2">
            <a:extLst>
              <a:ext uri="{FF2B5EF4-FFF2-40B4-BE49-F238E27FC236}">
                <a16:creationId xmlns:a16="http://schemas.microsoft.com/office/drawing/2014/main" id="{C4835611-1739-E4F8-D020-B19E921F0A8B}"/>
              </a:ext>
            </a:extLst>
          </p:cNvPr>
          <p:cNvSpPr>
            <a:spLocks noGrp="1"/>
          </p:cNvSpPr>
          <p:nvPr>
            <p:ph idx="1"/>
          </p:nvPr>
        </p:nvSpPr>
        <p:spPr>
          <a:xfrm>
            <a:off x="267645" y="977153"/>
            <a:ext cx="11481847" cy="4088384"/>
          </a:xfrm>
        </p:spPr>
        <p:txBody>
          <a:bodyPr>
            <a:normAutofit/>
          </a:bodyPr>
          <a:lstStyle/>
          <a:p>
            <a:pPr marL="0" indent="0">
              <a:buNone/>
            </a:pPr>
            <a:r>
              <a:rPr lang="en-GB" sz="3200" b="1" dirty="0"/>
              <a:t> </a:t>
            </a:r>
            <a:endParaRPr lang="en-GB" sz="3200" dirty="0"/>
          </a:p>
        </p:txBody>
      </p:sp>
      <p:sp>
        <p:nvSpPr>
          <p:cNvPr id="5" name="TextBox 4">
            <a:extLst>
              <a:ext uri="{FF2B5EF4-FFF2-40B4-BE49-F238E27FC236}">
                <a16:creationId xmlns:a16="http://schemas.microsoft.com/office/drawing/2014/main" id="{75B5F88D-F967-AAD7-D5DE-86811C911E2C}"/>
              </a:ext>
            </a:extLst>
          </p:cNvPr>
          <p:cNvSpPr txBox="1"/>
          <p:nvPr/>
        </p:nvSpPr>
        <p:spPr>
          <a:xfrm>
            <a:off x="71719" y="394068"/>
            <a:ext cx="12120282" cy="5252464"/>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Atchley, R.C. (1989) ‘A continuity theory of normal aging’, </a:t>
            </a:r>
            <a:r>
              <a:rPr lang="en-GB" sz="1200" i="1" kern="100" dirty="0">
                <a:effectLst/>
                <a:latin typeface="Aptos" panose="020B0004020202020204" pitchFamily="34" charset="0"/>
                <a:ea typeface="DengXian" panose="02010600030101010101" pitchFamily="2" charset="-122"/>
                <a:cs typeface="Arial" panose="020B0604020202020204" pitchFamily="34" charset="0"/>
              </a:rPr>
              <a:t>The Gerontologist</a:t>
            </a:r>
            <a:r>
              <a:rPr lang="en-GB" sz="1200" kern="100" dirty="0">
                <a:effectLst/>
                <a:latin typeface="Aptos" panose="020B0004020202020204" pitchFamily="34" charset="0"/>
                <a:ea typeface="DengXian" panose="02010600030101010101" pitchFamily="2" charset="-122"/>
                <a:cs typeface="Arial" panose="020B0604020202020204" pitchFamily="34" charset="0"/>
              </a:rPr>
              <a:t>, 29(2), pp. 183–190.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2"/>
              </a:rPr>
              <a:t>https://doi.org/10.1093/geront/29.2.183</a:t>
            </a:r>
            <a:b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Corr, C.A. (1993) ‘Coping with dying: Lessons that we should and should not learn from the work of Elisabeth Kübler-Ross’, </a:t>
            </a:r>
            <a:r>
              <a:rPr lang="en-GB" sz="1200" i="1" kern="100" dirty="0">
                <a:effectLst/>
                <a:latin typeface="Aptos" panose="020B0004020202020204" pitchFamily="34" charset="0"/>
                <a:ea typeface="DengXian" panose="02010600030101010101" pitchFamily="2" charset="-122"/>
                <a:cs typeface="Arial" panose="020B0604020202020204" pitchFamily="34" charset="0"/>
              </a:rPr>
              <a:t>Death Studies</a:t>
            </a:r>
            <a:r>
              <a:rPr lang="en-GB" sz="1200" kern="100" dirty="0">
                <a:effectLst/>
                <a:latin typeface="Aptos" panose="020B0004020202020204" pitchFamily="34" charset="0"/>
                <a:ea typeface="DengXian" panose="02010600030101010101" pitchFamily="2" charset="-122"/>
                <a:cs typeface="Arial" panose="020B0604020202020204" pitchFamily="34" charset="0"/>
              </a:rPr>
              <a:t>, 17(1), pp. 69–83.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3"/>
              </a:rPr>
              <a:t>https://doi.org/10.1080/07481189308252605</a:t>
            </a:r>
            <a:b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Havighurst, R.J. (1961) ‘Successful aging’, </a:t>
            </a:r>
            <a:r>
              <a:rPr lang="en-GB" sz="1200" i="1" kern="100" dirty="0">
                <a:effectLst/>
                <a:latin typeface="Aptos" panose="020B0004020202020204" pitchFamily="34" charset="0"/>
                <a:ea typeface="DengXian" panose="02010600030101010101" pitchFamily="2" charset="-122"/>
                <a:cs typeface="Arial" panose="020B0604020202020204" pitchFamily="34" charset="0"/>
              </a:rPr>
              <a:t>The Gerontologist</a:t>
            </a:r>
            <a:r>
              <a:rPr lang="en-GB" sz="1200" kern="100" dirty="0">
                <a:effectLst/>
                <a:latin typeface="Aptos" panose="020B0004020202020204" pitchFamily="34" charset="0"/>
                <a:ea typeface="DengXian" panose="02010600030101010101" pitchFamily="2" charset="-122"/>
                <a:cs typeface="Arial" panose="020B0604020202020204" pitchFamily="34" charset="0"/>
              </a:rPr>
              <a:t>, 1(1), pp. 8–13.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4"/>
              </a:rPr>
              <a:t>https://doi.org/10.1093/geront/1.1.8</a:t>
            </a:r>
            <a:b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Kübler-Ross, E. (1969) </a:t>
            </a:r>
            <a:r>
              <a:rPr lang="en-GB" sz="1200" i="1" kern="100" dirty="0">
                <a:effectLst/>
                <a:latin typeface="Aptos" panose="020B0004020202020204" pitchFamily="34" charset="0"/>
                <a:ea typeface="DengXian" panose="02010600030101010101" pitchFamily="2" charset="-122"/>
                <a:cs typeface="Arial" panose="020B0604020202020204" pitchFamily="34" charset="0"/>
              </a:rPr>
              <a:t>On Death and Dying</a:t>
            </a:r>
            <a:r>
              <a:rPr lang="en-GB" sz="1200" kern="100" dirty="0">
                <a:effectLst/>
                <a:latin typeface="Aptos" panose="020B0004020202020204" pitchFamily="34" charset="0"/>
                <a:ea typeface="DengXian" panose="02010600030101010101" pitchFamily="2" charset="-122"/>
                <a:cs typeface="Arial" panose="020B0604020202020204" pitchFamily="34" charset="0"/>
              </a:rPr>
              <a:t>. New York: Macmillan.</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Legislation.gov.uk (2026a) </a:t>
            </a:r>
            <a:r>
              <a:rPr lang="en-GB" sz="1200" i="1" kern="100" dirty="0">
                <a:effectLst/>
                <a:latin typeface="Aptos" panose="020B0004020202020204" pitchFamily="34" charset="0"/>
                <a:ea typeface="DengXian" panose="02010600030101010101" pitchFamily="2" charset="-122"/>
                <a:cs typeface="Arial" panose="020B0604020202020204" pitchFamily="34" charset="0"/>
              </a:rPr>
              <a:t>Equality Act 2010</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5"/>
              </a:rPr>
              <a:t>https://www.legislation.gov.uk/ukpga/2010/15/contents</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Legislation.gov.uk (2026b) </a:t>
            </a:r>
            <a:r>
              <a:rPr lang="en-GB" sz="1200" i="1" kern="100" dirty="0">
                <a:effectLst/>
                <a:latin typeface="Aptos" panose="020B0004020202020204" pitchFamily="34" charset="0"/>
                <a:ea typeface="DengXian" panose="02010600030101010101" pitchFamily="2" charset="-122"/>
                <a:cs typeface="Arial" panose="020B0604020202020204" pitchFamily="34" charset="0"/>
              </a:rPr>
              <a:t>Human Rights Act 1998</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6"/>
              </a:rPr>
              <a:t>https://www.legislation.gov.uk/ukpga/1998/42/contents</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Legislation.gov.uk (2026c) </a:t>
            </a:r>
            <a:r>
              <a:rPr lang="en-GB" sz="1200" i="1" kern="100" dirty="0">
                <a:effectLst/>
                <a:latin typeface="Aptos" panose="020B0004020202020204" pitchFamily="34" charset="0"/>
                <a:ea typeface="DengXian" panose="02010600030101010101" pitchFamily="2" charset="-122"/>
                <a:cs typeface="Arial" panose="020B0604020202020204" pitchFamily="34" charset="0"/>
              </a:rPr>
              <a:t>Mental Capacity Act 2005</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7"/>
              </a:rPr>
              <a:t>https://www.legislation.gov.uk/ukpga/2005/9/contents</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McCormack, B. and McCance, T. (eds.) (2017) </a:t>
            </a:r>
            <a:r>
              <a:rPr lang="en-GB" sz="1200" i="1" kern="100" dirty="0">
                <a:effectLst/>
                <a:latin typeface="Aptos" panose="020B0004020202020204" pitchFamily="34" charset="0"/>
                <a:ea typeface="DengXian" panose="02010600030101010101" pitchFamily="2" charset="-122"/>
                <a:cs typeface="Arial" panose="020B0604020202020204" pitchFamily="34" charset="0"/>
              </a:rPr>
              <a:t>Person-Centred Practice in Nursing and Health Care: Theory and Practice</a:t>
            </a:r>
            <a:r>
              <a:rPr lang="en-GB" sz="1200" kern="100" dirty="0">
                <a:effectLst/>
                <a:latin typeface="Aptos" panose="020B0004020202020204" pitchFamily="34" charset="0"/>
                <a:ea typeface="DengXian" panose="02010600030101010101" pitchFamily="2" charset="-122"/>
                <a:cs typeface="Arial" panose="020B0604020202020204" pitchFamily="34" charset="0"/>
              </a:rPr>
              <a:t>. 2nd </a:t>
            </a:r>
            <a:r>
              <a:rPr lang="en-GB" sz="1200" kern="100" dirty="0" err="1">
                <a:effectLst/>
                <a:latin typeface="Aptos" panose="020B0004020202020204" pitchFamily="34" charset="0"/>
                <a:ea typeface="DengXian" panose="02010600030101010101" pitchFamily="2" charset="-122"/>
                <a:cs typeface="Arial" panose="020B0604020202020204" pitchFamily="34" charset="0"/>
              </a:rPr>
              <a:t>edn</a:t>
            </a:r>
            <a:r>
              <a:rPr lang="en-GB" sz="1200" kern="100" dirty="0">
                <a:effectLst/>
                <a:latin typeface="Aptos" panose="020B0004020202020204" pitchFamily="34" charset="0"/>
                <a:ea typeface="DengXian" panose="02010600030101010101" pitchFamily="2" charset="-122"/>
                <a:cs typeface="Arial" panose="020B0604020202020204" pitchFamily="34" charset="0"/>
              </a:rPr>
              <a:t>. Chichester: Wiley-Blackwell.</a:t>
            </a: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National Institute for Health and Care Excellence (2015) </a:t>
            </a:r>
            <a:r>
              <a:rPr lang="en-GB" sz="1200" i="1" kern="100" dirty="0">
                <a:effectLst/>
                <a:latin typeface="Aptos" panose="020B0004020202020204" pitchFamily="34" charset="0"/>
                <a:ea typeface="DengXian" panose="02010600030101010101" pitchFamily="2" charset="-122"/>
                <a:cs typeface="Arial" panose="020B0604020202020204" pitchFamily="34" charset="0"/>
              </a:rPr>
              <a:t>Care of Dying Adults in the Last Days of Life</a:t>
            </a:r>
            <a:r>
              <a:rPr lang="en-GB" sz="1200" kern="100" dirty="0">
                <a:effectLst/>
                <a:latin typeface="Aptos" panose="020B0004020202020204" pitchFamily="34" charset="0"/>
                <a:ea typeface="DengXian" panose="02010600030101010101" pitchFamily="2" charset="-122"/>
                <a:cs typeface="Arial" panose="020B0604020202020204" pitchFamily="34" charset="0"/>
              </a:rPr>
              <a:t>. NICE guideline NG31.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8"/>
              </a:rPr>
              <a:t>https://www.nice.org.uk/guidance/ng31</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p>
          <a:p>
            <a:pPr>
              <a:lnSpc>
                <a:spcPct val="115000"/>
              </a:lnSpc>
              <a:spcAft>
                <a:spcPts val="800"/>
              </a:spcAft>
              <a:buNone/>
            </a:pPr>
            <a:r>
              <a:rPr lang="en-GB" sz="1200" kern="100" dirty="0">
                <a:latin typeface="Aptos" panose="020B0004020202020204" pitchFamily="34" charset="0"/>
                <a:ea typeface="DengXian" panose="02010600030101010101" pitchFamily="2" charset="-122"/>
                <a:cs typeface="Arial" panose="020B0604020202020204" pitchFamily="34" charset="0"/>
              </a:rPr>
              <a:t>National Institute for Health and Care Excellence (2019) </a:t>
            </a:r>
            <a:r>
              <a:rPr lang="en-GB" sz="1200" i="1" kern="100" dirty="0">
                <a:latin typeface="Aptos" panose="020B0004020202020204" pitchFamily="34" charset="0"/>
                <a:ea typeface="DengXian" panose="02010600030101010101" pitchFamily="2" charset="-122"/>
                <a:cs typeface="Arial" panose="020B0604020202020204" pitchFamily="34" charset="0"/>
              </a:rPr>
              <a:t>End of Life Care for Adults: Service Delivery</a:t>
            </a:r>
            <a:r>
              <a:rPr lang="en-GB" sz="1200" kern="100" dirty="0">
                <a:latin typeface="Aptos" panose="020B0004020202020204" pitchFamily="34" charset="0"/>
                <a:ea typeface="DengXian" panose="02010600030101010101" pitchFamily="2" charset="-122"/>
                <a:cs typeface="Arial" panose="020B0604020202020204" pitchFamily="34" charset="0"/>
              </a:rPr>
              <a:t>. NICE guideline NG142. Available at: </a:t>
            </a:r>
            <a:r>
              <a:rPr lang="en-GB" sz="1200" u="sng" kern="100" dirty="0">
                <a:solidFill>
                  <a:srgbClr val="467886"/>
                </a:solidFill>
                <a:latin typeface="Aptos" panose="020B0004020202020204" pitchFamily="34" charset="0"/>
                <a:ea typeface="DengXian" panose="02010600030101010101" pitchFamily="2" charset="-122"/>
                <a:cs typeface="Arial" panose="020B0604020202020204" pitchFamily="34" charset="0"/>
                <a:hlinkClick r:id="rId9"/>
              </a:rPr>
              <a:t>https://www.nice.org.uk/guidance/ng142</a:t>
            </a:r>
            <a:r>
              <a:rPr lang="en-GB" sz="1200" kern="100" dirty="0">
                <a:latin typeface="Aptos" panose="020B0004020202020204" pitchFamily="34" charset="0"/>
                <a:ea typeface="DengXian" panose="02010600030101010101" pitchFamily="2" charset="-122"/>
                <a:cs typeface="Arial" panose="020B0604020202020204" pitchFamily="34" charset="0"/>
              </a:rPr>
              <a:t> (Accessed: 27 July 2026).</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596775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81AB8-C25F-9639-0E3E-2AA14FFAE1FF}"/>
              </a:ext>
            </a:extLst>
          </p:cNvPr>
          <p:cNvSpPr>
            <a:spLocks noGrp="1"/>
          </p:cNvSpPr>
          <p:nvPr>
            <p:ph type="title"/>
          </p:nvPr>
        </p:nvSpPr>
        <p:spPr>
          <a:xfrm>
            <a:off x="355076" y="33432"/>
            <a:ext cx="11481847" cy="513415"/>
          </a:xfrm>
        </p:spPr>
        <p:txBody>
          <a:bodyPr>
            <a:normAutofit fontScale="90000"/>
          </a:bodyPr>
          <a:lstStyle/>
          <a:p>
            <a:r>
              <a:rPr lang="en-GB" sz="3200" b="1" dirty="0">
                <a:latin typeface="+mn-lt"/>
              </a:rPr>
              <a:t>Reference List</a:t>
            </a:r>
          </a:p>
        </p:txBody>
      </p:sp>
      <p:sp>
        <p:nvSpPr>
          <p:cNvPr id="3" name="Content Placeholder 2">
            <a:extLst>
              <a:ext uri="{FF2B5EF4-FFF2-40B4-BE49-F238E27FC236}">
                <a16:creationId xmlns:a16="http://schemas.microsoft.com/office/drawing/2014/main" id="{2FE23E1F-29D5-D7E1-8927-1622AC68CDFC}"/>
              </a:ext>
            </a:extLst>
          </p:cNvPr>
          <p:cNvSpPr>
            <a:spLocks noGrp="1"/>
          </p:cNvSpPr>
          <p:nvPr>
            <p:ph idx="1"/>
          </p:nvPr>
        </p:nvSpPr>
        <p:spPr>
          <a:xfrm>
            <a:off x="267645" y="977153"/>
            <a:ext cx="11481847" cy="4088384"/>
          </a:xfrm>
        </p:spPr>
        <p:txBody>
          <a:bodyPr>
            <a:normAutofit/>
          </a:bodyPr>
          <a:lstStyle/>
          <a:p>
            <a:pPr marL="0" indent="0">
              <a:buNone/>
            </a:pPr>
            <a:r>
              <a:rPr lang="en-GB" sz="3200" b="1" dirty="0"/>
              <a:t> </a:t>
            </a:r>
            <a:endParaRPr lang="en-GB" sz="3200" dirty="0"/>
          </a:p>
        </p:txBody>
      </p:sp>
      <p:sp>
        <p:nvSpPr>
          <p:cNvPr id="7" name="TextBox 6">
            <a:extLst>
              <a:ext uri="{FF2B5EF4-FFF2-40B4-BE49-F238E27FC236}">
                <a16:creationId xmlns:a16="http://schemas.microsoft.com/office/drawing/2014/main" id="{22FBE6D8-CFE4-492C-E5E1-483449428B43}"/>
              </a:ext>
            </a:extLst>
          </p:cNvPr>
          <p:cNvSpPr txBox="1"/>
          <p:nvPr/>
        </p:nvSpPr>
        <p:spPr>
          <a:xfrm>
            <a:off x="133822" y="484219"/>
            <a:ext cx="11924355" cy="5149871"/>
          </a:xfrm>
          <a:prstGeom prst="rect">
            <a:avLst/>
          </a:prstGeom>
          <a:noFill/>
        </p:spPr>
        <p:txBody>
          <a:bodyPr wrap="square">
            <a:spAutoFit/>
          </a:bodyPr>
          <a:lstStyle/>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NHS (2023a) </a:t>
            </a:r>
            <a:r>
              <a:rPr lang="en-GB" sz="1200" i="1" kern="100" dirty="0">
                <a:effectLst/>
                <a:latin typeface="Aptos" panose="020B0004020202020204" pitchFamily="34" charset="0"/>
                <a:ea typeface="DengXian" panose="02010600030101010101" pitchFamily="2" charset="-122"/>
                <a:cs typeface="Arial" panose="020B0604020202020204" pitchFamily="34" charset="0"/>
              </a:rPr>
              <a:t>Advance Decision to Refuse Treatment</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2"/>
              </a:rPr>
              <a:t>https://www.nhs.uk/tests-and-treatments/end-of-life-care/planning-ahead/advance-decision-to-refuse-treatment/</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NHS (2023b) </a:t>
            </a:r>
            <a:r>
              <a:rPr lang="en-GB" sz="1200" i="1" kern="100" dirty="0">
                <a:effectLst/>
                <a:latin typeface="Aptos" panose="020B0004020202020204" pitchFamily="34" charset="0"/>
                <a:ea typeface="DengXian" panose="02010600030101010101" pitchFamily="2" charset="-122"/>
                <a:cs typeface="Arial" panose="020B0604020202020204" pitchFamily="34" charset="0"/>
              </a:rPr>
              <a:t>Euthanasia and Assisted Suicide</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3"/>
              </a:rPr>
              <a:t>https://www.nhs.uk/tests-and-treatments/euthanasia-and-assisted-suicide/</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NHS (2026) </a:t>
            </a:r>
            <a:r>
              <a:rPr lang="en-GB" sz="1200" i="1" kern="100" dirty="0">
                <a:effectLst/>
                <a:latin typeface="Aptos" panose="020B0004020202020204" pitchFamily="34" charset="0"/>
                <a:ea typeface="DengXian" panose="02010600030101010101" pitchFamily="2" charset="-122"/>
                <a:cs typeface="Arial" panose="020B0604020202020204" pitchFamily="34" charset="0"/>
              </a:rPr>
              <a:t>What End of Life Care Involves</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4"/>
              </a:rPr>
              <a:t>https://www.nhs.uk/tests-and-treatments/end-of-life-care/what-it-involves-and-when-it-starts/</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NHS England (no date) </a:t>
            </a:r>
            <a:r>
              <a:rPr lang="en-GB" sz="1200" i="1" kern="100" dirty="0">
                <a:effectLst/>
                <a:latin typeface="Aptos" panose="020B0004020202020204" pitchFamily="34" charset="0"/>
                <a:ea typeface="DengXian" panose="02010600030101010101" pitchFamily="2" charset="-122"/>
                <a:cs typeface="Arial" panose="020B0604020202020204" pitchFamily="34" charset="0"/>
              </a:rPr>
              <a:t>Palliative and End of Life Care</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5"/>
              </a:rPr>
              <a:t>https://www.england.nhs.uk/eolc/</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Office of the Public Guardian (2026) </a:t>
            </a:r>
            <a:r>
              <a:rPr lang="en-GB" sz="1200" i="1" kern="100" dirty="0">
                <a:effectLst/>
                <a:latin typeface="Aptos" panose="020B0004020202020204" pitchFamily="34" charset="0"/>
                <a:ea typeface="DengXian" panose="02010600030101010101" pitchFamily="2" charset="-122"/>
                <a:cs typeface="Arial" panose="020B0604020202020204" pitchFamily="34" charset="0"/>
              </a:rPr>
              <a:t>Making Decisions: A Guide for People Who Work in Health and Social Care</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6"/>
              </a:rPr>
              <a:t>https://www.gov.uk/government/publications/health-and-social-care-workers-mental-capacity-act-decisions/making-decisions-about-your-health-welfare-or-finances</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Resuscitation Council UK (no date) </a:t>
            </a:r>
            <a:r>
              <a:rPr lang="en-GB" sz="1200" i="1" kern="100" dirty="0">
                <a:effectLst/>
                <a:latin typeface="Aptos" panose="020B0004020202020204" pitchFamily="34" charset="0"/>
                <a:ea typeface="DengXian" panose="02010600030101010101" pitchFamily="2" charset="-122"/>
                <a:cs typeface="Arial" panose="020B0604020202020204" pitchFamily="34" charset="0"/>
              </a:rPr>
              <a:t>CPR Recommendations, DNACPR and </a:t>
            </a:r>
            <a:r>
              <a:rPr lang="en-GB" sz="1200" i="1" kern="100" dirty="0" err="1">
                <a:effectLst/>
                <a:latin typeface="Aptos" panose="020B0004020202020204" pitchFamily="34" charset="0"/>
                <a:ea typeface="DengXian" panose="02010600030101010101" pitchFamily="2" charset="-122"/>
                <a:cs typeface="Arial" panose="020B0604020202020204" pitchFamily="34" charset="0"/>
              </a:rPr>
              <a:t>ReSPECT</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7"/>
              </a:rPr>
              <a:t>https://www.resus.org.uk/public-resource/cpr-decisions-and-dnacpr</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UK Parliament (2026) </a:t>
            </a:r>
            <a:r>
              <a:rPr lang="en-GB" sz="1200" i="1" kern="100" dirty="0">
                <a:effectLst/>
                <a:latin typeface="Aptos" panose="020B0004020202020204" pitchFamily="34" charset="0"/>
                <a:ea typeface="DengXian" panose="02010600030101010101" pitchFamily="2" charset="-122"/>
                <a:cs typeface="Arial" panose="020B0604020202020204" pitchFamily="34" charset="0"/>
              </a:rPr>
              <a:t>Terminally Ill Adults (End of Life) Bill: Parliamentary Session 2026–27</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8"/>
              </a:rPr>
              <a:t>https://bills.parliament.uk/bills/4157</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World Health Organization (2020) </a:t>
            </a:r>
            <a:r>
              <a:rPr lang="en-GB" sz="1200" i="1" kern="100" dirty="0">
                <a:effectLst/>
                <a:latin typeface="Aptos" panose="020B0004020202020204" pitchFamily="34" charset="0"/>
                <a:ea typeface="DengXian" panose="02010600030101010101" pitchFamily="2" charset="-122"/>
                <a:cs typeface="Arial" panose="020B0604020202020204" pitchFamily="34" charset="0"/>
              </a:rPr>
              <a:t>Palliative Care</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9"/>
              </a:rPr>
              <a:t>https://www.who.int/news-room/fact-sheets/detail/palliative-care</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br>
              <a:rPr lang="en-GB" sz="1200" kern="100" dirty="0">
                <a:effectLst/>
                <a:latin typeface="Aptos" panose="020B0004020202020204" pitchFamily="34" charset="0"/>
                <a:ea typeface="DengXian" panose="02010600030101010101" pitchFamily="2" charset="-122"/>
                <a:cs typeface="Arial" panose="020B0604020202020204" pitchFamily="34" charset="0"/>
              </a:rPr>
            </a:b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200" kern="100" dirty="0">
                <a:effectLst/>
                <a:latin typeface="Aptos" panose="020B0004020202020204" pitchFamily="34" charset="0"/>
                <a:ea typeface="DengXian" panose="02010600030101010101" pitchFamily="2" charset="-122"/>
                <a:cs typeface="Arial" panose="020B0604020202020204" pitchFamily="34" charset="0"/>
              </a:rPr>
              <a:t>YouTube (no date) </a:t>
            </a:r>
            <a:r>
              <a:rPr lang="en-GB" sz="1200" i="1" kern="100" dirty="0">
                <a:effectLst/>
                <a:latin typeface="Aptos" panose="020B0004020202020204" pitchFamily="34" charset="0"/>
                <a:ea typeface="DengXian" panose="02010600030101010101" pitchFamily="2" charset="-122"/>
                <a:cs typeface="Arial" panose="020B0604020202020204" pitchFamily="34" charset="0"/>
              </a:rPr>
              <a:t>A Graceful Dying</a:t>
            </a:r>
            <a:r>
              <a:rPr lang="en-GB" sz="12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12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10"/>
              </a:rPr>
              <a:t>https://www.youtube.com/watch?v=EckVDi1RxJM</a:t>
            </a:r>
            <a:r>
              <a:rPr lang="en-GB" sz="1200" kern="100" dirty="0">
                <a:effectLst/>
                <a:latin typeface="Aptos" panose="020B0004020202020204" pitchFamily="34" charset="0"/>
                <a:ea typeface="DengXian" panose="02010600030101010101" pitchFamily="2" charset="-122"/>
                <a:cs typeface="Arial" panose="020B0604020202020204" pitchFamily="34" charset="0"/>
              </a:rPr>
              <a:t> (Accessed: 27 July 2026).</a:t>
            </a:r>
          </a:p>
        </p:txBody>
      </p:sp>
    </p:spTree>
    <p:extLst>
      <p:ext uri="{BB962C8B-B14F-4D97-AF65-F5344CB8AC3E}">
        <p14:creationId xmlns:p14="http://schemas.microsoft.com/office/powerpoint/2010/main" val="346294941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5128</Words>
  <Application>Microsoft Office PowerPoint</Application>
  <PresentationFormat>Widescreen</PresentationFormat>
  <Paragraphs>579</Paragraphs>
  <Slides>26</Slides>
  <Notes>21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26</vt:i4>
      </vt:variant>
    </vt:vector>
  </HeadingPairs>
  <TitlesOfParts>
    <vt:vector size="33" baseType="lpstr">
      <vt:lpstr>Aptos</vt:lpstr>
      <vt:lpstr>Arial</vt:lpstr>
      <vt:lpstr>Calibri</vt:lpstr>
      <vt:lpstr>Calibri Light</vt:lpstr>
      <vt:lpstr>UWTSD Holding Page</vt:lpstr>
      <vt:lpstr>UWTSD Text 2</vt:lpstr>
      <vt:lpstr>UWTSD Logo Variations place image in Background</vt:lpstr>
      <vt:lpstr>PowerPoint Presentation</vt:lpstr>
      <vt:lpstr>A Sensitive Subject</vt:lpstr>
      <vt:lpstr>Learning Objectives of Session</vt:lpstr>
      <vt:lpstr>Opening Activity- What Might Constitute a “Good Death”? </vt:lpstr>
      <vt:lpstr> Palliative and End-of-Life Care  </vt:lpstr>
      <vt:lpstr>Principles of Good End-of-Life Care</vt:lpstr>
      <vt:lpstr>Kübler-Ross and Responses to Dying</vt:lpstr>
      <vt:lpstr>Understanding Death and Dying Through Theory</vt:lpstr>
      <vt:lpstr>Empowerment at the End of Life</vt:lpstr>
      <vt:lpstr>Place of Care and Place of Death</vt:lpstr>
      <vt:lpstr>Talking About Death and Dying</vt:lpstr>
      <vt:lpstr>Communicating Sensitively</vt:lpstr>
      <vt:lpstr>Communicating About End-of-Life Care</vt:lpstr>
      <vt:lpstr>Preparing to Watch “A Graceful Dying”</vt:lpstr>
      <vt:lpstr>“A Graceful Dying.”</vt:lpstr>
      <vt:lpstr>Advance Care Planning</vt:lpstr>
      <vt:lpstr>Mental Capacity and End-of-Life Decisions</vt:lpstr>
      <vt:lpstr>DNACPR and Refusing Treatment</vt:lpstr>
      <vt:lpstr>Policy, Rights and Inequalities</vt:lpstr>
      <vt:lpstr>Policy, Rights and Inequalities</vt:lpstr>
      <vt:lpstr>Assisted Dying and Euthanasia</vt:lpstr>
      <vt:lpstr>Euthanasia and Assisted Dying - The Debate</vt:lpstr>
      <vt:lpstr>Euthanasia and Assisted Dying – Discussing the Motion</vt:lpstr>
      <vt:lpstr>Conclusion- Death, Dying and End-of-Life Care</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30</cp:revision>
  <dcterms:created xsi:type="dcterms:W3CDTF">2021-03-09T15:35:42Z</dcterms:created>
  <dcterms:modified xsi:type="dcterms:W3CDTF">2026-07-27T12:19:52Z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