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56" r:id="rId2"/>
    <p:sldId id="257" r:id="rId3"/>
    <p:sldId id="266" r:id="rId4"/>
    <p:sldId id="267" r:id="rId5"/>
    <p:sldId id="268" r:id="rId6"/>
    <p:sldId id="269" r:id="rId7"/>
    <p:sldId id="258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9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773F31-61F0-47E5-A9D3-2B37B337FC2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41CADC-3F1C-4B01-9B25-7A7B834C3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716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42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5369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098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5409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5639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277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US"/>
              <a:t>Click to edit Master text styles</a:t>
            </a:r>
          </a:p>
          <a:p>
            <a:pPr marL="228600" lvl="1" indent="-228600"/>
            <a:r>
              <a:rPr lang="en-US"/>
              <a:t>Second level</a:t>
            </a:r>
          </a:p>
          <a:p>
            <a:pPr marL="228600" lvl="2" indent="-228600"/>
            <a:r>
              <a:rPr lang="en-US"/>
              <a:t>Third level</a:t>
            </a:r>
          </a:p>
          <a:p>
            <a:pPr marL="228600" lvl="3" indent="-228600"/>
            <a:r>
              <a:rPr lang="en-US"/>
              <a:t>Fourth level</a:t>
            </a:r>
          </a:p>
          <a:p>
            <a:pPr marL="228600" lvl="4" indent="-228600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1909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14124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093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270746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2574445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0898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392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388965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0936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4854607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0708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60640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 dirty="0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5959974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844546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201443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65500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8679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4637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2196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668932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88192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271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  <p:sldLayoutId id="2147483750" r:id="rId18"/>
    <p:sldLayoutId id="2147483751" r:id="rId19"/>
    <p:sldLayoutId id="2147483752" r:id="rId20"/>
    <p:sldLayoutId id="2147483753" r:id="rId21"/>
    <p:sldLayoutId id="2147483754" r:id="rId22"/>
    <p:sldLayoutId id="2147483755" r:id="rId23"/>
    <p:sldLayoutId id="2147483756" r:id="rId24"/>
    <p:sldLayoutId id="2147483757" r:id="rId25"/>
    <p:sldLayoutId id="2147483758" r:id="rId26"/>
    <p:sldLayoutId id="2147483759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>
          <p15:clr>
            <a:srgbClr val="F26B43"/>
          </p15:clr>
        </p15:guide>
        <p15:guide id="4" orient="horz" pos="264">
          <p15:clr>
            <a:srgbClr val="F26B43"/>
          </p15:clr>
        </p15:guide>
        <p15:guide id="5" pos="7416">
          <p15:clr>
            <a:srgbClr val="F26B43"/>
          </p15:clr>
        </p15:guide>
        <p15:guide id="12" pos="4632">
          <p15:clr>
            <a:srgbClr val="F26B43"/>
          </p15:clr>
        </p15:guide>
        <p15:guide id="13" pos="5544">
          <p15:clr>
            <a:srgbClr val="F26B43"/>
          </p15:clr>
        </p15:guide>
        <p15:guide id="26" pos="2784">
          <p15:clr>
            <a:srgbClr val="F26B43"/>
          </p15:clr>
        </p15:guide>
        <p15:guide id="27" pos="3048">
          <p15:clr>
            <a:srgbClr val="F26B43"/>
          </p15:clr>
        </p15:guide>
        <p15:guide id="29" pos="3960">
          <p15:clr>
            <a:srgbClr val="F26B43"/>
          </p15:clr>
        </p15:guide>
        <p15:guide id="30" pos="1176">
          <p15:clr>
            <a:srgbClr val="F26B43"/>
          </p15:clr>
        </p15:guide>
        <p15:guide id="31" pos="912">
          <p15:clr>
            <a:srgbClr val="F26B43"/>
          </p15:clr>
        </p15:guide>
        <p15:guide id="32" pos="3696">
          <p15:clr>
            <a:srgbClr val="F26B43"/>
          </p15:clr>
        </p15:guide>
        <p15:guide id="33" pos="1848">
          <p15:clr>
            <a:srgbClr val="F26B43"/>
          </p15:clr>
        </p15:guide>
        <p15:guide id="34" pos="2112">
          <p15:clr>
            <a:srgbClr val="F26B43"/>
          </p15:clr>
        </p15:guide>
        <p15:guide id="36" pos="6528">
          <p15:clr>
            <a:srgbClr val="F26B43"/>
          </p15:clr>
        </p15:guide>
        <p15:guide id="37" pos="6744">
          <p15:clr>
            <a:srgbClr val="F26B43"/>
          </p15:clr>
        </p15:guide>
        <p15:guide id="42" orient="horz" pos="393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_backgroun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1999" cy="6849847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>
            <a:off x="0" y="1179096"/>
            <a:ext cx="5681472" cy="5534526"/>
          </a:xfrm>
          <a:prstGeom prst="ellipse">
            <a:avLst/>
          </a:prstGeom>
          <a:solidFill>
            <a:srgbClr val="0D1322"/>
          </a:solidFill>
          <a:ln w="50800">
            <a:solidFill>
              <a:srgbClr val="C88F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rgbClr val="F5F4F7"/>
              </a:solidFill>
              <a:latin typeface="Georgi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-3541486" y="2066543"/>
            <a:ext cx="12453257" cy="51206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ctr"/>
            <a:r>
              <a:rPr sz="3300" b="1" dirty="0">
                <a:solidFill>
                  <a:srgbClr val="F5F4F7"/>
                </a:solidFill>
                <a:latin typeface="Georgia"/>
              </a:rPr>
              <a:t>Attachment Theory</a:t>
            </a:r>
          </a:p>
        </p:txBody>
      </p:sp>
      <p:sp>
        <p:nvSpPr>
          <p:cNvPr id="6" name="Rectangle 5"/>
          <p:cNvSpPr/>
          <p:nvPr/>
        </p:nvSpPr>
        <p:spPr>
          <a:xfrm>
            <a:off x="6510528" y="2843784"/>
            <a:ext cx="4910328" cy="16459"/>
          </a:xfrm>
          <a:prstGeom prst="rect">
            <a:avLst/>
          </a:prstGeom>
          <a:solidFill>
            <a:srgbClr val="CC97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-800100" y="2707459"/>
            <a:ext cx="6896100" cy="707886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ctr"/>
            <a:r>
              <a:rPr sz="2300" b="0" dirty="0">
                <a:solidFill>
                  <a:srgbClr val="FF0000"/>
                </a:solidFill>
                <a:latin typeface="Georgia"/>
              </a:rPr>
              <a:t>Applying the Theory to Shona’s
Case Study</a:t>
            </a:r>
          </a:p>
        </p:txBody>
      </p:sp>
      <p:sp>
        <p:nvSpPr>
          <p:cNvPr id="8" name="TextBox 7"/>
          <p:cNvSpPr txBox="1"/>
          <p:nvPr/>
        </p:nvSpPr>
        <p:spPr>
          <a:xfrm flipH="1">
            <a:off x="-5227975" y="3807543"/>
            <a:ext cx="6294774" cy="21544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r"/>
            <a:r>
              <a:rPr sz="1400" b="1" dirty="0">
                <a:solidFill>
                  <a:srgbClr val="CC97F4"/>
                </a:solidFill>
                <a:latin typeface="Georgia"/>
              </a:rPr>
              <a:t>Name: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66800" y="3807543"/>
            <a:ext cx="10399776" cy="21544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l"/>
            <a:r>
              <a:rPr sz="1400" b="0" dirty="0">
                <a:solidFill>
                  <a:srgbClr val="F5F4F7"/>
                </a:solidFill>
                <a:latin typeface="Georgia"/>
              </a:rPr>
              <a:t>Lecia Colman Butler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-414528" y="4131754"/>
            <a:ext cx="2423802" cy="21544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r"/>
            <a:r>
              <a:rPr sz="1400" b="1" dirty="0">
                <a:solidFill>
                  <a:srgbClr val="CC97F4"/>
                </a:solidFill>
                <a:latin typeface="Georgia"/>
              </a:rPr>
              <a:t>Student Number: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09274" y="4131754"/>
            <a:ext cx="9457301" cy="21544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l"/>
            <a:r>
              <a:rPr sz="1400" b="0" dirty="0">
                <a:solidFill>
                  <a:srgbClr val="F5F4F7"/>
                </a:solidFill>
                <a:latin typeface="Georgia"/>
              </a:rPr>
              <a:t>2523255</a:t>
            </a:r>
          </a:p>
        </p:txBody>
      </p:sp>
      <p:sp>
        <p:nvSpPr>
          <p:cNvPr id="12" name="TextBox 11"/>
          <p:cNvSpPr txBox="1"/>
          <p:nvPr/>
        </p:nvSpPr>
        <p:spPr>
          <a:xfrm flipH="1">
            <a:off x="261256" y="4445053"/>
            <a:ext cx="957943" cy="21544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r"/>
            <a:r>
              <a:rPr sz="1400" b="1" dirty="0">
                <a:solidFill>
                  <a:srgbClr val="CC97F4"/>
                </a:solidFill>
                <a:latin typeface="Georgia"/>
              </a:rPr>
              <a:t>Module: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19200" y="4433662"/>
            <a:ext cx="8969830" cy="21544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l"/>
            <a:r>
              <a:rPr sz="1400" b="0" dirty="0">
                <a:solidFill>
                  <a:srgbClr val="F5F4F7"/>
                </a:solidFill>
                <a:latin typeface="Georgia"/>
              </a:rPr>
              <a:t>Psychology in Health and Social Care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6114" y="4749052"/>
            <a:ext cx="1596572" cy="21544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r"/>
            <a:r>
              <a:rPr sz="1400" b="1" dirty="0">
                <a:solidFill>
                  <a:srgbClr val="CC97F4"/>
                </a:solidFill>
                <a:latin typeface="Georgia"/>
              </a:rPr>
              <a:t>Module Code: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712686" y="4749052"/>
            <a:ext cx="9753890" cy="21544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l"/>
            <a:r>
              <a:rPr sz="1400" b="0" dirty="0">
                <a:solidFill>
                  <a:srgbClr val="F5F4F7"/>
                </a:solidFill>
                <a:latin typeface="Georgia"/>
              </a:rPr>
              <a:t>LCHS401</a:t>
            </a:r>
            <a:r>
              <a:rPr lang="en-GB" sz="1400" b="0" dirty="0">
                <a:solidFill>
                  <a:srgbClr val="F5F4F7"/>
                </a:solidFill>
                <a:latin typeface="Georgia"/>
              </a:rPr>
              <a:t>0</a:t>
            </a:r>
            <a:endParaRPr sz="1400" b="0" dirty="0">
              <a:solidFill>
                <a:srgbClr val="F5F4F7"/>
              </a:solidFill>
              <a:latin typeface="Georgia"/>
            </a:endParaRPr>
          </a:p>
        </p:txBody>
      </p:sp>
      <p:sp>
        <p:nvSpPr>
          <p:cNvPr id="18" name="TextBox 17"/>
          <p:cNvSpPr txBox="1"/>
          <p:nvPr/>
        </p:nvSpPr>
        <p:spPr>
          <a:xfrm flipH="1">
            <a:off x="-188686" y="5076889"/>
            <a:ext cx="1992086" cy="215444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r"/>
            <a:r>
              <a:rPr sz="1400" b="1" dirty="0">
                <a:solidFill>
                  <a:srgbClr val="CC97F4"/>
                </a:solidFill>
                <a:latin typeface="Georgia"/>
              </a:rPr>
              <a:t>Tutor’s Name: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803401" y="5072071"/>
            <a:ext cx="9663176" cy="220262"/>
          </a:xfrm>
          <a:prstGeom prst="rect">
            <a:avLst/>
          </a:prstGeom>
          <a:noFill/>
        </p:spPr>
        <p:txBody>
          <a:bodyPr wrap="square" lIns="18288" tIns="0" rIns="18288" bIns="0">
            <a:spAutoFit/>
          </a:bodyPr>
          <a:lstStyle/>
          <a:p>
            <a:pPr algn="l"/>
            <a:r>
              <a:rPr lang="en-GB" sz="1400" b="0" dirty="0">
                <a:solidFill>
                  <a:srgbClr val="F5F4F7"/>
                </a:solidFill>
                <a:latin typeface="Georgia"/>
              </a:rPr>
              <a:t>Alice Clayton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5769ABE-7C5A-3A8D-6698-DB8B04112FA8}"/>
              </a:ext>
            </a:extLst>
          </p:cNvPr>
          <p:cNvSpPr txBox="1"/>
          <p:nvPr/>
        </p:nvSpPr>
        <p:spPr>
          <a:xfrm>
            <a:off x="-2816352" y="1565667"/>
            <a:ext cx="107411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Bowlby’s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image.png">
            <a:extLst>
              <a:ext uri="{FF2B5EF4-FFF2-40B4-BE49-F238E27FC236}">
                <a16:creationId xmlns:a16="http://schemas.microsoft.com/office/drawing/2014/main" id="{784D7783-51F9-C728-1A6A-1E3A77F2F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34462"/>
            <a:ext cx="5884984" cy="55986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DDBD946-2723-3BED-D2F1-BC90B9148851}"/>
              </a:ext>
            </a:extLst>
          </p:cNvPr>
          <p:cNvSpPr txBox="1"/>
          <p:nvPr/>
        </p:nvSpPr>
        <p:spPr>
          <a:xfrm>
            <a:off x="0" y="1922584"/>
            <a:ext cx="8299938" cy="1895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i="0" dirty="0">
                <a:solidFill>
                  <a:schemeClr val="tx1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Recently started nursery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i="0" dirty="0">
                <a:solidFill>
                  <a:schemeClr val="tx1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Anxious when carers leave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i="0" dirty="0">
                <a:solidFill>
                  <a:schemeClr val="tx1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Limited verbal communication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i="0" dirty="0">
                <a:solidFill>
                  <a:schemeClr val="tx1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Difficulty joining group play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i="0" dirty="0">
                <a:solidFill>
                  <a:schemeClr val="tx1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Chosen theory: Bowlby’s Attachment Theory</a:t>
            </a:r>
            <a:endParaRPr lang="en-GB" sz="1600" i="0" dirty="0">
              <a:solidFill>
                <a:srgbClr val="222222"/>
              </a:solidFill>
              <a:effectLst/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258BEA5-EAAF-9895-A3BD-A76296BD1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8952"/>
            <a:ext cx="8042061" cy="1163632"/>
          </a:xfrm>
        </p:spPr>
        <p:txBody>
          <a:bodyPr/>
          <a:lstStyle/>
          <a:p>
            <a:r>
              <a:rPr lang="en-GB" sz="2400" b="1" i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INTRODUCTION TO SHONA’S CASE  STUDY</a:t>
            </a:r>
            <a:br>
              <a:rPr lang="en-GB" sz="2400" b="1" dirty="0">
                <a:solidFill>
                  <a:schemeClr val="accent1"/>
                </a:solidFill>
                <a:latin typeface="Arial Black" panose="020B0A04020102020204" pitchFamily="34" charset="0"/>
                <a:cs typeface="Angsana New" panose="02020603050405020304" pitchFamily="18" charset="-34"/>
              </a:rPr>
            </a:br>
            <a:endParaRPr lang="en-GB" sz="24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5395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27B4A6BC-E49C-11DF-7B2B-85F322A1B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54" y="1219200"/>
            <a:ext cx="7591484" cy="890954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700" b="1" i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Key Concepts of Bowlby’s Attachment Theory</a:t>
            </a:r>
            <a:br>
              <a:rPr lang="en-GB" sz="6600" dirty="0"/>
            </a:br>
            <a:endParaRPr lang="en-US" sz="1200" dirty="0">
              <a:latin typeface="Angsana New" panose="02020603050405020304" pitchFamily="18" charset="-34"/>
              <a:cs typeface="Angsana New" panose="02020603050405020304" pitchFamily="18" charset="-34"/>
            </a:endParaRPr>
          </a:p>
        </p:txBody>
      </p:sp>
      <p:pic>
        <p:nvPicPr>
          <p:cNvPr id="10" name="Picture 9" descr="image.png">
            <a:extLst>
              <a:ext uri="{FF2B5EF4-FFF2-40B4-BE49-F238E27FC236}">
                <a16:creationId xmlns:a16="http://schemas.microsoft.com/office/drawing/2014/main" id="{CB176199-C4F1-546F-9029-26EE226F73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4124" y="0"/>
            <a:ext cx="4407878" cy="6858001"/>
          </a:xfrm>
          <a:prstGeom prst="rect">
            <a:avLst/>
          </a:prstGeom>
          <a:noFill/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C6659E2-D034-D684-B0E2-37ED56559B5D}"/>
              </a:ext>
            </a:extLst>
          </p:cNvPr>
          <p:cNvSpPr txBox="1"/>
          <p:nvPr/>
        </p:nvSpPr>
        <p:spPr>
          <a:xfrm>
            <a:off x="0" y="2599690"/>
            <a:ext cx="7491046" cy="3278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Safe  haven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 lvl="0" algn="l">
              <a:lnSpc>
                <a:spcPct val="150000"/>
              </a:lnSpc>
            </a:pPr>
            <a:endParaRPr lang="en-GB" sz="16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key concepts helps us understand how attachment, emotional security and separation anxiety can affect Shona’s behaviour and development. </a:t>
            </a:r>
            <a:endParaRPr lang="en-GB" sz="1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algn="l">
              <a:lnSpc>
                <a:spcPct val="150000"/>
              </a:lnSpc>
              <a:buNone/>
            </a:pPr>
            <a:r>
              <a:rPr lang="en-GB" sz="11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Bowlby, 1969/1982; Boyd and Bee, 2019; Waters and Waters, 2006)</a:t>
            </a:r>
            <a:endParaRPr lang="en-GB" sz="12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562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18898-4FB6-883E-BCD7-3C4984B3097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1289538"/>
            <a:ext cx="6094789" cy="4583724"/>
          </a:xfrm>
        </p:spPr>
        <p:txBody>
          <a:bodyPr>
            <a:normAutofit/>
          </a:bodyPr>
          <a:lstStyle/>
          <a:p>
            <a:br>
              <a:rPr lang="en-GB" b="1" dirty="0"/>
            </a:br>
            <a:endParaRPr lang="en-GB" b="1" dirty="0"/>
          </a:p>
          <a:p>
            <a:pPr marL="457200" lvl="0" indent="-457200">
              <a:buFont typeface="Wingdings" panose="05000000000000000000" pitchFamily="2" charset="2"/>
              <a:buChar char="§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Separation → anxiety</a:t>
            </a:r>
          </a:p>
          <a:p>
            <a:pPr marL="457200" lvl="0" indent="-457200">
              <a:buFont typeface="Wingdings" panose="05000000000000000000" pitchFamily="2" charset="2"/>
              <a:buChar char="§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New environment → insecurity</a:t>
            </a:r>
          </a:p>
          <a:p>
            <a:pPr marL="457200" lvl="0" indent="-457200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Limited speech → difficulty expressing feelings</a:t>
            </a:r>
          </a:p>
          <a:p>
            <a:pPr marL="457200" lvl="0" indent="-457200">
              <a:buFont typeface="Wingdings" panose="05000000000000000000" pitchFamily="2" charset="2"/>
              <a:buChar char="§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Anxiety may affect play and interaction</a:t>
            </a:r>
          </a:p>
          <a:p>
            <a:pPr marL="457200" lvl="0" indent="-457200">
              <a:buFont typeface="Wingdings" panose="05000000000000000000" pitchFamily="2" charset="2"/>
              <a:buChar char="§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Emotional security may encourage exploration</a:t>
            </a:r>
          </a:p>
          <a:p>
            <a:pPr lvl="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Bowlby’s theory helps us understand how separation anxiety and lack of emotional security may affect Shona’s confidence, communication and ability to interact with other children.</a:t>
            </a:r>
          </a:p>
          <a:p>
            <a:pPr lvl="0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(Bowlby, 1988; Boyd and Bee, 2019)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3AB74B-26EA-0834-D2EC-882CA9E12737}"/>
              </a:ext>
            </a:extLst>
          </p:cNvPr>
          <p:cNvSpPr txBox="1"/>
          <p:nvPr/>
        </p:nvSpPr>
        <p:spPr>
          <a:xfrm>
            <a:off x="-2418" y="422031"/>
            <a:ext cx="687214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Applying  Bowlby’s Attachment Theory to Shona’s Case Study</a:t>
            </a:r>
            <a:endParaRPr lang="en-GB" sz="2400" i="1" dirty="0">
              <a:solidFill>
                <a:schemeClr val="accent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 descr="image.png">
            <a:extLst>
              <a:ext uri="{FF2B5EF4-FFF2-40B4-BE49-F238E27FC236}">
                <a16:creationId xmlns:a16="http://schemas.microsoft.com/office/drawing/2014/main" id="{E498EA82-460B-0694-8F5C-A96F2C940E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4810" y="199292"/>
            <a:ext cx="6094789" cy="56338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02154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9000B23-1B9C-DF25-F658-8D64B614C924}"/>
              </a:ext>
            </a:extLst>
          </p:cNvPr>
          <p:cNvSpPr txBox="1"/>
          <p:nvPr/>
        </p:nvSpPr>
        <p:spPr>
          <a:xfrm>
            <a:off x="117231" y="1444322"/>
            <a:ext cx="5978769" cy="4239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Consistent key person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Calm goodbye routine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Reassurance and comfort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One-to-one/small-group play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Simple language and visual support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 with parents/carers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Observe progress</a:t>
            </a:r>
          </a:p>
          <a:p>
            <a:pPr lvl="0" algn="l">
              <a:lnSpc>
                <a:spcPct val="150000"/>
              </a:lnSpc>
            </a:pPr>
            <a:endParaRPr lang="en-GB" sz="16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Providing consistent care, reassurance and individualised support can help Shona feel safe, build confidence and gradually settle into the nursery environment.</a:t>
            </a:r>
            <a:endParaRPr lang="en-GB" sz="140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algn="l">
              <a:lnSpc>
                <a:spcPct val="150000"/>
              </a:lnSpc>
              <a:buNone/>
            </a:pPr>
            <a:r>
              <a:rPr lang="en-GB" sz="1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(NICE, 2012; NICE, 2015; Department for Education, 2026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0C4726-A737-9C72-A301-F24E85048B00}"/>
              </a:ext>
            </a:extLst>
          </p:cNvPr>
          <p:cNvSpPr txBox="1"/>
          <p:nvPr/>
        </p:nvSpPr>
        <p:spPr>
          <a:xfrm>
            <a:off x="117232" y="419561"/>
            <a:ext cx="54864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 algn="l">
              <a:buNone/>
            </a:pPr>
            <a:r>
              <a:rPr lang="en-GB" sz="2400" b="1" i="1" dirty="0">
                <a:solidFill>
                  <a:schemeClr val="accent1"/>
                </a:solidFill>
                <a:effectLst/>
                <a:latin typeface="Arial Black" panose="020B0A04020102020204" pitchFamily="34" charset="0"/>
                <a:cs typeface="Arial" panose="020B0604020202020204" pitchFamily="34" charset="0"/>
              </a:rPr>
              <a:t>Practical Support</a:t>
            </a:r>
          </a:p>
        </p:txBody>
      </p:sp>
      <p:pic>
        <p:nvPicPr>
          <p:cNvPr id="11" name="Picture 10" descr="image.png">
            <a:extLst>
              <a:ext uri="{FF2B5EF4-FFF2-40B4-BE49-F238E27FC236}">
                <a16:creationId xmlns:a16="http://schemas.microsoft.com/office/drawing/2014/main" id="{36F28213-D9C6-9A8A-4386-0252052054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2085" y="0"/>
            <a:ext cx="4539915" cy="514643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74049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CF7F18E0-F4C7-8E02-FC8F-DBCEAD20F05A}"/>
              </a:ext>
            </a:extLst>
          </p:cNvPr>
          <p:cNvSpPr txBox="1"/>
          <p:nvPr/>
        </p:nvSpPr>
        <p:spPr>
          <a:xfrm>
            <a:off x="0" y="1263310"/>
            <a:ext cx="6910110" cy="50700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     </a:t>
            </a:r>
            <a:r>
              <a:rPr lang="en-GB" b="1" i="0" dirty="0">
                <a:solidFill>
                  <a:srgbClr val="FF0000"/>
                </a:solidFill>
                <a:effectLst/>
                <a:latin typeface="Arial Black" panose="020B0A04020102020204" pitchFamily="34" charset="0"/>
                <a:cs typeface="Arial" panose="020B0604020202020204" pitchFamily="34" charset="0"/>
              </a:rPr>
              <a:t>Nature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Temperament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Brain development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 differences</a:t>
            </a:r>
          </a:p>
          <a:p>
            <a:pPr algn="l">
              <a:lnSpc>
                <a:spcPct val="150000"/>
              </a:lnSpc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b="1" i="0" dirty="0">
                <a:solidFill>
                  <a:srgbClr val="FF0000"/>
                </a:solidFill>
                <a:effectLst/>
                <a:latin typeface="Arial Black" panose="020B0A04020102020204" pitchFamily="34" charset="0"/>
                <a:cs typeface="Arial" panose="020B0604020202020204" pitchFamily="34" charset="0"/>
              </a:rPr>
              <a:t>Nurture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Caregivers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interaction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Nursery environment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Life experiences</a:t>
            </a:r>
          </a:p>
          <a:p>
            <a:pPr lvl="0" algn="l">
              <a:lnSpc>
                <a:spcPct val="150000"/>
              </a:lnSpc>
            </a:pPr>
            <a:endParaRPr lang="en-GB" sz="16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algn="l"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 b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oth influence Shona’s development, as her natural characteristics and the care, relationships and experiences around her shape her emotional and social wellbeing.</a:t>
            </a:r>
            <a:endParaRPr lang="en-GB" sz="1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algn="l">
              <a:lnSpc>
                <a:spcPct val="150000"/>
              </a:lnSpc>
              <a:buNone/>
            </a:pPr>
            <a:r>
              <a:rPr lang="en-GB" sz="11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1969/1982; Boyd and Bee, 2019)</a:t>
            </a:r>
            <a:endParaRPr lang="en-GB" sz="11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F1D201-A476-FA6F-DB1F-635E2D0D9174}"/>
              </a:ext>
            </a:extLst>
          </p:cNvPr>
          <p:cNvSpPr txBox="1"/>
          <p:nvPr/>
        </p:nvSpPr>
        <p:spPr>
          <a:xfrm rot="10800000" flipV="1">
            <a:off x="0" y="637580"/>
            <a:ext cx="54746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 algn="l">
              <a:buNone/>
            </a:pPr>
            <a:r>
              <a:rPr lang="en-GB" sz="2400" b="1" i="1" dirty="0">
                <a:solidFill>
                  <a:schemeClr val="accent1"/>
                </a:solidFill>
                <a:effectLst/>
                <a:latin typeface="Arial Black" panose="020B0A04020102020204" pitchFamily="34" charset="0"/>
                <a:cs typeface="Arial" panose="020B0604020202020204" pitchFamily="34" charset="0"/>
              </a:rPr>
              <a:t>NATURE VERSUS NURTURE</a:t>
            </a:r>
          </a:p>
        </p:txBody>
      </p:sp>
      <p:pic>
        <p:nvPicPr>
          <p:cNvPr id="17" name="Picture 16" descr="image.png">
            <a:extLst>
              <a:ext uri="{FF2B5EF4-FFF2-40B4-BE49-F238E27FC236}">
                <a16:creationId xmlns:a16="http://schemas.microsoft.com/office/drawing/2014/main" id="{0D67A97D-D9E5-0E38-A6F4-159D00C0D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031" y="93785"/>
            <a:ext cx="6152921" cy="5739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399720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655633A-B284-416F-656A-106C76918F69}"/>
              </a:ext>
            </a:extLst>
          </p:cNvPr>
          <p:cNvSpPr txBox="1"/>
          <p:nvPr/>
        </p:nvSpPr>
        <p:spPr>
          <a:xfrm>
            <a:off x="0" y="199292"/>
            <a:ext cx="7151077" cy="62703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 algn="l">
              <a:lnSpc>
                <a:spcPct val="150000"/>
              </a:lnSpc>
              <a:buNone/>
            </a:pPr>
            <a:r>
              <a:rPr lang="en-GB" b="1" dirty="0"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b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Strengths</a:t>
            </a:r>
            <a:endParaRPr lang="en-GB" b="1" i="0" dirty="0">
              <a:solidFill>
                <a:srgbClr val="FF0000"/>
              </a:solidFill>
              <a:effectLst/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Explains separation anxiety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Highlights</a:t>
            </a: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emotional security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early-years practice</a:t>
            </a:r>
          </a:p>
          <a:p>
            <a:pPr algn="l">
              <a:lnSpc>
                <a:spcPct val="150000"/>
              </a:lnSpc>
            </a:pPr>
            <a:r>
              <a:rPr lang="en-GB" b="1" i="0" dirty="0">
                <a:solidFill>
                  <a:srgbClr val="FF0000"/>
                </a:solidFill>
                <a:effectLst/>
                <a:latin typeface="Arial Black" panose="020B0A04020102020204" pitchFamily="34" charset="0"/>
                <a:cs typeface="Arial" panose="020B0604020202020204" pitchFamily="34" charset="0"/>
              </a:rPr>
              <a:t>Limitations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Does not explain all aspects of development 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 and cultural differences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m</a:t>
            </a: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ultiple relationships 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Risk of labelling children</a:t>
            </a:r>
          </a:p>
          <a:p>
            <a:pPr lvl="0" algn="l">
              <a:lnSpc>
                <a:spcPct val="150000"/>
              </a:lnSpc>
            </a:pPr>
            <a:endParaRPr lang="en-GB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Bowlby’s theory helps explain separation anxiety and the importance of emotional security, but it may not fully consider children’s individual differences, cultural backgrounds and multiple relationships.</a:t>
            </a:r>
            <a:endParaRPr lang="en-GB" sz="1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algn="l">
              <a:lnSpc>
                <a:spcPct val="150000"/>
              </a:lnSpc>
              <a:buNone/>
            </a:pPr>
            <a:r>
              <a:rPr lang="en-GB" sz="11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(Boyd and Bee, 2019; Waters and Waters, 2006)</a:t>
            </a:r>
            <a:endParaRPr lang="en-GB" sz="11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75F0AB-F7FD-E86E-150E-7893E1962761}"/>
              </a:ext>
            </a:extLst>
          </p:cNvPr>
          <p:cNvSpPr txBox="1"/>
          <p:nvPr/>
        </p:nvSpPr>
        <p:spPr>
          <a:xfrm>
            <a:off x="210706" y="388337"/>
            <a:ext cx="6729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 algn="l">
              <a:buNone/>
            </a:pPr>
            <a:r>
              <a:rPr lang="en-GB" sz="2400" b="1" i="1" dirty="0">
                <a:solidFill>
                  <a:schemeClr val="accent1"/>
                </a:solidFill>
                <a:effectLst/>
                <a:latin typeface="Arial Black" panose="020B0A04020102020204" pitchFamily="34" charset="0"/>
                <a:cs typeface="Arial" panose="020B0604020202020204" pitchFamily="34" charset="0"/>
              </a:rPr>
              <a:t>STRENGTHS AND LIMITATIONS</a:t>
            </a:r>
          </a:p>
        </p:txBody>
      </p:sp>
      <p:pic>
        <p:nvPicPr>
          <p:cNvPr id="13" name="Picture 12" descr="image.png">
            <a:extLst>
              <a:ext uri="{FF2B5EF4-FFF2-40B4-BE49-F238E27FC236}">
                <a16:creationId xmlns:a16="http://schemas.microsoft.com/office/drawing/2014/main" id="{9CD9DC41-A27A-03BE-1073-16160E09F8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2085" y="0"/>
            <a:ext cx="4539915" cy="51262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59543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565BF07-04A8-523F-61A3-9DA01CA634D9}"/>
              </a:ext>
            </a:extLst>
          </p:cNvPr>
          <p:cNvSpPr txBox="1"/>
          <p:nvPr/>
        </p:nvSpPr>
        <p:spPr>
          <a:xfrm>
            <a:off x="93784" y="1150801"/>
            <a:ext cx="6002216" cy="49518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 algn="l">
              <a:lnSpc>
                <a:spcPct val="150000"/>
              </a:lnSpc>
              <a:buNone/>
            </a:pPr>
            <a:r>
              <a:rPr lang="en-GB" b="1" i="0" dirty="0">
                <a:solidFill>
                  <a:srgbClr val="FF0000"/>
                </a:solidFill>
                <a:effectLst/>
                <a:latin typeface="Arial Black" panose="020B0A04020102020204" pitchFamily="34" charset="0"/>
                <a:cs typeface="Arial" panose="020B0604020202020204" pitchFamily="34" charset="0"/>
              </a:rPr>
              <a:t>Bowlby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security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Separation</a:t>
            </a:r>
          </a:p>
          <a:p>
            <a:pPr algn="l">
              <a:lnSpc>
                <a:spcPct val="150000"/>
              </a:lnSpc>
            </a:pPr>
            <a:r>
              <a:rPr lang="en-GB" b="1" i="0" dirty="0">
                <a:solidFill>
                  <a:srgbClr val="FF0000"/>
                </a:solidFill>
                <a:effectLst/>
                <a:latin typeface="Arial Black" panose="020B0A04020102020204" pitchFamily="34" charset="0"/>
                <a:cs typeface="Arial" panose="020B0604020202020204" pitchFamily="34" charset="0"/>
              </a:rPr>
              <a:t>Vygotsky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interaction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</a:p>
          <a:p>
            <a:pPr marL="342900" lvl="0" indent="-34290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b="1" i="0" dirty="0">
                <a:solidFill>
                  <a:schemeClr val="tx1">
                    <a:lumMod val="9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through support</a:t>
            </a:r>
          </a:p>
          <a:p>
            <a:pPr indent="0" algn="l">
              <a:lnSpc>
                <a:spcPct val="150000"/>
              </a:lnSpc>
              <a:buNone/>
            </a:pPr>
            <a:endParaRPr lang="en-GB" sz="1400" b="1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algn="l">
              <a:lnSpc>
                <a:spcPct val="150000"/>
              </a:lnSpc>
              <a:buNone/>
            </a:pPr>
            <a:r>
              <a:rPr lang="en-GB" sz="14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Both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Theories 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 us understand Shona’s emotional and social development. Bowlby focuses on emotional security, while Vygotsky highlights social interaction and learning.</a:t>
            </a:r>
            <a:endParaRPr lang="en-GB" sz="1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algn="l">
              <a:lnSpc>
                <a:spcPct val="150000"/>
              </a:lnSpc>
              <a:buNone/>
            </a:pPr>
            <a:r>
              <a:rPr lang="en-GB" sz="11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Bowlby, 1988; Vygotsky, 1978)</a:t>
            </a:r>
            <a:endParaRPr lang="en-GB" sz="12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D81529-6DA4-16BC-2E05-BD55E2FD5962}"/>
              </a:ext>
            </a:extLst>
          </p:cNvPr>
          <p:cNvSpPr txBox="1"/>
          <p:nvPr/>
        </p:nvSpPr>
        <p:spPr>
          <a:xfrm>
            <a:off x="283048" y="117848"/>
            <a:ext cx="7207998" cy="5888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 algn="l">
              <a:lnSpc>
                <a:spcPct val="150000"/>
              </a:lnSpc>
              <a:buNone/>
            </a:pPr>
            <a:r>
              <a:rPr lang="en-GB" sz="2400" b="1" i="1" dirty="0">
                <a:solidFill>
                  <a:schemeClr val="accent1"/>
                </a:solidFill>
                <a:effectLst/>
                <a:latin typeface="Arial Black" panose="020B0A04020102020204" pitchFamily="34" charset="0"/>
                <a:cs typeface="Arial" panose="020B0604020202020204" pitchFamily="34" charset="0"/>
              </a:rPr>
              <a:t>COMPARING BOWLBY WITH VYGOTSKY</a:t>
            </a:r>
          </a:p>
        </p:txBody>
      </p:sp>
      <p:pic>
        <p:nvPicPr>
          <p:cNvPr id="15" name="Picture 14" descr="image.png">
            <a:extLst>
              <a:ext uri="{FF2B5EF4-FFF2-40B4-BE49-F238E27FC236}">
                <a16:creationId xmlns:a16="http://schemas.microsoft.com/office/drawing/2014/main" id="{7BB874A1-5B1C-596E-AAF7-7F2211C1C6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031" y="93785"/>
            <a:ext cx="6152921" cy="5739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82238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18C4FCC-E29E-0E47-0DC4-2881CAF92CAC}"/>
              </a:ext>
            </a:extLst>
          </p:cNvPr>
          <p:cNvSpPr txBox="1"/>
          <p:nvPr/>
        </p:nvSpPr>
        <p:spPr>
          <a:xfrm>
            <a:off x="3716215" y="758952"/>
            <a:ext cx="5380893" cy="17348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0" i="0" kern="1200" spc="-110" baseline="0" dirty="0">
                <a:solidFill>
                  <a:schemeClr val="accent1">
                    <a:lumMod val="75000"/>
                  </a:schemeClr>
                </a:solidFill>
                <a:effectLst/>
                <a:latin typeface="Angsana New" panose="02020603050405020304" pitchFamily="18" charset="-34"/>
                <a:ea typeface="+mj-ea"/>
                <a:cs typeface="Angsana New" panose="02020603050405020304" pitchFamily="18" charset="-34"/>
              </a:rPr>
              <a:t>                </a:t>
            </a:r>
            <a:r>
              <a:rPr lang="en-US" sz="3200" b="1" i="1" kern="1200" spc="-110" baseline="0" dirty="0">
                <a:solidFill>
                  <a:schemeClr val="accent1"/>
                </a:solidFill>
                <a:effectLst/>
                <a:latin typeface="Arial Black" panose="020B0A040201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4B65B3-A794-8D23-9E13-B0C3DE5C586C}"/>
              </a:ext>
            </a:extLst>
          </p:cNvPr>
          <p:cNvSpPr txBox="1"/>
          <p:nvPr/>
        </p:nvSpPr>
        <p:spPr>
          <a:xfrm>
            <a:off x="3493477" y="2493818"/>
            <a:ext cx="5515707" cy="3977319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1400" b="1" i="0" dirty="0">
                <a:effectLst/>
              </a:rPr>
              <a:t>     </a:t>
            </a:r>
            <a:endParaRPr lang="en-US" sz="1400" b="0" i="0" dirty="0">
              <a:effectLst/>
            </a:endParaRPr>
          </a:p>
          <a:p>
            <a:pPr marL="285750" lvl="0" indent="-285750">
              <a:lnSpc>
                <a:spcPct val="12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3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 helps explain Shona’s separation anxiety.</a:t>
            </a:r>
          </a:p>
          <a:p>
            <a:pPr marL="285750" lvl="0" indent="-285750">
              <a:lnSpc>
                <a:spcPct val="12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3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Security can encourage confidence and exploration.</a:t>
            </a:r>
          </a:p>
          <a:p>
            <a:pPr marL="285750" lvl="0" indent="-285750">
              <a:lnSpc>
                <a:spcPct val="12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3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Shona needs individualized support.</a:t>
            </a:r>
          </a:p>
          <a:p>
            <a:pPr marL="285750" lvl="0" indent="-285750">
              <a:lnSpc>
                <a:spcPct val="12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3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Other developmental influences must also be considered.</a:t>
            </a:r>
          </a:p>
          <a:p>
            <a:pPr lvl="0">
              <a:lnSpc>
                <a:spcPct val="120000"/>
              </a:lnSpc>
              <a:spcBef>
                <a:spcPts val="1000"/>
              </a:spcBef>
            </a:pPr>
            <a:endParaRPr lang="en-US" sz="1600" b="0" i="0" dirty="0">
              <a:effectLst/>
            </a:endParaRPr>
          </a:p>
          <a:p>
            <a:pPr lvl="0">
              <a:lnSpc>
                <a:spcPct val="120000"/>
              </a:lnSpc>
              <a:spcBef>
                <a:spcPts val="1000"/>
              </a:spcBef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Overall, Bowlby’s Attachment Theory highlights the importance of emotional security in Shona’s development, while recognizing that every child has different needs and experiences.</a:t>
            </a:r>
          </a:p>
          <a:p>
            <a:pPr lvl="0">
              <a:lnSpc>
                <a:spcPct val="120000"/>
              </a:lnSpc>
              <a:spcBef>
                <a:spcPts val="1000"/>
              </a:spcBef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Bowlby, 1988; Boyd and Bee, 2019) </a:t>
            </a:r>
            <a:endParaRPr lang="en-US" sz="2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image.png">
            <a:extLst>
              <a:ext uri="{FF2B5EF4-FFF2-40B4-BE49-F238E27FC236}">
                <a16:creationId xmlns:a16="http://schemas.microsoft.com/office/drawing/2014/main" id="{8461F637-6326-76E6-E840-A3AA563998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3016" y="1"/>
            <a:ext cx="3598984" cy="2705099"/>
          </a:xfrm>
          <a:prstGeom prst="rect">
            <a:avLst/>
          </a:prstGeom>
          <a:noFill/>
        </p:spPr>
      </p:pic>
      <p:pic>
        <p:nvPicPr>
          <p:cNvPr id="9" name="Picture 8" descr="image.png">
            <a:extLst>
              <a:ext uri="{FF2B5EF4-FFF2-40B4-BE49-F238E27FC236}">
                <a16:creationId xmlns:a16="http://schemas.microsoft.com/office/drawing/2014/main" id="{759E4219-09DC-07B3-E7BC-73860CF217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2" y="-1"/>
            <a:ext cx="3493479" cy="270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810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A5BD4197-B633-C0CD-AE76-370AF2DF25AA}"/>
              </a:ext>
            </a:extLst>
          </p:cNvPr>
          <p:cNvSpPr txBox="1"/>
          <p:nvPr/>
        </p:nvSpPr>
        <p:spPr>
          <a:xfrm>
            <a:off x="293076" y="597877"/>
            <a:ext cx="11898924" cy="62601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2800" i="0" spc="-50" dirty="0">
                <a:solidFill>
                  <a:schemeClr val="accent1">
                    <a:lumMod val="75000"/>
                  </a:schemeClr>
                </a:solidFill>
                <a:effectLst/>
                <a:latin typeface="Angsana New" panose="02020603050405020304" pitchFamily="18" charset="-34"/>
                <a:cs typeface="Angsana New" panose="02020603050405020304" pitchFamily="18" charset="-34"/>
              </a:rPr>
              <a:t>                                  </a:t>
            </a:r>
            <a:r>
              <a:rPr lang="en-US" sz="12800" b="1" i="1" spc="-50" dirty="0">
                <a:solidFill>
                  <a:schemeClr val="accent1"/>
                </a:solidFill>
                <a:effectLst/>
                <a:latin typeface="Arial Black" panose="020B0A040201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4300" i="0" spc="-50" dirty="0">
              <a:effectLst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4800" i="0" spc="-50" dirty="0">
              <a:effectLst/>
            </a:endParaRPr>
          </a:p>
          <a:p>
            <a:pPr marL="685800" indent="-685800">
              <a:lnSpc>
                <a:spcPct val="17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Bowlby, J. (1969/1982) </a:t>
            </a:r>
            <a:r>
              <a:rPr lang="en-US" sz="4800" b="1" i="1" spc="-50" dirty="0">
                <a:effectLst/>
                <a:latin typeface="Italics"/>
                <a:cs typeface="Arial" panose="020B0604020202020204" pitchFamily="34" charset="0"/>
              </a:rPr>
              <a:t>Attachment and Loss. Volume 1: Attachment. 2nd edn. New York: Basic Books.</a:t>
            </a:r>
          </a:p>
          <a:p>
            <a:pPr marL="685800" indent="-685800">
              <a:lnSpc>
                <a:spcPct val="17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Bowlby, J. (1988) </a:t>
            </a:r>
            <a:r>
              <a:rPr lang="en-US" sz="4800" i="1" spc="-50" dirty="0">
                <a:effectLst/>
                <a:latin typeface="Italics"/>
                <a:cs typeface="Arial" panose="020B0604020202020204" pitchFamily="34" charset="0"/>
              </a:rPr>
              <a:t>A Secure Base: Parent-Child Attachment and Healthy Human Development. London: Routledge</a:t>
            </a:r>
            <a:r>
              <a:rPr lang="en-US" sz="4800" i="1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685800" indent="-685800">
              <a:lnSpc>
                <a:spcPct val="17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Boyd, D.R. and Bee, H.L. (2019) </a:t>
            </a:r>
            <a:r>
              <a:rPr lang="en-US" sz="4800" i="1" spc="-50" dirty="0">
                <a:effectLst/>
                <a:latin typeface="Italics"/>
                <a:cs typeface="Arial" panose="020B0604020202020204" pitchFamily="34" charset="0"/>
              </a:rPr>
              <a:t>Lifespan Development</a:t>
            </a:r>
            <a:r>
              <a:rPr lang="en-US" sz="4800" i="0" spc="-50" dirty="0">
                <a:effectLst/>
                <a:latin typeface="Italics"/>
                <a:cs typeface="Arial" panose="020B0604020202020204" pitchFamily="34" charset="0"/>
              </a:rPr>
              <a:t>. 8th Global edn. Harlow: Pearson.</a:t>
            </a:r>
          </a:p>
          <a:p>
            <a:pPr marL="685800" indent="-685800">
              <a:lnSpc>
                <a:spcPct val="17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for Education (2026) </a:t>
            </a:r>
            <a:r>
              <a:rPr lang="en-US" sz="4800" i="1" spc="-50" dirty="0">
                <a:effectLst/>
                <a:latin typeface="Italics"/>
                <a:cs typeface="Arial" panose="020B0604020202020204" pitchFamily="34" charset="0"/>
              </a:rPr>
              <a:t>Early Years Foundation Stage statutory framework. London: Department for Education</a:t>
            </a: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685800" indent="-685800">
              <a:lnSpc>
                <a:spcPct val="17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(2012) </a:t>
            </a:r>
            <a:r>
              <a:rPr lang="en-US" sz="4800" i="1" spc="-50" dirty="0">
                <a:effectLst/>
                <a:latin typeface="Italics"/>
                <a:cs typeface="Arial" panose="020B0604020202020204" pitchFamily="34" charset="0"/>
              </a:rPr>
              <a:t>Social and emotional wellbeing: early years (PH40)</a:t>
            </a:r>
            <a:r>
              <a:rPr lang="en-US" sz="4800" i="0" spc="-50" dirty="0">
                <a:effectLst/>
                <a:latin typeface="Italics"/>
                <a:cs typeface="Arial" panose="020B0604020202020204" pitchFamily="34" charset="0"/>
              </a:rPr>
              <a:t>. London: NICE.</a:t>
            </a:r>
          </a:p>
          <a:p>
            <a:pPr marL="685800" indent="-685800">
              <a:lnSpc>
                <a:spcPct val="17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</a:t>
            </a:r>
            <a:r>
              <a:rPr lang="en-US" sz="4800" spc="-50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4800" i="1" spc="-50" dirty="0">
                <a:effectLst/>
                <a:latin typeface="Italics"/>
                <a:cs typeface="Arial" panose="020B0604020202020204" pitchFamily="34" charset="0"/>
              </a:rPr>
              <a:t>Children’s attachment: attachment in children and young people who </a:t>
            </a:r>
            <a:r>
              <a:rPr lang="en-US" sz="4800" i="1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 </a:t>
            </a:r>
            <a:r>
              <a:rPr lang="en-US" sz="4800" i="1" spc="-50" dirty="0">
                <a:effectLst/>
                <a:latin typeface="Italics"/>
                <a:cs typeface="Arial" panose="020B0604020202020204" pitchFamily="34" charset="0"/>
              </a:rPr>
              <a:t>adopted from care, in care or at high risk of going into care (NG26)</a:t>
            </a:r>
            <a:r>
              <a:rPr lang="en-US" sz="4800" i="0" spc="-50" dirty="0">
                <a:effectLst/>
                <a:latin typeface="Italics"/>
                <a:cs typeface="Arial" panose="020B0604020202020204" pitchFamily="34" charset="0"/>
              </a:rPr>
              <a:t>. London: NICE</a:t>
            </a: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685800" indent="-685800">
              <a:lnSpc>
                <a:spcPct val="17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Vygotsky, L.S. (1978) </a:t>
            </a:r>
            <a:r>
              <a:rPr lang="en-US" sz="4800" i="1" spc="-50" dirty="0">
                <a:effectLst/>
                <a:latin typeface="Italics"/>
                <a:cs typeface="Arial" panose="020B0604020202020204" pitchFamily="34" charset="0"/>
              </a:rPr>
              <a:t>Mind in Society: The Development of Higher Psychological Processes</a:t>
            </a:r>
            <a:r>
              <a:rPr lang="en-US" sz="4800" i="0" spc="-50" dirty="0">
                <a:effectLst/>
                <a:latin typeface="Italics"/>
                <a:cs typeface="Arial" panose="020B0604020202020204" pitchFamily="34" charset="0"/>
              </a:rPr>
              <a:t>. Cambridge, MA: Harvard University Press</a:t>
            </a: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685800" indent="-685800">
              <a:lnSpc>
                <a:spcPct val="170000"/>
              </a:lnSpc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Waters, H.S. and Waters, E. (2006) ‘</a:t>
            </a:r>
            <a:r>
              <a:rPr lang="en-US" sz="4800" i="1" spc="-50" dirty="0">
                <a:effectLst/>
                <a:latin typeface="Italics"/>
                <a:cs typeface="Arial" panose="020B0604020202020204" pitchFamily="34" charset="0"/>
              </a:rPr>
              <a:t>The attachment working models concept: Among other things, we build script-like representations of secure base experiences’, Attachment &amp; Human Development, </a:t>
            </a:r>
            <a:r>
              <a:rPr lang="en-US" sz="48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8(3), pp. 185–197</a:t>
            </a:r>
            <a:r>
              <a:rPr lang="en-US" sz="5600" i="0" spc="-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</p:txBody>
      </p:sp>
      <p:pic>
        <p:nvPicPr>
          <p:cNvPr id="4" name="Picture 3" descr="image.png">
            <a:extLst>
              <a:ext uri="{FF2B5EF4-FFF2-40B4-BE49-F238E27FC236}">
                <a16:creationId xmlns:a16="http://schemas.microsoft.com/office/drawing/2014/main" id="{2EF9B1EB-F627-2D0A-F69A-9A25EDC4A5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1836"/>
            <a:ext cx="1941095" cy="1353827"/>
          </a:xfrm>
          <a:prstGeom prst="rect">
            <a:avLst/>
          </a:prstGeom>
        </p:spPr>
      </p:pic>
      <p:pic>
        <p:nvPicPr>
          <p:cNvPr id="8" name="Picture 7" descr="image.png">
            <a:extLst>
              <a:ext uri="{FF2B5EF4-FFF2-40B4-BE49-F238E27FC236}">
                <a16:creationId xmlns:a16="http://schemas.microsoft.com/office/drawing/2014/main" id="{91719CEB-1E9B-2E6A-5663-C695A9FD39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0905" y="0"/>
            <a:ext cx="1941095" cy="13956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259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ilm Burn">
  <a:themeElements>
    <a:clrScheme name="Custom 2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4524321E-1019-4E52-AA1C-5D37B75CD749}" vid="{4A46179B-AA1B-40E1-9320-430DA2EBD8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6802</TotalTime>
  <Words>749</Words>
  <Application>Microsoft Office PowerPoint</Application>
  <PresentationFormat>Widescreen</PresentationFormat>
  <Paragraphs>108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ADLaM Display</vt:lpstr>
      <vt:lpstr>Angsana New</vt:lpstr>
      <vt:lpstr>Aptos</vt:lpstr>
      <vt:lpstr>Arial</vt:lpstr>
      <vt:lpstr>Arial Black</vt:lpstr>
      <vt:lpstr>Georgia</vt:lpstr>
      <vt:lpstr>Italics</vt:lpstr>
      <vt:lpstr>Neue Haas Grotesk Text Pro</vt:lpstr>
      <vt:lpstr>Wingdings</vt:lpstr>
      <vt:lpstr>Film Burn</vt:lpstr>
      <vt:lpstr>PowerPoint Presentation</vt:lpstr>
      <vt:lpstr>INTRODUCTION TO SHONA’S CASE  STUDY </vt:lpstr>
      <vt:lpstr>Key Concepts of Bowlby’s Attachment Theory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Lecia Butler (2523255)</cp:lastModifiedBy>
  <cp:revision>16</cp:revision>
  <dcterms:created xsi:type="dcterms:W3CDTF">2013-07-15T20:26:40Z</dcterms:created>
  <dcterms:modified xsi:type="dcterms:W3CDTF">2026-10-11T23:37:23Z</dcterms:modified>
</cp:coreProperties>
</file>