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handoutMasterIdLst>
    <p:handoutMasterId r:id="rId44"/>
  </p:handoutMasterIdLst>
  <p:sldIdLst>
    <p:sldId id="349" r:id="rId2"/>
    <p:sldId id="350" r:id="rId3"/>
    <p:sldId id="351" r:id="rId4"/>
    <p:sldId id="352" r:id="rId5"/>
    <p:sldId id="269" r:id="rId6"/>
    <p:sldId id="298" r:id="rId7"/>
    <p:sldId id="324" r:id="rId8"/>
    <p:sldId id="325" r:id="rId9"/>
    <p:sldId id="326" r:id="rId10"/>
    <p:sldId id="327" r:id="rId11"/>
    <p:sldId id="328" r:id="rId12"/>
    <p:sldId id="329" r:id="rId13"/>
    <p:sldId id="330" r:id="rId14"/>
    <p:sldId id="331" r:id="rId15"/>
    <p:sldId id="332" r:id="rId16"/>
    <p:sldId id="333" r:id="rId17"/>
    <p:sldId id="334" r:id="rId18"/>
    <p:sldId id="340" r:id="rId19"/>
    <p:sldId id="337" r:id="rId20"/>
    <p:sldId id="267" r:id="rId21"/>
    <p:sldId id="264" r:id="rId22"/>
    <p:sldId id="302" r:id="rId23"/>
    <p:sldId id="268" r:id="rId24"/>
    <p:sldId id="270" r:id="rId25"/>
    <p:sldId id="272" r:id="rId26"/>
    <p:sldId id="271" r:id="rId27"/>
    <p:sldId id="277" r:id="rId28"/>
    <p:sldId id="278" r:id="rId29"/>
    <p:sldId id="282" r:id="rId30"/>
    <p:sldId id="284" r:id="rId31"/>
    <p:sldId id="341" r:id="rId32"/>
    <p:sldId id="338" r:id="rId33"/>
    <p:sldId id="287" r:id="rId34"/>
    <p:sldId id="289" r:id="rId35"/>
    <p:sldId id="291" r:id="rId36"/>
    <p:sldId id="342" r:id="rId37"/>
    <p:sldId id="294" r:id="rId38"/>
    <p:sldId id="343" r:id="rId39"/>
    <p:sldId id="296" r:id="rId40"/>
    <p:sldId id="336" r:id="rId41"/>
    <p:sldId id="344" r:id="rId4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AB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97" autoAdjust="0"/>
    <p:restoredTop sz="97143" autoAdjust="0"/>
  </p:normalViewPr>
  <p:slideViewPr>
    <p:cSldViewPr>
      <p:cViewPr varScale="1">
        <p:scale>
          <a:sx n="87" d="100"/>
          <a:sy n="87" d="100"/>
        </p:scale>
        <p:origin x="1458" y="78"/>
      </p:cViewPr>
      <p:guideLst>
        <p:guide orient="horz" pos="2160"/>
        <p:guide pos="2880"/>
      </p:guideLst>
    </p:cSldViewPr>
  </p:slideViewPr>
  <p:notesTextViewPr>
    <p:cViewPr>
      <p:scale>
        <a:sx n="1" d="1"/>
        <a:sy n="1" d="1"/>
      </p:scale>
      <p:origin x="0" y="0"/>
    </p:cViewPr>
  </p:notesTextViewPr>
  <p:sorterViewPr>
    <p:cViewPr>
      <p:scale>
        <a:sx n="200" d="100"/>
        <a:sy n="2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51"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8709BB0-7288-4F03-B4D7-42841535B43F}" type="datetimeFigureOut">
              <a:rPr lang="en-GB"/>
              <a:pPr>
                <a:defRPr/>
              </a:pPr>
              <a:t>14/10/2019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182E31CC-605F-422D-98E0-4F4E8A50246E}" type="slidenum">
              <a:rPr lang="en-GB"/>
              <a:pPr>
                <a:defRPr/>
              </a:pPr>
              <a:t>‹#›</a:t>
            </a:fld>
            <a:endParaRPr lang="en-GB"/>
          </a:p>
        </p:txBody>
      </p:sp>
    </p:spTree>
    <p:extLst>
      <p:ext uri="{BB962C8B-B14F-4D97-AF65-F5344CB8AC3E}">
        <p14:creationId xmlns:p14="http://schemas.microsoft.com/office/powerpoint/2010/main" val="37986494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DE928F1-E05B-44FC-8F58-74BE3086B143}" type="datetimeFigureOut">
              <a:rPr lang="en-US"/>
              <a:pPr>
                <a:defRPr/>
              </a:pPr>
              <a:t>10/14/2019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9F97C6B4-D8CB-46A3-9106-3A014F3A078A}" type="slidenum">
              <a:rPr lang="en-US"/>
              <a:pPr>
                <a:defRPr/>
              </a:pPr>
              <a:t>‹#›</a:t>
            </a:fld>
            <a:endParaRPr lang="en-US"/>
          </a:p>
        </p:txBody>
      </p:sp>
    </p:spTree>
    <p:extLst>
      <p:ext uri="{BB962C8B-B14F-4D97-AF65-F5344CB8AC3E}">
        <p14:creationId xmlns:p14="http://schemas.microsoft.com/office/powerpoint/2010/main" val="2975723258"/>
      </p:ext>
    </p:extLst>
  </p:cSld>
  <p:clrMap bg1="lt1" tx1="dk1" bg2="lt2" tx2="dk2" accent1="accent1" accent2="accent2" accent3="accent3" accent4="accent4" accent5="accent5" accent6="accent6" hlink="hlink" folHlink="folHlink"/>
  <p:notesStyle>
    <a:lvl1pPr algn="l" defTabSz="457200" rtl="0" fontAlgn="base">
      <a:spcBef>
        <a:spcPct val="30000"/>
      </a:spcBef>
      <a:spcAft>
        <a:spcPct val="0"/>
      </a:spcAft>
      <a:defRPr sz="1200" kern="1200">
        <a:solidFill>
          <a:schemeClr val="tx1"/>
        </a:solidFill>
        <a:latin typeface="+mn-lt"/>
        <a:ea typeface="+mn-ea"/>
        <a:cs typeface="+mn-cs"/>
      </a:defRPr>
    </a:lvl1pPr>
    <a:lvl2pPr marL="457200" algn="l" defTabSz="457200" rtl="0" fontAlgn="base">
      <a:spcBef>
        <a:spcPct val="30000"/>
      </a:spcBef>
      <a:spcAft>
        <a:spcPct val="0"/>
      </a:spcAft>
      <a:defRPr sz="1200" kern="1200">
        <a:solidFill>
          <a:schemeClr val="tx1"/>
        </a:solidFill>
        <a:latin typeface="+mn-lt"/>
        <a:ea typeface="+mn-ea"/>
        <a:cs typeface="+mn-cs"/>
      </a:defRPr>
    </a:lvl2pPr>
    <a:lvl3pPr marL="914400" algn="l" defTabSz="457200" rtl="0" fontAlgn="base">
      <a:spcBef>
        <a:spcPct val="30000"/>
      </a:spcBef>
      <a:spcAft>
        <a:spcPct val="0"/>
      </a:spcAft>
      <a:defRPr sz="1200" kern="1200">
        <a:solidFill>
          <a:schemeClr val="tx1"/>
        </a:solidFill>
        <a:latin typeface="+mn-lt"/>
        <a:ea typeface="+mn-ea"/>
        <a:cs typeface="+mn-cs"/>
      </a:defRPr>
    </a:lvl3pPr>
    <a:lvl4pPr marL="1371600" algn="l" defTabSz="457200" rtl="0" fontAlgn="base">
      <a:spcBef>
        <a:spcPct val="30000"/>
      </a:spcBef>
      <a:spcAft>
        <a:spcPct val="0"/>
      </a:spcAft>
      <a:defRPr sz="1200" kern="1200">
        <a:solidFill>
          <a:schemeClr val="tx1"/>
        </a:solidFill>
        <a:latin typeface="+mn-lt"/>
        <a:ea typeface="+mn-ea"/>
        <a:cs typeface="+mn-cs"/>
      </a:defRPr>
    </a:lvl4pPr>
    <a:lvl5pPr marL="1828800" algn="l" defTabSz="457200" rtl="0" fontAlgn="base">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63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191A46E-E61F-44CE-A428-E45F19CCA186}" type="slidenum">
              <a:rPr lang="cy-GB">
                <a:cs typeface="Arial" charset="0"/>
              </a:rPr>
              <a:pPr fontAlgn="base">
                <a:spcBef>
                  <a:spcPct val="0"/>
                </a:spcBef>
                <a:spcAft>
                  <a:spcPct val="0"/>
                </a:spcAft>
              </a:pPr>
              <a:t>1</a:t>
            </a:fld>
            <a:endParaRPr lang="cy-GB">
              <a:cs typeface="Arial" charset="0"/>
            </a:endParaRPr>
          </a:p>
        </p:txBody>
      </p:sp>
    </p:spTree>
    <p:extLst>
      <p:ext uri="{BB962C8B-B14F-4D97-AF65-F5344CB8AC3E}">
        <p14:creationId xmlns:p14="http://schemas.microsoft.com/office/powerpoint/2010/main" val="1940648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a:p>
            <a:pPr>
              <a:spcBef>
                <a:spcPct val="0"/>
              </a:spcBef>
            </a:pPr>
            <a:endParaRPr lang="en-GB"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E8E9391-B80D-4E55-A384-AE1BECC871A1}" type="slidenum">
              <a:rPr lang="cy-GB">
                <a:cs typeface="Arial" charset="0"/>
              </a:rPr>
              <a:pPr fontAlgn="base">
                <a:spcBef>
                  <a:spcPct val="0"/>
                </a:spcBef>
                <a:spcAft>
                  <a:spcPct val="0"/>
                </a:spcAft>
              </a:pPr>
              <a:t>2</a:t>
            </a:fld>
            <a:endParaRPr lang="cy-GB">
              <a:cs typeface="Arial" charset="0"/>
            </a:endParaRPr>
          </a:p>
        </p:txBody>
      </p:sp>
    </p:spTree>
    <p:extLst>
      <p:ext uri="{BB962C8B-B14F-4D97-AF65-F5344CB8AC3E}">
        <p14:creationId xmlns:p14="http://schemas.microsoft.com/office/powerpoint/2010/main" val="37631180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p:spPr>
      </p:sp>
      <p:sp>
        <p:nvSpPr>
          <p:cNvPr id="204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04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22E26E1-7CE1-48CF-92DA-BCC81B3D5682}" type="slidenum">
              <a:rPr lang="cy-GB">
                <a:cs typeface="Arial" charset="0"/>
              </a:rPr>
              <a:pPr fontAlgn="base">
                <a:spcBef>
                  <a:spcPct val="0"/>
                </a:spcBef>
                <a:spcAft>
                  <a:spcPct val="0"/>
                </a:spcAft>
              </a:pPr>
              <a:t>3</a:t>
            </a:fld>
            <a:endParaRPr lang="cy-GB">
              <a:cs typeface="Arial" charset="0"/>
            </a:endParaRPr>
          </a:p>
        </p:txBody>
      </p:sp>
    </p:spTree>
    <p:extLst>
      <p:ext uri="{BB962C8B-B14F-4D97-AF65-F5344CB8AC3E}">
        <p14:creationId xmlns:p14="http://schemas.microsoft.com/office/powerpoint/2010/main" val="2598557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p:spPr>
      </p:sp>
      <p:sp>
        <p:nvSpPr>
          <p:cNvPr id="225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25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501FF9A-C4C4-4673-975F-CD09CA9E334B}" type="slidenum">
              <a:rPr lang="cy-GB">
                <a:cs typeface="Arial" charset="0"/>
              </a:rPr>
              <a:pPr fontAlgn="base">
                <a:spcBef>
                  <a:spcPct val="0"/>
                </a:spcBef>
                <a:spcAft>
                  <a:spcPct val="0"/>
                </a:spcAft>
              </a:pPr>
              <a:t>4</a:t>
            </a:fld>
            <a:endParaRPr lang="cy-GB">
              <a:cs typeface="Arial" charset="0"/>
            </a:endParaRPr>
          </a:p>
        </p:txBody>
      </p:sp>
    </p:spTree>
    <p:extLst>
      <p:ext uri="{BB962C8B-B14F-4D97-AF65-F5344CB8AC3E}">
        <p14:creationId xmlns:p14="http://schemas.microsoft.com/office/powerpoint/2010/main" val="41625365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p:cNvSpPr>
          <p:nvPr>
            <p:ph type="sldImg"/>
          </p:nvPr>
        </p:nvSpPr>
        <p:spPr bwMode="auto">
          <a:noFill/>
          <a:ln>
            <a:solidFill>
              <a:srgbClr val="000000"/>
            </a:solidFill>
            <a:miter lim="800000"/>
            <a:headEnd/>
            <a:tailEnd/>
          </a:ln>
        </p:spPr>
      </p:sp>
      <p:sp>
        <p:nvSpPr>
          <p:cNvPr id="60418" name="Notes Placeholder 2"/>
          <p:cNvSpPr>
            <a:spLocks noGrp="1"/>
          </p:cNvSpPr>
          <p:nvPr>
            <p:ph type="body" idx="1"/>
          </p:nvPr>
        </p:nvSpPr>
        <p:spPr bwMode="auto">
          <a:xfrm>
            <a:off x="620713" y="4211638"/>
            <a:ext cx="5486400" cy="4114800"/>
          </a:xfrm>
          <a:noFill/>
        </p:spPr>
        <p:txBody>
          <a:bodyPr wrap="square" numCol="1" anchor="t" anchorCtr="0" compatLnSpc="1">
            <a:prstTxWarp prst="textNoShape">
              <a:avLst/>
            </a:prstTxWarp>
          </a:bodyPr>
          <a:lstStyle/>
          <a:p>
            <a:pPr>
              <a:spcBef>
                <a:spcPct val="0"/>
              </a:spcBef>
            </a:pPr>
            <a:endParaRPr lang="en-GB"/>
          </a:p>
        </p:txBody>
      </p:sp>
      <p:sp>
        <p:nvSpPr>
          <p:cNvPr id="6041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C715CC0-40EF-4047-8AD4-75B1EEF68782}" type="slidenum">
              <a:rPr lang="en-US">
                <a:cs typeface="Arial" charset="0"/>
              </a:rPr>
              <a:pPr fontAlgn="base">
                <a:spcBef>
                  <a:spcPct val="0"/>
                </a:spcBef>
                <a:spcAft>
                  <a:spcPct val="0"/>
                </a:spcAft>
              </a:pPr>
              <a:t>7</a:t>
            </a:fld>
            <a:endParaRPr lang="en-US">
              <a:cs typeface="Arial" charset="0"/>
            </a:endParaRPr>
          </a:p>
        </p:txBody>
      </p:sp>
    </p:spTree>
    <p:extLst>
      <p:ext uri="{BB962C8B-B14F-4D97-AF65-F5344CB8AC3E}">
        <p14:creationId xmlns:p14="http://schemas.microsoft.com/office/powerpoint/2010/main" val="35735027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bwMode="auto">
          <a:noFill/>
          <a:ln>
            <a:solidFill>
              <a:srgbClr val="000000"/>
            </a:solidFill>
            <a:miter lim="800000"/>
            <a:headEnd/>
            <a:tailEnd/>
          </a:ln>
        </p:spPr>
      </p:sp>
      <p:sp>
        <p:nvSpPr>
          <p:cNvPr id="6246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246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FA07CB-6F63-4657-BAF1-E8264EDAA46F}" type="slidenum">
              <a:rPr lang="en-US">
                <a:cs typeface="Arial" charset="0"/>
              </a:rPr>
              <a:pPr fontAlgn="base">
                <a:spcBef>
                  <a:spcPct val="0"/>
                </a:spcBef>
                <a:spcAft>
                  <a:spcPct val="0"/>
                </a:spcAft>
              </a:pPr>
              <a:t>8</a:t>
            </a:fld>
            <a:endParaRPr lang="en-US">
              <a:cs typeface="Arial" charset="0"/>
            </a:endParaRPr>
          </a:p>
        </p:txBody>
      </p:sp>
    </p:spTree>
    <p:extLst>
      <p:ext uri="{BB962C8B-B14F-4D97-AF65-F5344CB8AC3E}">
        <p14:creationId xmlns:p14="http://schemas.microsoft.com/office/powerpoint/2010/main" val="16748868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p:cNvSpPr>
          <p:nvPr>
            <p:ph type="sldImg"/>
          </p:nvPr>
        </p:nvSpPr>
        <p:spPr bwMode="auto">
          <a:noFill/>
          <a:ln>
            <a:solidFill>
              <a:srgbClr val="000000"/>
            </a:solidFill>
            <a:miter lim="800000"/>
            <a:headEnd/>
            <a:tailEnd/>
          </a:ln>
        </p:spPr>
      </p:sp>
      <p:sp>
        <p:nvSpPr>
          <p:cNvPr id="6451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451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DC984FF-C0FE-4C63-9B80-07D4E68CAFAF}" type="slidenum">
              <a:rPr lang="en-US">
                <a:cs typeface="Arial" charset="0"/>
              </a:rPr>
              <a:pPr fontAlgn="base">
                <a:spcBef>
                  <a:spcPct val="0"/>
                </a:spcBef>
                <a:spcAft>
                  <a:spcPct val="0"/>
                </a:spcAft>
              </a:pPr>
              <a:t>9</a:t>
            </a:fld>
            <a:endParaRPr lang="en-US">
              <a:cs typeface="Arial" charset="0"/>
            </a:endParaRPr>
          </a:p>
        </p:txBody>
      </p:sp>
    </p:spTree>
    <p:extLst>
      <p:ext uri="{BB962C8B-B14F-4D97-AF65-F5344CB8AC3E}">
        <p14:creationId xmlns:p14="http://schemas.microsoft.com/office/powerpoint/2010/main" val="19417806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bwMode="auto">
          <a:noFill/>
          <a:ln>
            <a:solidFill>
              <a:srgbClr val="000000"/>
            </a:solidFill>
            <a:miter lim="800000"/>
            <a:headEnd/>
            <a:tailEnd/>
          </a:ln>
        </p:spPr>
      </p:sp>
      <p:sp>
        <p:nvSpPr>
          <p:cNvPr id="665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65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BC175D5-57D0-4E12-B538-580EC87540CB}" type="slidenum">
              <a:rPr lang="en-US">
                <a:cs typeface="Arial" charset="0"/>
              </a:rPr>
              <a:pPr fontAlgn="base">
                <a:spcBef>
                  <a:spcPct val="0"/>
                </a:spcBef>
                <a:spcAft>
                  <a:spcPct val="0"/>
                </a:spcAft>
              </a:pPr>
              <a:t>10</a:t>
            </a:fld>
            <a:endParaRPr lang="en-US">
              <a:cs typeface="Arial" charset="0"/>
            </a:endParaRPr>
          </a:p>
        </p:txBody>
      </p:sp>
    </p:spTree>
    <p:extLst>
      <p:ext uri="{BB962C8B-B14F-4D97-AF65-F5344CB8AC3E}">
        <p14:creationId xmlns:p14="http://schemas.microsoft.com/office/powerpoint/2010/main" val="36706937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bwMode="auto">
          <a:noFill/>
          <a:ln>
            <a:solidFill>
              <a:srgbClr val="000000"/>
            </a:solidFill>
            <a:miter lim="800000"/>
            <a:headEnd/>
            <a:tailEnd/>
          </a:ln>
        </p:spPr>
      </p:sp>
      <p:sp>
        <p:nvSpPr>
          <p:cNvPr id="686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86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CCEAFFA-367C-411C-9A5F-DF3B8585D700}" type="slidenum">
              <a:rPr lang="en-US">
                <a:cs typeface="Arial" charset="0"/>
              </a:rPr>
              <a:pPr fontAlgn="base">
                <a:spcBef>
                  <a:spcPct val="0"/>
                </a:spcBef>
                <a:spcAft>
                  <a:spcPct val="0"/>
                </a:spcAft>
              </a:pPr>
              <a:t>11</a:t>
            </a:fld>
            <a:endParaRPr lang="en-US">
              <a:cs typeface="Arial" charset="0"/>
            </a:endParaRPr>
          </a:p>
        </p:txBody>
      </p:sp>
    </p:spTree>
    <p:extLst>
      <p:ext uri="{BB962C8B-B14F-4D97-AF65-F5344CB8AC3E}">
        <p14:creationId xmlns:p14="http://schemas.microsoft.com/office/powerpoint/2010/main" val="10379155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p:cNvSpPr>
          <p:nvPr>
            <p:ph type="sldImg"/>
          </p:nvPr>
        </p:nvSpPr>
        <p:spPr bwMode="auto">
          <a:noFill/>
          <a:ln>
            <a:solidFill>
              <a:srgbClr val="000000"/>
            </a:solidFill>
            <a:miter lim="800000"/>
            <a:headEnd/>
            <a:tailEnd/>
          </a:ln>
        </p:spPr>
      </p:sp>
      <p:sp>
        <p:nvSpPr>
          <p:cNvPr id="706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706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DF3CCC0-31CF-4179-B9E2-8E52BB92A1E7}" type="slidenum">
              <a:rPr lang="en-US">
                <a:cs typeface="Arial" charset="0"/>
              </a:rPr>
              <a:pPr fontAlgn="base">
                <a:spcBef>
                  <a:spcPct val="0"/>
                </a:spcBef>
                <a:spcAft>
                  <a:spcPct val="0"/>
                </a:spcAft>
              </a:pPr>
              <a:t>12</a:t>
            </a:fld>
            <a:endParaRPr lang="en-US">
              <a:cs typeface="Arial" charset="0"/>
            </a:endParaRPr>
          </a:p>
        </p:txBody>
      </p:sp>
    </p:spTree>
    <p:extLst>
      <p:ext uri="{BB962C8B-B14F-4D97-AF65-F5344CB8AC3E}">
        <p14:creationId xmlns:p14="http://schemas.microsoft.com/office/powerpoint/2010/main" val="31129613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p:cNvSpPr>
          <p:nvPr>
            <p:ph type="sldImg"/>
          </p:nvPr>
        </p:nvSpPr>
        <p:spPr bwMode="auto">
          <a:noFill/>
          <a:ln>
            <a:solidFill>
              <a:srgbClr val="000000"/>
            </a:solidFill>
            <a:miter lim="800000"/>
            <a:headEnd/>
            <a:tailEnd/>
          </a:ln>
        </p:spPr>
      </p:sp>
      <p:sp>
        <p:nvSpPr>
          <p:cNvPr id="727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The most straightforward.</a:t>
            </a:r>
          </a:p>
          <a:p>
            <a:pPr>
              <a:spcBef>
                <a:spcPct val="0"/>
              </a:spcBef>
            </a:pPr>
            <a:r>
              <a:rPr lang="en-GB"/>
              <a:t>Our reference list appears at the end of your submission</a:t>
            </a:r>
            <a:endParaRPr lang="en-US"/>
          </a:p>
        </p:txBody>
      </p:sp>
      <p:sp>
        <p:nvSpPr>
          <p:cNvPr id="727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356B0F-5953-4069-8798-9092DAAC72F4}" type="slidenum">
              <a:rPr lang="en-US">
                <a:cs typeface="Arial" charset="0"/>
              </a:rPr>
              <a:pPr fontAlgn="base">
                <a:spcBef>
                  <a:spcPct val="0"/>
                </a:spcBef>
                <a:spcAft>
                  <a:spcPct val="0"/>
                </a:spcAft>
              </a:pPr>
              <a:t>13</a:t>
            </a:fld>
            <a:endParaRPr lang="en-US">
              <a:cs typeface="Arial" charset="0"/>
            </a:endParaRPr>
          </a:p>
        </p:txBody>
      </p:sp>
    </p:spTree>
    <p:extLst>
      <p:ext uri="{BB962C8B-B14F-4D97-AF65-F5344CB8AC3E}">
        <p14:creationId xmlns:p14="http://schemas.microsoft.com/office/powerpoint/2010/main" val="38409775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p:cNvSpPr>
          <p:nvPr>
            <p:ph type="sldImg"/>
          </p:nvPr>
        </p:nvSpPr>
        <p:spPr bwMode="auto">
          <a:noFill/>
          <a:ln>
            <a:solidFill>
              <a:srgbClr val="000000"/>
            </a:solidFill>
            <a:miter lim="800000"/>
            <a:headEnd/>
            <a:tailEnd/>
          </a:ln>
        </p:spPr>
      </p:sp>
      <p:sp>
        <p:nvSpPr>
          <p:cNvPr id="747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A little more complex but the same format still applies</a:t>
            </a:r>
            <a:endParaRPr lang="en-US"/>
          </a:p>
        </p:txBody>
      </p:sp>
      <p:sp>
        <p:nvSpPr>
          <p:cNvPr id="747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8E3D048-0AF0-432B-A6B9-0DF806C2DE87}" type="slidenum">
              <a:rPr lang="en-US">
                <a:cs typeface="Arial" charset="0"/>
              </a:rPr>
              <a:pPr fontAlgn="base">
                <a:spcBef>
                  <a:spcPct val="0"/>
                </a:spcBef>
                <a:spcAft>
                  <a:spcPct val="0"/>
                </a:spcAft>
              </a:pPr>
              <a:t>14</a:t>
            </a:fld>
            <a:endParaRPr lang="en-US">
              <a:cs typeface="Arial" charset="0"/>
            </a:endParaRPr>
          </a:p>
        </p:txBody>
      </p:sp>
    </p:spTree>
    <p:extLst>
      <p:ext uri="{BB962C8B-B14F-4D97-AF65-F5344CB8AC3E}">
        <p14:creationId xmlns:p14="http://schemas.microsoft.com/office/powerpoint/2010/main" val="12219402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bwMode="auto">
          <a:noFill/>
          <a:ln>
            <a:solidFill>
              <a:srgbClr val="000000"/>
            </a:solidFill>
            <a:miter lim="800000"/>
            <a:headEnd/>
            <a:tailEnd/>
          </a:ln>
        </p:spPr>
      </p:sp>
      <p:sp>
        <p:nvSpPr>
          <p:cNvPr id="768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Just checking everyone’s awake – the quotation is as fictional as one of Austen’s novels!</a:t>
            </a:r>
          </a:p>
          <a:p>
            <a:pPr>
              <a:spcBef>
                <a:spcPct val="0"/>
              </a:spcBef>
            </a:pPr>
            <a:r>
              <a:rPr lang="en-GB"/>
              <a:t>Ephemeral – hence the date.</a:t>
            </a:r>
          </a:p>
          <a:p>
            <a:pPr>
              <a:spcBef>
                <a:spcPct val="0"/>
              </a:spcBef>
            </a:pPr>
            <a:r>
              <a:rPr lang="en-GB"/>
              <a:t>Avoid commercial sites BusinessBalls etc – always seek out the primary source</a:t>
            </a:r>
            <a:endParaRPr lang="en-US"/>
          </a:p>
        </p:txBody>
      </p:sp>
      <p:sp>
        <p:nvSpPr>
          <p:cNvPr id="768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F6ED0B5-BE70-4425-B0BA-5BD8EF7B9A06}" type="slidenum">
              <a:rPr lang="en-US">
                <a:cs typeface="Arial" charset="0"/>
              </a:rPr>
              <a:pPr fontAlgn="base">
                <a:spcBef>
                  <a:spcPct val="0"/>
                </a:spcBef>
                <a:spcAft>
                  <a:spcPct val="0"/>
                </a:spcAft>
              </a:pPr>
              <a:t>15</a:t>
            </a:fld>
            <a:endParaRPr lang="en-US">
              <a:cs typeface="Arial" charset="0"/>
            </a:endParaRPr>
          </a:p>
        </p:txBody>
      </p:sp>
    </p:spTree>
    <p:extLst>
      <p:ext uri="{BB962C8B-B14F-4D97-AF65-F5344CB8AC3E}">
        <p14:creationId xmlns:p14="http://schemas.microsoft.com/office/powerpoint/2010/main" val="3628388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bwMode="auto">
          <a:noFill/>
          <a:ln>
            <a:solidFill>
              <a:srgbClr val="000000"/>
            </a:solidFill>
            <a:miter lim="800000"/>
            <a:headEnd/>
            <a:tailEnd/>
          </a:ln>
        </p:spPr>
      </p:sp>
      <p:sp>
        <p:nvSpPr>
          <p:cNvPr id="788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788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280D81D-B083-4C2A-83FE-46AE449FC7D3}" type="slidenum">
              <a:rPr lang="en-US">
                <a:cs typeface="Arial" charset="0"/>
              </a:rPr>
              <a:pPr fontAlgn="base">
                <a:spcBef>
                  <a:spcPct val="0"/>
                </a:spcBef>
                <a:spcAft>
                  <a:spcPct val="0"/>
                </a:spcAft>
              </a:pPr>
              <a:t>16</a:t>
            </a:fld>
            <a:endParaRPr lang="en-US">
              <a:cs typeface="Arial" charset="0"/>
            </a:endParaRPr>
          </a:p>
        </p:txBody>
      </p:sp>
    </p:spTree>
    <p:extLst>
      <p:ext uri="{BB962C8B-B14F-4D97-AF65-F5344CB8AC3E}">
        <p14:creationId xmlns:p14="http://schemas.microsoft.com/office/powerpoint/2010/main" val="22512237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p:cNvSpPr>
          <p:nvPr>
            <p:ph type="sldImg"/>
          </p:nvPr>
        </p:nvSpPr>
        <p:spPr bwMode="auto">
          <a:noFill/>
          <a:ln>
            <a:solidFill>
              <a:srgbClr val="000000"/>
            </a:solidFill>
            <a:miter lim="800000"/>
            <a:headEnd/>
            <a:tailEnd/>
          </a:ln>
        </p:spPr>
      </p:sp>
      <p:sp>
        <p:nvSpPr>
          <p:cNvPr id="8089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Always attempt to refer to the primary source</a:t>
            </a:r>
          </a:p>
          <a:p>
            <a:pPr>
              <a:spcBef>
                <a:spcPct val="0"/>
              </a:spcBef>
            </a:pPr>
            <a:r>
              <a:rPr lang="en-GB"/>
              <a:t>When in doubt – confer with your tutor</a:t>
            </a:r>
          </a:p>
          <a:p>
            <a:pPr>
              <a:spcBef>
                <a:spcPct val="0"/>
              </a:spcBef>
            </a:pPr>
            <a:r>
              <a:rPr lang="en-GB"/>
              <a:t>Check those on-line assets available to you also</a:t>
            </a:r>
            <a:endParaRPr lang="en-US"/>
          </a:p>
        </p:txBody>
      </p:sp>
      <p:sp>
        <p:nvSpPr>
          <p:cNvPr id="8089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8892569-EA3B-443A-83C0-5A95E50669DD}" type="slidenum">
              <a:rPr lang="en-US">
                <a:cs typeface="Arial" charset="0"/>
              </a:rPr>
              <a:pPr fontAlgn="base">
                <a:spcBef>
                  <a:spcPct val="0"/>
                </a:spcBef>
                <a:spcAft>
                  <a:spcPct val="0"/>
                </a:spcAft>
              </a:pPr>
              <a:t>17</a:t>
            </a:fld>
            <a:endParaRPr lang="en-US">
              <a:cs typeface="Arial" charset="0"/>
            </a:endParaRPr>
          </a:p>
        </p:txBody>
      </p:sp>
    </p:spTree>
    <p:extLst>
      <p:ext uri="{BB962C8B-B14F-4D97-AF65-F5344CB8AC3E}">
        <p14:creationId xmlns:p14="http://schemas.microsoft.com/office/powerpoint/2010/main" val="28123192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19</a:t>
            </a:fld>
            <a:endParaRPr lang="cy-GB">
              <a:cs typeface="Arial" charset="0"/>
            </a:endParaRPr>
          </a:p>
        </p:txBody>
      </p:sp>
    </p:spTree>
    <p:extLst>
      <p:ext uri="{BB962C8B-B14F-4D97-AF65-F5344CB8AC3E}">
        <p14:creationId xmlns:p14="http://schemas.microsoft.com/office/powerpoint/2010/main" val="1646205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23</a:t>
            </a:fld>
            <a:endParaRPr lang="en-US"/>
          </a:p>
        </p:txBody>
      </p:sp>
    </p:spTree>
    <p:extLst>
      <p:ext uri="{BB962C8B-B14F-4D97-AF65-F5344CB8AC3E}">
        <p14:creationId xmlns:p14="http://schemas.microsoft.com/office/powerpoint/2010/main" val="12131542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bwMode="auto">
          <a:noFill/>
          <a:ln>
            <a:solidFill>
              <a:srgbClr val="000000"/>
            </a:solidFill>
            <a:miter lim="800000"/>
            <a:headEnd/>
            <a:tailEnd/>
          </a:ln>
        </p:spPr>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37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F6E6981-109B-46B3-B115-E94BB8B40643}" type="slidenum">
              <a:rPr lang="en-GB">
                <a:latin typeface="Arial" charset="0"/>
                <a:ea typeface="MS PGothic" pitchFamily="34" charset="-128"/>
                <a:cs typeface="Arial" charset="0"/>
              </a:rPr>
              <a:pPr fontAlgn="base">
                <a:spcBef>
                  <a:spcPct val="0"/>
                </a:spcBef>
                <a:spcAft>
                  <a:spcPct val="0"/>
                </a:spcAft>
              </a:pPr>
              <a:t>25</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201961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26</a:t>
            </a:fld>
            <a:endParaRPr lang="en-US"/>
          </a:p>
        </p:txBody>
      </p:sp>
    </p:spTree>
    <p:extLst>
      <p:ext uri="{BB962C8B-B14F-4D97-AF65-F5344CB8AC3E}">
        <p14:creationId xmlns:p14="http://schemas.microsoft.com/office/powerpoint/2010/main" val="37432339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Feedback from individual note that if a situation arises during the observation where it becomes impossible for the observer to get feedback the reason must be noted</a:t>
            </a:r>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5DC249B-444E-4DCA-B31E-0C7A94622387}" type="slidenum">
              <a:rPr lang="en-GB">
                <a:latin typeface="Arial" charset="0"/>
                <a:ea typeface="MS PGothic" pitchFamily="34" charset="-128"/>
                <a:cs typeface="Arial" charset="0"/>
              </a:rPr>
              <a:pPr fontAlgn="base">
                <a:spcBef>
                  <a:spcPct val="0"/>
                </a:spcBef>
                <a:spcAft>
                  <a:spcPct val="0"/>
                </a:spcAft>
              </a:pPr>
              <a:t>27</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17255318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Important that they understand that they must show an understanding of both adult and childrens safeguarding </a:t>
            </a:r>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28</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Coffee/Tea Break after slide 19. </a:t>
            </a:r>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723994B-24C2-4D59-A6E0-A0AA88112067}" type="slidenum">
              <a:rPr lang="en-US">
                <a:cs typeface="Arial" charset="0"/>
              </a:rPr>
              <a:pPr fontAlgn="base">
                <a:spcBef>
                  <a:spcPct val="0"/>
                </a:spcBef>
                <a:spcAft>
                  <a:spcPct val="0"/>
                </a:spcAft>
              </a:pPr>
              <a:t>30</a:t>
            </a:fld>
            <a:endParaRPr lang="en-US">
              <a:cs typeface="Arial" charset="0"/>
            </a:endParaRPr>
          </a:p>
        </p:txBody>
      </p:sp>
    </p:spTree>
    <p:extLst>
      <p:ext uri="{BB962C8B-B14F-4D97-AF65-F5344CB8AC3E}">
        <p14:creationId xmlns:p14="http://schemas.microsoft.com/office/powerpoint/2010/main" val="42767084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ACA0F4D-CE94-4A3F-98B9-1FDC1A537D78}" type="slidenum">
              <a:rPr lang="en-US">
                <a:cs typeface="Arial" charset="0"/>
              </a:rPr>
              <a:pPr fontAlgn="base">
                <a:spcBef>
                  <a:spcPct val="0"/>
                </a:spcBef>
                <a:spcAft>
                  <a:spcPct val="0"/>
                </a:spcAft>
              </a:pPr>
              <a:t>31</a:t>
            </a:fld>
            <a:endParaRPr lang="en-US">
              <a:cs typeface="Arial" charset="0"/>
            </a:endParaRPr>
          </a:p>
        </p:txBody>
      </p:sp>
    </p:spTree>
    <p:extLst>
      <p:ext uri="{BB962C8B-B14F-4D97-AF65-F5344CB8AC3E}">
        <p14:creationId xmlns:p14="http://schemas.microsoft.com/office/powerpoint/2010/main" val="21591621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p:spPr>
      </p:sp>
      <p:sp>
        <p:nvSpPr>
          <p:cNvPr id="471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71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48FB7E-266E-43C5-B191-6A2005FD11A0}" type="slidenum">
              <a:rPr lang="en-GB">
                <a:latin typeface="Arial" charset="0"/>
                <a:ea typeface="MS PGothic" pitchFamily="34" charset="-128"/>
                <a:cs typeface="Arial" charset="0"/>
              </a:rPr>
              <a:pPr fontAlgn="base">
                <a:spcBef>
                  <a:spcPct val="0"/>
                </a:spcBef>
                <a:spcAft>
                  <a:spcPct val="0"/>
                </a:spcAft>
              </a:pPr>
              <a:t>34</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0029124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Note that if the mentor is also the line manager then portfolio submission could be done at the end of the work supervision session otherwise it needs to arranged as a separate process  </a:t>
            </a:r>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B272B5-855F-4107-95E1-0AEEED23A69D}" type="slidenum">
              <a:rPr lang="en-GB">
                <a:latin typeface="Arial" charset="0"/>
                <a:ea typeface="MS PGothic" pitchFamily="34" charset="-128"/>
                <a:cs typeface="Arial" charset="0"/>
              </a:rPr>
              <a:pPr fontAlgn="base">
                <a:spcBef>
                  <a:spcPct val="0"/>
                </a:spcBef>
                <a:spcAft>
                  <a:spcPct val="0"/>
                </a:spcAft>
              </a:pPr>
              <a:t>35</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1201022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sp>
      <p:sp>
        <p:nvSpPr>
          <p:cNvPr id="532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Could this just turn into moaning shop? E.g. study days, organisation, timing, support, who can help? Learning styles, meeting mentor, booking in mentor sessions,  etc (This should feed int action planning at the end. </a:t>
            </a:r>
          </a:p>
        </p:txBody>
      </p:sp>
      <p:sp>
        <p:nvSpPr>
          <p:cNvPr id="532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7113AFB-7442-4A68-9B9A-02E318FF296A}" type="slidenum">
              <a:rPr lang="en-US">
                <a:cs typeface="Arial" charset="0"/>
              </a:rPr>
              <a:pPr fontAlgn="base">
                <a:spcBef>
                  <a:spcPct val="0"/>
                </a:spcBef>
                <a:spcAft>
                  <a:spcPct val="0"/>
                </a:spcAft>
              </a:pPr>
              <a:t>38</a:t>
            </a:fld>
            <a:endParaRPr lang="en-US">
              <a:cs typeface="Arial" charset="0"/>
            </a:endParaRPr>
          </a:p>
        </p:txBody>
      </p:sp>
    </p:spTree>
    <p:extLst>
      <p:ext uri="{BB962C8B-B14F-4D97-AF65-F5344CB8AC3E}">
        <p14:creationId xmlns:p14="http://schemas.microsoft.com/office/powerpoint/2010/main" val="8437818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39</a:t>
            </a:fld>
            <a:endParaRPr lang="en-US"/>
          </a:p>
        </p:txBody>
      </p:sp>
    </p:spTree>
    <p:extLst>
      <p:ext uri="{BB962C8B-B14F-4D97-AF65-F5344CB8AC3E}">
        <p14:creationId xmlns:p14="http://schemas.microsoft.com/office/powerpoint/2010/main" val="34451192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p:cNvSpPr>
            <a:spLocks noGrp="1" noRot="1" noChangeAspect="1"/>
          </p:cNvSpPr>
          <p:nvPr>
            <p:ph type="sldImg"/>
          </p:nvPr>
        </p:nvSpPr>
        <p:spPr bwMode="auto">
          <a:noFill/>
          <a:ln>
            <a:solidFill>
              <a:srgbClr val="000000"/>
            </a:solidFill>
            <a:miter lim="800000"/>
            <a:headEnd/>
            <a:tailEnd/>
          </a:ln>
        </p:spPr>
      </p:sp>
      <p:sp>
        <p:nvSpPr>
          <p:cNvPr id="8397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8397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BF8E66-568B-4FA2-A567-DA1D48C48181}" type="slidenum">
              <a:rPr lang="en-US">
                <a:cs typeface="Arial" charset="0"/>
              </a:rPr>
              <a:pPr fontAlgn="base">
                <a:spcBef>
                  <a:spcPct val="0"/>
                </a:spcBef>
                <a:spcAft>
                  <a:spcPct val="0"/>
                </a:spcAft>
              </a:pPr>
              <a:t>40</a:t>
            </a:fld>
            <a:endParaRPr lang="en-US">
              <a:cs typeface="Arial" charset="0"/>
            </a:endParaRPr>
          </a:p>
        </p:txBody>
      </p:sp>
    </p:spTree>
    <p:extLst>
      <p:ext uri="{BB962C8B-B14F-4D97-AF65-F5344CB8AC3E}">
        <p14:creationId xmlns:p14="http://schemas.microsoft.com/office/powerpoint/2010/main" val="301247675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41</a:t>
            </a:fld>
            <a:endParaRPr lang="en-US"/>
          </a:p>
        </p:txBody>
      </p:sp>
    </p:spTree>
    <p:extLst>
      <p:ext uri="{BB962C8B-B14F-4D97-AF65-F5344CB8AC3E}">
        <p14:creationId xmlns:p14="http://schemas.microsoft.com/office/powerpoint/2010/main" val="29505889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B3DEFF2B-9DAE-463B-95B3-A90D76C2F756}" type="datetimeFigureOut">
              <a:rPr lang="en-GB"/>
              <a:pPr>
                <a:defRPr/>
              </a:pPr>
              <a:t>14/10/2019</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8D66E36-7BE5-40B6-870F-52C36D5A516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3130C96B-2679-457C-8CDE-756C3066EFEB}" type="datetimeFigureOut">
              <a:rPr lang="en-GB"/>
              <a:pPr>
                <a:defRPr/>
              </a:pPr>
              <a:t>14/10/2019</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6F82A12-5EC9-49C6-B5D5-86545E56A22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pPr>
              <a:defRPr/>
            </a:pPr>
            <a:fld id="{29B98797-1441-4EC9-B935-E98729C145DC}" type="datetimeFigureOut">
              <a:rPr lang="en-GB"/>
              <a:pPr>
                <a:defRPr/>
              </a:pPr>
              <a:t>14/10/2019</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AAB40E7-AA1C-40FE-8015-D9BA3F568763}"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p:cNvSpPr>
            <a:spLocks noGrp="1"/>
          </p:cNvSpPr>
          <p:nvPr>
            <p:ph type="dt" sz="half" idx="10"/>
          </p:nvPr>
        </p:nvSpPr>
        <p:spPr/>
        <p:txBody>
          <a:bodyPr/>
          <a:lstStyle>
            <a:lvl1pPr>
              <a:defRPr/>
            </a:lvl1pPr>
          </a:lstStyle>
          <a:p>
            <a:pPr>
              <a:defRPr/>
            </a:pPr>
            <a:fld id="{CACDFF2B-F427-4280-A467-F7CF1DD2E18C}" type="datetimeFigureOut">
              <a:rPr lang="en-GB"/>
              <a:pPr>
                <a:defRPr/>
              </a:pPr>
              <a:t>14/10/2019</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5E419636-9858-4C8A-9624-4A43A79107EA}"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p:cNvSpPr>
            <a:spLocks noGrp="1"/>
          </p:cNvSpPr>
          <p:nvPr>
            <p:ph type="dt" sz="half" idx="10"/>
          </p:nvPr>
        </p:nvSpPr>
        <p:spPr/>
        <p:txBody>
          <a:bodyPr/>
          <a:lstStyle>
            <a:lvl1pPr>
              <a:defRPr/>
            </a:lvl1pPr>
          </a:lstStyle>
          <a:p>
            <a:pPr>
              <a:defRPr/>
            </a:pPr>
            <a:fld id="{A436DBBC-EE08-4CC8-A434-36078AB00833}" type="datetimeFigureOut">
              <a:rPr lang="en-GB"/>
              <a:pPr>
                <a:defRPr/>
              </a:pPr>
              <a:t>14/10/2019</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F7BFC628-965A-496B-83BD-202C9197426F}"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p:cNvSpPr>
            <a:spLocks noGrp="1"/>
          </p:cNvSpPr>
          <p:nvPr>
            <p:ph type="dt" sz="half" idx="10"/>
          </p:nvPr>
        </p:nvSpPr>
        <p:spPr/>
        <p:txBody>
          <a:bodyPr/>
          <a:lstStyle>
            <a:lvl1pPr>
              <a:defRPr/>
            </a:lvl1pPr>
          </a:lstStyle>
          <a:p>
            <a:pPr>
              <a:defRPr/>
            </a:pPr>
            <a:fld id="{F0A61E0E-A615-4F66-AA19-678ADE52AE30}" type="datetimeFigureOut">
              <a:rPr lang="en-GB"/>
              <a:pPr>
                <a:defRPr/>
              </a:pPr>
              <a:t>14/10/2019</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8A27D89C-38D9-4EB6-B34E-3F131173DA8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A37B5240-28BD-4366-9D69-7539C926BB4D}" type="datetimeFigureOut">
              <a:rPr lang="en-GB"/>
              <a:pPr>
                <a:defRPr/>
              </a:pPr>
              <a:t>14/10/2019</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96A1D12C-B961-4F28-9DBA-C501218DBA7F}"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8A1345F2-8EB3-4507-AFDD-0FCDA9B50827}" type="datetimeFigureOut">
              <a:rPr lang="en-GB"/>
              <a:pPr>
                <a:defRPr/>
              </a:pPr>
              <a:t>14/10/2019</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C82C66DB-97CB-402A-8EF5-DC0187FE57C2}"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7DD9B0C3-4A83-47D4-8059-759F7DB853ED}" type="datetimeFigureOut">
              <a:rPr lang="en-GB"/>
              <a:pPr>
                <a:defRPr/>
              </a:pPr>
              <a:t>14/10/2019</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C4F5D2B8-CA74-4CBE-8D4A-E1D7640BFBB6}"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96A4410E-4521-4409-856A-2E26048CAD10}" type="datetimeFigureOut">
              <a:rPr lang="en-GB"/>
              <a:pPr>
                <a:defRPr/>
              </a:pPr>
              <a:t>14/10/2019</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B63F9F04-0953-4597-B93C-18B1C7A6148B}"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schemeClr val="tx1">
                    <a:tint val="75000"/>
                  </a:schemeClr>
                </a:solidFill>
                <a:latin typeface="+mn-lt"/>
                <a:cs typeface="+mn-cs"/>
              </a:defRPr>
            </a:lvl1pPr>
          </a:lstStyle>
          <a:p>
            <a:pPr>
              <a:defRPr/>
            </a:pPr>
            <a:fld id="{232EBE5C-99B0-4D09-9277-03358ABEA013}" type="datetimeFigureOut">
              <a:rPr lang="en-GB"/>
              <a:pPr>
                <a:defRPr/>
              </a:pPr>
              <a:t>14/10/2019</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A0E9A366-E1A3-469E-9FA7-85E07945C772}"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59" r:id="rId3"/>
    <p:sldLayoutId id="2147483658" r:id="rId4"/>
    <p:sldLayoutId id="2147483657" r:id="rId5"/>
    <p:sldLayoutId id="2147483656" r:id="rId6"/>
    <p:sldLayoutId id="2147483662" r:id="rId7"/>
    <p:sldLayoutId id="2147483655" r:id="rId8"/>
    <p:sldLayoutId id="2147483654" r:id="rId9"/>
    <p:sldLayoutId id="2147483653" r:id="rId10"/>
    <p:sldLayoutId id="2147483652"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image" Target="../media/image6.jpeg"/><Relationship Id="rId5" Type="http://schemas.openxmlformats.org/officeDocument/2006/relationships/image" Target="../media/image5.wmf"/><Relationship Id="rId4" Type="http://schemas.openxmlformats.org/officeDocument/2006/relationships/image" Target="../media/image4.wmf"/></Relationships>
</file>

<file path=ppt/slides/_rels/slide3.xml.rels><?xml version="1.0" encoding="UTF-8" standalone="yes"?>
<Relationships xmlns="http://schemas.openxmlformats.org/package/2006/relationships"><Relationship Id="rId3" Type="http://schemas.openxmlformats.org/officeDocument/2006/relationships/hyperlink" Target="mailto:S.Loxdale@uwtsd.ac.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mailto:a.fillery-travis@uwtsd.ac.uk" TargetMode="External"/><Relationship Id="rId5" Type="http://schemas.openxmlformats.org/officeDocument/2006/relationships/hyperlink" Target="mailto:l.m.harris@uwtsd.ac.uk" TargetMode="External"/><Relationship Id="rId4" Type="http://schemas.openxmlformats.org/officeDocument/2006/relationships/hyperlink" Target="mailto:a.beaumont@ydds.pcydds.ac.uk"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pemberley.com/janeinfo/litallus.html"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412875"/>
            <a:ext cx="8642350" cy="4616648"/>
          </a:xfrm>
          <a:prstGeom prst="rect">
            <a:avLst/>
          </a:prstGeom>
          <a:noFill/>
        </p:spPr>
        <p:txBody>
          <a:bodyPr>
            <a:spAutoFit/>
          </a:bodyPr>
          <a:lstStyle/>
          <a:p>
            <a:pPr algn="ctr" fontAlgn="auto">
              <a:spcBef>
                <a:spcPts val="0"/>
              </a:spcBef>
              <a:spcAft>
                <a:spcPts val="0"/>
              </a:spcAft>
              <a:defRPr/>
            </a:pPr>
            <a:r>
              <a:rPr lang="en-GB" sz="2800" b="1" kern="0" dirty="0" err="1">
                <a:solidFill>
                  <a:schemeClr val="bg1"/>
                </a:solidFill>
                <a:latin typeface="Arial"/>
                <a:cs typeface="+mj-cs"/>
              </a:rPr>
              <a:t>Croeso</a:t>
            </a:r>
            <a:r>
              <a:rPr lang="en-GB" sz="2800" b="1" kern="0" dirty="0">
                <a:solidFill>
                  <a:schemeClr val="bg1"/>
                </a:solidFill>
                <a:latin typeface="Arial"/>
                <a:cs typeface="+mj-cs"/>
              </a:rPr>
              <a:t> </a:t>
            </a:r>
            <a:r>
              <a:rPr lang="en-GB" sz="2800" b="1" kern="0" dirty="0" err="1">
                <a:solidFill>
                  <a:schemeClr val="bg1"/>
                </a:solidFill>
                <a:latin typeface="Arial"/>
                <a:cs typeface="+mj-cs"/>
              </a:rPr>
              <a:t>i</a:t>
            </a:r>
            <a:r>
              <a:rPr lang="en-GB" sz="2800" b="1" kern="0" dirty="0">
                <a:solidFill>
                  <a:schemeClr val="bg1"/>
                </a:solidFill>
                <a:latin typeface="Arial"/>
                <a:cs typeface="+mj-cs"/>
              </a:rPr>
              <a:t> </a:t>
            </a:r>
            <a:r>
              <a:rPr lang="en-GB" sz="2800" b="1" kern="0" dirty="0" err="1">
                <a:solidFill>
                  <a:schemeClr val="bg1"/>
                </a:solidFill>
                <a:latin typeface="Arial"/>
                <a:cs typeface="+mj-cs"/>
              </a:rPr>
              <a:t>Brifysgol</a:t>
            </a:r>
            <a:r>
              <a:rPr lang="en-GB" sz="2800" b="1" kern="0" dirty="0">
                <a:solidFill>
                  <a:schemeClr val="bg1"/>
                </a:solidFill>
                <a:latin typeface="Arial"/>
                <a:cs typeface="+mj-cs"/>
              </a:rPr>
              <a:t> </a:t>
            </a:r>
            <a:r>
              <a:rPr lang="en-GB" sz="2800" b="1" kern="0" dirty="0" err="1">
                <a:solidFill>
                  <a:schemeClr val="bg1"/>
                </a:solidFill>
                <a:latin typeface="Arial"/>
                <a:cs typeface="+mj-cs"/>
              </a:rPr>
              <a:t>Cymru</a:t>
            </a:r>
            <a:r>
              <a:rPr lang="en-GB" sz="2800" b="1" kern="0" dirty="0">
                <a:solidFill>
                  <a:schemeClr val="bg1"/>
                </a:solidFill>
                <a:latin typeface="Arial"/>
                <a:cs typeface="+mj-cs"/>
              </a:rPr>
              <a:t> Y </a:t>
            </a:r>
            <a:r>
              <a:rPr lang="en-GB" sz="2800" b="1" kern="0" dirty="0" err="1">
                <a:solidFill>
                  <a:schemeClr val="bg1"/>
                </a:solidFill>
                <a:latin typeface="Arial"/>
                <a:cs typeface="+mj-cs"/>
              </a:rPr>
              <a:t>Drindod</a:t>
            </a:r>
            <a:r>
              <a:rPr lang="en-GB" sz="2800" b="1" kern="0" dirty="0">
                <a:solidFill>
                  <a:schemeClr val="bg1"/>
                </a:solidFill>
                <a:latin typeface="Arial"/>
                <a:cs typeface="+mj-cs"/>
              </a:rPr>
              <a:t> </a:t>
            </a:r>
            <a:r>
              <a:rPr lang="en-GB" sz="2800" b="1" kern="0" dirty="0" err="1">
                <a:solidFill>
                  <a:schemeClr val="bg1"/>
                </a:solidFill>
                <a:latin typeface="Arial"/>
                <a:cs typeface="+mj-cs"/>
              </a:rPr>
              <a:t>Dewi</a:t>
            </a:r>
            <a:r>
              <a:rPr lang="en-GB" sz="2800" b="1" kern="0" dirty="0">
                <a:solidFill>
                  <a:schemeClr val="bg1"/>
                </a:solidFill>
                <a:latin typeface="Arial"/>
                <a:cs typeface="+mj-cs"/>
              </a:rPr>
              <a:t> </a:t>
            </a:r>
            <a:r>
              <a:rPr lang="en-GB" sz="2800" b="1" kern="0" dirty="0" err="1">
                <a:solidFill>
                  <a:schemeClr val="bg1"/>
                </a:solidFill>
                <a:latin typeface="Arial"/>
                <a:cs typeface="+mj-cs"/>
              </a:rPr>
              <a:t>Sant</a:t>
            </a:r>
            <a:r>
              <a:rPr lang="en-GB" sz="2800" b="1" kern="0" dirty="0">
                <a:solidFill>
                  <a:schemeClr val="bg1"/>
                </a:solidFill>
                <a:latin typeface="Arial"/>
                <a:cs typeface="+mj-cs"/>
              </a:rPr>
              <a:t/>
            </a:r>
            <a:br>
              <a:rPr lang="en-GB" sz="2800" b="1" kern="0" dirty="0">
                <a:solidFill>
                  <a:schemeClr val="bg1"/>
                </a:solidFill>
                <a:latin typeface="Arial"/>
                <a:cs typeface="+mj-cs"/>
              </a:rPr>
            </a:br>
            <a:r>
              <a:rPr lang="en-GB" sz="2800" b="1" i="1" kern="0" dirty="0">
                <a:solidFill>
                  <a:schemeClr val="bg1"/>
                </a:solidFill>
                <a:latin typeface="Arial"/>
                <a:cs typeface="+mj-cs"/>
              </a:rPr>
              <a:t>Welcome to the University of Wales</a:t>
            </a:r>
            <a:br>
              <a:rPr lang="en-GB" sz="2800" b="1" i="1" kern="0" dirty="0">
                <a:solidFill>
                  <a:schemeClr val="bg1"/>
                </a:solidFill>
                <a:latin typeface="Arial"/>
                <a:cs typeface="+mj-cs"/>
              </a:rPr>
            </a:br>
            <a:r>
              <a:rPr lang="en-GB" sz="2800" b="1" i="1" kern="0" dirty="0">
                <a:solidFill>
                  <a:schemeClr val="bg1"/>
                </a:solidFill>
                <a:latin typeface="Arial"/>
                <a:cs typeface="+mj-cs"/>
              </a:rPr>
              <a:t>Trinity Saint David</a:t>
            </a:r>
          </a:p>
          <a:p>
            <a:pPr algn="ctr" fontAlgn="auto">
              <a:spcBef>
                <a:spcPts val="0"/>
              </a:spcBef>
              <a:spcAft>
                <a:spcPts val="0"/>
              </a:spcAft>
              <a:defRPr/>
            </a:pPr>
            <a:endParaRPr lang="en-GB" sz="3000" i="1" kern="0" dirty="0">
              <a:solidFill>
                <a:schemeClr val="bg1"/>
              </a:solidFill>
              <a:latin typeface="Arial"/>
              <a:cs typeface="+mj-cs"/>
            </a:endParaRPr>
          </a:p>
          <a:p>
            <a:pPr algn="ctr" fontAlgn="auto">
              <a:spcBef>
                <a:spcPts val="0"/>
              </a:spcBef>
              <a:spcAft>
                <a:spcPts val="0"/>
              </a:spcAft>
              <a:defRPr/>
            </a:pPr>
            <a:endParaRPr lang="en-GB" sz="2000" kern="0" dirty="0">
              <a:solidFill>
                <a:schemeClr val="bg1"/>
              </a:solidFill>
              <a:latin typeface="Arial"/>
              <a:cs typeface="+mn-cs"/>
            </a:endParaRPr>
          </a:p>
          <a:p>
            <a:pPr algn="ctr" fontAlgn="auto">
              <a:spcBef>
                <a:spcPts val="0"/>
              </a:spcBef>
              <a:spcAft>
                <a:spcPts val="0"/>
              </a:spcAft>
              <a:defRPr/>
            </a:pPr>
            <a:r>
              <a:rPr lang="en-GB" sz="2000" kern="0" dirty="0">
                <a:solidFill>
                  <a:schemeClr val="bg1"/>
                </a:solidFill>
                <a:latin typeface="Arial"/>
                <a:cs typeface="+mn-cs"/>
              </a:rPr>
              <a:t>Sarah Loxdale</a:t>
            </a:r>
          </a:p>
          <a:p>
            <a:pPr algn="ctr" fontAlgn="auto">
              <a:spcBef>
                <a:spcPts val="0"/>
              </a:spcBef>
              <a:spcAft>
                <a:spcPts val="0"/>
              </a:spcAft>
              <a:defRPr/>
            </a:pPr>
            <a:r>
              <a:rPr lang="en-GB" sz="2000" kern="0" dirty="0" err="1" smtClean="0">
                <a:solidFill>
                  <a:schemeClr val="bg1"/>
                </a:solidFill>
                <a:latin typeface="Arial"/>
                <a:cs typeface="+mn-cs"/>
              </a:rPr>
              <a:t>Darlithydd</a:t>
            </a:r>
            <a:r>
              <a:rPr lang="en-GB" sz="2000" kern="0" dirty="0" smtClean="0">
                <a:solidFill>
                  <a:schemeClr val="bg1"/>
                </a:solidFill>
                <a:latin typeface="Arial"/>
                <a:cs typeface="+mn-cs"/>
              </a:rPr>
              <a:t> </a:t>
            </a:r>
            <a:r>
              <a:rPr lang="en-GB" sz="2000" kern="0" dirty="0">
                <a:solidFill>
                  <a:schemeClr val="bg1"/>
                </a:solidFill>
                <a:latin typeface="Arial"/>
                <a:cs typeface="+mn-cs"/>
              </a:rPr>
              <a:t>/ </a:t>
            </a:r>
            <a:r>
              <a:rPr lang="en-GB" sz="2000" kern="0" dirty="0" err="1">
                <a:solidFill>
                  <a:schemeClr val="bg1"/>
                </a:solidFill>
                <a:latin typeface="Arial"/>
                <a:cs typeface="+mn-cs"/>
              </a:rPr>
              <a:t>Cyfarwyddwr</a:t>
            </a:r>
            <a:r>
              <a:rPr lang="en-GB" sz="2000" kern="0" dirty="0">
                <a:solidFill>
                  <a:schemeClr val="bg1"/>
                </a:solidFill>
                <a:latin typeface="Arial"/>
                <a:cs typeface="+mn-cs"/>
              </a:rPr>
              <a:t> </a:t>
            </a:r>
            <a:r>
              <a:rPr lang="en-GB" sz="2000" kern="0" dirty="0" err="1">
                <a:solidFill>
                  <a:schemeClr val="bg1"/>
                </a:solidFill>
                <a:latin typeface="Arial"/>
                <a:cs typeface="+mn-cs"/>
              </a:rPr>
              <a:t>Rhaglen</a:t>
            </a:r>
            <a:endParaRPr lang="en-GB" sz="2000" kern="0" dirty="0">
              <a:solidFill>
                <a:schemeClr val="bg1"/>
              </a:solidFill>
              <a:latin typeface="Arial"/>
              <a:cs typeface="+mn-cs"/>
            </a:endParaRPr>
          </a:p>
          <a:p>
            <a:pPr algn="ctr" fontAlgn="auto">
              <a:spcBef>
                <a:spcPts val="0"/>
              </a:spcBef>
              <a:spcAft>
                <a:spcPts val="0"/>
              </a:spcAft>
              <a:defRPr/>
            </a:pPr>
            <a:r>
              <a:rPr lang="en-GB" sz="2000" i="1" kern="0" dirty="0" smtClean="0">
                <a:solidFill>
                  <a:schemeClr val="bg1"/>
                </a:solidFill>
                <a:latin typeface="Arial"/>
                <a:cs typeface="+mn-cs"/>
              </a:rPr>
              <a:t>Lecturer </a:t>
            </a:r>
            <a:r>
              <a:rPr lang="en-GB" sz="2000" i="1" kern="0" dirty="0">
                <a:solidFill>
                  <a:schemeClr val="bg1"/>
                </a:solidFill>
                <a:latin typeface="Arial"/>
                <a:cs typeface="+mn-cs"/>
              </a:rPr>
              <a:t>/ Programme Director</a:t>
            </a:r>
          </a:p>
          <a:p>
            <a:pPr algn="ctr" fontAlgn="auto">
              <a:spcBef>
                <a:spcPts val="0"/>
              </a:spcBef>
              <a:spcAft>
                <a:spcPts val="0"/>
              </a:spcAft>
              <a:defRPr/>
            </a:pPr>
            <a:endParaRPr lang="en-GB" sz="2000" i="1" kern="0" dirty="0">
              <a:solidFill>
                <a:schemeClr val="bg1"/>
              </a:solidFill>
              <a:latin typeface="Arial"/>
              <a:cs typeface="+mn-cs"/>
            </a:endParaRPr>
          </a:p>
          <a:p>
            <a:pPr algn="ctr" fontAlgn="auto">
              <a:spcBef>
                <a:spcPts val="0"/>
              </a:spcBef>
              <a:spcAft>
                <a:spcPts val="0"/>
              </a:spcAft>
              <a:defRPr/>
            </a:pPr>
            <a:r>
              <a:rPr lang="en-GB" sz="2000" i="1" kern="0" dirty="0" smtClean="0">
                <a:solidFill>
                  <a:schemeClr val="bg1"/>
                </a:solidFill>
                <a:latin typeface="Arial"/>
                <a:cs typeface="+mn-cs"/>
              </a:rPr>
              <a:t>Dr Annette </a:t>
            </a:r>
            <a:r>
              <a:rPr lang="en-GB" sz="2000" i="1" kern="0" dirty="0" err="1" smtClean="0">
                <a:solidFill>
                  <a:schemeClr val="bg1"/>
                </a:solidFill>
                <a:latin typeface="Arial"/>
                <a:cs typeface="+mn-cs"/>
              </a:rPr>
              <a:t>Fillery</a:t>
            </a:r>
            <a:r>
              <a:rPr lang="en-GB" sz="2000" i="1" kern="0" dirty="0" smtClean="0">
                <a:solidFill>
                  <a:schemeClr val="bg1"/>
                </a:solidFill>
                <a:latin typeface="Arial"/>
                <a:cs typeface="+mn-cs"/>
              </a:rPr>
              <a:t>-Travis</a:t>
            </a:r>
            <a:endParaRPr lang="en-GB" sz="2000" i="1" kern="0" dirty="0">
              <a:solidFill>
                <a:schemeClr val="bg1"/>
              </a:solidFill>
              <a:latin typeface="Arial"/>
              <a:cs typeface="+mn-cs"/>
            </a:endParaRPr>
          </a:p>
          <a:p>
            <a:pPr algn="ctr" fontAlgn="auto">
              <a:spcBef>
                <a:spcPts val="0"/>
              </a:spcBef>
              <a:spcAft>
                <a:spcPts val="0"/>
              </a:spcAft>
              <a:defRPr/>
            </a:pPr>
            <a:r>
              <a:rPr lang="en-GB" sz="2000" i="1" kern="0" dirty="0" err="1">
                <a:solidFill>
                  <a:schemeClr val="bg1"/>
                </a:solidFill>
                <a:latin typeface="Arial"/>
                <a:cs typeface="+mn-cs"/>
              </a:rPr>
              <a:t>Pennaeth</a:t>
            </a:r>
            <a:r>
              <a:rPr lang="en-GB" sz="2000" i="1" kern="0" dirty="0">
                <a:solidFill>
                  <a:schemeClr val="bg1"/>
                </a:solidFill>
                <a:latin typeface="Arial"/>
                <a:cs typeface="+mn-cs"/>
              </a:rPr>
              <a:t> – </a:t>
            </a:r>
            <a:r>
              <a:rPr lang="en-GB" sz="2000" i="1" kern="0" dirty="0" err="1" smtClean="0">
                <a:solidFill>
                  <a:schemeClr val="bg1"/>
                </a:solidFill>
                <a:latin typeface="Arial"/>
                <a:cs typeface="+mn-cs"/>
              </a:rPr>
              <a:t>Academi</a:t>
            </a:r>
            <a:r>
              <a:rPr lang="en-GB" sz="2000" i="1" kern="0" dirty="0" smtClean="0">
                <a:solidFill>
                  <a:schemeClr val="bg1"/>
                </a:solidFill>
                <a:latin typeface="Arial"/>
                <a:cs typeface="+mn-cs"/>
              </a:rPr>
              <a:t> </a:t>
            </a:r>
            <a:r>
              <a:rPr lang="en-GB" sz="2000" i="1" kern="0" dirty="0" err="1" smtClean="0">
                <a:solidFill>
                  <a:schemeClr val="bg1"/>
                </a:solidFill>
                <a:latin typeface="Arial"/>
                <a:cs typeface="+mn-cs"/>
              </a:rPr>
              <a:t>Cymru</a:t>
            </a:r>
            <a:r>
              <a:rPr lang="en-GB" sz="2000" i="1" kern="0" dirty="0" smtClean="0">
                <a:solidFill>
                  <a:schemeClr val="bg1"/>
                </a:solidFill>
                <a:latin typeface="Arial"/>
                <a:cs typeface="+mn-cs"/>
              </a:rPr>
              <a:t> </a:t>
            </a:r>
            <a:r>
              <a:rPr lang="en-GB" sz="2000" i="1" kern="0" dirty="0" err="1" smtClean="0">
                <a:solidFill>
                  <a:schemeClr val="bg1"/>
                </a:solidFill>
                <a:latin typeface="Arial"/>
                <a:cs typeface="+mn-cs"/>
              </a:rPr>
              <a:t>ar</a:t>
            </a:r>
            <a:r>
              <a:rPr lang="en-GB" sz="2000" i="1" kern="0" dirty="0" smtClean="0">
                <a:solidFill>
                  <a:schemeClr val="bg1"/>
                </a:solidFill>
                <a:latin typeface="Arial"/>
                <a:cs typeface="+mn-cs"/>
              </a:rPr>
              <a:t> </a:t>
            </a:r>
            <a:r>
              <a:rPr lang="en-GB" sz="2000" i="1" kern="0" dirty="0" err="1" smtClean="0">
                <a:solidFill>
                  <a:schemeClr val="bg1"/>
                </a:solidFill>
                <a:latin typeface="Arial"/>
                <a:cs typeface="+mn-cs"/>
              </a:rPr>
              <a:t>gyfer</a:t>
            </a:r>
            <a:r>
              <a:rPr lang="en-GB" sz="2000" i="1" kern="0" dirty="0" smtClean="0">
                <a:solidFill>
                  <a:schemeClr val="bg1"/>
                </a:solidFill>
                <a:latin typeface="Arial"/>
                <a:cs typeface="+mn-cs"/>
              </a:rPr>
              <a:t> </a:t>
            </a:r>
            <a:r>
              <a:rPr lang="en-GB" sz="2000" i="1" kern="0" dirty="0" err="1" smtClean="0">
                <a:solidFill>
                  <a:schemeClr val="bg1"/>
                </a:solidFill>
                <a:latin typeface="Arial"/>
                <a:cs typeface="+mn-cs"/>
              </a:rPr>
              <a:t>Arfer</a:t>
            </a:r>
            <a:r>
              <a:rPr lang="en-GB" sz="2000" i="1" kern="0" dirty="0" smtClean="0">
                <a:solidFill>
                  <a:schemeClr val="bg1"/>
                </a:solidFill>
                <a:latin typeface="Arial"/>
                <a:cs typeface="+mn-cs"/>
              </a:rPr>
              <a:t> </a:t>
            </a:r>
            <a:r>
              <a:rPr lang="en-GB" sz="2000" i="1" kern="0" dirty="0" err="1" smtClean="0">
                <a:solidFill>
                  <a:schemeClr val="bg1"/>
                </a:solidFill>
                <a:latin typeface="Arial"/>
                <a:cs typeface="+mn-cs"/>
              </a:rPr>
              <a:t>Proffesiynol</a:t>
            </a:r>
            <a:r>
              <a:rPr lang="en-GB" sz="2000" i="1" kern="0" dirty="0" smtClean="0">
                <a:solidFill>
                  <a:schemeClr val="bg1"/>
                </a:solidFill>
                <a:latin typeface="Arial"/>
                <a:cs typeface="+mn-cs"/>
              </a:rPr>
              <a:t> </a:t>
            </a:r>
          </a:p>
          <a:p>
            <a:pPr algn="ctr" fontAlgn="auto">
              <a:spcBef>
                <a:spcPts val="0"/>
              </a:spcBef>
              <a:spcAft>
                <a:spcPts val="0"/>
              </a:spcAft>
              <a:defRPr/>
            </a:pPr>
            <a:r>
              <a:rPr lang="en-GB" sz="2000" i="1" kern="0" dirty="0" smtClean="0">
                <a:solidFill>
                  <a:schemeClr val="bg1"/>
                </a:solidFill>
                <a:latin typeface="Arial"/>
                <a:cs typeface="+mn-cs"/>
              </a:rPr>
              <a:t>ac </a:t>
            </a:r>
            <a:r>
              <a:rPr lang="en-GB" sz="2000" i="1" kern="0" dirty="0" err="1" smtClean="0">
                <a:solidFill>
                  <a:schemeClr val="bg1"/>
                </a:solidFill>
                <a:latin typeface="Arial"/>
                <a:cs typeface="+mn-cs"/>
              </a:rPr>
              <a:t>Ymchwil</a:t>
            </a:r>
            <a:r>
              <a:rPr lang="en-GB" sz="2000" i="1" kern="0" dirty="0" smtClean="0">
                <a:solidFill>
                  <a:schemeClr val="bg1"/>
                </a:solidFill>
                <a:latin typeface="Arial"/>
                <a:cs typeface="+mn-cs"/>
              </a:rPr>
              <a:t> </a:t>
            </a:r>
            <a:r>
              <a:rPr lang="en-GB" sz="2000" i="1" kern="0" dirty="0" err="1" smtClean="0">
                <a:solidFill>
                  <a:schemeClr val="bg1"/>
                </a:solidFill>
                <a:latin typeface="Arial"/>
                <a:cs typeface="+mn-cs"/>
              </a:rPr>
              <a:t>Cymhwysol</a:t>
            </a:r>
            <a:endParaRPr lang="en-GB" sz="2000" i="1" kern="0" dirty="0">
              <a:solidFill>
                <a:schemeClr val="bg1"/>
              </a:solidFill>
              <a:latin typeface="Arial"/>
              <a:cs typeface="+mn-cs"/>
            </a:endParaRPr>
          </a:p>
          <a:p>
            <a:pPr algn="ctr" fontAlgn="auto">
              <a:spcBef>
                <a:spcPts val="0"/>
              </a:spcBef>
              <a:spcAft>
                <a:spcPts val="0"/>
              </a:spcAft>
              <a:defRPr/>
            </a:pPr>
            <a:r>
              <a:rPr lang="en-GB" sz="2000" i="1" kern="0" dirty="0">
                <a:solidFill>
                  <a:schemeClr val="bg1"/>
                </a:solidFill>
                <a:latin typeface="Arial"/>
                <a:cs typeface="+mn-cs"/>
              </a:rPr>
              <a:t>Head – </a:t>
            </a:r>
            <a:r>
              <a:rPr lang="en-GB" sz="2000" i="1" kern="0" dirty="0" smtClean="0">
                <a:solidFill>
                  <a:schemeClr val="bg1"/>
                </a:solidFill>
                <a:latin typeface="Arial"/>
                <a:cs typeface="+mn-cs"/>
              </a:rPr>
              <a:t>Wales Academy for Professional Practice and Applied Research </a:t>
            </a:r>
            <a:endParaRPr lang="en-GB" sz="2000" i="1" kern="0" dirty="0">
              <a:solidFill>
                <a:schemeClr val="bg1"/>
              </a:solidFill>
              <a:latin typeface="Arial"/>
              <a:cs typeface="+mn-cs"/>
            </a:endParaRPr>
          </a:p>
        </p:txBody>
      </p:sp>
    </p:spTree>
    <p:extLst>
      <p:ext uri="{BB962C8B-B14F-4D97-AF65-F5344CB8AC3E}">
        <p14:creationId xmlns:p14="http://schemas.microsoft.com/office/powerpoint/2010/main" val="5658998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lgn="l" fontAlgn="auto">
              <a:spcAft>
                <a:spcPts val="0"/>
              </a:spcAft>
              <a:defRPr/>
            </a:pPr>
            <a:r>
              <a:rPr lang="en-GB" sz="3600" dirty="0" err="1" smtClean="0"/>
              <a:t>Gwybodaeth</a:t>
            </a:r>
            <a:r>
              <a:rPr lang="en-GB" sz="3600" dirty="0" smtClean="0"/>
              <a:t> am y </a:t>
            </a:r>
            <a:r>
              <a:rPr lang="en-GB" sz="3600" dirty="0" err="1" smtClean="0"/>
              <a:t>Brifysgol</a:t>
            </a:r>
            <a:r>
              <a:rPr lang="en-GB" sz="3600" dirty="0" smtClean="0"/>
              <a:t> -</a:t>
            </a:r>
            <a:r>
              <a:rPr lang="en-GB" sz="3600" i="1" dirty="0" smtClean="0"/>
              <a:t>Information about the University</a:t>
            </a:r>
            <a:endParaRPr lang="en-GB" sz="3600" i="1" dirty="0"/>
          </a:p>
        </p:txBody>
      </p:sp>
      <p:sp>
        <p:nvSpPr>
          <p:cNvPr id="17410" name="Content Placeholder 2"/>
          <p:cNvSpPr>
            <a:spLocks noGrp="1"/>
          </p:cNvSpPr>
          <p:nvPr>
            <p:ph sz="half" idx="2"/>
          </p:nvPr>
        </p:nvSpPr>
        <p:spPr>
          <a:xfrm>
            <a:off x="539750" y="1557338"/>
            <a:ext cx="4679950" cy="4022725"/>
          </a:xfrm>
        </p:spPr>
        <p:txBody>
          <a:bodyPr/>
          <a:lstStyle/>
          <a:p>
            <a:pPr>
              <a:spcBef>
                <a:spcPct val="0"/>
              </a:spcBef>
            </a:pPr>
            <a:r>
              <a:rPr lang="en-GB" sz="2000" dirty="0" err="1" smtClean="0"/>
              <a:t>Campysau</a:t>
            </a:r>
            <a:r>
              <a:rPr lang="en-GB" sz="2000" dirty="0" smtClean="0"/>
              <a:t>: / </a:t>
            </a:r>
            <a:r>
              <a:rPr lang="en-GB" sz="2000" i="1" dirty="0" smtClean="0"/>
              <a:t>Campuses</a:t>
            </a:r>
            <a:r>
              <a:rPr lang="en-GB" sz="2000" dirty="0" smtClean="0"/>
              <a:t>: </a:t>
            </a:r>
            <a:r>
              <a:rPr lang="en-GB" sz="2000" dirty="0" err="1" smtClean="0"/>
              <a:t>Caerfyrddin</a:t>
            </a:r>
            <a:r>
              <a:rPr lang="en-GB" sz="2000" dirty="0" smtClean="0"/>
              <a:t> / Carmarthen; </a:t>
            </a:r>
            <a:r>
              <a:rPr lang="en-GB" sz="2000" dirty="0" err="1" smtClean="0"/>
              <a:t>Llambed</a:t>
            </a:r>
            <a:r>
              <a:rPr lang="en-GB" sz="2000" dirty="0" smtClean="0"/>
              <a:t> /  </a:t>
            </a:r>
            <a:r>
              <a:rPr lang="en-GB" sz="2000" i="1" dirty="0" err="1" smtClean="0"/>
              <a:t>Lampeter</a:t>
            </a:r>
            <a:r>
              <a:rPr lang="en-GB" sz="2000" i="1" dirty="0" smtClean="0"/>
              <a:t>;</a:t>
            </a:r>
            <a:r>
              <a:rPr lang="en-GB" sz="2000" dirty="0" smtClean="0"/>
              <a:t>  </a:t>
            </a:r>
            <a:r>
              <a:rPr lang="en-GB" sz="2000" dirty="0" err="1" smtClean="0"/>
              <a:t>Abertawe</a:t>
            </a:r>
            <a:r>
              <a:rPr lang="en-GB" sz="2000" dirty="0" smtClean="0"/>
              <a:t> / </a:t>
            </a:r>
            <a:r>
              <a:rPr lang="en-GB" sz="2000" i="1" dirty="0" smtClean="0"/>
              <a:t>Swansea</a:t>
            </a:r>
            <a:r>
              <a:rPr lang="en-GB" sz="2000" dirty="0" smtClean="0"/>
              <a:t>; </a:t>
            </a:r>
            <a:r>
              <a:rPr lang="en-GB" sz="2000" dirty="0" err="1" smtClean="0"/>
              <a:t>Caerdydd</a:t>
            </a:r>
            <a:r>
              <a:rPr lang="en-GB" sz="2000" dirty="0" smtClean="0"/>
              <a:t> /  </a:t>
            </a:r>
            <a:r>
              <a:rPr lang="en-GB" sz="2000" i="1" dirty="0" smtClean="0"/>
              <a:t>Cardiff</a:t>
            </a:r>
            <a:r>
              <a:rPr lang="en-GB" sz="2000" dirty="0" smtClean="0"/>
              <a:t> (WIAV); </a:t>
            </a:r>
            <a:r>
              <a:rPr lang="en-GB" sz="2000" dirty="0" err="1" smtClean="0"/>
              <a:t>Llundain</a:t>
            </a:r>
            <a:r>
              <a:rPr lang="en-GB" sz="2000" dirty="0" smtClean="0"/>
              <a:t> / </a:t>
            </a:r>
            <a:r>
              <a:rPr lang="en-GB" sz="2000" i="1" dirty="0" smtClean="0"/>
              <a:t>London; </a:t>
            </a:r>
            <a:r>
              <a:rPr lang="en-GB" sz="2000" dirty="0" smtClean="0"/>
              <a:t>Birmingham</a:t>
            </a:r>
            <a:endParaRPr lang="en-GB" sz="2000" i="1" dirty="0" smtClean="0"/>
          </a:p>
          <a:p>
            <a:pPr>
              <a:spcBef>
                <a:spcPct val="0"/>
              </a:spcBef>
            </a:pPr>
            <a:r>
              <a:rPr lang="en-GB" sz="2000" dirty="0" smtClean="0"/>
              <a:t>Sector </a:t>
            </a:r>
            <a:r>
              <a:rPr lang="en-GB" sz="2000" dirty="0" err="1" smtClean="0"/>
              <a:t>Ddeuol</a:t>
            </a:r>
            <a:r>
              <a:rPr lang="en-GB" sz="2000" dirty="0" smtClean="0"/>
              <a:t>  / </a:t>
            </a:r>
            <a:r>
              <a:rPr lang="en-GB" sz="2000" i="1" dirty="0" smtClean="0"/>
              <a:t>Dual sector</a:t>
            </a:r>
          </a:p>
          <a:p>
            <a:pPr>
              <a:spcBef>
                <a:spcPct val="0"/>
              </a:spcBef>
            </a:pPr>
            <a:r>
              <a:rPr lang="en-GB" sz="2000" dirty="0" err="1" smtClean="0"/>
              <a:t>Pwysigrwydd</a:t>
            </a:r>
            <a:r>
              <a:rPr lang="en-GB" sz="2000" dirty="0" smtClean="0"/>
              <a:t> </a:t>
            </a:r>
            <a:r>
              <a:rPr lang="en-GB" sz="2000" dirty="0" err="1" smtClean="0"/>
              <a:t>darpariaeth</a:t>
            </a:r>
            <a:r>
              <a:rPr lang="en-GB" sz="2000" dirty="0" smtClean="0"/>
              <a:t> </a:t>
            </a:r>
            <a:r>
              <a:rPr lang="en-GB" sz="2000" dirty="0" err="1" smtClean="0"/>
              <a:t>dysgu</a:t>
            </a:r>
            <a:r>
              <a:rPr lang="en-GB" sz="2000" dirty="0" smtClean="0"/>
              <a:t> </a:t>
            </a:r>
            <a:r>
              <a:rPr lang="en-GB" sz="2000" dirty="0" err="1" smtClean="0"/>
              <a:t>seiliedig</a:t>
            </a:r>
            <a:r>
              <a:rPr lang="en-GB" sz="2000" dirty="0" smtClean="0"/>
              <a:t> </a:t>
            </a:r>
            <a:r>
              <a:rPr lang="en-GB" sz="2000" dirty="0" err="1" smtClean="0"/>
              <a:t>ar</a:t>
            </a:r>
            <a:r>
              <a:rPr lang="en-GB" sz="2000" dirty="0" smtClean="0"/>
              <a:t> </a:t>
            </a:r>
            <a:r>
              <a:rPr lang="en-GB" sz="2000" dirty="0" err="1" smtClean="0"/>
              <a:t>waith</a:t>
            </a:r>
            <a:r>
              <a:rPr lang="en-GB" sz="2000" dirty="0" smtClean="0"/>
              <a:t> a </a:t>
            </a:r>
            <a:r>
              <a:rPr lang="en-GB" sz="2000" dirty="0" err="1" smtClean="0"/>
              <a:t>hawliau</a:t>
            </a:r>
            <a:r>
              <a:rPr lang="en-GB" sz="2000" dirty="0" smtClean="0"/>
              <a:t> </a:t>
            </a:r>
            <a:r>
              <a:rPr lang="en-GB" sz="2000" dirty="0" err="1" smtClean="0"/>
              <a:t>dysgwyr</a:t>
            </a:r>
            <a:r>
              <a:rPr lang="en-GB" sz="2000" dirty="0" smtClean="0"/>
              <a:t> / </a:t>
            </a:r>
            <a:r>
              <a:rPr lang="en-GB" sz="2000" i="1" dirty="0" smtClean="0"/>
              <a:t>Importance of work-based learning provision and your entitlements as a student</a:t>
            </a:r>
          </a:p>
          <a:p>
            <a:r>
              <a:rPr lang="en-GB" sz="2000" dirty="0" err="1" smtClean="0"/>
              <a:t>www.pcydds.ac.uk</a:t>
            </a:r>
            <a:r>
              <a:rPr lang="en-GB" sz="2000" dirty="0" smtClean="0"/>
              <a:t> / www.uwtsd.ac.uk</a:t>
            </a:r>
          </a:p>
          <a:p>
            <a:endParaRPr lang="en-GB" dirty="0" smtClean="0"/>
          </a:p>
          <a:p>
            <a:endParaRPr lang="en-GB" dirty="0" smtClean="0"/>
          </a:p>
        </p:txBody>
      </p:sp>
      <p:sp>
        <p:nvSpPr>
          <p:cNvPr id="17411" name="Picture 4"/>
          <p:cNvSpPr>
            <a:spLocks noChangeAspect="1" noChangeArrowheads="1"/>
          </p:cNvSpPr>
          <p:nvPr/>
        </p:nvSpPr>
        <p:spPr bwMode="auto">
          <a:xfrm>
            <a:off x="7092950" y="4672013"/>
            <a:ext cx="1655763" cy="742950"/>
          </a:xfrm>
          <a:prstGeom prst="rect">
            <a:avLst/>
          </a:prstGeom>
          <a:noFill/>
          <a:ln w="9525">
            <a:noFill/>
            <a:miter lim="800000"/>
            <a:headEnd/>
            <a:tailEnd/>
          </a:ln>
        </p:spPr>
        <p:txBody>
          <a:bodyPr/>
          <a:lstStyle/>
          <a:p>
            <a:endParaRPr lang="en-US"/>
          </a:p>
        </p:txBody>
      </p:sp>
      <p:pic>
        <p:nvPicPr>
          <p:cNvPr id="17412" name="Picture 2" descr="C:\Users\e.wilson\AppData\Local\Microsoft\Windows\Temporary Internet Files\Content.Outlook\NR8DDGLP\Coleg ceredigion logo.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652120" y="4005064"/>
            <a:ext cx="1441450" cy="762000"/>
          </a:xfrm>
          <a:prstGeom prst="rect">
            <a:avLst/>
          </a:prstGeom>
          <a:noFill/>
          <a:ln w="9525">
            <a:noFill/>
            <a:miter lim="800000"/>
            <a:headEnd/>
            <a:tailEnd/>
          </a:ln>
        </p:spPr>
      </p:pic>
      <p:pic>
        <p:nvPicPr>
          <p:cNvPr id="17413" name="Picture 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5651500" y="2930525"/>
            <a:ext cx="1441450" cy="885825"/>
          </a:xfrm>
          <a:prstGeom prst="rect">
            <a:avLst/>
          </a:prstGeom>
          <a:noFill/>
          <a:ln w="9525">
            <a:noFill/>
            <a:miter lim="800000"/>
            <a:headEnd/>
            <a:tailEnd/>
          </a:ln>
        </p:spPr>
      </p:pic>
      <p:pic>
        <p:nvPicPr>
          <p:cNvPr id="17414" name="Picture 5"/>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7452320" y="3501008"/>
            <a:ext cx="1341438" cy="1136650"/>
          </a:xfrm>
          <a:prstGeom prst="rect">
            <a:avLst/>
          </a:prstGeom>
          <a:noFill/>
          <a:ln w="9525">
            <a:noFill/>
            <a:miter lim="800000"/>
            <a:headEnd/>
            <a:tailEnd/>
          </a:ln>
        </p:spPr>
      </p:pic>
      <p:pic>
        <p:nvPicPr>
          <p:cNvPr id="17415" name="Picture 3" descr="UWTSD Logo.jpg"/>
          <p:cNvPicPr>
            <a:picLocks noChangeAspect="1"/>
          </p:cNvPicPr>
          <p:nvPr/>
        </p:nvPicPr>
        <p:blipFill>
          <a:blip r:embed="rId6" cstate="email">
            <a:extLst>
              <a:ext uri="{28A0092B-C50C-407E-A947-70E740481C1C}">
                <a14:useLocalDpi xmlns:a14="http://schemas.microsoft.com/office/drawing/2010/main"/>
              </a:ext>
            </a:extLst>
          </a:blip>
          <a:srcRect/>
          <a:stretch>
            <a:fillRect/>
          </a:stretch>
        </p:blipFill>
        <p:spPr bwMode="auto">
          <a:xfrm>
            <a:off x="5652120" y="1700808"/>
            <a:ext cx="3187700" cy="1114425"/>
          </a:xfrm>
          <a:prstGeom prst="rect">
            <a:avLst/>
          </a:prstGeom>
          <a:noFill/>
          <a:ln w="9525">
            <a:noFill/>
            <a:miter lim="800000"/>
            <a:headEnd/>
            <a:tailEnd/>
          </a:ln>
        </p:spPr>
      </p:pic>
      <p:pic>
        <p:nvPicPr>
          <p:cNvPr id="8" name="Picture 7" descr="CSG_logo.jpg"/>
          <p:cNvPicPr>
            <a:picLocks noChangeAspect="1"/>
          </p:cNvPicPr>
          <p:nvPr/>
        </p:nvPicPr>
        <p:blipFill rotWithShape="1">
          <a:blip r:embed="rId7" cstate="email">
            <a:extLst>
              <a:ext uri="{28A0092B-C50C-407E-A947-70E740481C1C}">
                <a14:useLocalDpi xmlns:a14="http://schemas.microsoft.com/office/drawing/2010/main"/>
              </a:ext>
            </a:extLst>
          </a:blip>
          <a:srcRect/>
          <a:stretch/>
        </p:blipFill>
        <p:spPr>
          <a:xfrm>
            <a:off x="5652120" y="4941168"/>
            <a:ext cx="3151033" cy="648330"/>
          </a:xfrm>
          <a:prstGeom prst="rect">
            <a:avLst/>
          </a:prstGeom>
        </p:spPr>
      </p:pic>
    </p:spTree>
    <p:extLst>
      <p:ext uri="{BB962C8B-B14F-4D97-AF65-F5344CB8AC3E}">
        <p14:creationId xmlns:p14="http://schemas.microsoft.com/office/powerpoint/2010/main" val="37652301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285750" y="285750"/>
            <a:ext cx="8858250" cy="1143000"/>
          </a:xfrm>
        </p:spPr>
        <p:txBody>
          <a:bodyPr/>
          <a:lstStyle/>
          <a:p>
            <a:pPr algn="l"/>
            <a:r>
              <a:rPr lang="en-GB" sz="2800" smtClean="0"/>
              <a:t>Cysylltiadau allweddol ar gyfer eich rhaglen </a:t>
            </a:r>
            <a:br>
              <a:rPr lang="en-GB" sz="2800" smtClean="0"/>
            </a:br>
            <a:r>
              <a:rPr lang="en-GB" sz="2800" i="1" smtClean="0"/>
              <a:t>Key staff contacts for your programme</a:t>
            </a:r>
          </a:p>
        </p:txBody>
      </p:sp>
      <p:sp>
        <p:nvSpPr>
          <p:cNvPr id="3" name="Content Placeholder 2"/>
          <p:cNvSpPr>
            <a:spLocks noGrp="1"/>
          </p:cNvSpPr>
          <p:nvPr>
            <p:ph idx="1"/>
          </p:nvPr>
        </p:nvSpPr>
        <p:spPr>
          <a:xfrm>
            <a:off x="323850" y="1412875"/>
            <a:ext cx="8640638" cy="4395788"/>
          </a:xfrm>
        </p:spPr>
        <p:txBody>
          <a:bodyPr rtlCol="0">
            <a:normAutofit lnSpcReduction="10000"/>
          </a:bodyPr>
          <a:lstStyle/>
          <a:p>
            <a:pPr marL="0" indent="0" fontAlgn="auto">
              <a:spcAft>
                <a:spcPts val="0"/>
              </a:spcAft>
              <a:buFont typeface="Arial" pitchFamily="34" charset="0"/>
              <a:buNone/>
              <a:defRPr/>
            </a:pPr>
            <a:r>
              <a:rPr lang="en-GB" sz="2300" b="1" dirty="0" smtClean="0">
                <a:solidFill>
                  <a:schemeClr val="accent6">
                    <a:lumMod val="75000"/>
                  </a:schemeClr>
                </a:solidFill>
              </a:rPr>
              <a:t>Sarah Loxdale</a:t>
            </a:r>
            <a:r>
              <a:rPr lang="en-GB" sz="2300" dirty="0" smtClean="0"/>
              <a:t>– </a:t>
            </a:r>
            <a:r>
              <a:rPr lang="en-GB" sz="2300" dirty="0" err="1"/>
              <a:t>D</a:t>
            </a:r>
            <a:r>
              <a:rPr lang="en-GB" sz="2300" dirty="0" err="1" smtClean="0"/>
              <a:t>arlithydd</a:t>
            </a:r>
            <a:r>
              <a:rPr lang="en-GB" sz="2300" dirty="0" smtClean="0"/>
              <a:t> a </a:t>
            </a:r>
            <a:r>
              <a:rPr lang="en-GB" sz="2300" dirty="0" err="1" smtClean="0"/>
              <a:t>Chyfarwyddwr</a:t>
            </a:r>
            <a:r>
              <a:rPr lang="en-GB" sz="2300" dirty="0" smtClean="0"/>
              <a:t> </a:t>
            </a:r>
            <a:r>
              <a:rPr lang="en-GB" sz="2300" dirty="0" err="1" smtClean="0"/>
              <a:t>Rhaglen</a:t>
            </a:r>
            <a:r>
              <a:rPr lang="en-GB" sz="2300" dirty="0" smtClean="0"/>
              <a:t> y </a:t>
            </a:r>
            <a:r>
              <a:rPr lang="en-GB" sz="2300" dirty="0" err="1" smtClean="0"/>
              <a:t>Dystysgrif</a:t>
            </a:r>
            <a:r>
              <a:rPr lang="en-GB" sz="2300" dirty="0" smtClean="0"/>
              <a:t> </a:t>
            </a:r>
            <a:r>
              <a:rPr lang="en-GB" sz="2300" dirty="0" err="1" smtClean="0"/>
              <a:t>Raddedig</a:t>
            </a:r>
            <a:r>
              <a:rPr lang="en-GB" sz="2300" dirty="0" smtClean="0"/>
              <a:t> / </a:t>
            </a:r>
            <a:r>
              <a:rPr lang="en-GB" sz="2300" i="1" dirty="0" smtClean="0"/>
              <a:t>Lecturer and Programme Director for Graduate Certificate</a:t>
            </a:r>
            <a:r>
              <a:rPr lang="en-GB" sz="2300" dirty="0" smtClean="0"/>
              <a:t> </a:t>
            </a:r>
            <a:r>
              <a:rPr lang="en-GB" sz="2300" dirty="0" smtClean="0">
                <a:hlinkClick r:id="rId3"/>
              </a:rPr>
              <a:t>S.Loxdale@uwtsd.ac.uk</a:t>
            </a:r>
            <a:endParaRPr lang="en-GB" sz="2300" dirty="0" smtClean="0"/>
          </a:p>
          <a:p>
            <a:pPr marL="0" indent="0" fontAlgn="auto">
              <a:spcAft>
                <a:spcPts val="0"/>
              </a:spcAft>
              <a:buFont typeface="Arial" pitchFamily="34" charset="0"/>
              <a:buNone/>
              <a:defRPr/>
            </a:pPr>
            <a:r>
              <a:rPr lang="en-GB" sz="2300" b="1" dirty="0" smtClean="0">
                <a:solidFill>
                  <a:schemeClr val="accent6">
                    <a:lumMod val="75000"/>
                  </a:schemeClr>
                </a:solidFill>
              </a:rPr>
              <a:t>Mrs Ann Beaumont </a:t>
            </a:r>
            <a:r>
              <a:rPr lang="en-GB" sz="2300" dirty="0" smtClean="0"/>
              <a:t>– </a:t>
            </a:r>
            <a:r>
              <a:rPr lang="en-GB" sz="2300" dirty="0" err="1" smtClean="0"/>
              <a:t>Swyddog</a:t>
            </a:r>
            <a:r>
              <a:rPr lang="en-GB" sz="2300" dirty="0" smtClean="0"/>
              <a:t> </a:t>
            </a:r>
            <a:r>
              <a:rPr lang="en-GB" sz="2300" dirty="0" err="1" smtClean="0"/>
              <a:t>Gweinyddol</a:t>
            </a:r>
            <a:r>
              <a:rPr lang="en-GB" sz="2300" dirty="0" smtClean="0"/>
              <a:t> – </a:t>
            </a:r>
            <a:r>
              <a:rPr lang="en-GB" sz="2300" dirty="0" err="1" smtClean="0"/>
              <a:t>Fframwaith</a:t>
            </a:r>
            <a:r>
              <a:rPr lang="en-GB" sz="2300" dirty="0" smtClean="0"/>
              <a:t> </a:t>
            </a:r>
            <a:r>
              <a:rPr lang="en-GB" sz="2300" dirty="0" err="1" smtClean="0"/>
              <a:t>Arfer</a:t>
            </a:r>
            <a:r>
              <a:rPr lang="en-GB" sz="2300" dirty="0" smtClean="0"/>
              <a:t> </a:t>
            </a:r>
            <a:r>
              <a:rPr lang="en-GB" sz="2300" dirty="0" err="1" smtClean="0"/>
              <a:t>Proffesiynol</a:t>
            </a:r>
            <a:r>
              <a:rPr lang="en-GB" sz="2300" dirty="0" smtClean="0"/>
              <a:t> / </a:t>
            </a:r>
            <a:r>
              <a:rPr lang="en-GB" sz="2300" i="1" dirty="0" smtClean="0"/>
              <a:t>Administrative Officer – Professional Practice </a:t>
            </a:r>
            <a:r>
              <a:rPr lang="en-GB" sz="2300" i="1" dirty="0" err="1" smtClean="0"/>
              <a:t>Framewok</a:t>
            </a:r>
            <a:r>
              <a:rPr lang="en-GB" sz="2300" dirty="0" smtClean="0"/>
              <a:t> </a:t>
            </a:r>
            <a:r>
              <a:rPr lang="en-GB" sz="2300" dirty="0" smtClean="0">
                <a:hlinkClick r:id="rId4"/>
              </a:rPr>
              <a:t>a.beaumont@uwtsd.ac.uk</a:t>
            </a:r>
            <a:endParaRPr lang="en-GB" sz="2300" dirty="0" smtClean="0"/>
          </a:p>
          <a:p>
            <a:pPr marL="0" indent="0" fontAlgn="auto">
              <a:spcAft>
                <a:spcPts val="0"/>
              </a:spcAft>
              <a:buFont typeface="Arial" pitchFamily="34" charset="0"/>
              <a:buNone/>
              <a:defRPr/>
            </a:pPr>
            <a:r>
              <a:rPr lang="en-GB" sz="2300" b="1" dirty="0" smtClean="0">
                <a:solidFill>
                  <a:schemeClr val="accent6">
                    <a:lumMod val="75000"/>
                  </a:schemeClr>
                </a:solidFill>
              </a:rPr>
              <a:t>Mrs Lowri Harris </a:t>
            </a:r>
            <a:r>
              <a:rPr lang="en-GB" sz="2300" dirty="0" smtClean="0"/>
              <a:t>– </a:t>
            </a:r>
            <a:r>
              <a:rPr lang="en-GB" sz="2300" dirty="0" err="1" smtClean="0"/>
              <a:t>Darlithydd</a:t>
            </a:r>
            <a:r>
              <a:rPr lang="en-GB" sz="2300" dirty="0" smtClean="0"/>
              <a:t> </a:t>
            </a:r>
            <a:r>
              <a:rPr lang="en-GB" sz="2300" dirty="0" err="1" smtClean="0"/>
              <a:t>Dysgu</a:t>
            </a:r>
            <a:r>
              <a:rPr lang="en-GB" sz="2300" dirty="0" smtClean="0"/>
              <a:t> </a:t>
            </a:r>
            <a:r>
              <a:rPr lang="en-GB" sz="2300" dirty="0" err="1" smtClean="0"/>
              <a:t>Seiliedig</a:t>
            </a:r>
            <a:r>
              <a:rPr lang="en-GB" sz="2300" dirty="0" smtClean="0"/>
              <a:t> </a:t>
            </a:r>
            <a:r>
              <a:rPr lang="en-GB" sz="2300" dirty="0" err="1" smtClean="0"/>
              <a:t>ar</a:t>
            </a:r>
            <a:r>
              <a:rPr lang="en-GB" sz="2300" dirty="0" smtClean="0"/>
              <a:t> </a:t>
            </a:r>
            <a:r>
              <a:rPr lang="en-GB" sz="2300" dirty="0" err="1" smtClean="0"/>
              <a:t>Waith</a:t>
            </a:r>
            <a:r>
              <a:rPr lang="en-GB" sz="2300" dirty="0" smtClean="0"/>
              <a:t> / </a:t>
            </a:r>
            <a:r>
              <a:rPr lang="en-GB" sz="2300" i="1" dirty="0" smtClean="0"/>
              <a:t>Lecturer in Work-based Learning</a:t>
            </a:r>
            <a:r>
              <a:rPr lang="en-GB" sz="2300" dirty="0" smtClean="0"/>
              <a:t> </a:t>
            </a:r>
            <a:r>
              <a:rPr lang="en-GB" sz="2300" dirty="0" smtClean="0">
                <a:hlinkClick r:id="rId5"/>
              </a:rPr>
              <a:t>l.m.harris@uwtsd.ac.uk</a:t>
            </a:r>
            <a:endParaRPr lang="en-GB" sz="2300" dirty="0"/>
          </a:p>
          <a:p>
            <a:pPr marL="0" indent="0" fontAlgn="auto">
              <a:spcAft>
                <a:spcPts val="0"/>
              </a:spcAft>
              <a:buFont typeface="Arial" pitchFamily="34" charset="0"/>
              <a:buNone/>
              <a:defRPr/>
            </a:pPr>
            <a:r>
              <a:rPr lang="en-GB" sz="2300" b="1" dirty="0" smtClean="0">
                <a:solidFill>
                  <a:schemeClr val="accent6">
                    <a:lumMod val="75000"/>
                  </a:schemeClr>
                </a:solidFill>
              </a:rPr>
              <a:t>Dr Annette Fillery-Travis </a:t>
            </a:r>
            <a:r>
              <a:rPr lang="en-GB" sz="2300" dirty="0" smtClean="0"/>
              <a:t>– </a:t>
            </a:r>
            <a:r>
              <a:rPr lang="en-GB" sz="2300" dirty="0" err="1" smtClean="0"/>
              <a:t>Pennaeth</a:t>
            </a:r>
            <a:r>
              <a:rPr lang="en-GB" sz="2300" dirty="0" smtClean="0"/>
              <a:t> </a:t>
            </a:r>
            <a:r>
              <a:rPr lang="en-GB" sz="2400" i="1" kern="0" dirty="0" err="1">
                <a:latin typeface="Arial"/>
              </a:rPr>
              <a:t>Academi</a:t>
            </a:r>
            <a:r>
              <a:rPr lang="en-GB" sz="2400" i="1" kern="0" dirty="0">
                <a:latin typeface="Arial"/>
              </a:rPr>
              <a:t> </a:t>
            </a:r>
            <a:r>
              <a:rPr lang="en-GB" sz="2400" i="1" kern="0" dirty="0" err="1">
                <a:latin typeface="Arial"/>
              </a:rPr>
              <a:t>Cymru</a:t>
            </a:r>
            <a:r>
              <a:rPr lang="en-GB" sz="2400" i="1" kern="0" dirty="0">
                <a:latin typeface="Arial"/>
              </a:rPr>
              <a:t> </a:t>
            </a:r>
            <a:r>
              <a:rPr lang="en-GB" sz="2400" i="1" kern="0" dirty="0" err="1">
                <a:latin typeface="Arial"/>
              </a:rPr>
              <a:t>ar</a:t>
            </a:r>
            <a:r>
              <a:rPr lang="en-GB" sz="2400" i="1" kern="0" dirty="0">
                <a:latin typeface="Arial"/>
              </a:rPr>
              <a:t> </a:t>
            </a:r>
            <a:r>
              <a:rPr lang="en-GB" sz="2400" i="1" kern="0" dirty="0" err="1">
                <a:latin typeface="Arial"/>
              </a:rPr>
              <a:t>gyfer</a:t>
            </a:r>
            <a:r>
              <a:rPr lang="en-GB" sz="2400" i="1" kern="0" dirty="0">
                <a:latin typeface="Arial"/>
              </a:rPr>
              <a:t> </a:t>
            </a:r>
            <a:r>
              <a:rPr lang="en-GB" sz="2400" i="1" kern="0" dirty="0" err="1">
                <a:latin typeface="Arial"/>
              </a:rPr>
              <a:t>Arfer</a:t>
            </a:r>
            <a:r>
              <a:rPr lang="en-GB" sz="2400" i="1" kern="0" dirty="0">
                <a:latin typeface="Arial"/>
              </a:rPr>
              <a:t> </a:t>
            </a:r>
            <a:r>
              <a:rPr lang="en-GB" sz="2400" i="1" kern="0" dirty="0" err="1">
                <a:latin typeface="Arial"/>
              </a:rPr>
              <a:t>Proffesiynol</a:t>
            </a:r>
            <a:r>
              <a:rPr lang="en-GB" sz="2400" i="1" kern="0" dirty="0">
                <a:latin typeface="Arial"/>
              </a:rPr>
              <a:t> </a:t>
            </a:r>
            <a:r>
              <a:rPr lang="en-GB" sz="2400" i="1" kern="0" dirty="0" smtClean="0">
                <a:latin typeface="Arial"/>
              </a:rPr>
              <a:t>ac </a:t>
            </a:r>
            <a:r>
              <a:rPr lang="en-GB" sz="2400" i="1" kern="0" dirty="0" err="1">
                <a:latin typeface="Arial"/>
              </a:rPr>
              <a:t>Ymchwil</a:t>
            </a:r>
            <a:r>
              <a:rPr lang="en-GB" sz="2400" i="1" kern="0" dirty="0">
                <a:latin typeface="Arial"/>
              </a:rPr>
              <a:t> </a:t>
            </a:r>
            <a:r>
              <a:rPr lang="en-GB" sz="2400" i="1" kern="0" dirty="0" err="1" smtClean="0">
                <a:latin typeface="Arial"/>
              </a:rPr>
              <a:t>Cymhwysol</a:t>
            </a:r>
            <a:r>
              <a:rPr lang="en-GB" sz="2400" i="1" kern="0" dirty="0" smtClean="0">
                <a:latin typeface="Arial"/>
              </a:rPr>
              <a:t> </a:t>
            </a:r>
            <a:r>
              <a:rPr lang="en-GB" sz="2300" dirty="0" smtClean="0"/>
              <a:t>/ </a:t>
            </a:r>
            <a:r>
              <a:rPr lang="en-GB" sz="2400" i="1" kern="0" dirty="0">
                <a:latin typeface="Arial"/>
              </a:rPr>
              <a:t>Wales Academy for Professional Practice and Applied Research</a:t>
            </a:r>
            <a:r>
              <a:rPr lang="en-GB" sz="2300" i="1" dirty="0" smtClean="0"/>
              <a:t> </a:t>
            </a:r>
          </a:p>
          <a:p>
            <a:pPr marL="0" indent="0" fontAlgn="auto">
              <a:spcAft>
                <a:spcPts val="0"/>
              </a:spcAft>
              <a:buFont typeface="Arial" pitchFamily="34" charset="0"/>
              <a:buNone/>
              <a:defRPr/>
            </a:pPr>
            <a:r>
              <a:rPr lang="en-GB" sz="2300" dirty="0" smtClean="0">
                <a:hlinkClick r:id="rId6"/>
              </a:rPr>
              <a:t>a.fillery-travis@uwtsd.ac.uk</a:t>
            </a:r>
            <a:endParaRPr lang="en-GB" sz="2300" dirty="0" smtClean="0"/>
          </a:p>
          <a:p>
            <a:pPr marL="0" indent="0" fontAlgn="auto">
              <a:spcAft>
                <a:spcPts val="0"/>
              </a:spcAft>
              <a:buFont typeface="Arial" pitchFamily="34" charset="0"/>
              <a:buNone/>
              <a:defRPr/>
            </a:pPr>
            <a:endParaRPr lang="en-GB" sz="2300" dirty="0" smtClean="0"/>
          </a:p>
          <a:p>
            <a:pPr marL="0" indent="0" fontAlgn="auto">
              <a:spcAft>
                <a:spcPts val="0"/>
              </a:spcAft>
              <a:buFont typeface="Arial" pitchFamily="34" charset="0"/>
              <a:buNone/>
              <a:defRPr/>
            </a:pPr>
            <a:endParaRPr lang="en-GB" sz="2300" dirty="0"/>
          </a:p>
        </p:txBody>
      </p:sp>
    </p:spTree>
    <p:extLst>
      <p:ext uri="{BB962C8B-B14F-4D97-AF65-F5344CB8AC3E}">
        <p14:creationId xmlns:p14="http://schemas.microsoft.com/office/powerpoint/2010/main" val="34597726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500063" y="609600"/>
            <a:ext cx="8243887" cy="1143000"/>
          </a:xfrm>
        </p:spPr>
        <p:txBody>
          <a:bodyPr/>
          <a:lstStyle/>
          <a:p>
            <a:pPr algn="l"/>
            <a:r>
              <a:rPr lang="en-GB" sz="2800" dirty="0" err="1" smtClean="0"/>
              <a:t>Mae’r</a:t>
            </a:r>
            <a:r>
              <a:rPr lang="en-GB" sz="2800" dirty="0" smtClean="0"/>
              <a:t> </a:t>
            </a:r>
            <a:r>
              <a:rPr lang="en-GB" sz="2800" dirty="0" err="1" smtClean="0"/>
              <a:t>Dystysgrif</a:t>
            </a:r>
            <a:r>
              <a:rPr lang="en-GB" sz="2800" dirty="0" smtClean="0"/>
              <a:t> </a:t>
            </a:r>
            <a:r>
              <a:rPr lang="en-GB" sz="2800" dirty="0" err="1" smtClean="0"/>
              <a:t>Addysg</a:t>
            </a:r>
            <a:r>
              <a:rPr lang="en-GB" sz="2800" dirty="0" smtClean="0"/>
              <a:t> </a:t>
            </a:r>
            <a:r>
              <a:rPr lang="en-GB" sz="2800" dirty="0" err="1" smtClean="0"/>
              <a:t>yn</a:t>
            </a:r>
            <a:r>
              <a:rPr lang="en-GB" sz="2800" dirty="0" smtClean="0"/>
              <a:t>: </a:t>
            </a:r>
            <a:br>
              <a:rPr lang="en-GB" sz="2800" dirty="0" smtClean="0"/>
            </a:br>
            <a:r>
              <a:rPr lang="en-GB" sz="2800" i="1" dirty="0" smtClean="0"/>
              <a:t>This Graduate Certificate is:</a:t>
            </a:r>
          </a:p>
        </p:txBody>
      </p:sp>
      <p:sp>
        <p:nvSpPr>
          <p:cNvPr id="3" name="Content Placeholder 2"/>
          <p:cNvSpPr>
            <a:spLocks noGrp="1"/>
          </p:cNvSpPr>
          <p:nvPr>
            <p:ph idx="1"/>
          </p:nvPr>
        </p:nvSpPr>
        <p:spPr>
          <a:xfrm>
            <a:off x="4716463" y="1981200"/>
            <a:ext cx="3741737" cy="4114800"/>
          </a:xfrm>
        </p:spPr>
        <p:txBody>
          <a:bodyPr rtlCol="0">
            <a:normAutofit/>
          </a:bodyPr>
          <a:lstStyle/>
          <a:p>
            <a:pPr fontAlgn="auto">
              <a:spcBef>
                <a:spcPts val="0"/>
              </a:spcBef>
              <a:spcAft>
                <a:spcPts val="0"/>
              </a:spcAft>
              <a:buFont typeface="Arial" pitchFamily="34" charset="0"/>
              <a:buChar char="•"/>
              <a:defRPr/>
            </a:pPr>
            <a:r>
              <a:rPr lang="en-GB" sz="2800" dirty="0" smtClean="0"/>
              <a:t>Level 6 qualification in the CQFW</a:t>
            </a:r>
          </a:p>
          <a:p>
            <a:pPr fontAlgn="auto">
              <a:spcBef>
                <a:spcPts val="0"/>
              </a:spcBef>
              <a:spcAft>
                <a:spcPts val="0"/>
              </a:spcAft>
              <a:buFont typeface="Arial" pitchFamily="34" charset="0"/>
              <a:buChar char="•"/>
              <a:defRPr/>
            </a:pPr>
            <a:r>
              <a:rPr lang="en-GB" sz="2800" dirty="0" smtClean="0"/>
              <a:t>60 credits, the equivalent of around 600 hours of learning</a:t>
            </a:r>
          </a:p>
          <a:p>
            <a:pPr marL="0" indent="0" fontAlgn="auto">
              <a:spcAft>
                <a:spcPts val="0"/>
              </a:spcAft>
              <a:buFont typeface="Arial" pitchFamily="34" charset="0"/>
              <a:buNone/>
              <a:defRPr/>
            </a:pPr>
            <a:endParaRPr lang="en-GB" dirty="0"/>
          </a:p>
        </p:txBody>
      </p:sp>
      <p:sp>
        <p:nvSpPr>
          <p:cNvPr id="4" name="TextBox 3"/>
          <p:cNvSpPr txBox="1"/>
          <p:nvPr/>
        </p:nvSpPr>
        <p:spPr>
          <a:xfrm>
            <a:off x="611188" y="2060575"/>
            <a:ext cx="3889375" cy="3108325"/>
          </a:xfrm>
          <a:prstGeom prst="rect">
            <a:avLst/>
          </a:prstGeom>
          <a:noFill/>
        </p:spPr>
        <p:txBody>
          <a:bodyPr>
            <a:spAutoFit/>
          </a:bodyPr>
          <a:lstStyle/>
          <a:p>
            <a:pPr marL="342900" indent="-342900" fontAlgn="auto">
              <a:spcBef>
                <a:spcPts val="0"/>
              </a:spcBef>
              <a:spcAft>
                <a:spcPts val="0"/>
              </a:spcAft>
              <a:buFont typeface="Arial" pitchFamily="34" charset="0"/>
              <a:buChar char="•"/>
              <a:defRPr/>
            </a:pPr>
            <a:r>
              <a:rPr lang="en-GB" sz="2800" dirty="0" err="1">
                <a:latin typeface="+mj-lt"/>
                <a:cs typeface="+mn-cs"/>
              </a:rPr>
              <a:t>Cymhwyster</a:t>
            </a:r>
            <a:r>
              <a:rPr lang="en-GB" sz="2800" dirty="0">
                <a:latin typeface="+mj-lt"/>
                <a:cs typeface="+mn-cs"/>
              </a:rPr>
              <a:t> </a:t>
            </a:r>
            <a:r>
              <a:rPr lang="en-GB" sz="2800" dirty="0" err="1">
                <a:latin typeface="+mj-lt"/>
                <a:cs typeface="+mn-cs"/>
              </a:rPr>
              <a:t>Lefel</a:t>
            </a:r>
            <a:r>
              <a:rPr lang="en-GB" sz="2800" dirty="0">
                <a:latin typeface="+mj-lt"/>
                <a:cs typeface="+mn-cs"/>
              </a:rPr>
              <a:t> 6 </a:t>
            </a:r>
            <a:r>
              <a:rPr lang="en-GB" sz="2800" dirty="0" err="1">
                <a:latin typeface="+mj-lt"/>
                <a:cs typeface="+mn-cs"/>
              </a:rPr>
              <a:t>yn</a:t>
            </a:r>
            <a:r>
              <a:rPr lang="en-GB" sz="2800" dirty="0">
                <a:latin typeface="+mj-lt"/>
                <a:cs typeface="+mn-cs"/>
              </a:rPr>
              <a:t> </a:t>
            </a:r>
            <a:r>
              <a:rPr lang="en-GB" sz="2800" dirty="0" err="1">
                <a:latin typeface="+mj-lt"/>
                <a:cs typeface="+mn-cs"/>
              </a:rPr>
              <a:t>Fframwaith</a:t>
            </a:r>
            <a:r>
              <a:rPr lang="en-GB" sz="2800" dirty="0">
                <a:latin typeface="+mj-lt"/>
                <a:cs typeface="+mn-cs"/>
              </a:rPr>
              <a:t> </a:t>
            </a:r>
            <a:r>
              <a:rPr lang="en-GB" sz="2800" dirty="0" err="1">
                <a:latin typeface="+mj-lt"/>
                <a:cs typeface="+mn-cs"/>
              </a:rPr>
              <a:t>Cymwysterau</a:t>
            </a:r>
            <a:r>
              <a:rPr lang="en-GB" sz="2800" dirty="0">
                <a:latin typeface="+mj-lt"/>
                <a:cs typeface="+mn-cs"/>
              </a:rPr>
              <a:t> a </a:t>
            </a:r>
            <a:r>
              <a:rPr lang="en-GB" sz="2800" dirty="0" err="1">
                <a:latin typeface="+mj-lt"/>
                <a:cs typeface="+mn-cs"/>
              </a:rPr>
              <a:t>Chwricwlwm</a:t>
            </a:r>
            <a:r>
              <a:rPr lang="en-GB" sz="2800" dirty="0">
                <a:latin typeface="+mj-lt"/>
                <a:cs typeface="+mn-cs"/>
              </a:rPr>
              <a:t> </a:t>
            </a:r>
            <a:r>
              <a:rPr lang="en-GB" sz="2800" dirty="0" err="1">
                <a:latin typeface="+mj-lt"/>
                <a:cs typeface="+mn-cs"/>
              </a:rPr>
              <a:t>Cymru</a:t>
            </a:r>
            <a:endParaRPr lang="en-GB" sz="2800" dirty="0">
              <a:latin typeface="+mj-lt"/>
              <a:cs typeface="+mn-cs"/>
            </a:endParaRPr>
          </a:p>
          <a:p>
            <a:pPr marL="342900" indent="-342900" fontAlgn="auto">
              <a:spcBef>
                <a:spcPts val="0"/>
              </a:spcBef>
              <a:spcAft>
                <a:spcPts val="0"/>
              </a:spcAft>
              <a:buFont typeface="Arial" pitchFamily="34" charset="0"/>
              <a:buChar char="•"/>
              <a:defRPr/>
            </a:pPr>
            <a:r>
              <a:rPr lang="en-GB" sz="2800" dirty="0">
                <a:latin typeface="+mj-lt"/>
                <a:cs typeface="+mn-cs"/>
              </a:rPr>
              <a:t>60 </a:t>
            </a:r>
            <a:r>
              <a:rPr lang="en-GB" sz="2800" dirty="0" err="1">
                <a:latin typeface="+mj-lt"/>
                <a:cs typeface="+mn-cs"/>
              </a:rPr>
              <a:t>credyd</a:t>
            </a:r>
            <a:r>
              <a:rPr lang="en-GB" sz="2800" dirty="0">
                <a:latin typeface="+mj-lt"/>
                <a:cs typeface="+mn-cs"/>
              </a:rPr>
              <a:t>, </a:t>
            </a:r>
            <a:r>
              <a:rPr lang="en-GB" sz="2800" dirty="0" err="1">
                <a:latin typeface="+mj-lt"/>
                <a:cs typeface="+mn-cs"/>
              </a:rPr>
              <a:t>yn</a:t>
            </a:r>
            <a:r>
              <a:rPr lang="en-GB" sz="2800" dirty="0">
                <a:latin typeface="+mj-lt"/>
                <a:cs typeface="+mn-cs"/>
              </a:rPr>
              <a:t> </a:t>
            </a:r>
            <a:r>
              <a:rPr lang="en-GB" sz="2800" dirty="0" err="1">
                <a:latin typeface="+mj-lt"/>
                <a:cs typeface="+mn-cs"/>
              </a:rPr>
              <a:t>gyfwerth</a:t>
            </a:r>
            <a:r>
              <a:rPr lang="en-GB" sz="2800" dirty="0">
                <a:latin typeface="+mj-lt"/>
                <a:cs typeface="+mn-cs"/>
              </a:rPr>
              <a:t> a </a:t>
            </a:r>
            <a:r>
              <a:rPr lang="en-GB" sz="2800" dirty="0" err="1">
                <a:latin typeface="+mj-lt"/>
                <a:cs typeface="+mn-cs"/>
              </a:rPr>
              <a:t>thua</a:t>
            </a:r>
            <a:r>
              <a:rPr lang="en-GB" sz="2800" dirty="0">
                <a:latin typeface="+mj-lt"/>
                <a:cs typeface="+mn-cs"/>
              </a:rPr>
              <a:t> 600 </a:t>
            </a:r>
            <a:r>
              <a:rPr lang="en-GB" sz="2800" dirty="0" err="1">
                <a:latin typeface="+mj-lt"/>
                <a:cs typeface="+mn-cs"/>
              </a:rPr>
              <a:t>awr</a:t>
            </a:r>
            <a:r>
              <a:rPr lang="en-GB" sz="2800" dirty="0">
                <a:latin typeface="+mj-lt"/>
                <a:cs typeface="+mn-cs"/>
              </a:rPr>
              <a:t> o </a:t>
            </a:r>
            <a:r>
              <a:rPr lang="en-GB" sz="2800" dirty="0" err="1">
                <a:latin typeface="+mj-lt"/>
                <a:cs typeface="+mn-cs"/>
              </a:rPr>
              <a:t>ddysgu</a:t>
            </a:r>
            <a:r>
              <a:rPr lang="en-GB" sz="2800" dirty="0">
                <a:latin typeface="+mj-lt"/>
                <a:cs typeface="+mn-cs"/>
              </a:rPr>
              <a:t>.</a:t>
            </a:r>
          </a:p>
        </p:txBody>
      </p:sp>
    </p:spTree>
    <p:extLst>
      <p:ext uri="{BB962C8B-B14F-4D97-AF65-F5344CB8AC3E}">
        <p14:creationId xmlns:p14="http://schemas.microsoft.com/office/powerpoint/2010/main" val="30504477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p:txBody>
          <a:bodyPr rtlCol="0">
            <a:normAutofit fontScale="90000"/>
          </a:bodyPr>
          <a:lstStyle/>
          <a:p>
            <a:pPr fontAlgn="auto">
              <a:spcAft>
                <a:spcPts val="0"/>
              </a:spcAft>
              <a:defRPr/>
            </a:pPr>
            <a:r>
              <a:rPr lang="en-GB" sz="4000" dirty="0" err="1">
                <a:latin typeface="Arial" charset="0"/>
              </a:rPr>
              <a:t>Disgrifiad</a:t>
            </a:r>
            <a:r>
              <a:rPr lang="en-GB" sz="4000" dirty="0">
                <a:latin typeface="Arial" charset="0"/>
              </a:rPr>
              <a:t> </a:t>
            </a:r>
            <a:r>
              <a:rPr lang="en-GB" sz="4000" dirty="0" err="1">
                <a:latin typeface="Arial" charset="0"/>
              </a:rPr>
              <a:t>Modiwl</a:t>
            </a:r>
            <a:r>
              <a:rPr lang="en-GB" sz="4000" dirty="0">
                <a:latin typeface="Arial" charset="0"/>
              </a:rPr>
              <a:t> / Module Descriptor</a:t>
            </a:r>
            <a:endParaRPr lang="en-GB" dirty="0">
              <a:latin typeface="Arial" charset="0"/>
            </a:endParaRPr>
          </a:p>
        </p:txBody>
      </p:sp>
      <p:sp>
        <p:nvSpPr>
          <p:cNvPr id="57346" name="Rectangle 5"/>
          <p:cNvSpPr>
            <a:spLocks noGrp="1" noChangeArrowheads="1"/>
          </p:cNvSpPr>
          <p:nvPr>
            <p:ph type="body" sz="half" idx="1"/>
          </p:nvPr>
        </p:nvSpPr>
        <p:spPr>
          <a:xfrm>
            <a:off x="457200" y="1600200"/>
            <a:ext cx="4038600" cy="3989388"/>
          </a:xfrm>
        </p:spPr>
        <p:txBody>
          <a:bodyPr/>
          <a:lstStyle/>
          <a:p>
            <a:pPr>
              <a:buFontTx/>
              <a:buNone/>
            </a:pPr>
            <a:r>
              <a:rPr lang="en-GB" sz="2400" b="1" dirty="0" err="1">
                <a:latin typeface="Arial" charset="0"/>
              </a:rPr>
              <a:t>Gweler</a:t>
            </a:r>
            <a:r>
              <a:rPr lang="en-GB" sz="2400" b="1" dirty="0">
                <a:latin typeface="Arial" charset="0"/>
              </a:rPr>
              <a:t> </a:t>
            </a:r>
            <a:r>
              <a:rPr lang="en-GB" sz="2400" b="1" dirty="0" err="1">
                <a:latin typeface="Arial" charset="0"/>
              </a:rPr>
              <a:t>llawlyfr</a:t>
            </a:r>
            <a:endParaRPr lang="en-GB" sz="2400" b="1" dirty="0">
              <a:latin typeface="Arial" charset="0"/>
            </a:endParaRPr>
          </a:p>
          <a:p>
            <a:r>
              <a:rPr lang="en-GB" sz="2400" dirty="0" err="1">
                <a:latin typeface="Arial" charset="0"/>
              </a:rPr>
              <a:t>Tudalen</a:t>
            </a:r>
            <a:r>
              <a:rPr lang="en-GB" sz="2400" dirty="0">
                <a:latin typeface="Arial" charset="0"/>
              </a:rPr>
              <a:t> </a:t>
            </a:r>
            <a:r>
              <a:rPr lang="en-GB" sz="2400" dirty="0" smtClean="0">
                <a:latin typeface="Arial" charset="0"/>
              </a:rPr>
              <a:t>16</a:t>
            </a:r>
            <a:endParaRPr lang="en-GB" sz="2400" dirty="0">
              <a:latin typeface="Arial" charset="0"/>
            </a:endParaRPr>
          </a:p>
        </p:txBody>
      </p:sp>
      <p:sp>
        <p:nvSpPr>
          <p:cNvPr id="57347" name="Rectangle 6"/>
          <p:cNvSpPr>
            <a:spLocks noGrp="1" noChangeArrowheads="1"/>
          </p:cNvSpPr>
          <p:nvPr>
            <p:ph type="body" sz="half" idx="2"/>
          </p:nvPr>
        </p:nvSpPr>
        <p:spPr>
          <a:xfrm>
            <a:off x="4648200" y="1600200"/>
            <a:ext cx="4038600" cy="3989388"/>
          </a:xfrm>
        </p:spPr>
        <p:txBody>
          <a:bodyPr/>
          <a:lstStyle/>
          <a:p>
            <a:pPr>
              <a:buFontTx/>
              <a:buNone/>
            </a:pPr>
            <a:r>
              <a:rPr lang="en-GB" sz="2400" b="1" dirty="0">
                <a:latin typeface="Arial" charset="0"/>
              </a:rPr>
              <a:t>See handbook</a:t>
            </a:r>
          </a:p>
          <a:p>
            <a:r>
              <a:rPr lang="en-GB" sz="2400" dirty="0">
                <a:latin typeface="Arial" charset="0"/>
              </a:rPr>
              <a:t>Page </a:t>
            </a:r>
            <a:r>
              <a:rPr lang="en-GB" sz="2400" dirty="0" smtClean="0">
                <a:latin typeface="Arial" charset="0"/>
              </a:rPr>
              <a:t>16</a:t>
            </a:r>
            <a:endParaRPr lang="en-GB" sz="2400" dirty="0">
              <a:latin typeface="Arial" charset="0"/>
            </a:endParaRPr>
          </a:p>
          <a:p>
            <a:pPr>
              <a:buFontTx/>
              <a:buNone/>
            </a:pPr>
            <a:endParaRPr lang="en-GB" sz="2400" dirty="0">
              <a:latin typeface="Arial"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Title 1"/>
          <p:cNvSpPr>
            <a:spLocks noGrp="1"/>
          </p:cNvSpPr>
          <p:nvPr>
            <p:ph type="title"/>
          </p:nvPr>
        </p:nvSpPr>
        <p:spPr>
          <a:xfrm>
            <a:off x="457200" y="274638"/>
            <a:ext cx="8229600" cy="777875"/>
          </a:xfrm>
        </p:spPr>
        <p:txBody>
          <a:bodyPr/>
          <a:lstStyle/>
          <a:p>
            <a:r>
              <a:rPr lang="en-GB">
                <a:latin typeface="Arial" charset="0"/>
              </a:rPr>
              <a:t>Asesiad / Assessment </a:t>
            </a:r>
          </a:p>
        </p:txBody>
      </p:sp>
      <p:sp>
        <p:nvSpPr>
          <p:cNvPr id="58370" name="Content Placeholder 2"/>
          <p:cNvSpPr>
            <a:spLocks noGrp="1"/>
          </p:cNvSpPr>
          <p:nvPr>
            <p:ph sz="half" idx="1"/>
          </p:nvPr>
        </p:nvSpPr>
        <p:spPr>
          <a:xfrm>
            <a:off x="457200" y="1600200"/>
            <a:ext cx="4038600" cy="3989388"/>
          </a:xfrm>
        </p:spPr>
        <p:txBody>
          <a:bodyPr/>
          <a:lstStyle/>
          <a:p>
            <a:pPr marL="0" indent="0">
              <a:buFontTx/>
              <a:buNone/>
            </a:pPr>
            <a:r>
              <a:rPr lang="en-GB" sz="2000" dirty="0" err="1">
                <a:latin typeface="Arial" charset="0"/>
              </a:rPr>
              <a:t>Gweler</a:t>
            </a:r>
            <a:r>
              <a:rPr lang="en-GB" sz="2000" dirty="0">
                <a:latin typeface="Arial" charset="0"/>
              </a:rPr>
              <a:t> </a:t>
            </a:r>
            <a:r>
              <a:rPr lang="en-GB" sz="2000" dirty="0" err="1">
                <a:latin typeface="Arial" charset="0"/>
              </a:rPr>
              <a:t>llawlyfr</a:t>
            </a:r>
            <a:r>
              <a:rPr lang="en-GB" sz="2000" dirty="0">
                <a:latin typeface="Arial" charset="0"/>
              </a:rPr>
              <a:t> </a:t>
            </a:r>
            <a:r>
              <a:rPr lang="en-GB" sz="2000" dirty="0">
                <a:solidFill>
                  <a:srgbClr val="FF0000"/>
                </a:solidFill>
                <a:latin typeface="Arial" charset="0"/>
              </a:rPr>
              <a:t>(</a:t>
            </a:r>
            <a:r>
              <a:rPr lang="en-GB" sz="2000" dirty="0" smtClean="0">
                <a:solidFill>
                  <a:srgbClr val="FF0000"/>
                </a:solidFill>
                <a:latin typeface="Arial" charset="0"/>
              </a:rPr>
              <a:t>Tud.22+)</a:t>
            </a:r>
            <a:r>
              <a:rPr lang="en-GB" sz="2000" dirty="0" smtClean="0">
                <a:latin typeface="Arial" charset="0"/>
              </a:rPr>
              <a:t> </a:t>
            </a:r>
            <a:endParaRPr lang="en-GB" sz="2000" dirty="0">
              <a:latin typeface="Arial" charset="0"/>
            </a:endParaRPr>
          </a:p>
          <a:p>
            <a:pPr marL="0" indent="0">
              <a:buFontTx/>
              <a:buNone/>
            </a:pPr>
            <a:endParaRPr lang="en-GB" sz="2000" dirty="0">
              <a:latin typeface="Arial" charset="0"/>
            </a:endParaRPr>
          </a:p>
          <a:p>
            <a:pPr marL="0" indent="0">
              <a:buFontTx/>
              <a:buNone/>
            </a:pPr>
            <a:endParaRPr lang="en-GB" sz="2000" dirty="0">
              <a:latin typeface="Arial" charset="0"/>
            </a:endParaRPr>
          </a:p>
          <a:p>
            <a:pPr marL="0" indent="0">
              <a:buNone/>
            </a:pPr>
            <a:r>
              <a:rPr lang="en-GB" sz="2000" dirty="0" err="1"/>
              <a:t>Mi</a:t>
            </a:r>
            <a:r>
              <a:rPr lang="en-GB" sz="2000" dirty="0"/>
              <a:t> </a:t>
            </a:r>
            <a:r>
              <a:rPr lang="en-GB" sz="2000" dirty="0" err="1"/>
              <a:t>fydd</a:t>
            </a:r>
            <a:r>
              <a:rPr lang="en-GB" sz="2000" dirty="0"/>
              <a:t> </a:t>
            </a:r>
            <a:r>
              <a:rPr lang="en-GB" sz="2000" dirty="0" err="1"/>
              <a:t>cefnogaeth</a:t>
            </a:r>
            <a:r>
              <a:rPr lang="en-GB" sz="2000" dirty="0"/>
              <a:t> a </a:t>
            </a:r>
            <a:r>
              <a:rPr lang="en-GB" sz="2000" dirty="0" err="1"/>
              <a:t>chyngor</a:t>
            </a:r>
            <a:r>
              <a:rPr lang="en-GB" sz="2000" dirty="0"/>
              <a:t> </a:t>
            </a:r>
            <a:r>
              <a:rPr lang="en-GB" sz="2000" dirty="0" err="1"/>
              <a:t>yn</a:t>
            </a:r>
            <a:r>
              <a:rPr lang="en-GB" sz="2000" dirty="0"/>
              <a:t> </a:t>
            </a:r>
            <a:r>
              <a:rPr lang="en-GB" sz="2000" dirty="0" err="1"/>
              <a:t>cael</a:t>
            </a:r>
            <a:r>
              <a:rPr lang="en-GB" sz="2000" dirty="0"/>
              <a:t> </a:t>
            </a:r>
            <a:r>
              <a:rPr lang="en-GB" sz="2000" dirty="0" err="1"/>
              <a:t>ei</a:t>
            </a:r>
            <a:r>
              <a:rPr lang="en-GB" sz="2000" dirty="0"/>
              <a:t> </a:t>
            </a:r>
            <a:r>
              <a:rPr lang="en-GB" sz="2000" dirty="0" err="1"/>
              <a:t>darparu</a:t>
            </a:r>
            <a:r>
              <a:rPr lang="en-GB" sz="2000" dirty="0"/>
              <a:t> </a:t>
            </a:r>
            <a:r>
              <a:rPr lang="en-GB" sz="2000" dirty="0" err="1"/>
              <a:t>ar</a:t>
            </a:r>
            <a:r>
              <a:rPr lang="en-GB" sz="2000" dirty="0"/>
              <a:t> </a:t>
            </a:r>
            <a:r>
              <a:rPr lang="en-GB" sz="2000" dirty="0" err="1"/>
              <a:t>ddarnau</a:t>
            </a:r>
            <a:r>
              <a:rPr lang="en-GB" sz="2000" dirty="0"/>
              <a:t> </a:t>
            </a:r>
            <a:r>
              <a:rPr lang="en-GB" sz="2000" dirty="0" err="1"/>
              <a:t>o’r</a:t>
            </a:r>
            <a:r>
              <a:rPr lang="en-GB" sz="2000" dirty="0"/>
              <a:t> </a:t>
            </a:r>
            <a:r>
              <a:rPr lang="en-GB" sz="2000" dirty="0" err="1"/>
              <a:t>portffolio</a:t>
            </a:r>
            <a:r>
              <a:rPr lang="en-GB" sz="2000" dirty="0"/>
              <a:t> </a:t>
            </a:r>
            <a:r>
              <a:rPr lang="en-GB" sz="2000" dirty="0" err="1"/>
              <a:t>yn</a:t>
            </a:r>
            <a:r>
              <a:rPr lang="en-GB" sz="2000" dirty="0"/>
              <a:t> y </a:t>
            </a:r>
            <a:r>
              <a:rPr lang="en-GB" sz="2000" dirty="0" err="1"/>
              <a:t>gweithdai</a:t>
            </a:r>
            <a:r>
              <a:rPr lang="en-GB" sz="2000" dirty="0"/>
              <a:t> </a:t>
            </a:r>
            <a:r>
              <a:rPr lang="en-GB" sz="2000" dirty="0" err="1"/>
              <a:t>neu</a:t>
            </a:r>
            <a:r>
              <a:rPr lang="en-GB" sz="2000" dirty="0"/>
              <a:t> </a:t>
            </a:r>
            <a:r>
              <a:rPr lang="en-GB" sz="2000" dirty="0" err="1"/>
              <a:t>trwy</a:t>
            </a:r>
            <a:r>
              <a:rPr lang="en-GB" sz="2000" dirty="0"/>
              <a:t> </a:t>
            </a:r>
            <a:r>
              <a:rPr lang="en-GB" sz="2000" dirty="0" err="1"/>
              <a:t>drefnu</a:t>
            </a:r>
            <a:r>
              <a:rPr lang="en-GB" sz="2000" dirty="0"/>
              <a:t> </a:t>
            </a:r>
            <a:r>
              <a:rPr lang="en-GB" sz="2000" dirty="0" err="1"/>
              <a:t>sesiynau</a:t>
            </a:r>
            <a:r>
              <a:rPr lang="en-GB" sz="2000" dirty="0"/>
              <a:t> </a:t>
            </a:r>
            <a:r>
              <a:rPr lang="en-GB" sz="2000" dirty="0" err="1"/>
              <a:t>unigol</a:t>
            </a:r>
            <a:r>
              <a:rPr lang="en-GB" sz="2000" dirty="0"/>
              <a:t> </a:t>
            </a:r>
            <a:r>
              <a:rPr lang="en-GB" sz="2000" dirty="0" err="1"/>
              <a:t>gan</a:t>
            </a:r>
            <a:r>
              <a:rPr lang="en-GB" sz="2000" dirty="0"/>
              <a:t> </a:t>
            </a:r>
            <a:r>
              <a:rPr lang="en-GB" sz="2000" dirty="0" err="1"/>
              <a:t>yr</a:t>
            </a:r>
            <a:r>
              <a:rPr lang="en-GB" sz="2000" dirty="0"/>
              <a:t> </a:t>
            </a:r>
            <a:r>
              <a:rPr lang="en-GB" sz="2000" dirty="0" err="1"/>
              <a:t>uned</a:t>
            </a:r>
            <a:r>
              <a:rPr lang="en-GB" sz="2000" dirty="0"/>
              <a:t> </a:t>
            </a:r>
            <a:r>
              <a:rPr lang="en-GB" sz="2000" dirty="0" err="1"/>
              <a:t>hyfforddi</a:t>
            </a:r>
            <a:r>
              <a:rPr lang="en-GB" sz="2000" dirty="0"/>
              <a:t>  </a:t>
            </a:r>
          </a:p>
          <a:p>
            <a:pPr marL="0" indent="0">
              <a:buNone/>
            </a:pPr>
            <a:r>
              <a:rPr lang="en-GB" sz="2000" dirty="0"/>
              <a:t> </a:t>
            </a:r>
          </a:p>
        </p:txBody>
      </p:sp>
      <p:sp>
        <p:nvSpPr>
          <p:cNvPr id="58371" name="Content Placeholder 3"/>
          <p:cNvSpPr>
            <a:spLocks noGrp="1"/>
          </p:cNvSpPr>
          <p:nvPr>
            <p:ph sz="half" idx="2"/>
          </p:nvPr>
        </p:nvSpPr>
        <p:spPr>
          <a:xfrm>
            <a:off x="4648200" y="1600200"/>
            <a:ext cx="4038600" cy="3989388"/>
          </a:xfrm>
        </p:spPr>
        <p:txBody>
          <a:bodyPr/>
          <a:lstStyle/>
          <a:p>
            <a:pPr marL="0" indent="0">
              <a:buFont typeface="Arial" charset="0"/>
              <a:buNone/>
            </a:pPr>
            <a:r>
              <a:rPr lang="en-GB" sz="2000" dirty="0">
                <a:latin typeface="Arial" charset="0"/>
              </a:rPr>
              <a:t>See handbook </a:t>
            </a:r>
            <a:r>
              <a:rPr lang="en-GB" sz="2000" dirty="0">
                <a:solidFill>
                  <a:srgbClr val="FF0000"/>
                </a:solidFill>
                <a:latin typeface="Arial" charset="0"/>
              </a:rPr>
              <a:t>(Page </a:t>
            </a:r>
            <a:r>
              <a:rPr lang="en-GB" sz="2000" dirty="0" smtClean="0">
                <a:solidFill>
                  <a:srgbClr val="FF0000"/>
                </a:solidFill>
                <a:latin typeface="Arial" charset="0"/>
              </a:rPr>
              <a:t>22</a:t>
            </a:r>
            <a:r>
              <a:rPr lang="en-GB" sz="2000" dirty="0" smtClean="0">
                <a:solidFill>
                  <a:srgbClr val="FF0000"/>
                </a:solidFill>
                <a:latin typeface="Arial" charset="0"/>
              </a:rPr>
              <a:t>+)</a:t>
            </a:r>
            <a:r>
              <a:rPr lang="en-GB" sz="2000" dirty="0" smtClean="0">
                <a:latin typeface="Arial" charset="0"/>
              </a:rPr>
              <a:t> </a:t>
            </a:r>
            <a:endParaRPr lang="en-GB" sz="2000" dirty="0">
              <a:latin typeface="Arial" charset="0"/>
            </a:endParaRPr>
          </a:p>
          <a:p>
            <a:pPr marL="0" indent="0">
              <a:buFontTx/>
              <a:buNone/>
            </a:pPr>
            <a:endParaRPr lang="en-GB" sz="2000" dirty="0">
              <a:latin typeface="Arial" charset="0"/>
            </a:endParaRPr>
          </a:p>
          <a:p>
            <a:pPr marL="0" indent="0">
              <a:buFontTx/>
              <a:buNone/>
            </a:pPr>
            <a:r>
              <a:rPr lang="en-GB" sz="2000" dirty="0">
                <a:latin typeface="Arial" charset="0"/>
              </a:rPr>
              <a:t> </a:t>
            </a:r>
          </a:p>
          <a:p>
            <a:pPr marL="0" indent="0">
              <a:buFontTx/>
              <a:buNone/>
            </a:pPr>
            <a:r>
              <a:rPr lang="en-GB" sz="2000" dirty="0">
                <a:latin typeface="Arial" charset="0"/>
              </a:rPr>
              <a:t>Guidance, support and advice on sections of the portfolio with be provided within the workshops or may be arranged individually by the training department</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27088" y="1484313"/>
            <a:ext cx="7777162" cy="3786187"/>
          </a:xfrm>
          <a:prstGeom prst="rect">
            <a:avLst/>
          </a:prstGeom>
          <a:noFill/>
        </p:spPr>
        <p:txBody>
          <a:bodyPr>
            <a:spAutoFit/>
          </a:bodyPr>
          <a:lstStyle/>
          <a:p>
            <a:pPr algn="ctr" fontAlgn="auto">
              <a:spcBef>
                <a:spcPts val="0"/>
              </a:spcBef>
              <a:spcAft>
                <a:spcPts val="0"/>
              </a:spcAft>
              <a:defRPr/>
            </a:pPr>
            <a:r>
              <a:rPr lang="en-GB" sz="4800" b="1" dirty="0" err="1">
                <a:solidFill>
                  <a:srgbClr val="FFFFFF"/>
                </a:solidFill>
                <a:latin typeface="+mn-lt"/>
                <a:ea typeface="+mj-ea"/>
                <a:cs typeface="+mj-cs"/>
              </a:rPr>
              <a:t>Llên-ladrad</a:t>
            </a:r>
            <a:r>
              <a:rPr lang="en-GB" sz="4800" b="1" dirty="0">
                <a:solidFill>
                  <a:srgbClr val="FFFFFF"/>
                </a:solidFill>
                <a:latin typeface="+mn-lt"/>
                <a:ea typeface="+mj-ea"/>
                <a:cs typeface="+mj-cs"/>
              </a:rPr>
              <a:t> a </a:t>
            </a:r>
            <a:r>
              <a:rPr lang="en-GB" sz="4800" b="1" dirty="0" err="1">
                <a:solidFill>
                  <a:srgbClr val="FFFFFF"/>
                </a:solidFill>
                <a:latin typeface="+mn-lt"/>
                <a:ea typeface="+mj-ea"/>
                <a:cs typeface="+mj-cs"/>
              </a:rPr>
              <a:t>Chyfeirnodi</a:t>
            </a:r>
            <a:endParaRPr lang="en-GB" sz="4800" b="1" dirty="0">
              <a:solidFill>
                <a:srgbClr val="FFFFFF"/>
              </a:solidFill>
              <a:latin typeface="+mn-lt"/>
              <a:ea typeface="+mj-ea"/>
              <a:cs typeface="+mj-cs"/>
            </a:endParaRPr>
          </a:p>
          <a:p>
            <a:pPr algn="ctr" fontAlgn="auto">
              <a:spcBef>
                <a:spcPts val="0"/>
              </a:spcBef>
              <a:spcAft>
                <a:spcPts val="0"/>
              </a:spcAft>
              <a:defRPr/>
            </a:pPr>
            <a:endParaRPr lang="en-GB" sz="4800" b="1" dirty="0">
              <a:solidFill>
                <a:srgbClr val="FFFFFF"/>
              </a:solidFill>
              <a:latin typeface="+mn-lt"/>
              <a:ea typeface="+mj-ea"/>
              <a:cs typeface="+mj-cs"/>
            </a:endParaRPr>
          </a:p>
          <a:p>
            <a:pPr algn="ctr" fontAlgn="auto">
              <a:spcBef>
                <a:spcPts val="0"/>
              </a:spcBef>
              <a:spcAft>
                <a:spcPts val="0"/>
              </a:spcAft>
              <a:defRPr/>
            </a:pPr>
            <a:r>
              <a:rPr lang="en-GB" sz="4800" b="1" i="1" dirty="0">
                <a:solidFill>
                  <a:srgbClr val="FFFFFF"/>
                </a:solidFill>
                <a:latin typeface="+mn-lt"/>
                <a:ea typeface="+mj-ea"/>
                <a:cs typeface="+mj-cs"/>
              </a:rPr>
              <a:t>Plagiarism and Referencing</a:t>
            </a:r>
            <a:r>
              <a:rPr lang="en-GB" sz="4800" b="1" dirty="0">
                <a:solidFill>
                  <a:srgbClr val="FFFFFF"/>
                </a:solidFill>
                <a:latin typeface="+mn-lt"/>
                <a:ea typeface="+mj-ea"/>
                <a:cs typeface="+mj-cs"/>
              </a:rPr>
              <a:t/>
            </a:r>
            <a:br>
              <a:rPr lang="en-GB" sz="4800" b="1" dirty="0">
                <a:solidFill>
                  <a:srgbClr val="FFFFFF"/>
                </a:solidFill>
                <a:latin typeface="+mn-lt"/>
                <a:ea typeface="+mj-ea"/>
                <a:cs typeface="+mj-cs"/>
              </a:rPr>
            </a:br>
            <a:r>
              <a:rPr lang="en-GB" sz="4800" b="1" dirty="0">
                <a:solidFill>
                  <a:srgbClr val="FFFFFF"/>
                </a:solidFill>
                <a:latin typeface="+mn-lt"/>
                <a:ea typeface="+mj-ea"/>
                <a:cs typeface="+mj-cs"/>
              </a:rPr>
              <a:t/>
            </a:r>
            <a:br>
              <a:rPr lang="en-GB" sz="4800" b="1" dirty="0">
                <a:solidFill>
                  <a:srgbClr val="FFFFFF"/>
                </a:solidFill>
                <a:latin typeface="+mn-lt"/>
                <a:ea typeface="+mj-ea"/>
                <a:cs typeface="+mj-cs"/>
              </a:rPr>
            </a:br>
            <a:endParaRPr lang="en-GB" sz="4800" b="1" dirty="0">
              <a:solidFill>
                <a:srgbClr val="FFFFFF"/>
              </a:solidFill>
              <a:latin typeface="+mn-lt"/>
              <a:cs typeface="+mn-cs"/>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extBox 3"/>
          <p:cNvSpPr txBox="1">
            <a:spLocks noChangeArrowheads="1"/>
          </p:cNvSpPr>
          <p:nvPr/>
        </p:nvSpPr>
        <p:spPr bwMode="auto">
          <a:xfrm>
            <a:off x="684213" y="476250"/>
            <a:ext cx="8064500" cy="369888"/>
          </a:xfrm>
          <a:prstGeom prst="rect">
            <a:avLst/>
          </a:prstGeom>
          <a:noFill/>
          <a:ln w="9525">
            <a:noFill/>
            <a:miter lim="800000"/>
            <a:headEnd/>
            <a:tailEnd/>
          </a:ln>
        </p:spPr>
        <p:txBody>
          <a:bodyPr>
            <a:spAutoFit/>
          </a:bodyPr>
          <a:lstStyle/>
          <a:p>
            <a:endParaRPr lang="en-GB">
              <a:latin typeface="Myriad Pro"/>
            </a:endParaRPr>
          </a:p>
        </p:txBody>
      </p:sp>
      <p:sp>
        <p:nvSpPr>
          <p:cNvPr id="5" name="TextBox 4"/>
          <p:cNvSpPr txBox="1"/>
          <p:nvPr/>
        </p:nvSpPr>
        <p:spPr>
          <a:xfrm>
            <a:off x="684213" y="635000"/>
            <a:ext cx="8064500" cy="5600700"/>
          </a:xfrm>
          <a:prstGeom prst="rect">
            <a:avLst/>
          </a:prstGeom>
          <a:noFill/>
        </p:spPr>
        <p:txBody>
          <a:bodyPr>
            <a:spAutoFit/>
          </a:bodyPr>
          <a:lstStyle/>
          <a:p>
            <a:pPr fontAlgn="auto">
              <a:spcBef>
                <a:spcPts val="0"/>
              </a:spcBef>
              <a:spcAft>
                <a:spcPts val="0"/>
              </a:spcAft>
              <a:defRPr/>
            </a:pPr>
            <a:r>
              <a:rPr lang="en-GB" sz="3200" dirty="0" err="1">
                <a:solidFill>
                  <a:prstClr val="black"/>
                </a:solidFill>
                <a:latin typeface="+mn-lt"/>
                <a:ea typeface="+mj-ea"/>
                <a:cs typeface="+mj-cs"/>
              </a:rPr>
              <a:t>Diffiniad</a:t>
            </a:r>
            <a:r>
              <a:rPr lang="en-GB" sz="3200" dirty="0">
                <a:solidFill>
                  <a:prstClr val="black"/>
                </a:solidFill>
                <a:latin typeface="+mn-lt"/>
                <a:ea typeface="+mj-ea"/>
                <a:cs typeface="+mj-cs"/>
              </a:rPr>
              <a:t> o </a:t>
            </a:r>
            <a:r>
              <a:rPr lang="en-GB" sz="3200" dirty="0" err="1">
                <a:solidFill>
                  <a:prstClr val="black"/>
                </a:solidFill>
                <a:latin typeface="+mn-lt"/>
                <a:ea typeface="+mj-ea"/>
                <a:cs typeface="+mj-cs"/>
              </a:rPr>
              <a:t>Lên</a:t>
            </a:r>
            <a:r>
              <a:rPr lang="en-GB" sz="3200" dirty="0">
                <a:solidFill>
                  <a:prstClr val="black"/>
                </a:solidFill>
                <a:latin typeface="+mn-lt"/>
                <a:ea typeface="+mj-ea"/>
                <a:cs typeface="+mj-cs"/>
              </a:rPr>
              <a:t> </a:t>
            </a:r>
            <a:r>
              <a:rPr lang="en-GB" sz="3200" dirty="0" err="1">
                <a:solidFill>
                  <a:prstClr val="black"/>
                </a:solidFill>
                <a:latin typeface="+mn-lt"/>
                <a:ea typeface="+mj-ea"/>
                <a:cs typeface="+mj-cs"/>
              </a:rPr>
              <a:t>ladrad</a:t>
            </a:r>
            <a:r>
              <a:rPr lang="en-GB" sz="3200" dirty="0">
                <a:solidFill>
                  <a:prstClr val="black"/>
                </a:solidFill>
                <a:latin typeface="+mn-lt"/>
                <a:ea typeface="+mj-ea"/>
                <a:cs typeface="+mj-cs"/>
              </a:rPr>
              <a:t> </a:t>
            </a:r>
          </a:p>
          <a:p>
            <a:pPr fontAlgn="auto">
              <a:spcBef>
                <a:spcPts val="0"/>
              </a:spcBef>
              <a:spcAft>
                <a:spcPts val="0"/>
              </a:spcAft>
              <a:defRPr/>
            </a:pPr>
            <a:r>
              <a:rPr lang="en-GB" sz="3200" i="1" dirty="0">
                <a:solidFill>
                  <a:prstClr val="black"/>
                </a:solidFill>
                <a:latin typeface="+mn-lt"/>
                <a:ea typeface="+mj-ea"/>
                <a:cs typeface="+mj-cs"/>
              </a:rPr>
              <a:t>Plagiarism defined</a:t>
            </a:r>
          </a:p>
          <a:p>
            <a:pPr algn="ctr" fontAlgn="auto">
              <a:spcBef>
                <a:spcPts val="0"/>
              </a:spcBef>
              <a:spcAft>
                <a:spcPts val="0"/>
              </a:spcAft>
              <a:defRPr/>
            </a:pPr>
            <a:endParaRPr lang="en-GB" sz="1000" i="1" dirty="0">
              <a:solidFill>
                <a:prstClr val="black"/>
              </a:solidFill>
              <a:latin typeface="+mn-lt"/>
              <a:ea typeface="+mj-ea"/>
              <a:cs typeface="+mj-cs"/>
            </a:endParaRPr>
          </a:p>
          <a:p>
            <a:pPr fontAlgn="auto">
              <a:spcBef>
                <a:spcPts val="0"/>
              </a:spcBef>
              <a:spcAft>
                <a:spcPts val="0"/>
              </a:spcAft>
              <a:defRPr/>
            </a:pPr>
            <a:r>
              <a:rPr lang="en-US" sz="3200" dirty="0">
                <a:solidFill>
                  <a:prstClr val="black"/>
                </a:solidFill>
                <a:latin typeface="+mn-lt"/>
                <a:cs typeface="+mn-cs"/>
              </a:rPr>
              <a:t>"uses words, ideas or work products, attributable to an identifiable person or source, without attributing the work to the source from which it was obtained, in a situation in which there was a legitimate expectation of original authorship, in order to obtain benefit, credit or gain".</a:t>
            </a:r>
          </a:p>
          <a:p>
            <a:pPr fontAlgn="auto">
              <a:spcBef>
                <a:spcPts val="0"/>
              </a:spcBef>
              <a:spcAft>
                <a:spcPts val="0"/>
              </a:spcAft>
              <a:defRPr/>
            </a:pPr>
            <a:r>
              <a:rPr lang="en-US" sz="2800" i="1" dirty="0">
                <a:solidFill>
                  <a:prstClr val="black"/>
                </a:solidFill>
                <a:latin typeface="+mn-lt"/>
                <a:cs typeface="+mn-cs"/>
              </a:rPr>
              <a:t>Fishman, 2010</a:t>
            </a:r>
          </a:p>
          <a:p>
            <a:pPr algn="ctr" fontAlgn="auto">
              <a:spcBef>
                <a:spcPts val="0"/>
              </a:spcBef>
              <a:spcAft>
                <a:spcPts val="0"/>
              </a:spcAft>
              <a:defRPr/>
            </a:pPr>
            <a:endParaRPr lang="en-GB" sz="3200" i="1" dirty="0">
              <a:latin typeface="+mn-lt"/>
              <a:cs typeface="+mn-c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55650" y="549275"/>
            <a:ext cx="7777163" cy="4622800"/>
          </a:xfrm>
          <a:prstGeom prst="rect">
            <a:avLst/>
          </a:prstGeom>
          <a:noFill/>
        </p:spPr>
        <p:txBody>
          <a:bodyPr>
            <a:spAutoFit/>
          </a:bodyPr>
          <a:lstStyle/>
          <a:p>
            <a:pPr fontAlgn="auto">
              <a:spcBef>
                <a:spcPts val="0"/>
              </a:spcBef>
              <a:spcAft>
                <a:spcPts val="0"/>
              </a:spcAft>
              <a:defRPr/>
            </a:pPr>
            <a:r>
              <a:rPr lang="en-GB" sz="3200" dirty="0" err="1">
                <a:solidFill>
                  <a:prstClr val="black"/>
                </a:solidFill>
                <a:latin typeface="+mn-lt"/>
                <a:ea typeface="+mj-ea"/>
                <a:cs typeface="+mj-cs"/>
              </a:rPr>
              <a:t>Sut</a:t>
            </a:r>
            <a:r>
              <a:rPr lang="en-GB" sz="3200" dirty="0">
                <a:solidFill>
                  <a:prstClr val="black"/>
                </a:solidFill>
                <a:latin typeface="+mn-lt"/>
                <a:ea typeface="+mj-ea"/>
                <a:cs typeface="+mj-cs"/>
              </a:rPr>
              <a:t> </a:t>
            </a:r>
            <a:r>
              <a:rPr lang="en-GB" sz="3200" dirty="0" err="1">
                <a:solidFill>
                  <a:prstClr val="black"/>
                </a:solidFill>
                <a:latin typeface="+mn-lt"/>
                <a:ea typeface="+mj-ea"/>
                <a:cs typeface="+mj-cs"/>
              </a:rPr>
              <a:t>ddylid</a:t>
            </a:r>
            <a:r>
              <a:rPr lang="en-GB" sz="3200" dirty="0">
                <a:solidFill>
                  <a:prstClr val="black"/>
                </a:solidFill>
                <a:latin typeface="+mn-lt"/>
                <a:ea typeface="+mj-ea"/>
                <a:cs typeface="+mj-cs"/>
              </a:rPr>
              <a:t> </a:t>
            </a:r>
            <a:r>
              <a:rPr lang="en-GB" sz="3200" dirty="0" err="1">
                <a:solidFill>
                  <a:prstClr val="black"/>
                </a:solidFill>
                <a:latin typeface="+mn-lt"/>
                <a:ea typeface="+mj-ea"/>
                <a:cs typeface="+mj-cs"/>
              </a:rPr>
              <a:t>cyfeirnodi</a:t>
            </a:r>
            <a:r>
              <a:rPr lang="en-GB" sz="3200" dirty="0">
                <a:solidFill>
                  <a:prstClr val="black"/>
                </a:solidFill>
                <a:latin typeface="+mn-lt"/>
                <a:ea typeface="+mj-ea"/>
                <a:cs typeface="+mj-cs"/>
              </a:rPr>
              <a:t>?</a:t>
            </a:r>
          </a:p>
          <a:p>
            <a:pPr fontAlgn="auto">
              <a:spcBef>
                <a:spcPts val="0"/>
              </a:spcBef>
              <a:spcAft>
                <a:spcPts val="0"/>
              </a:spcAft>
              <a:defRPr/>
            </a:pPr>
            <a:r>
              <a:rPr lang="en-GB" sz="3200" i="1" dirty="0">
                <a:solidFill>
                  <a:prstClr val="black"/>
                </a:solidFill>
                <a:latin typeface="+mn-lt"/>
                <a:ea typeface="+mj-ea"/>
                <a:cs typeface="+mj-cs"/>
              </a:rPr>
              <a:t>So how should I cite this?</a:t>
            </a:r>
          </a:p>
          <a:p>
            <a:pPr fontAlgn="auto">
              <a:spcBef>
                <a:spcPts val="0"/>
              </a:spcBef>
              <a:spcAft>
                <a:spcPts val="0"/>
              </a:spcAft>
              <a:defRPr/>
            </a:pPr>
            <a:endParaRPr lang="en-GB" sz="3200" dirty="0">
              <a:solidFill>
                <a:prstClr val="black"/>
              </a:solidFill>
              <a:latin typeface="+mn-lt"/>
              <a:ea typeface="+mj-ea"/>
              <a:cs typeface="+mj-cs"/>
            </a:endParaRPr>
          </a:p>
          <a:p>
            <a:pPr fontAlgn="auto">
              <a:spcBef>
                <a:spcPct val="20000"/>
              </a:spcBef>
              <a:spcAft>
                <a:spcPts val="0"/>
              </a:spcAft>
              <a:defRPr/>
            </a:pPr>
            <a:r>
              <a:rPr lang="en-GB" sz="3200" dirty="0">
                <a:solidFill>
                  <a:prstClr val="black"/>
                </a:solidFill>
                <a:latin typeface="+mn-lt"/>
                <a:cs typeface="+mn-cs"/>
              </a:rPr>
              <a:t>Fishman, T. (2010) </a:t>
            </a:r>
            <a:r>
              <a:rPr lang="en-GB" sz="3200" i="1" dirty="0" err="1">
                <a:solidFill>
                  <a:srgbClr val="FF0000"/>
                </a:solidFill>
                <a:latin typeface="+mn-lt"/>
                <a:cs typeface="+mn-cs"/>
              </a:rPr>
              <a:t>dyfynwyd</a:t>
            </a:r>
            <a:r>
              <a:rPr lang="en-GB" sz="3200" i="1" dirty="0">
                <a:solidFill>
                  <a:srgbClr val="FF0000"/>
                </a:solidFill>
                <a:latin typeface="+mn-lt"/>
                <a:cs typeface="+mn-cs"/>
              </a:rPr>
              <a:t> </a:t>
            </a:r>
            <a:r>
              <a:rPr lang="en-GB" sz="3200" i="1" dirty="0" err="1">
                <a:solidFill>
                  <a:srgbClr val="FF0000"/>
                </a:solidFill>
                <a:latin typeface="+mn-lt"/>
                <a:cs typeface="+mn-cs"/>
              </a:rPr>
              <a:t>yn</a:t>
            </a:r>
            <a:r>
              <a:rPr lang="en-GB" sz="3200" i="1" dirty="0">
                <a:solidFill>
                  <a:srgbClr val="FF0000"/>
                </a:solidFill>
                <a:latin typeface="+mn-lt"/>
                <a:cs typeface="+mn-cs"/>
              </a:rPr>
              <a:t> </a:t>
            </a:r>
            <a:r>
              <a:rPr lang="en-GB" sz="3200" dirty="0">
                <a:solidFill>
                  <a:prstClr val="black"/>
                </a:solidFill>
                <a:latin typeface="+mn-lt"/>
                <a:cs typeface="+mn-cs"/>
              </a:rPr>
              <a:t>/ cited in </a:t>
            </a:r>
            <a:r>
              <a:rPr lang="en-GB" sz="3200" dirty="0" err="1">
                <a:solidFill>
                  <a:prstClr val="black"/>
                </a:solidFill>
                <a:latin typeface="+mn-lt"/>
                <a:cs typeface="+mn-cs"/>
              </a:rPr>
              <a:t>Fearn</a:t>
            </a:r>
            <a:r>
              <a:rPr lang="en-GB" sz="3200" dirty="0">
                <a:solidFill>
                  <a:prstClr val="black"/>
                </a:solidFill>
                <a:latin typeface="+mn-lt"/>
                <a:cs typeface="+mn-cs"/>
              </a:rPr>
              <a:t>, H. ‘Is it plagiarism? Well it is rather difficult to say.’ [</a:t>
            </a:r>
            <a:r>
              <a:rPr lang="en-GB" sz="3200" i="1" dirty="0" err="1">
                <a:solidFill>
                  <a:srgbClr val="FF0000"/>
                </a:solidFill>
                <a:latin typeface="+mn-lt"/>
                <a:cs typeface="+mn-cs"/>
              </a:rPr>
              <a:t>Ar</a:t>
            </a:r>
            <a:r>
              <a:rPr lang="en-GB" sz="3200" i="1" dirty="0">
                <a:solidFill>
                  <a:srgbClr val="FF0000"/>
                </a:solidFill>
                <a:latin typeface="+mn-lt"/>
                <a:cs typeface="+mn-cs"/>
              </a:rPr>
              <a:t> </a:t>
            </a:r>
            <a:r>
              <a:rPr lang="en-GB" sz="3200" i="1" dirty="0" err="1">
                <a:solidFill>
                  <a:srgbClr val="FF0000"/>
                </a:solidFill>
                <a:latin typeface="+mn-lt"/>
                <a:cs typeface="+mn-cs"/>
              </a:rPr>
              <a:t>lein</a:t>
            </a:r>
            <a:r>
              <a:rPr lang="en-GB" sz="3200" i="1" dirty="0">
                <a:solidFill>
                  <a:srgbClr val="FF0000"/>
                </a:solidFill>
                <a:latin typeface="+mn-lt"/>
                <a:cs typeface="+mn-cs"/>
              </a:rPr>
              <a:t> </a:t>
            </a:r>
            <a:r>
              <a:rPr lang="en-GB" sz="3200" dirty="0">
                <a:solidFill>
                  <a:prstClr val="black"/>
                </a:solidFill>
                <a:latin typeface="+mn-lt"/>
                <a:cs typeface="+mn-cs"/>
              </a:rPr>
              <a:t>/ Online], Available: http://www.timeshighereducation.co.uk/412292.article [</a:t>
            </a:r>
            <a:r>
              <a:rPr lang="en-GB" sz="3200" i="1" dirty="0">
                <a:solidFill>
                  <a:srgbClr val="FF0000"/>
                </a:solidFill>
                <a:latin typeface="+mn-lt"/>
                <a:cs typeface="+mn-cs"/>
              </a:rPr>
              <a:t>29 </a:t>
            </a:r>
            <a:r>
              <a:rPr lang="en-GB" sz="3200" i="1" dirty="0" err="1">
                <a:solidFill>
                  <a:srgbClr val="FF0000"/>
                </a:solidFill>
                <a:latin typeface="+mn-lt"/>
                <a:cs typeface="+mn-cs"/>
              </a:rPr>
              <a:t>Ebrill</a:t>
            </a:r>
            <a:r>
              <a:rPr lang="en-GB" sz="3200" i="1" dirty="0">
                <a:solidFill>
                  <a:srgbClr val="FF0000"/>
                </a:solidFill>
                <a:latin typeface="+mn-lt"/>
                <a:cs typeface="+mn-cs"/>
              </a:rPr>
              <a:t> 2013 </a:t>
            </a:r>
            <a:r>
              <a:rPr lang="en-GB" sz="3200" dirty="0">
                <a:solidFill>
                  <a:prstClr val="black"/>
                </a:solidFill>
                <a:latin typeface="+mn-lt"/>
                <a:cs typeface="+mn-cs"/>
              </a:rPr>
              <a:t>/ 29 April 2013]</a:t>
            </a:r>
            <a:endParaRPr lang="en-US" sz="3200" dirty="0">
              <a:solidFill>
                <a:prstClr val="black"/>
              </a:solidFill>
              <a:latin typeface="+mn-lt"/>
              <a:cs typeface="+mn-cs"/>
            </a:endParaRPr>
          </a:p>
          <a:p>
            <a:pPr fontAlgn="auto">
              <a:spcBef>
                <a:spcPts val="0"/>
              </a:spcBef>
              <a:spcAft>
                <a:spcPts val="0"/>
              </a:spcAft>
              <a:defRPr/>
            </a:pPr>
            <a:endParaRPr lang="en-GB" sz="3200" dirty="0">
              <a:latin typeface="+mn-lt"/>
              <a:cs typeface="+mn-cs"/>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948488" y="2554288"/>
            <a:ext cx="1981200" cy="102870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Camymddygiad</a:t>
            </a:r>
            <a:r>
              <a:rPr lang="en-GB" dirty="0">
                <a:solidFill>
                  <a:schemeClr val="tx1"/>
                </a:solidFill>
              </a:rPr>
              <a:t> / </a:t>
            </a:r>
            <a:r>
              <a:rPr lang="en-GB" i="1" dirty="0">
                <a:solidFill>
                  <a:schemeClr val="tx1"/>
                </a:solidFill>
              </a:rPr>
              <a:t>Misconduct</a:t>
            </a:r>
            <a:endParaRPr lang="en-US" i="1" dirty="0">
              <a:solidFill>
                <a:schemeClr val="tx1"/>
              </a:solidFill>
            </a:endParaRPr>
          </a:p>
        </p:txBody>
      </p:sp>
      <p:sp>
        <p:nvSpPr>
          <p:cNvPr id="7" name="Rectangle 6"/>
          <p:cNvSpPr/>
          <p:nvPr/>
        </p:nvSpPr>
        <p:spPr>
          <a:xfrm>
            <a:off x="4859338" y="3689350"/>
            <a:ext cx="1981200" cy="102870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Camddefnydd</a:t>
            </a:r>
            <a:r>
              <a:rPr lang="en-GB" dirty="0">
                <a:solidFill>
                  <a:schemeClr val="tx1"/>
                </a:solidFill>
              </a:rPr>
              <a:t> / </a:t>
            </a:r>
            <a:r>
              <a:rPr lang="en-GB" i="1" dirty="0">
                <a:solidFill>
                  <a:schemeClr val="tx1"/>
                </a:solidFill>
              </a:rPr>
              <a:t>Misuse</a:t>
            </a:r>
            <a:endParaRPr lang="en-US" i="1" dirty="0">
              <a:solidFill>
                <a:schemeClr val="tx1"/>
              </a:solidFill>
            </a:endParaRPr>
          </a:p>
        </p:txBody>
      </p:sp>
      <p:sp>
        <p:nvSpPr>
          <p:cNvPr id="8" name="Rectangle 7"/>
          <p:cNvSpPr/>
          <p:nvPr/>
        </p:nvSpPr>
        <p:spPr>
          <a:xfrm>
            <a:off x="1654175" y="4470400"/>
            <a:ext cx="2197100" cy="10287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Camddealltwlriaeth</a:t>
            </a:r>
            <a:r>
              <a:rPr lang="en-GB" dirty="0">
                <a:solidFill>
                  <a:schemeClr val="tx1"/>
                </a:solidFill>
              </a:rPr>
              <a:t> / </a:t>
            </a:r>
            <a:r>
              <a:rPr lang="en-GB" i="1" dirty="0">
                <a:solidFill>
                  <a:schemeClr val="tx1"/>
                </a:solidFill>
              </a:rPr>
              <a:t>Misunderstanding</a:t>
            </a:r>
            <a:endParaRPr lang="en-US" i="1" dirty="0">
              <a:solidFill>
                <a:schemeClr val="tx1"/>
              </a:solidFill>
            </a:endParaRPr>
          </a:p>
        </p:txBody>
      </p:sp>
      <p:sp>
        <p:nvSpPr>
          <p:cNvPr id="9" name="Rectangle 8"/>
          <p:cNvSpPr/>
          <p:nvPr/>
        </p:nvSpPr>
        <p:spPr>
          <a:xfrm>
            <a:off x="6156325" y="333375"/>
            <a:ext cx="2209800" cy="1338263"/>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Twyll</a:t>
            </a:r>
            <a:r>
              <a:rPr lang="en-GB" dirty="0">
                <a:solidFill>
                  <a:schemeClr val="tx1"/>
                </a:solidFill>
              </a:rPr>
              <a:t> </a:t>
            </a:r>
            <a:r>
              <a:rPr lang="en-GB" dirty="0" err="1">
                <a:solidFill>
                  <a:schemeClr val="tx1"/>
                </a:solidFill>
              </a:rPr>
              <a:t>bwriadol</a:t>
            </a:r>
            <a:r>
              <a:rPr lang="en-GB" dirty="0">
                <a:solidFill>
                  <a:schemeClr val="tx1"/>
                </a:solidFill>
              </a:rPr>
              <a:t> – </a:t>
            </a:r>
            <a:r>
              <a:rPr lang="en-GB" dirty="0" err="1">
                <a:solidFill>
                  <a:schemeClr val="tx1"/>
                </a:solidFill>
              </a:rPr>
              <a:t>bwriad</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dwyllo</a:t>
            </a:r>
            <a:r>
              <a:rPr lang="en-GB" dirty="0">
                <a:solidFill>
                  <a:schemeClr val="tx1"/>
                </a:solidFill>
              </a:rPr>
              <a:t> / </a:t>
            </a:r>
            <a:r>
              <a:rPr lang="en-GB" i="1" dirty="0">
                <a:solidFill>
                  <a:schemeClr val="tx1"/>
                </a:solidFill>
              </a:rPr>
              <a:t>Deliberate cheating – intent to deceive</a:t>
            </a:r>
            <a:endParaRPr lang="en-US" i="1" dirty="0">
              <a:solidFill>
                <a:schemeClr val="tx1"/>
              </a:solidFill>
            </a:endParaRPr>
          </a:p>
        </p:txBody>
      </p:sp>
      <p:sp>
        <p:nvSpPr>
          <p:cNvPr id="10" name="Rectangle 9"/>
          <p:cNvSpPr/>
          <p:nvPr/>
        </p:nvSpPr>
        <p:spPr>
          <a:xfrm>
            <a:off x="2971800" y="1455738"/>
            <a:ext cx="2176463" cy="152717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 </a:t>
            </a:r>
            <a:r>
              <a:rPr lang="en-GB" dirty="0" err="1">
                <a:solidFill>
                  <a:schemeClr val="tx1"/>
                </a:solidFill>
              </a:rPr>
              <a:t>gwenud</a:t>
            </a:r>
            <a:r>
              <a:rPr lang="en-GB" dirty="0">
                <a:solidFill>
                  <a:schemeClr val="tx1"/>
                </a:solidFill>
              </a:rPr>
              <a:t> </a:t>
            </a:r>
            <a:r>
              <a:rPr lang="en-GB" dirty="0" err="1">
                <a:solidFill>
                  <a:schemeClr val="tx1"/>
                </a:solidFill>
              </a:rPr>
              <a:t>camgymeriad</a:t>
            </a:r>
            <a:r>
              <a:rPr lang="en-GB" dirty="0">
                <a:solidFill>
                  <a:schemeClr val="tx1"/>
                </a:solidFill>
              </a:rPr>
              <a:t>. / </a:t>
            </a:r>
            <a:r>
              <a:rPr lang="en-GB" i="1" dirty="0">
                <a:solidFill>
                  <a:schemeClr val="tx1"/>
                </a:solidFill>
              </a:rPr>
              <a:t>Knows the rules and makes a mistake</a:t>
            </a:r>
            <a:endParaRPr lang="en-US" i="1" dirty="0">
              <a:solidFill>
                <a:schemeClr val="tx1"/>
              </a:solidFill>
            </a:endParaRPr>
          </a:p>
        </p:txBody>
      </p:sp>
      <p:sp>
        <p:nvSpPr>
          <p:cNvPr id="11" name="Rectangle 10"/>
          <p:cNvSpPr/>
          <p:nvPr/>
        </p:nvSpPr>
        <p:spPr>
          <a:xfrm>
            <a:off x="457200" y="2320925"/>
            <a:ext cx="1981200" cy="16256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Ddim</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t>
            </a:r>
            <a:r>
              <a:rPr lang="en-GB" dirty="0" err="1">
                <a:solidFill>
                  <a:schemeClr val="tx1"/>
                </a:solidFill>
              </a:rPr>
              <a:t>a’u</a:t>
            </a:r>
            <a:r>
              <a:rPr lang="en-GB" dirty="0">
                <a:solidFill>
                  <a:schemeClr val="tx1"/>
                </a:solidFill>
              </a:rPr>
              <a:t> </a:t>
            </a:r>
            <a:r>
              <a:rPr lang="en-GB" dirty="0" err="1">
                <a:solidFill>
                  <a:schemeClr val="tx1"/>
                </a:solidFill>
              </a:rPr>
              <a:t>torri</a:t>
            </a:r>
            <a:r>
              <a:rPr lang="en-GB" dirty="0">
                <a:solidFill>
                  <a:schemeClr val="tx1"/>
                </a:solidFill>
              </a:rPr>
              <a:t>. / </a:t>
            </a:r>
            <a:r>
              <a:rPr lang="en-GB" i="1" dirty="0">
                <a:solidFill>
                  <a:schemeClr val="tx1"/>
                </a:solidFill>
              </a:rPr>
              <a:t>Doesn’t know the rules and breaks them</a:t>
            </a:r>
            <a:endParaRPr lang="en-US" i="1" dirty="0">
              <a:solidFill>
                <a:schemeClr val="tx1"/>
              </a:solidFill>
            </a:endParaRPr>
          </a:p>
        </p:txBody>
      </p:sp>
      <p:sp>
        <p:nvSpPr>
          <p:cNvPr id="4" name="TextBox 3"/>
          <p:cNvSpPr txBox="1"/>
          <p:nvPr/>
        </p:nvSpPr>
        <p:spPr>
          <a:xfrm>
            <a:off x="463550" y="188913"/>
            <a:ext cx="8299450" cy="1138237"/>
          </a:xfrm>
          <a:prstGeom prst="rect">
            <a:avLst/>
          </a:prstGeom>
          <a:noFill/>
        </p:spPr>
        <p:txBody>
          <a:bodyPr>
            <a:spAutoFit/>
          </a:bodyPr>
          <a:lstStyle/>
          <a:p>
            <a:pPr fontAlgn="auto">
              <a:spcBef>
                <a:spcPts val="0"/>
              </a:spcBef>
              <a:spcAft>
                <a:spcPts val="0"/>
              </a:spcAft>
              <a:defRPr/>
            </a:pPr>
            <a:r>
              <a:rPr lang="en-GB" sz="3400" dirty="0" err="1">
                <a:solidFill>
                  <a:prstClr val="black"/>
                </a:solidFill>
                <a:latin typeface="+mn-lt"/>
                <a:ea typeface="+mj-ea"/>
                <a:cs typeface="+mj-cs"/>
              </a:rPr>
              <a:t>Sbectrwm</a:t>
            </a:r>
            <a:r>
              <a:rPr lang="en-GB" sz="3400" dirty="0">
                <a:solidFill>
                  <a:prstClr val="black"/>
                </a:solidFill>
                <a:latin typeface="+mn-lt"/>
                <a:ea typeface="+mj-ea"/>
                <a:cs typeface="+mj-cs"/>
              </a:rPr>
              <a:t> </a:t>
            </a:r>
            <a:r>
              <a:rPr lang="en-GB" sz="3400" dirty="0" err="1">
                <a:solidFill>
                  <a:prstClr val="black"/>
                </a:solidFill>
                <a:latin typeface="+mn-lt"/>
                <a:ea typeface="+mj-ea"/>
                <a:cs typeface="+mj-cs"/>
              </a:rPr>
              <a:t>Llên-ladrad</a:t>
            </a:r>
            <a:endParaRPr lang="en-GB" sz="3400" dirty="0">
              <a:solidFill>
                <a:prstClr val="black"/>
              </a:solidFill>
              <a:latin typeface="+mn-lt"/>
              <a:ea typeface="+mj-ea"/>
              <a:cs typeface="+mj-cs"/>
            </a:endParaRPr>
          </a:p>
          <a:p>
            <a:pPr fontAlgn="auto">
              <a:spcBef>
                <a:spcPts val="0"/>
              </a:spcBef>
              <a:spcAft>
                <a:spcPts val="0"/>
              </a:spcAft>
              <a:defRPr/>
            </a:pPr>
            <a:r>
              <a:rPr lang="en-GB" sz="3400" i="1" dirty="0">
                <a:solidFill>
                  <a:prstClr val="black"/>
                </a:solidFill>
                <a:latin typeface="+mn-lt"/>
                <a:ea typeface="+mj-ea"/>
                <a:cs typeface="+mj-cs"/>
              </a:rPr>
              <a:t>A spectrum of plagiarism</a:t>
            </a:r>
            <a:endParaRPr lang="en-GB" sz="3400" i="1" dirty="0">
              <a:latin typeface="+mn-lt"/>
              <a:cs typeface="+mn-cs"/>
            </a:endParaRPr>
          </a:p>
        </p:txBody>
      </p:sp>
      <p:cxnSp>
        <p:nvCxnSpPr>
          <p:cNvPr id="21" name="Straight Arrow Connector 20"/>
          <p:cNvCxnSpPr/>
          <p:nvPr/>
        </p:nvCxnSpPr>
        <p:spPr>
          <a:xfrm flipV="1">
            <a:off x="463550" y="1751013"/>
            <a:ext cx="8375650" cy="3233737"/>
          </a:xfrm>
          <a:prstGeom prst="straightConnector1">
            <a:avLst/>
          </a:prstGeom>
          <a:ln w="38100">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2051050" y="1643063"/>
            <a:ext cx="2600325" cy="4062412"/>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292725" y="1096963"/>
            <a:ext cx="2447925" cy="403225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1188" y="549275"/>
            <a:ext cx="7993062" cy="1200150"/>
          </a:xfrm>
          <a:prstGeom prst="rect">
            <a:avLst/>
          </a:prstGeom>
          <a:noFill/>
        </p:spPr>
        <p:txBody>
          <a:bodyPr>
            <a:spAutoFit/>
          </a:bodyPr>
          <a:lstStyle/>
          <a:p>
            <a:pPr fontAlgn="auto">
              <a:spcBef>
                <a:spcPts val="0"/>
              </a:spcBef>
              <a:spcAft>
                <a:spcPts val="0"/>
              </a:spcAft>
              <a:defRPr/>
            </a:pPr>
            <a:endParaRPr lang="en-GB" sz="3600" dirty="0">
              <a:solidFill>
                <a:prstClr val="black"/>
              </a:solidFill>
              <a:latin typeface="+mn-lt"/>
              <a:ea typeface="+mj-ea"/>
              <a:cs typeface="+mj-cs"/>
            </a:endParaRPr>
          </a:p>
          <a:p>
            <a:pPr fontAlgn="auto">
              <a:spcBef>
                <a:spcPts val="0"/>
              </a:spcBef>
              <a:spcAft>
                <a:spcPts val="0"/>
              </a:spcAft>
              <a:defRPr/>
            </a:pPr>
            <a:endParaRPr lang="en-GB" sz="3600" dirty="0">
              <a:latin typeface="+mn-lt"/>
              <a:cs typeface="+mn-cs"/>
            </a:endParaRPr>
          </a:p>
        </p:txBody>
      </p:sp>
      <p:sp>
        <p:nvSpPr>
          <p:cNvPr id="5" name="TextBox 4"/>
          <p:cNvSpPr txBox="1"/>
          <p:nvPr/>
        </p:nvSpPr>
        <p:spPr>
          <a:xfrm>
            <a:off x="179388" y="620713"/>
            <a:ext cx="4248150" cy="4708525"/>
          </a:xfrm>
          <a:prstGeom prst="rect">
            <a:avLst/>
          </a:prstGeom>
          <a:noFill/>
        </p:spPr>
        <p:txBody>
          <a:bodyPr>
            <a:spAutoFit/>
          </a:bodyPr>
          <a:lstStyle/>
          <a:p>
            <a:pPr fontAlgn="auto">
              <a:spcBef>
                <a:spcPts val="0"/>
              </a:spcBef>
              <a:spcAft>
                <a:spcPts val="0"/>
              </a:spcAft>
              <a:defRPr/>
            </a:pPr>
            <a:r>
              <a:rPr lang="en-GB" sz="3200" cap="all" dirty="0">
                <a:solidFill>
                  <a:prstClr val="black"/>
                </a:solidFill>
                <a:latin typeface="+mn-lt"/>
                <a:ea typeface="+mj-ea"/>
                <a:cs typeface="+mj-cs"/>
              </a:rPr>
              <a:t>R</a:t>
            </a:r>
            <a:r>
              <a:rPr lang="en-GB" sz="3200" dirty="0">
                <a:solidFill>
                  <a:prstClr val="black"/>
                </a:solidFill>
                <a:latin typeface="+mn-lt"/>
                <a:ea typeface="+mj-ea"/>
                <a:cs typeface="+mj-cs"/>
              </a:rPr>
              <a:t>HAI ENGHREIFFTIAU</a:t>
            </a:r>
          </a:p>
          <a:p>
            <a:pPr fontAlgn="auto">
              <a:spcBef>
                <a:spcPts val="0"/>
              </a:spcBef>
              <a:spcAft>
                <a:spcPts val="0"/>
              </a:spcAft>
              <a:defRPr/>
            </a:pPr>
            <a:endParaRPr lang="en-GB" sz="2400" cap="all" dirty="0">
              <a:solidFill>
                <a:prstClr val="black"/>
              </a:solidFill>
              <a:latin typeface="+mn-lt"/>
              <a:ea typeface="+mj-ea"/>
              <a:cs typeface="+mj-cs"/>
            </a:endParaRPr>
          </a:p>
          <a:p>
            <a:pPr marL="457200" indent="-457200" fontAlgn="auto">
              <a:spcBef>
                <a:spcPts val="0"/>
              </a:spcBef>
              <a:spcAft>
                <a:spcPts val="0"/>
              </a:spcAft>
              <a:buFont typeface="Arial" pitchFamily="34" charset="0"/>
              <a:buChar char="•"/>
              <a:defRPr/>
            </a:pPr>
            <a:r>
              <a:rPr lang="en-GB" sz="2400" dirty="0" err="1">
                <a:solidFill>
                  <a:prstClr val="black"/>
                </a:solidFill>
                <a:latin typeface="+mn-lt"/>
                <a:ea typeface="+mj-ea"/>
                <a:cs typeface="+mj-cs"/>
              </a:rPr>
              <a:t>Copïo</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heb</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ddangos</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mai</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copi</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yw</a:t>
            </a:r>
            <a:r>
              <a:rPr lang="en-GB" sz="2400" dirty="0">
                <a:solidFill>
                  <a:prstClr val="black"/>
                </a:solidFill>
                <a:latin typeface="+mn-lt"/>
                <a:ea typeface="+mj-ea"/>
                <a:cs typeface="+mj-cs"/>
              </a:rPr>
              <a:t> e. </a:t>
            </a:r>
          </a:p>
          <a:p>
            <a:pPr marL="457200" indent="-457200" fontAlgn="auto">
              <a:spcBef>
                <a:spcPts val="0"/>
              </a:spcBef>
              <a:spcAft>
                <a:spcPts val="0"/>
              </a:spcAft>
              <a:buFont typeface="Arial" pitchFamily="34" charset="0"/>
              <a:buChar char="•"/>
              <a:defRPr/>
            </a:pPr>
            <a:r>
              <a:rPr lang="en-GB" sz="2400" dirty="0" err="1">
                <a:solidFill>
                  <a:prstClr val="black"/>
                </a:solidFill>
                <a:latin typeface="+mn-lt"/>
                <a:ea typeface="+mj-ea"/>
                <a:cs typeface="+mj-cs"/>
              </a:rPr>
              <a:t>Talu</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rhywun</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arall</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i</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wneud</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drosoch</a:t>
            </a:r>
            <a:r>
              <a:rPr lang="en-GB" sz="2400" dirty="0">
                <a:solidFill>
                  <a:prstClr val="black"/>
                </a:solidFill>
                <a:latin typeface="+mn-lt"/>
                <a:ea typeface="+mj-ea"/>
                <a:cs typeface="+mj-cs"/>
              </a:rPr>
              <a:t>.</a:t>
            </a:r>
          </a:p>
          <a:p>
            <a:pPr marL="457200" indent="-457200" fontAlgn="auto">
              <a:spcBef>
                <a:spcPts val="0"/>
              </a:spcBef>
              <a:spcAft>
                <a:spcPts val="0"/>
              </a:spcAft>
              <a:buFont typeface="Arial" pitchFamily="34" charset="0"/>
              <a:buChar char="•"/>
              <a:defRPr/>
            </a:pPr>
            <a:r>
              <a:rPr lang="en-GB" sz="2400" dirty="0">
                <a:solidFill>
                  <a:prstClr val="black"/>
                </a:solidFill>
                <a:latin typeface="+mn-lt"/>
                <a:ea typeface="+mj-ea"/>
                <a:cs typeface="+mj-cs"/>
              </a:rPr>
              <a:t>Dim </a:t>
            </a:r>
            <a:r>
              <a:rPr lang="en-GB" sz="2400" dirty="0" err="1">
                <a:solidFill>
                  <a:prstClr val="black"/>
                </a:solidFill>
                <a:latin typeface="+mn-lt"/>
                <a:ea typeface="+mj-ea"/>
                <a:cs typeface="+mj-cs"/>
              </a:rPr>
              <a:t>danogs</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eich</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ffynonellau</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gair</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neu</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weithred</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yn</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ddigon</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clir</a:t>
            </a:r>
            <a:r>
              <a:rPr lang="en-GB" sz="2400" dirty="0">
                <a:solidFill>
                  <a:prstClr val="black"/>
                </a:solidFill>
                <a:latin typeface="+mn-lt"/>
                <a:ea typeface="+mj-ea"/>
                <a:cs typeface="+mj-cs"/>
              </a:rPr>
              <a:t>.</a:t>
            </a:r>
          </a:p>
          <a:p>
            <a:pPr marL="457200" indent="-457200" fontAlgn="auto">
              <a:spcBef>
                <a:spcPts val="0"/>
              </a:spcBef>
              <a:spcAft>
                <a:spcPts val="0"/>
              </a:spcAft>
              <a:buFont typeface="Arial" pitchFamily="34" charset="0"/>
              <a:buChar char="•"/>
              <a:defRPr/>
            </a:pPr>
            <a:r>
              <a:rPr lang="en-GB" sz="2400" dirty="0" err="1">
                <a:solidFill>
                  <a:prstClr val="black"/>
                </a:solidFill>
                <a:latin typeface="+mn-lt"/>
                <a:ea typeface="+mj-ea"/>
                <a:cs typeface="+mj-cs"/>
              </a:rPr>
              <a:t>Gweithio</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gydag</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eraill</a:t>
            </a:r>
            <a:r>
              <a:rPr lang="en-GB" sz="2400" dirty="0">
                <a:solidFill>
                  <a:prstClr val="black"/>
                </a:solidFill>
                <a:latin typeface="+mn-lt"/>
                <a:ea typeface="+mj-ea"/>
                <a:cs typeface="+mj-cs"/>
              </a:rPr>
              <a:t> a dim </a:t>
            </a:r>
            <a:r>
              <a:rPr lang="en-GB" sz="2400" dirty="0" err="1">
                <a:solidFill>
                  <a:prstClr val="black"/>
                </a:solidFill>
                <a:latin typeface="+mn-lt"/>
                <a:ea typeface="+mj-ea"/>
                <a:cs typeface="+mj-cs"/>
              </a:rPr>
              <a:t>cydnabod</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rhannu’r</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gwaith</a:t>
            </a:r>
            <a:endParaRPr lang="en-GB" sz="2400" dirty="0">
              <a:solidFill>
                <a:prstClr val="black"/>
              </a:solidFill>
              <a:latin typeface="+mn-lt"/>
              <a:ea typeface="+mj-ea"/>
              <a:cs typeface="+mj-cs"/>
            </a:endParaRPr>
          </a:p>
          <a:p>
            <a:pPr fontAlgn="auto">
              <a:spcBef>
                <a:spcPts val="0"/>
              </a:spcBef>
              <a:spcAft>
                <a:spcPts val="0"/>
              </a:spcAft>
              <a:defRPr/>
            </a:pPr>
            <a:endParaRPr lang="en-GB" sz="2800" cap="all" dirty="0">
              <a:solidFill>
                <a:prstClr val="black"/>
              </a:solidFill>
              <a:latin typeface="+mn-lt"/>
              <a:ea typeface="+mj-ea"/>
              <a:cs typeface="+mj-cs"/>
            </a:endParaRPr>
          </a:p>
        </p:txBody>
      </p:sp>
      <p:sp>
        <p:nvSpPr>
          <p:cNvPr id="6" name="TextBox 5"/>
          <p:cNvSpPr txBox="1"/>
          <p:nvPr/>
        </p:nvSpPr>
        <p:spPr>
          <a:xfrm>
            <a:off x="4643438" y="619125"/>
            <a:ext cx="4176712" cy="4646613"/>
          </a:xfrm>
          <a:prstGeom prst="rect">
            <a:avLst/>
          </a:prstGeom>
          <a:noFill/>
        </p:spPr>
        <p:txBody>
          <a:bodyPr>
            <a:spAutoFit/>
          </a:bodyPr>
          <a:lstStyle/>
          <a:p>
            <a:pPr fontAlgn="auto">
              <a:spcBef>
                <a:spcPts val="0"/>
              </a:spcBef>
              <a:spcAft>
                <a:spcPts val="0"/>
              </a:spcAft>
              <a:defRPr/>
            </a:pPr>
            <a:r>
              <a:rPr lang="en-GB" sz="3200" cap="all" dirty="0">
                <a:solidFill>
                  <a:prstClr val="black"/>
                </a:solidFill>
                <a:latin typeface="+mn-lt"/>
                <a:ea typeface="+mj-ea"/>
                <a:cs typeface="+mj-cs"/>
              </a:rPr>
              <a:t>Some examples</a:t>
            </a:r>
          </a:p>
          <a:p>
            <a:pPr fontAlgn="auto">
              <a:spcBef>
                <a:spcPts val="0"/>
              </a:spcBef>
              <a:spcAft>
                <a:spcPts val="0"/>
              </a:spcAft>
              <a:defRPr/>
            </a:pPr>
            <a:endParaRPr lang="en-GB" sz="2400" cap="all" dirty="0">
              <a:solidFill>
                <a:prstClr val="black"/>
              </a:solidFill>
              <a:latin typeface="+mn-lt"/>
              <a:ea typeface="+mj-ea"/>
              <a:cs typeface="+mj-cs"/>
            </a:endParaRP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Copying without showing it is a copy </a:t>
            </a: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Paying someone to do it for you </a:t>
            </a: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Not showing your sources (words and work) transparently enough </a:t>
            </a: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Working closely with others and not acknowledging the shared work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43438" y="476250"/>
            <a:ext cx="4176712" cy="4525963"/>
          </a:xfrm>
        </p:spPr>
        <p:txBody>
          <a:bodyPr rtlCol="0">
            <a:normAutofit fontScale="62500" lnSpcReduction="20000"/>
          </a:bodyPr>
          <a:lstStyle/>
          <a:p>
            <a:pPr marL="0" indent="0" fontAlgn="auto">
              <a:lnSpc>
                <a:spcPct val="120000"/>
              </a:lnSpc>
              <a:spcBef>
                <a:spcPts val="0"/>
              </a:spcBef>
              <a:spcAft>
                <a:spcPts val="0"/>
              </a:spcAft>
              <a:buFont typeface="Arial" pitchFamily="34" charset="0"/>
              <a:buNone/>
              <a:defRPr/>
            </a:pPr>
            <a:r>
              <a:rPr lang="en-GB" sz="3800" b="1" dirty="0">
                <a:solidFill>
                  <a:prstClr val="black"/>
                </a:solidFill>
                <a:ea typeface="+mj-ea"/>
                <a:cs typeface="+mj-cs"/>
              </a:rPr>
              <a:t>Harvard Referencing - </a:t>
            </a:r>
          </a:p>
          <a:p>
            <a:pPr marL="0" indent="0" fontAlgn="auto">
              <a:lnSpc>
                <a:spcPct val="120000"/>
              </a:lnSpc>
              <a:spcBef>
                <a:spcPts val="0"/>
              </a:spcBef>
              <a:spcAft>
                <a:spcPts val="0"/>
              </a:spcAft>
              <a:buFont typeface="Arial" pitchFamily="34" charset="0"/>
              <a:buNone/>
              <a:defRPr/>
            </a:pPr>
            <a:r>
              <a:rPr lang="en-GB" sz="3800" b="1" dirty="0">
                <a:solidFill>
                  <a:prstClr val="black"/>
                </a:solidFill>
                <a:ea typeface="+mj-ea"/>
                <a:cs typeface="+mj-cs"/>
              </a:rPr>
              <a:t>7 questions</a:t>
            </a:r>
          </a:p>
          <a:p>
            <a:pPr marL="0" indent="0" fontAlgn="auto">
              <a:lnSpc>
                <a:spcPct val="120000"/>
              </a:lnSpc>
              <a:spcBef>
                <a:spcPts val="0"/>
              </a:spcBef>
              <a:spcAft>
                <a:spcPts val="0"/>
              </a:spcAft>
              <a:buFont typeface="Arial" pitchFamily="34" charset="0"/>
              <a:buNone/>
              <a:defRPr/>
            </a:pPr>
            <a:endParaRPr lang="en-GB" dirty="0"/>
          </a:p>
          <a:p>
            <a:pPr marL="0" indent="0" fontAlgn="auto">
              <a:lnSpc>
                <a:spcPct val="120000"/>
              </a:lnSpc>
              <a:spcBef>
                <a:spcPts val="0"/>
              </a:spcBef>
              <a:spcAft>
                <a:spcPts val="0"/>
              </a:spcAft>
              <a:buFont typeface="Arial" pitchFamily="34" charset="0"/>
              <a:buNone/>
              <a:defRPr/>
            </a:pPr>
            <a:r>
              <a:rPr lang="en-GB" dirty="0"/>
              <a:t>A reference is complete when we know:</a:t>
            </a:r>
          </a:p>
          <a:p>
            <a:pPr marL="514350" indent="-457200" fontAlgn="auto">
              <a:lnSpc>
                <a:spcPct val="120000"/>
              </a:lnSpc>
              <a:spcBef>
                <a:spcPts val="0"/>
              </a:spcBef>
              <a:spcAft>
                <a:spcPts val="0"/>
              </a:spcAft>
              <a:buFont typeface="Arial" pitchFamily="34" charset="0"/>
              <a:buChar char="•"/>
              <a:defRPr/>
            </a:pPr>
            <a:r>
              <a:rPr lang="en-GB" dirty="0"/>
              <a:t>Who wrote it or edited it?</a:t>
            </a:r>
          </a:p>
          <a:p>
            <a:pPr marL="514350" indent="-457200" fontAlgn="auto">
              <a:lnSpc>
                <a:spcPct val="120000"/>
              </a:lnSpc>
              <a:spcBef>
                <a:spcPts val="0"/>
              </a:spcBef>
              <a:spcAft>
                <a:spcPts val="0"/>
              </a:spcAft>
              <a:buFont typeface="Arial" pitchFamily="34" charset="0"/>
              <a:buChar char="•"/>
              <a:defRPr/>
            </a:pPr>
            <a:r>
              <a:rPr lang="en-GB" dirty="0"/>
              <a:t>When was it published?</a:t>
            </a:r>
          </a:p>
          <a:p>
            <a:pPr marL="514350" indent="-457200" fontAlgn="auto">
              <a:lnSpc>
                <a:spcPct val="120000"/>
              </a:lnSpc>
              <a:spcBef>
                <a:spcPts val="0"/>
              </a:spcBef>
              <a:spcAft>
                <a:spcPts val="0"/>
              </a:spcAft>
              <a:buFont typeface="Arial" pitchFamily="34" charset="0"/>
              <a:buChar char="•"/>
              <a:defRPr/>
            </a:pPr>
            <a:r>
              <a:rPr lang="en-GB" dirty="0"/>
              <a:t>What’s it called?</a:t>
            </a:r>
          </a:p>
          <a:p>
            <a:pPr marL="514350" indent="-457200" fontAlgn="auto">
              <a:lnSpc>
                <a:spcPct val="120000"/>
              </a:lnSpc>
              <a:spcBef>
                <a:spcPts val="0"/>
              </a:spcBef>
              <a:spcAft>
                <a:spcPts val="0"/>
              </a:spcAft>
              <a:buFont typeface="Arial" pitchFamily="34" charset="0"/>
              <a:buChar char="•"/>
              <a:defRPr/>
            </a:pPr>
            <a:r>
              <a:rPr lang="en-GB" dirty="0"/>
              <a:t>What kind of a source is it (book, article, website)?</a:t>
            </a:r>
          </a:p>
          <a:p>
            <a:pPr marL="514350" indent="-457200" fontAlgn="auto">
              <a:lnSpc>
                <a:spcPct val="120000"/>
              </a:lnSpc>
              <a:spcBef>
                <a:spcPts val="0"/>
              </a:spcBef>
              <a:spcAft>
                <a:spcPts val="0"/>
              </a:spcAft>
              <a:buFont typeface="Arial" pitchFamily="34" charset="0"/>
              <a:buChar char="•"/>
              <a:defRPr/>
            </a:pPr>
            <a:r>
              <a:rPr lang="en-GB" dirty="0"/>
              <a:t>Where was it published?</a:t>
            </a:r>
          </a:p>
          <a:p>
            <a:pPr marL="514350" indent="-457200" fontAlgn="auto">
              <a:lnSpc>
                <a:spcPct val="120000"/>
              </a:lnSpc>
              <a:spcBef>
                <a:spcPts val="0"/>
              </a:spcBef>
              <a:spcAft>
                <a:spcPts val="0"/>
              </a:spcAft>
              <a:buFont typeface="Arial" pitchFamily="34" charset="0"/>
              <a:buChar char="•"/>
              <a:defRPr/>
            </a:pPr>
            <a:r>
              <a:rPr lang="en-GB" dirty="0"/>
              <a:t>Who published it?</a:t>
            </a:r>
          </a:p>
          <a:p>
            <a:pPr marL="514350" indent="-457200" fontAlgn="auto">
              <a:lnSpc>
                <a:spcPct val="120000"/>
              </a:lnSpc>
              <a:spcBef>
                <a:spcPts val="0"/>
              </a:spcBef>
              <a:spcAft>
                <a:spcPts val="0"/>
              </a:spcAft>
              <a:buFont typeface="Arial" pitchFamily="34" charset="0"/>
              <a:buChar char="•"/>
              <a:defRPr/>
            </a:pPr>
            <a:r>
              <a:rPr lang="en-GB" dirty="0"/>
              <a:t>What page is the relevant material on?</a:t>
            </a:r>
            <a:endParaRPr lang="en-US" dirty="0"/>
          </a:p>
        </p:txBody>
      </p:sp>
      <p:sp>
        <p:nvSpPr>
          <p:cNvPr id="4" name="TextBox 3"/>
          <p:cNvSpPr txBox="1"/>
          <p:nvPr/>
        </p:nvSpPr>
        <p:spPr>
          <a:xfrm>
            <a:off x="250825" y="476250"/>
            <a:ext cx="4249738" cy="5110163"/>
          </a:xfrm>
          <a:prstGeom prst="rect">
            <a:avLst/>
          </a:prstGeom>
          <a:noFill/>
        </p:spPr>
        <p:txBody>
          <a:bodyPr>
            <a:spAutoFit/>
          </a:bodyPr>
          <a:lstStyle/>
          <a:p>
            <a:pPr fontAlgn="auto">
              <a:spcBef>
                <a:spcPts val="0"/>
              </a:spcBef>
              <a:spcAft>
                <a:spcPts val="0"/>
              </a:spcAft>
              <a:defRPr/>
            </a:pPr>
            <a:r>
              <a:rPr lang="en-GB" sz="2400" b="1" dirty="0" err="1">
                <a:latin typeface="+mn-lt"/>
                <a:cs typeface="+mn-cs"/>
              </a:rPr>
              <a:t>Cyfeirnodi</a:t>
            </a:r>
            <a:r>
              <a:rPr lang="en-GB" sz="2400" b="1" dirty="0">
                <a:latin typeface="+mn-lt"/>
                <a:cs typeface="+mn-cs"/>
              </a:rPr>
              <a:t> Harvard – 7 </a:t>
            </a:r>
            <a:r>
              <a:rPr lang="en-GB" sz="2400" b="1" dirty="0" err="1">
                <a:latin typeface="+mn-lt"/>
                <a:cs typeface="+mn-cs"/>
              </a:rPr>
              <a:t>Cwestiwn</a:t>
            </a:r>
            <a:endParaRPr lang="en-GB" sz="2400" b="1" dirty="0">
              <a:latin typeface="+mn-lt"/>
              <a:cs typeface="+mn-cs"/>
            </a:endParaRPr>
          </a:p>
          <a:p>
            <a:pPr fontAlgn="auto">
              <a:spcBef>
                <a:spcPts val="0"/>
              </a:spcBef>
              <a:spcAft>
                <a:spcPts val="0"/>
              </a:spcAft>
              <a:defRPr/>
            </a:pPr>
            <a:endParaRPr lang="en-GB" dirty="0">
              <a:latin typeface="+mn-lt"/>
              <a:cs typeface="+mn-cs"/>
            </a:endParaRPr>
          </a:p>
          <a:p>
            <a:pPr fontAlgn="auto">
              <a:spcBef>
                <a:spcPts val="0"/>
              </a:spcBef>
              <a:spcAft>
                <a:spcPts val="0"/>
              </a:spcAft>
              <a:defRPr/>
            </a:pPr>
            <a:r>
              <a:rPr lang="en-GB" sz="2000" dirty="0">
                <a:latin typeface="+mn-lt"/>
                <a:cs typeface="+mn-cs"/>
              </a:rPr>
              <a:t>Mae </a:t>
            </a:r>
            <a:r>
              <a:rPr lang="en-GB" sz="2000" dirty="0" err="1">
                <a:latin typeface="+mn-lt"/>
                <a:cs typeface="+mn-cs"/>
              </a:rPr>
              <a:t>cyfeirnod</a:t>
            </a:r>
            <a:r>
              <a:rPr lang="en-GB" sz="2000" dirty="0">
                <a:latin typeface="+mn-lt"/>
                <a:cs typeface="+mn-cs"/>
              </a:rPr>
              <a:t> </a:t>
            </a:r>
            <a:r>
              <a:rPr lang="en-GB" sz="2000" dirty="0" err="1">
                <a:latin typeface="+mn-lt"/>
                <a:cs typeface="+mn-cs"/>
              </a:rPr>
              <a:t>yn</a:t>
            </a:r>
            <a:r>
              <a:rPr lang="en-GB" sz="2000" dirty="0">
                <a:latin typeface="+mn-lt"/>
                <a:cs typeface="+mn-cs"/>
              </a:rPr>
              <a:t> </a:t>
            </a:r>
            <a:r>
              <a:rPr lang="en-GB" sz="2000" dirty="0" err="1">
                <a:latin typeface="+mn-lt"/>
                <a:cs typeface="+mn-cs"/>
              </a:rPr>
              <a:t>gyflwan</a:t>
            </a:r>
            <a:r>
              <a:rPr lang="en-GB" sz="2000" dirty="0">
                <a:latin typeface="+mn-lt"/>
                <a:cs typeface="+mn-cs"/>
              </a:rPr>
              <a:t> pan </a:t>
            </a:r>
            <a:r>
              <a:rPr lang="en-GB" sz="2000" dirty="0" err="1">
                <a:latin typeface="+mn-lt"/>
                <a:cs typeface="+mn-cs"/>
              </a:rPr>
              <a:t>fyddwn</a:t>
            </a:r>
            <a:r>
              <a:rPr lang="en-GB" sz="2000" dirty="0">
                <a:latin typeface="+mn-lt"/>
                <a:cs typeface="+mn-cs"/>
              </a:rPr>
              <a:t> </a:t>
            </a:r>
            <a:r>
              <a:rPr lang="en-GB" sz="2000" dirty="0" err="1">
                <a:latin typeface="+mn-lt"/>
                <a:cs typeface="+mn-cs"/>
              </a:rPr>
              <a:t>yn</a:t>
            </a:r>
            <a:r>
              <a:rPr lang="en-GB" sz="2000" dirty="0">
                <a:latin typeface="+mn-lt"/>
                <a:cs typeface="+mn-cs"/>
              </a:rPr>
              <a:t> </a:t>
            </a:r>
            <a:r>
              <a:rPr lang="en-GB" sz="2000" dirty="0" err="1">
                <a:latin typeface="+mn-lt"/>
                <a:cs typeface="+mn-cs"/>
              </a:rPr>
              <a:t>gwybod</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Pwy</a:t>
            </a:r>
            <a:r>
              <a:rPr lang="en-GB" sz="2000" dirty="0">
                <a:latin typeface="+mn-lt"/>
                <a:cs typeface="+mn-cs"/>
              </a:rPr>
              <a:t> </a:t>
            </a:r>
            <a:r>
              <a:rPr lang="en-GB" sz="2000" dirty="0" err="1">
                <a:latin typeface="+mn-lt"/>
                <a:cs typeface="+mn-cs"/>
              </a:rPr>
              <a:t>ysgrifennodd</a:t>
            </a:r>
            <a:r>
              <a:rPr lang="en-GB" sz="2000" dirty="0">
                <a:latin typeface="+mn-lt"/>
                <a:cs typeface="+mn-cs"/>
              </a:rPr>
              <a:t> / </a:t>
            </a:r>
            <a:r>
              <a:rPr lang="en-GB" sz="2000" dirty="0" err="1">
                <a:latin typeface="+mn-lt"/>
                <a:cs typeface="+mn-cs"/>
              </a:rPr>
              <a:t>olygodd</a:t>
            </a:r>
            <a:r>
              <a:rPr lang="en-GB" sz="2000" dirty="0">
                <a:latin typeface="+mn-lt"/>
                <a:cs typeface="+mn-cs"/>
              </a:rPr>
              <a:t> y </a:t>
            </a:r>
            <a:r>
              <a:rPr lang="en-GB" sz="2000" dirty="0" err="1">
                <a:latin typeface="+mn-lt"/>
                <a:cs typeface="+mn-cs"/>
              </a:rPr>
              <a:t>gwaith</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Pryd</a:t>
            </a:r>
            <a:r>
              <a:rPr lang="en-GB" sz="2000" dirty="0">
                <a:latin typeface="+mn-lt"/>
                <a:cs typeface="+mn-cs"/>
              </a:rPr>
              <a:t> y </a:t>
            </a:r>
            <a:r>
              <a:rPr lang="en-GB" sz="2000" dirty="0" err="1">
                <a:latin typeface="+mn-lt"/>
                <a:cs typeface="+mn-cs"/>
              </a:rPr>
              <a:t>cyhoeddwyd</a:t>
            </a:r>
            <a:r>
              <a:rPr lang="en-GB" sz="2000" dirty="0">
                <a:latin typeface="+mn-lt"/>
                <a:cs typeface="+mn-cs"/>
              </a:rPr>
              <a:t> </a:t>
            </a:r>
            <a:r>
              <a:rPr lang="en-GB" sz="2000" dirty="0" err="1">
                <a:latin typeface="+mn-lt"/>
                <a:cs typeface="+mn-cs"/>
              </a:rPr>
              <a:t>ef</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a:latin typeface="+mn-lt"/>
                <a:cs typeface="+mn-cs"/>
              </a:rPr>
              <a:t>Beth </a:t>
            </a:r>
            <a:r>
              <a:rPr lang="en-GB" sz="2000" dirty="0" err="1">
                <a:latin typeface="+mn-lt"/>
                <a:cs typeface="+mn-cs"/>
              </a:rPr>
              <a:t>yw</a:t>
            </a:r>
            <a:r>
              <a:rPr lang="en-GB" sz="2000" dirty="0">
                <a:latin typeface="+mn-lt"/>
                <a:cs typeface="+mn-cs"/>
              </a:rPr>
              <a:t> </a:t>
            </a:r>
            <a:r>
              <a:rPr lang="en-GB" sz="2000" dirty="0" err="1">
                <a:latin typeface="+mn-lt"/>
                <a:cs typeface="+mn-cs"/>
              </a:rPr>
              <a:t>ei</a:t>
            </a:r>
            <a:r>
              <a:rPr lang="en-GB" sz="2000" dirty="0">
                <a:latin typeface="+mn-lt"/>
                <a:cs typeface="+mn-cs"/>
              </a:rPr>
              <a:t> </a:t>
            </a:r>
            <a:r>
              <a:rPr lang="en-GB" sz="2000" dirty="0" err="1">
                <a:latin typeface="+mn-lt"/>
                <a:cs typeface="+mn-cs"/>
              </a:rPr>
              <a:t>enw</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a:latin typeface="+mn-lt"/>
                <a:cs typeface="+mn-cs"/>
              </a:rPr>
              <a:t>Beth </a:t>
            </a:r>
            <a:r>
              <a:rPr lang="en-GB" sz="2000" dirty="0" err="1">
                <a:latin typeface="+mn-lt"/>
                <a:cs typeface="+mn-cs"/>
              </a:rPr>
              <a:t>yw’r</a:t>
            </a:r>
            <a:r>
              <a:rPr lang="en-GB" sz="2000" dirty="0">
                <a:latin typeface="+mn-lt"/>
                <a:cs typeface="+mn-cs"/>
              </a:rPr>
              <a:t> </a:t>
            </a:r>
            <a:r>
              <a:rPr lang="en-GB" sz="2000" dirty="0" err="1">
                <a:latin typeface="+mn-lt"/>
                <a:cs typeface="+mn-cs"/>
              </a:rPr>
              <a:t>ffynhonnell</a:t>
            </a:r>
            <a:r>
              <a:rPr lang="en-GB" sz="2000" dirty="0">
                <a:latin typeface="+mn-lt"/>
                <a:cs typeface="+mn-cs"/>
              </a:rPr>
              <a:t> (</a:t>
            </a:r>
            <a:r>
              <a:rPr lang="en-GB" sz="2000" dirty="0" err="1">
                <a:latin typeface="+mn-lt"/>
                <a:cs typeface="+mn-cs"/>
              </a:rPr>
              <a:t>llyfr</a:t>
            </a:r>
            <a:r>
              <a:rPr lang="en-GB" sz="2000" dirty="0">
                <a:latin typeface="+mn-lt"/>
                <a:cs typeface="+mn-cs"/>
              </a:rPr>
              <a:t>, </a:t>
            </a:r>
            <a:r>
              <a:rPr lang="en-GB" sz="2000" dirty="0" err="1">
                <a:latin typeface="+mn-lt"/>
                <a:cs typeface="+mn-cs"/>
              </a:rPr>
              <a:t>erthygl</a:t>
            </a:r>
            <a:r>
              <a:rPr lang="en-GB" sz="2000" dirty="0">
                <a:latin typeface="+mn-lt"/>
                <a:cs typeface="+mn-cs"/>
              </a:rPr>
              <a:t>, </a:t>
            </a:r>
            <a:r>
              <a:rPr lang="en-GB" sz="2000" dirty="0" err="1">
                <a:latin typeface="+mn-lt"/>
                <a:cs typeface="+mn-cs"/>
              </a:rPr>
              <a:t>gwefan</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Ble</a:t>
            </a:r>
            <a:r>
              <a:rPr lang="en-GB" sz="2000" dirty="0">
                <a:latin typeface="+mn-lt"/>
                <a:cs typeface="+mn-cs"/>
              </a:rPr>
              <a:t> </a:t>
            </a:r>
            <a:r>
              <a:rPr lang="en-GB" sz="2000" dirty="0" err="1">
                <a:latin typeface="+mn-lt"/>
                <a:cs typeface="+mn-cs"/>
              </a:rPr>
              <a:t>cyhoeddwyd</a:t>
            </a:r>
            <a:r>
              <a:rPr lang="en-GB" sz="2000" dirty="0">
                <a:latin typeface="+mn-lt"/>
                <a:cs typeface="+mn-cs"/>
              </a:rPr>
              <a:t> </a:t>
            </a:r>
            <a:r>
              <a:rPr lang="en-GB" sz="2000" dirty="0" err="1">
                <a:latin typeface="+mn-lt"/>
                <a:cs typeface="+mn-cs"/>
              </a:rPr>
              <a:t>ef</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Pwy</a:t>
            </a:r>
            <a:r>
              <a:rPr lang="en-GB" sz="2000" dirty="0">
                <a:latin typeface="+mn-lt"/>
                <a:cs typeface="+mn-cs"/>
              </a:rPr>
              <a:t> </a:t>
            </a:r>
            <a:r>
              <a:rPr lang="en-GB" sz="2000" dirty="0" err="1">
                <a:latin typeface="+mn-lt"/>
                <a:cs typeface="+mn-cs"/>
              </a:rPr>
              <a:t>gyhoeddodd</a:t>
            </a:r>
            <a:r>
              <a:rPr lang="en-GB" sz="2000" dirty="0">
                <a:latin typeface="+mn-lt"/>
                <a:cs typeface="+mn-cs"/>
              </a:rPr>
              <a:t> </a:t>
            </a:r>
            <a:r>
              <a:rPr lang="en-GB" sz="2000" dirty="0" err="1">
                <a:latin typeface="+mn-lt"/>
                <a:cs typeface="+mn-cs"/>
              </a:rPr>
              <a:t>ef</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Ar</a:t>
            </a:r>
            <a:r>
              <a:rPr lang="en-GB" sz="2000" dirty="0">
                <a:latin typeface="+mn-lt"/>
                <a:cs typeface="+mn-cs"/>
              </a:rPr>
              <a:t> </a:t>
            </a:r>
            <a:r>
              <a:rPr lang="en-GB" sz="2000" dirty="0" err="1">
                <a:latin typeface="+mn-lt"/>
                <a:cs typeface="+mn-cs"/>
              </a:rPr>
              <a:t>ba</a:t>
            </a:r>
            <a:r>
              <a:rPr lang="en-GB" sz="2000" dirty="0">
                <a:latin typeface="+mn-lt"/>
                <a:cs typeface="+mn-cs"/>
              </a:rPr>
              <a:t> </a:t>
            </a:r>
            <a:r>
              <a:rPr lang="en-GB" sz="2000" dirty="0" err="1">
                <a:latin typeface="+mn-lt"/>
                <a:cs typeface="+mn-cs"/>
              </a:rPr>
              <a:t>dudalen</a:t>
            </a:r>
            <a:r>
              <a:rPr lang="en-GB" sz="2000" dirty="0">
                <a:latin typeface="+mn-lt"/>
                <a:cs typeface="+mn-cs"/>
              </a:rPr>
              <a:t> </a:t>
            </a:r>
            <a:r>
              <a:rPr lang="en-GB" sz="2000" dirty="0" err="1">
                <a:latin typeface="+mn-lt"/>
                <a:cs typeface="+mn-cs"/>
              </a:rPr>
              <a:t>mae’r</a:t>
            </a:r>
            <a:r>
              <a:rPr lang="en-GB" sz="2000" dirty="0">
                <a:latin typeface="+mn-lt"/>
                <a:cs typeface="+mn-cs"/>
              </a:rPr>
              <a:t> </a:t>
            </a:r>
            <a:r>
              <a:rPr lang="en-GB" sz="2000" dirty="0" err="1">
                <a:latin typeface="+mn-lt"/>
                <a:cs typeface="+mn-cs"/>
              </a:rPr>
              <a:t>deunydd</a:t>
            </a:r>
            <a:r>
              <a:rPr lang="en-GB" sz="2000" dirty="0">
                <a:latin typeface="+mn-lt"/>
                <a:cs typeface="+mn-cs"/>
              </a:rPr>
              <a:t> y </a:t>
            </a:r>
            <a:r>
              <a:rPr lang="en-GB" sz="2000" dirty="0" err="1">
                <a:latin typeface="+mn-lt"/>
                <a:cs typeface="+mn-cs"/>
              </a:rPr>
              <a:t>cyfeiriwyd</a:t>
            </a:r>
            <a:r>
              <a:rPr lang="en-GB" sz="2000" dirty="0">
                <a:latin typeface="+mn-lt"/>
                <a:cs typeface="+mn-cs"/>
              </a:rPr>
              <a:t> </a:t>
            </a:r>
            <a:r>
              <a:rPr lang="en-GB" sz="2000" dirty="0" err="1">
                <a:latin typeface="+mn-lt"/>
                <a:cs typeface="+mn-cs"/>
              </a:rPr>
              <a:t>ato</a:t>
            </a:r>
            <a:r>
              <a:rPr lang="en-GB" sz="2000" dirty="0">
                <a:latin typeface="+mn-lt"/>
                <a:cs typeface="+mn-cs"/>
              </a:rPr>
              <a:t>?</a:t>
            </a:r>
          </a:p>
          <a:p>
            <a:pPr marL="342900" indent="-342900" fontAlgn="auto">
              <a:spcBef>
                <a:spcPts val="0"/>
              </a:spcBef>
              <a:spcAft>
                <a:spcPts val="0"/>
              </a:spcAft>
              <a:buFont typeface="Arial" pitchFamily="34" charset="0"/>
              <a:buChar char="•"/>
              <a:defRPr/>
            </a:pPr>
            <a:endParaRPr lang="en-GB" sz="2000" dirty="0">
              <a:latin typeface="+mn-lt"/>
              <a:cs typeface="+mn-cs"/>
            </a:endParaRPr>
          </a:p>
        </p:txBody>
      </p:sp>
    </p:spTree>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Title 1"/>
          <p:cNvSpPr>
            <a:spLocks noGrp="1"/>
          </p:cNvSpPr>
          <p:nvPr>
            <p:ph type="title"/>
          </p:nvPr>
        </p:nvSpPr>
        <p:spPr/>
        <p:txBody>
          <a:bodyPr/>
          <a:lstStyle/>
          <a:p>
            <a:pPr algn="l"/>
            <a:r>
              <a:rPr lang="en-GB" sz="3600"/>
              <a:t>Cyfeirnodi Llyfrau</a:t>
            </a:r>
            <a:br>
              <a:rPr lang="en-GB" sz="3600"/>
            </a:br>
            <a:r>
              <a:rPr lang="en-GB" sz="3600" i="1"/>
              <a:t>Referencing Books</a:t>
            </a:r>
            <a:endParaRPr lang="en-US" sz="3600" i="1"/>
          </a:p>
        </p:txBody>
      </p:sp>
      <p:sp>
        <p:nvSpPr>
          <p:cNvPr id="3" name="Content Placeholder 2"/>
          <p:cNvSpPr>
            <a:spLocks noGrp="1"/>
          </p:cNvSpPr>
          <p:nvPr>
            <p:ph idx="1"/>
          </p:nvPr>
        </p:nvSpPr>
        <p:spPr>
          <a:xfrm>
            <a:off x="457200" y="1600200"/>
            <a:ext cx="8229600" cy="3916363"/>
          </a:xfrm>
        </p:spPr>
        <p:txBody>
          <a:bodyPr rtlCol="0">
            <a:normAutofit fontScale="92500" lnSpcReduction="10000"/>
          </a:bodyPr>
          <a:lstStyle/>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testun</a:t>
            </a:r>
            <a:r>
              <a:rPr lang="en-GB" i="1" dirty="0">
                <a:solidFill>
                  <a:srgbClr val="FF0000"/>
                </a:solidFill>
              </a:rPr>
              <a:t>: </a:t>
            </a:r>
            <a:r>
              <a:rPr lang="en-GB" dirty="0"/>
              <a:t>/ </a:t>
            </a:r>
            <a:r>
              <a:rPr lang="en-GB" i="1" dirty="0"/>
              <a:t>In the text:</a:t>
            </a:r>
          </a:p>
          <a:p>
            <a:pPr marL="0" indent="0" fontAlgn="auto">
              <a:spcAft>
                <a:spcPts val="0"/>
              </a:spcAft>
              <a:buFont typeface="Arial" pitchFamily="34" charset="0"/>
              <a:buNone/>
              <a:defRPr/>
            </a:pPr>
            <a:r>
              <a:rPr lang="en-GB" dirty="0"/>
              <a:t>‘what distinguishes stylistics from literary criticism on the one hand...’ (</a:t>
            </a:r>
            <a:r>
              <a:rPr lang="en-GB" dirty="0" err="1"/>
              <a:t>Widdowson</a:t>
            </a:r>
            <a:r>
              <a:rPr lang="en-GB" dirty="0"/>
              <a:t>, 1975:3). (</a:t>
            </a:r>
            <a:r>
              <a:rPr lang="en-GB" i="1" dirty="0" err="1">
                <a:solidFill>
                  <a:srgbClr val="FF0000"/>
                </a:solidFill>
              </a:rPr>
              <a:t>neu</a:t>
            </a:r>
            <a:r>
              <a:rPr lang="en-GB" i="1" dirty="0">
                <a:solidFill>
                  <a:srgbClr val="FF0000"/>
                </a:solidFill>
              </a:rPr>
              <a:t> </a:t>
            </a:r>
            <a:r>
              <a:rPr lang="en-GB" i="1" dirty="0" err="1">
                <a:solidFill>
                  <a:srgbClr val="FF0000"/>
                </a:solidFill>
              </a:rPr>
              <a:t>tud</a:t>
            </a:r>
            <a:r>
              <a:rPr lang="en-GB" i="1" dirty="0">
                <a:solidFill>
                  <a:srgbClr val="FF0000"/>
                </a:solidFill>
              </a:rPr>
              <a:t>. 3 </a:t>
            </a:r>
            <a:r>
              <a:rPr lang="en-GB" dirty="0"/>
              <a:t>/ or p.3)</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i="1" dirty="0"/>
              <a:t>/ In the reference list:</a:t>
            </a:r>
          </a:p>
          <a:p>
            <a:pPr marL="0" indent="0" fontAlgn="auto">
              <a:spcAft>
                <a:spcPts val="0"/>
              </a:spcAft>
              <a:buFont typeface="Arial" pitchFamily="34" charset="0"/>
              <a:buNone/>
              <a:defRPr/>
            </a:pPr>
            <a:r>
              <a:rPr lang="en-GB" dirty="0" err="1"/>
              <a:t>Widdowson</a:t>
            </a:r>
            <a:r>
              <a:rPr lang="en-GB" dirty="0"/>
              <a:t>, H.G. (1975) </a:t>
            </a:r>
            <a:r>
              <a:rPr lang="en-GB" i="1" dirty="0"/>
              <a:t>Stylistics and the Teaching of Literature</a:t>
            </a:r>
            <a:r>
              <a:rPr lang="en-GB" dirty="0"/>
              <a:t>. London: Longman</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Title 1"/>
          <p:cNvSpPr>
            <a:spLocks noGrp="1"/>
          </p:cNvSpPr>
          <p:nvPr>
            <p:ph type="title"/>
          </p:nvPr>
        </p:nvSpPr>
        <p:spPr/>
        <p:txBody>
          <a:bodyPr/>
          <a:lstStyle/>
          <a:p>
            <a:pPr algn="l"/>
            <a:r>
              <a:rPr lang="en-GB" sz="3600"/>
              <a:t>Cyfeirnodi Erthyglau mewn Cyfnodolion </a:t>
            </a:r>
            <a:r>
              <a:rPr lang="en-GB" sz="3600" i="1"/>
              <a:t>Referencing Journal Articles</a:t>
            </a:r>
            <a:endParaRPr lang="en-US" sz="3600" i="1"/>
          </a:p>
        </p:txBody>
      </p:sp>
      <p:sp>
        <p:nvSpPr>
          <p:cNvPr id="3" name="Content Placeholder 2"/>
          <p:cNvSpPr>
            <a:spLocks noGrp="1"/>
          </p:cNvSpPr>
          <p:nvPr>
            <p:ph idx="1"/>
          </p:nvPr>
        </p:nvSpPr>
        <p:spPr>
          <a:xfrm>
            <a:off x="457200" y="1600200"/>
            <a:ext cx="8229600" cy="3916363"/>
          </a:xfrm>
        </p:spPr>
        <p:txBody>
          <a:bodyPr rtlCol="0">
            <a:normAutofit fontScale="77500" lnSpcReduction="20000"/>
          </a:bodyPr>
          <a:lstStyle/>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testun</a:t>
            </a:r>
            <a:r>
              <a:rPr lang="en-GB" i="1" dirty="0">
                <a:solidFill>
                  <a:srgbClr val="FF0000"/>
                </a:solidFill>
              </a:rPr>
              <a:t>: </a:t>
            </a:r>
            <a:r>
              <a:rPr lang="en-GB" dirty="0"/>
              <a:t>/ </a:t>
            </a:r>
            <a:r>
              <a:rPr lang="en-GB" i="1" dirty="0"/>
              <a:t>In the text:</a:t>
            </a:r>
          </a:p>
          <a:p>
            <a:pPr marL="0" indent="0" fontAlgn="auto">
              <a:spcAft>
                <a:spcPts val="0"/>
              </a:spcAft>
              <a:buFont typeface="Arial" pitchFamily="34" charset="0"/>
              <a:buNone/>
              <a:defRPr/>
            </a:pPr>
            <a:r>
              <a:rPr lang="en-GB" dirty="0"/>
              <a:t>‘keeping silent while someone else discloses facilitates dominance’ (Jenkins and Kramer, 1978:80)</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dirty="0"/>
              <a:t>/ </a:t>
            </a:r>
            <a:r>
              <a:rPr lang="en-GB" i="1" dirty="0"/>
              <a:t>In the reference list:</a:t>
            </a:r>
          </a:p>
          <a:p>
            <a:pPr marL="0" indent="0" fontAlgn="auto">
              <a:spcAft>
                <a:spcPts val="0"/>
              </a:spcAft>
              <a:buFont typeface="Arial" pitchFamily="34" charset="0"/>
              <a:buNone/>
              <a:defRPr/>
            </a:pPr>
            <a:r>
              <a:rPr lang="en-GB" dirty="0"/>
              <a:t>Jenkins, L. and Kramer, C. (1978) ‘Small Group Processes: Learning from Women’ </a:t>
            </a:r>
            <a:r>
              <a:rPr lang="en-GB" i="1" dirty="0"/>
              <a:t>Women’s Studies International Quarterly</a:t>
            </a:r>
            <a:r>
              <a:rPr lang="en-GB" dirty="0"/>
              <a:t> 1(1):67-84.</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i="1" dirty="0" err="1">
                <a:solidFill>
                  <a:srgbClr val="FF0000"/>
                </a:solidFill>
              </a:rPr>
              <a:t>Mwy</a:t>
            </a:r>
            <a:r>
              <a:rPr lang="en-GB" i="1" dirty="0">
                <a:solidFill>
                  <a:srgbClr val="FF0000"/>
                </a:solidFill>
              </a:rPr>
              <a:t> </a:t>
            </a:r>
            <a:r>
              <a:rPr lang="en-GB" i="1" dirty="0" err="1">
                <a:solidFill>
                  <a:srgbClr val="FF0000"/>
                </a:solidFill>
              </a:rPr>
              <a:t>na</a:t>
            </a:r>
            <a:r>
              <a:rPr lang="en-GB" i="1" dirty="0">
                <a:solidFill>
                  <a:srgbClr val="FF0000"/>
                </a:solidFill>
              </a:rPr>
              <a:t> </a:t>
            </a:r>
            <a:r>
              <a:rPr lang="en-GB" i="1" dirty="0" err="1">
                <a:solidFill>
                  <a:srgbClr val="FF0000"/>
                </a:solidFill>
              </a:rPr>
              <a:t>dau</a:t>
            </a:r>
            <a:r>
              <a:rPr lang="en-GB" i="1" dirty="0">
                <a:solidFill>
                  <a:srgbClr val="FF0000"/>
                </a:solidFill>
              </a:rPr>
              <a:t> </a:t>
            </a:r>
            <a:r>
              <a:rPr lang="en-GB" i="1" dirty="0" err="1">
                <a:solidFill>
                  <a:srgbClr val="FF0000"/>
                </a:solidFill>
              </a:rPr>
              <a:t>awdur</a:t>
            </a:r>
            <a:r>
              <a:rPr lang="en-GB" i="1" dirty="0">
                <a:solidFill>
                  <a:srgbClr val="FF0000"/>
                </a:solidFill>
              </a:rPr>
              <a:t>?  </a:t>
            </a:r>
            <a:r>
              <a:rPr lang="en-GB" dirty="0"/>
              <a:t>/ </a:t>
            </a:r>
            <a:r>
              <a:rPr lang="en-GB" i="1" dirty="0"/>
              <a:t>More than two authors?</a:t>
            </a:r>
            <a:endParaRPr lang="en-US" i="1"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Title 1"/>
          <p:cNvSpPr>
            <a:spLocks noGrp="1"/>
          </p:cNvSpPr>
          <p:nvPr>
            <p:ph type="title"/>
          </p:nvPr>
        </p:nvSpPr>
        <p:spPr/>
        <p:txBody>
          <a:bodyPr/>
          <a:lstStyle/>
          <a:p>
            <a:pPr algn="l"/>
            <a:r>
              <a:rPr lang="en-GB" sz="3600"/>
              <a:t>Cyfeirnodi Gwefannau</a:t>
            </a:r>
            <a:br>
              <a:rPr lang="en-GB" sz="3600"/>
            </a:br>
            <a:r>
              <a:rPr lang="en-GB" sz="3600" i="1"/>
              <a:t>Referencing Websites</a:t>
            </a:r>
            <a:endParaRPr lang="en-US" sz="3600" i="1"/>
          </a:p>
        </p:txBody>
      </p:sp>
      <p:sp>
        <p:nvSpPr>
          <p:cNvPr id="3" name="Content Placeholder 2"/>
          <p:cNvSpPr>
            <a:spLocks noGrp="1"/>
          </p:cNvSpPr>
          <p:nvPr>
            <p:ph idx="1"/>
          </p:nvPr>
        </p:nvSpPr>
        <p:spPr>
          <a:xfrm>
            <a:off x="457200" y="1600200"/>
            <a:ext cx="8229600" cy="3916363"/>
          </a:xfrm>
        </p:spPr>
        <p:txBody>
          <a:bodyPr rtlCol="0">
            <a:noAutofit/>
          </a:bodyPr>
          <a:lstStyle/>
          <a:p>
            <a:pPr marL="0" indent="0" fontAlgn="auto">
              <a:spcAft>
                <a:spcPts val="0"/>
              </a:spcAft>
              <a:buFont typeface="Arial" pitchFamily="34" charset="0"/>
              <a:buNone/>
              <a:defRPr/>
            </a:pPr>
            <a:r>
              <a:rPr lang="en-GB" sz="2400" i="1" dirty="0" err="1">
                <a:solidFill>
                  <a:srgbClr val="FF0000"/>
                </a:solidFill>
              </a:rPr>
              <a:t>Yn</a:t>
            </a:r>
            <a:r>
              <a:rPr lang="en-GB" sz="2400" i="1" dirty="0">
                <a:solidFill>
                  <a:srgbClr val="FF0000"/>
                </a:solidFill>
              </a:rPr>
              <a:t> y </a:t>
            </a:r>
            <a:r>
              <a:rPr lang="en-GB" sz="2400" i="1" dirty="0" err="1">
                <a:solidFill>
                  <a:srgbClr val="FF0000"/>
                </a:solidFill>
              </a:rPr>
              <a:t>testun</a:t>
            </a:r>
            <a:r>
              <a:rPr lang="en-GB" sz="2400" i="1" dirty="0">
                <a:solidFill>
                  <a:srgbClr val="FF0000"/>
                </a:solidFill>
              </a:rPr>
              <a:t>: </a:t>
            </a:r>
            <a:r>
              <a:rPr lang="en-GB" sz="2400" dirty="0"/>
              <a:t>/ </a:t>
            </a:r>
            <a:r>
              <a:rPr lang="en-GB" sz="2400" i="1" dirty="0"/>
              <a:t>In the text:</a:t>
            </a:r>
          </a:p>
          <a:p>
            <a:pPr marL="0" indent="0" fontAlgn="auto">
              <a:spcAft>
                <a:spcPts val="0"/>
              </a:spcAft>
              <a:buFont typeface="Arial" pitchFamily="34" charset="0"/>
              <a:buNone/>
              <a:defRPr/>
            </a:pPr>
            <a:r>
              <a:rPr lang="en-GB" sz="2400" dirty="0"/>
              <a:t>‘Jane Austen was a wonderful gymnast’ (</a:t>
            </a:r>
            <a:r>
              <a:rPr lang="en-GB" sz="2400" i="1" dirty="0"/>
              <a:t>The Republic of Pemberley</a:t>
            </a:r>
            <a:r>
              <a:rPr lang="en-GB" sz="2400" dirty="0"/>
              <a:t>, </a:t>
            </a:r>
            <a:r>
              <a:rPr lang="en-GB" sz="2400" i="1" dirty="0">
                <a:solidFill>
                  <a:srgbClr val="FF0000"/>
                </a:solidFill>
              </a:rPr>
              <a:t>dim </a:t>
            </a:r>
            <a:r>
              <a:rPr lang="en-GB" sz="2400" i="1" dirty="0" err="1">
                <a:solidFill>
                  <a:srgbClr val="FF0000"/>
                </a:solidFill>
              </a:rPr>
              <a:t>dyddiad</a:t>
            </a:r>
            <a:r>
              <a:rPr lang="en-GB" sz="2400" i="1" dirty="0"/>
              <a:t> </a:t>
            </a:r>
            <a:r>
              <a:rPr lang="en-GB" sz="2400" dirty="0"/>
              <a:t>/ no date) (</a:t>
            </a:r>
            <a:r>
              <a:rPr lang="en-GB" sz="2400" i="1" dirty="0" err="1">
                <a:solidFill>
                  <a:srgbClr val="FF0000"/>
                </a:solidFill>
              </a:rPr>
              <a:t>neu</a:t>
            </a:r>
            <a:r>
              <a:rPr lang="en-GB" sz="2400" i="1" dirty="0">
                <a:solidFill>
                  <a:srgbClr val="FF0000"/>
                </a:solidFill>
              </a:rPr>
              <a:t> D.D. </a:t>
            </a:r>
            <a:r>
              <a:rPr lang="en-GB" sz="2400" dirty="0"/>
              <a:t>or N.D.)</a:t>
            </a:r>
          </a:p>
          <a:p>
            <a:pPr marL="0" indent="0" fontAlgn="auto">
              <a:spcAft>
                <a:spcPts val="0"/>
              </a:spcAft>
              <a:buFont typeface="Arial" pitchFamily="34" charset="0"/>
              <a:buNone/>
              <a:defRPr/>
            </a:pPr>
            <a:r>
              <a:rPr lang="en-GB" sz="2400" i="1" dirty="0" err="1">
                <a:solidFill>
                  <a:srgbClr val="FF0000"/>
                </a:solidFill>
              </a:rPr>
              <a:t>Yn</a:t>
            </a:r>
            <a:r>
              <a:rPr lang="en-GB" sz="2400" i="1" dirty="0">
                <a:solidFill>
                  <a:srgbClr val="FF0000"/>
                </a:solidFill>
              </a:rPr>
              <a:t> y </a:t>
            </a:r>
            <a:r>
              <a:rPr lang="en-GB" sz="2400" i="1" dirty="0" err="1">
                <a:solidFill>
                  <a:srgbClr val="FF0000"/>
                </a:solidFill>
              </a:rPr>
              <a:t>rhestr</a:t>
            </a:r>
            <a:r>
              <a:rPr lang="en-GB" sz="2400" i="1" dirty="0">
                <a:solidFill>
                  <a:srgbClr val="FF0000"/>
                </a:solidFill>
              </a:rPr>
              <a:t> </a:t>
            </a:r>
            <a:r>
              <a:rPr lang="en-GB" sz="2400" i="1" dirty="0" err="1">
                <a:solidFill>
                  <a:srgbClr val="FF0000"/>
                </a:solidFill>
              </a:rPr>
              <a:t>gyfeirnodi</a:t>
            </a:r>
            <a:r>
              <a:rPr lang="en-GB" sz="2400" i="1" dirty="0">
                <a:solidFill>
                  <a:srgbClr val="FF0000"/>
                </a:solidFill>
              </a:rPr>
              <a:t>: </a:t>
            </a:r>
            <a:r>
              <a:rPr lang="en-GB" sz="2400" dirty="0"/>
              <a:t>/ </a:t>
            </a:r>
            <a:r>
              <a:rPr lang="en-GB" sz="2400" i="1" dirty="0"/>
              <a:t>In the reference list:</a:t>
            </a:r>
          </a:p>
          <a:p>
            <a:pPr fontAlgn="auto">
              <a:spcAft>
                <a:spcPts val="0"/>
              </a:spcAft>
              <a:buFont typeface="Arial" pitchFamily="34" charset="0"/>
              <a:buChar char="•"/>
              <a:defRPr/>
            </a:pPr>
            <a:r>
              <a:rPr lang="en-GB" sz="2400" dirty="0"/>
              <a:t>The Republic of Pemberley (no date) ‘Allusions to books and authors in Jane Austen’s writings’</a:t>
            </a:r>
            <a:r>
              <a:rPr lang="en-GB" sz="2400" i="1" dirty="0"/>
              <a:t> </a:t>
            </a:r>
            <a:r>
              <a:rPr lang="en-GB" sz="2400" i="1" dirty="0" err="1">
                <a:solidFill>
                  <a:srgbClr val="FF0000"/>
                </a:solidFill>
              </a:rPr>
              <a:t>yn</a:t>
            </a:r>
            <a:r>
              <a:rPr lang="en-GB" sz="2400" i="1" dirty="0">
                <a:solidFill>
                  <a:srgbClr val="FF0000"/>
                </a:solidFill>
              </a:rPr>
              <a:t> </a:t>
            </a:r>
            <a:r>
              <a:rPr lang="en-GB" sz="2400" dirty="0"/>
              <a:t>/ in </a:t>
            </a:r>
            <a:r>
              <a:rPr lang="en-GB" sz="2400" i="1" dirty="0"/>
              <a:t>The Republic of Pemberley</a:t>
            </a:r>
            <a:r>
              <a:rPr lang="en-GB" sz="2400" dirty="0"/>
              <a:t>. [</a:t>
            </a:r>
            <a:r>
              <a:rPr lang="en-GB" sz="2400" i="1" dirty="0" err="1">
                <a:solidFill>
                  <a:srgbClr val="FF0000"/>
                </a:solidFill>
              </a:rPr>
              <a:t>Ar</a:t>
            </a:r>
            <a:r>
              <a:rPr lang="en-GB" sz="2400" i="1" dirty="0">
                <a:solidFill>
                  <a:srgbClr val="FF0000"/>
                </a:solidFill>
              </a:rPr>
              <a:t> </a:t>
            </a:r>
            <a:r>
              <a:rPr lang="en-GB" sz="2400" i="1" dirty="0" err="1">
                <a:solidFill>
                  <a:srgbClr val="FF0000"/>
                </a:solidFill>
              </a:rPr>
              <a:t>lein</a:t>
            </a:r>
            <a:r>
              <a:rPr lang="en-GB" sz="2400" i="1" dirty="0">
                <a:solidFill>
                  <a:srgbClr val="FF0000"/>
                </a:solidFill>
              </a:rPr>
              <a:t> </a:t>
            </a:r>
            <a:r>
              <a:rPr lang="en-GB" sz="2400" dirty="0"/>
              <a:t>/ Online], </a:t>
            </a:r>
            <a:r>
              <a:rPr lang="en-GB" sz="2400" dirty="0" err="1">
                <a:solidFill>
                  <a:srgbClr val="FF0000"/>
                </a:solidFill>
              </a:rPr>
              <a:t>Ar</a:t>
            </a:r>
            <a:r>
              <a:rPr lang="en-GB" sz="2400" dirty="0">
                <a:solidFill>
                  <a:srgbClr val="FF0000"/>
                </a:solidFill>
              </a:rPr>
              <a:t> </a:t>
            </a:r>
            <a:r>
              <a:rPr lang="en-GB" sz="2400" dirty="0" err="1">
                <a:solidFill>
                  <a:srgbClr val="FF0000"/>
                </a:solidFill>
              </a:rPr>
              <a:t>gael</a:t>
            </a:r>
            <a:r>
              <a:rPr lang="en-GB" sz="2400" dirty="0">
                <a:solidFill>
                  <a:srgbClr val="FF0000"/>
                </a:solidFill>
              </a:rPr>
              <a:t> : </a:t>
            </a:r>
            <a:r>
              <a:rPr lang="en-GB" sz="2400" dirty="0"/>
              <a:t>/ Available: </a:t>
            </a:r>
            <a:r>
              <a:rPr lang="en-GB" sz="2400" dirty="0">
                <a:hlinkClick r:id="rId3"/>
              </a:rPr>
              <a:t>http://www.pemberley.com/janeinfo/litallus.html</a:t>
            </a:r>
            <a:r>
              <a:rPr lang="en-GB" sz="2400" dirty="0"/>
              <a:t> (</a:t>
            </a:r>
            <a:r>
              <a:rPr lang="en-GB" sz="2400" dirty="0" err="1">
                <a:solidFill>
                  <a:srgbClr val="FF0000"/>
                </a:solidFill>
              </a:rPr>
              <a:t>mynediad</a:t>
            </a:r>
            <a:r>
              <a:rPr lang="en-GB" sz="2400" dirty="0">
                <a:solidFill>
                  <a:srgbClr val="FF0000"/>
                </a:solidFill>
              </a:rPr>
              <a:t> </a:t>
            </a:r>
            <a:r>
              <a:rPr lang="en-GB" sz="2400" dirty="0"/>
              <a:t>/ accessed: 1.4.2013)</a:t>
            </a:r>
            <a:endParaRPr lang="en-US" sz="24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Title 1"/>
          <p:cNvSpPr>
            <a:spLocks noGrp="1"/>
          </p:cNvSpPr>
          <p:nvPr>
            <p:ph type="title"/>
          </p:nvPr>
        </p:nvSpPr>
        <p:spPr/>
        <p:txBody>
          <a:bodyPr/>
          <a:lstStyle/>
          <a:p>
            <a:pPr algn="l"/>
            <a:r>
              <a:rPr lang="en-GB" sz="3600"/>
              <a:t>Cyfeirnodi Papurau Newydd</a:t>
            </a:r>
            <a:br>
              <a:rPr lang="en-GB" sz="3600"/>
            </a:br>
            <a:r>
              <a:rPr lang="en-GB" sz="3600"/>
              <a:t>Referencing Newspapers</a:t>
            </a:r>
            <a:endParaRPr lang="en-US" sz="3600"/>
          </a:p>
        </p:txBody>
      </p:sp>
      <p:sp>
        <p:nvSpPr>
          <p:cNvPr id="3" name="Content Placeholder 2"/>
          <p:cNvSpPr>
            <a:spLocks noGrp="1"/>
          </p:cNvSpPr>
          <p:nvPr>
            <p:ph idx="1"/>
          </p:nvPr>
        </p:nvSpPr>
        <p:spPr>
          <a:xfrm>
            <a:off x="457200" y="1600200"/>
            <a:ext cx="8229600" cy="3916363"/>
          </a:xfrm>
        </p:spPr>
        <p:txBody>
          <a:bodyPr rtlCol="0">
            <a:normAutofit fontScale="70000" lnSpcReduction="20000"/>
          </a:bodyPr>
          <a:lstStyle/>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testun</a:t>
            </a:r>
            <a:r>
              <a:rPr lang="en-GB" i="1" dirty="0">
                <a:solidFill>
                  <a:srgbClr val="FF0000"/>
                </a:solidFill>
              </a:rPr>
              <a:t>: </a:t>
            </a:r>
            <a:r>
              <a:rPr lang="en-GB" dirty="0"/>
              <a:t>/ In the text:</a:t>
            </a:r>
          </a:p>
          <a:p>
            <a:pPr marL="0" indent="0" fontAlgn="auto">
              <a:spcAft>
                <a:spcPts val="0"/>
              </a:spcAft>
              <a:buFont typeface="Arial" pitchFamily="34" charset="0"/>
              <a:buNone/>
              <a:defRPr/>
            </a:pPr>
            <a:r>
              <a:rPr lang="en-GB" dirty="0"/>
              <a:t>‘John Prescott played the male chauvinist pig’ (</a:t>
            </a:r>
            <a:r>
              <a:rPr lang="en-GB" i="1" dirty="0"/>
              <a:t>The Guardian</a:t>
            </a:r>
            <a:r>
              <a:rPr lang="en-GB" dirty="0"/>
              <a:t>, 2000:23).</a:t>
            </a:r>
          </a:p>
          <a:p>
            <a:pPr fontAlgn="auto">
              <a:spcAft>
                <a:spcPts val="0"/>
              </a:spcAft>
              <a:buFont typeface="Arial" pitchFamily="34" charset="0"/>
              <a:buChar char="•"/>
              <a:defRPr/>
            </a:pPr>
            <a:endParaRPr lang="en-GB" i="1" dirty="0"/>
          </a:p>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dirty="0"/>
              <a:t>/ In the reference list:</a:t>
            </a:r>
          </a:p>
          <a:p>
            <a:pPr marL="0" indent="0" fontAlgn="auto">
              <a:spcAft>
                <a:spcPts val="0"/>
              </a:spcAft>
              <a:buFont typeface="Arial" pitchFamily="34" charset="0"/>
              <a:buNone/>
              <a:defRPr/>
            </a:pPr>
            <a:r>
              <a:rPr lang="en-GB" i="1" dirty="0"/>
              <a:t>The Guardian </a:t>
            </a:r>
            <a:r>
              <a:rPr lang="en-GB" dirty="0"/>
              <a:t>(2000) ‘Editorial’, 28 November:23.</a:t>
            </a:r>
          </a:p>
          <a:p>
            <a:pPr fontAlgn="auto">
              <a:spcAft>
                <a:spcPts val="0"/>
              </a:spcAft>
              <a:buFont typeface="Arial" pitchFamily="34" charset="0"/>
              <a:buChar char="•"/>
              <a:defRPr/>
            </a:pPr>
            <a:endParaRPr lang="en-GB" i="1" dirty="0"/>
          </a:p>
          <a:p>
            <a:pPr marL="0" indent="0" fontAlgn="auto">
              <a:spcAft>
                <a:spcPts val="0"/>
              </a:spcAft>
              <a:buFont typeface="Arial" pitchFamily="34" charset="0"/>
              <a:buNone/>
              <a:defRPr/>
            </a:pPr>
            <a:r>
              <a:rPr lang="en-GB" i="1" dirty="0" err="1">
                <a:solidFill>
                  <a:srgbClr val="FF0000"/>
                </a:solidFill>
              </a:rPr>
              <a:t>Dalier</a:t>
            </a:r>
            <a:r>
              <a:rPr lang="en-GB" i="1" dirty="0">
                <a:solidFill>
                  <a:srgbClr val="FF0000"/>
                </a:solidFill>
              </a:rPr>
              <a:t> </a:t>
            </a:r>
            <a:r>
              <a:rPr lang="en-GB" i="1" dirty="0" err="1">
                <a:solidFill>
                  <a:srgbClr val="FF0000"/>
                </a:solidFill>
              </a:rPr>
              <a:t>sylw</a:t>
            </a:r>
            <a:r>
              <a:rPr lang="en-GB" i="1" dirty="0">
                <a:solidFill>
                  <a:srgbClr val="FF0000"/>
                </a:solidFill>
              </a:rPr>
              <a:t>: </a:t>
            </a:r>
            <a:r>
              <a:rPr lang="en-GB" i="1" dirty="0" err="1">
                <a:solidFill>
                  <a:srgbClr val="FF0000"/>
                </a:solidFill>
              </a:rPr>
              <a:t>Os</a:t>
            </a:r>
            <a:r>
              <a:rPr lang="en-GB" i="1" dirty="0">
                <a:solidFill>
                  <a:srgbClr val="FF0000"/>
                </a:solidFill>
              </a:rPr>
              <a:t> </a:t>
            </a:r>
            <a:r>
              <a:rPr lang="en-GB" i="1" dirty="0" err="1">
                <a:solidFill>
                  <a:srgbClr val="FF0000"/>
                </a:solidFill>
              </a:rPr>
              <a:t>oes</a:t>
            </a:r>
            <a:r>
              <a:rPr lang="en-GB" i="1" dirty="0">
                <a:solidFill>
                  <a:srgbClr val="FF0000"/>
                </a:solidFill>
              </a:rPr>
              <a:t> </a:t>
            </a:r>
            <a:r>
              <a:rPr lang="en-GB" i="1" dirty="0" err="1">
                <a:solidFill>
                  <a:srgbClr val="FF0000"/>
                </a:solidFill>
              </a:rPr>
              <a:t>awdur</a:t>
            </a:r>
            <a:r>
              <a:rPr lang="en-GB" i="1" dirty="0">
                <a:solidFill>
                  <a:srgbClr val="FF0000"/>
                </a:solidFill>
              </a:rPr>
              <a:t>: </a:t>
            </a:r>
            <a:r>
              <a:rPr lang="en-GB" dirty="0"/>
              <a:t>/ Note: if the writer’s name is given:</a:t>
            </a:r>
          </a:p>
          <a:p>
            <a:pPr marL="0" indent="0" fontAlgn="auto">
              <a:spcAft>
                <a:spcPts val="0"/>
              </a:spcAft>
              <a:buFont typeface="Arial" pitchFamily="34" charset="0"/>
              <a:buNone/>
              <a:defRPr/>
            </a:pPr>
            <a:r>
              <a:rPr lang="en-GB" dirty="0"/>
              <a:t>‘he adopted a standard macho attitude’ (</a:t>
            </a:r>
            <a:r>
              <a:rPr lang="en-GB" dirty="0" err="1"/>
              <a:t>Voynet</a:t>
            </a:r>
            <a:r>
              <a:rPr lang="en-GB" dirty="0"/>
              <a:t>, 2000:23)</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dirty="0" err="1"/>
              <a:t>Voynet</a:t>
            </a:r>
            <a:r>
              <a:rPr lang="en-GB" dirty="0"/>
              <a:t>, D. (2000) ‘Dear John’, </a:t>
            </a:r>
            <a:r>
              <a:rPr lang="en-GB" i="1" dirty="0"/>
              <a:t>The Guardian</a:t>
            </a:r>
            <a:r>
              <a:rPr lang="en-GB" dirty="0"/>
              <a:t>, 28 November:23.</a:t>
            </a:r>
            <a:endParaRPr lang="en-US"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Title 1"/>
          <p:cNvSpPr>
            <a:spLocks noGrp="1"/>
          </p:cNvSpPr>
          <p:nvPr>
            <p:ph type="title"/>
          </p:nvPr>
        </p:nvSpPr>
        <p:spPr/>
        <p:txBody>
          <a:bodyPr/>
          <a:lstStyle/>
          <a:p>
            <a:pPr algn="l"/>
            <a:r>
              <a:rPr lang="en-GB" sz="3600"/>
              <a:t>Cyfeirnod eilaidd</a:t>
            </a:r>
            <a:br>
              <a:rPr lang="en-GB" sz="3600"/>
            </a:br>
            <a:r>
              <a:rPr lang="en-GB" sz="3600" i="1"/>
              <a:t>Secondary References</a:t>
            </a:r>
            <a:endParaRPr lang="en-US" sz="3600" i="1"/>
          </a:p>
        </p:txBody>
      </p:sp>
      <p:sp>
        <p:nvSpPr>
          <p:cNvPr id="3" name="Content Placeholder 2"/>
          <p:cNvSpPr>
            <a:spLocks noGrp="1"/>
          </p:cNvSpPr>
          <p:nvPr>
            <p:ph idx="1"/>
          </p:nvPr>
        </p:nvSpPr>
        <p:spPr>
          <a:xfrm>
            <a:off x="457200" y="1600200"/>
            <a:ext cx="8229600" cy="3916363"/>
          </a:xfrm>
        </p:spPr>
        <p:txBody>
          <a:bodyPr rtlCol="0">
            <a:normAutofit fontScale="85000" lnSpcReduction="20000"/>
          </a:bodyPr>
          <a:lstStyle/>
          <a:p>
            <a:pPr marL="0" indent="0" fontAlgn="auto">
              <a:spcAft>
                <a:spcPts val="0"/>
              </a:spcAft>
              <a:buFont typeface="Arial" pitchFamily="34" charset="0"/>
              <a:buNone/>
              <a:defRPr/>
            </a:pPr>
            <a:r>
              <a:rPr lang="en-GB" i="1" dirty="0" err="1">
                <a:solidFill>
                  <a:srgbClr val="FF0000"/>
                </a:solidFill>
              </a:rPr>
              <a:t>Nodwch</a:t>
            </a:r>
            <a:r>
              <a:rPr lang="en-GB" i="1" dirty="0">
                <a:solidFill>
                  <a:srgbClr val="FF0000"/>
                </a:solidFill>
              </a:rPr>
              <a:t> </a:t>
            </a:r>
            <a:r>
              <a:rPr lang="en-GB" i="1" dirty="0" err="1">
                <a:solidFill>
                  <a:srgbClr val="FF0000"/>
                </a:solidFill>
              </a:rPr>
              <a:t>fod</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i="1" dirty="0" err="1">
                <a:solidFill>
                  <a:srgbClr val="FF0000"/>
                </a:solidFill>
              </a:rPr>
              <a:t>yn</a:t>
            </a:r>
            <a:r>
              <a:rPr lang="en-GB" i="1" dirty="0">
                <a:solidFill>
                  <a:srgbClr val="FF0000"/>
                </a:solidFill>
              </a:rPr>
              <a:t> </a:t>
            </a:r>
            <a:r>
              <a:rPr lang="en-GB" i="1" dirty="0" err="1">
                <a:solidFill>
                  <a:srgbClr val="FF0000"/>
                </a:solidFill>
              </a:rPr>
              <a:t>cynnwys</a:t>
            </a:r>
            <a:r>
              <a:rPr lang="en-GB" i="1" dirty="0">
                <a:solidFill>
                  <a:srgbClr val="FF0000"/>
                </a:solidFill>
              </a:rPr>
              <a:t> y </a:t>
            </a:r>
            <a:r>
              <a:rPr lang="en-GB" i="1" dirty="0" err="1">
                <a:solidFill>
                  <a:srgbClr val="FF0000"/>
                </a:solidFill>
              </a:rPr>
              <a:t>gwaith</a:t>
            </a:r>
            <a:r>
              <a:rPr lang="en-GB" i="1" dirty="0">
                <a:solidFill>
                  <a:srgbClr val="FF0000"/>
                </a:solidFill>
              </a:rPr>
              <a:t> </a:t>
            </a:r>
            <a:r>
              <a:rPr lang="en-GB" i="1" dirty="0" err="1">
                <a:solidFill>
                  <a:srgbClr val="FF0000"/>
                </a:solidFill>
              </a:rPr>
              <a:t>yr</a:t>
            </a:r>
            <a:r>
              <a:rPr lang="en-GB" i="1" dirty="0">
                <a:solidFill>
                  <a:srgbClr val="FF0000"/>
                </a:solidFill>
              </a:rPr>
              <a:t> </a:t>
            </a:r>
            <a:r>
              <a:rPr lang="en-GB" i="1" dirty="0" err="1">
                <a:solidFill>
                  <a:srgbClr val="FF0000"/>
                </a:solidFill>
              </a:rPr>
              <a:t>edrychoch</a:t>
            </a:r>
            <a:r>
              <a:rPr lang="en-GB" i="1" dirty="0">
                <a:solidFill>
                  <a:srgbClr val="FF0000"/>
                </a:solidFill>
              </a:rPr>
              <a:t> </a:t>
            </a:r>
            <a:r>
              <a:rPr lang="en-GB" i="1" dirty="0" err="1">
                <a:solidFill>
                  <a:srgbClr val="FF0000"/>
                </a:solidFill>
              </a:rPr>
              <a:t>arno</a:t>
            </a:r>
            <a:r>
              <a:rPr lang="en-GB" i="1" dirty="0">
                <a:solidFill>
                  <a:srgbClr val="FF0000"/>
                </a:solidFill>
              </a:rPr>
              <a:t>: </a:t>
            </a:r>
            <a:r>
              <a:rPr lang="en-GB" dirty="0"/>
              <a:t>/ Note, the references list the work you actually looked at:</a:t>
            </a:r>
          </a:p>
          <a:p>
            <a:pPr fontAlgn="auto">
              <a:spcAft>
                <a:spcPts val="0"/>
              </a:spcAft>
              <a:buFont typeface="Arial" pitchFamily="34" charset="0"/>
              <a:buChar char="•"/>
              <a:defRPr/>
            </a:pPr>
            <a:endParaRPr lang="en-GB" dirty="0"/>
          </a:p>
          <a:p>
            <a:pPr marL="0" indent="0" fontAlgn="auto">
              <a:spcAft>
                <a:spcPts val="0"/>
              </a:spcAft>
              <a:buFont typeface="Arial" pitchFamily="34" charset="0"/>
              <a:buNone/>
              <a:defRPr/>
            </a:pPr>
            <a:r>
              <a:rPr lang="en-GB" dirty="0"/>
              <a:t>‘each of us has to learn to see’ (Williams 1975, </a:t>
            </a:r>
            <a:r>
              <a:rPr lang="en-GB" i="1" dirty="0" err="1">
                <a:solidFill>
                  <a:srgbClr val="FF0000"/>
                </a:solidFill>
              </a:rPr>
              <a:t>dyfynnwyd</a:t>
            </a:r>
            <a:r>
              <a:rPr lang="en-GB" i="1" dirty="0">
                <a:solidFill>
                  <a:srgbClr val="FF0000"/>
                </a:solidFill>
              </a:rPr>
              <a:t> </a:t>
            </a:r>
            <a:r>
              <a:rPr lang="en-GB" i="1" dirty="0" err="1">
                <a:solidFill>
                  <a:srgbClr val="FF0000"/>
                </a:solidFill>
              </a:rPr>
              <a:t>yn</a:t>
            </a:r>
            <a:r>
              <a:rPr lang="en-GB" i="1" dirty="0">
                <a:solidFill>
                  <a:srgbClr val="FF0000"/>
                </a:solidFill>
              </a:rPr>
              <a:t> </a:t>
            </a:r>
            <a:r>
              <a:rPr lang="en-GB" dirty="0"/>
              <a:t>/ cited in Spender, 1985, p.140)</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dirty="0"/>
              <a:t>/ In the reference list:</a:t>
            </a:r>
          </a:p>
          <a:p>
            <a:pPr marL="0" indent="0" fontAlgn="auto">
              <a:spcAft>
                <a:spcPts val="0"/>
              </a:spcAft>
              <a:buFont typeface="Arial" pitchFamily="34" charset="0"/>
              <a:buNone/>
              <a:defRPr/>
            </a:pPr>
            <a:r>
              <a:rPr lang="en-GB" dirty="0"/>
              <a:t>Spender, D. (1985) </a:t>
            </a:r>
            <a:r>
              <a:rPr lang="en-GB" i="1" dirty="0"/>
              <a:t>Man Made Language.</a:t>
            </a:r>
            <a:r>
              <a:rPr lang="en-GB" dirty="0"/>
              <a:t> London : </a:t>
            </a:r>
            <a:r>
              <a:rPr lang="en-GB" dirty="0" err="1"/>
              <a:t>Routledge</a:t>
            </a:r>
            <a:endParaRPr lang="en-GB" dirty="0"/>
          </a:p>
          <a:p>
            <a:pPr marL="0" indent="0" fontAlgn="auto">
              <a:spcAft>
                <a:spcPts val="0"/>
              </a:spcAft>
              <a:buFont typeface="Arial" pitchFamily="34" charset="0"/>
              <a:buNone/>
              <a:defRPr/>
            </a:pPr>
            <a:endParaRPr lang="en-US"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3505200" y="299790"/>
            <a:ext cx="1570856" cy="1570856"/>
          </a:xfrm>
          <a:prstGeom prst="rect">
            <a:avLst/>
          </a:prstGeom>
        </p:spPr>
      </p:pic>
      <p:sp>
        <p:nvSpPr>
          <p:cNvPr id="81922" name="Content Placeholder 2"/>
          <p:cNvSpPr>
            <a:spLocks noGrp="1"/>
          </p:cNvSpPr>
          <p:nvPr>
            <p:ph sz="half" idx="2"/>
          </p:nvPr>
        </p:nvSpPr>
        <p:spPr/>
        <p:txBody>
          <a:bodyPr/>
          <a:lstStyle/>
          <a:p>
            <a:r>
              <a:rPr lang="en-GB" dirty="0" err="1"/>
              <a:t>Creu</a:t>
            </a:r>
            <a:r>
              <a:rPr lang="en-GB" dirty="0"/>
              <a:t> </a:t>
            </a:r>
            <a:r>
              <a:rPr lang="en-GB" dirty="0" err="1"/>
              <a:t>cyfrif</a:t>
            </a:r>
            <a:r>
              <a:rPr lang="en-GB" dirty="0"/>
              <a:t> Moodle </a:t>
            </a:r>
            <a:r>
              <a:rPr lang="en-GB" dirty="0" err="1"/>
              <a:t>MyTSD</a:t>
            </a:r>
            <a:endParaRPr lang="en-GB" dirty="0"/>
          </a:p>
          <a:p>
            <a:r>
              <a:rPr lang="en-GB" dirty="0" err="1"/>
              <a:t>Cyflwyniad</a:t>
            </a:r>
            <a:r>
              <a:rPr lang="en-GB" dirty="0"/>
              <a:t> </a:t>
            </a:r>
            <a:r>
              <a:rPr lang="en-GB" dirty="0" err="1"/>
              <a:t>i</a:t>
            </a:r>
            <a:r>
              <a:rPr lang="en-GB" dirty="0"/>
              <a:t> Moodle </a:t>
            </a:r>
          </a:p>
          <a:p>
            <a:r>
              <a:rPr lang="en-GB" dirty="0" err="1"/>
              <a:t>Canolfan</a:t>
            </a:r>
            <a:r>
              <a:rPr lang="en-GB" dirty="0"/>
              <a:t> Adnoddau </a:t>
            </a:r>
            <a:r>
              <a:rPr lang="en-GB" dirty="0" err="1"/>
              <a:t>Dysgu</a:t>
            </a:r>
            <a:r>
              <a:rPr lang="en-GB" dirty="0"/>
              <a:t> </a:t>
            </a:r>
          </a:p>
          <a:p>
            <a:r>
              <a:rPr lang="en-GB" dirty="0"/>
              <a:t>E </a:t>
            </a:r>
            <a:r>
              <a:rPr lang="en-GB" dirty="0" err="1"/>
              <a:t>lyfrau</a:t>
            </a:r>
            <a:r>
              <a:rPr lang="en-GB" dirty="0"/>
              <a:t> </a:t>
            </a:r>
          </a:p>
        </p:txBody>
      </p:sp>
      <p:sp>
        <p:nvSpPr>
          <p:cNvPr id="5" name="Content Placeholder 4"/>
          <p:cNvSpPr>
            <a:spLocks noGrp="1"/>
          </p:cNvSpPr>
          <p:nvPr>
            <p:ph sz="quarter" idx="4"/>
          </p:nvPr>
        </p:nvSpPr>
        <p:spPr/>
        <p:txBody>
          <a:bodyPr/>
          <a:lstStyle/>
          <a:p>
            <a:r>
              <a:rPr lang="en-GB" dirty="0" smtClean="0"/>
              <a:t>Introduction to Moodle</a:t>
            </a:r>
          </a:p>
          <a:p>
            <a:r>
              <a:rPr lang="en-GB" dirty="0" smtClean="0"/>
              <a:t>Create </a:t>
            </a:r>
            <a:r>
              <a:rPr lang="en-GB" dirty="0"/>
              <a:t>Moodle account </a:t>
            </a:r>
            <a:r>
              <a:rPr lang="en-GB" dirty="0" err="1"/>
              <a:t>MyTSD</a:t>
            </a:r>
            <a:r>
              <a:rPr lang="en-GB" dirty="0"/>
              <a:t> </a:t>
            </a:r>
          </a:p>
          <a:p>
            <a:r>
              <a:rPr lang="en-GB" dirty="0" smtClean="0"/>
              <a:t>Learning </a:t>
            </a:r>
            <a:r>
              <a:rPr lang="en-GB" dirty="0"/>
              <a:t>Resource Centre (LRC)</a:t>
            </a:r>
          </a:p>
          <a:p>
            <a:r>
              <a:rPr lang="en-GB" dirty="0"/>
              <a:t>E books</a:t>
            </a:r>
          </a:p>
          <a:p>
            <a:endParaRPr lang="en-GB" dirty="0"/>
          </a:p>
        </p:txBody>
      </p:sp>
      <p:pic>
        <p:nvPicPr>
          <p:cNvPr id="7" name="Picture 6"/>
          <p:cNvPicPr>
            <a:picLocks noChangeAspect="1"/>
          </p:cNvPicPr>
          <p:nvPr/>
        </p:nvPicPr>
        <p:blipFill>
          <a:blip r:embed="rId3"/>
          <a:stretch>
            <a:fillRect/>
          </a:stretch>
        </p:blipFill>
        <p:spPr>
          <a:xfrm>
            <a:off x="5652120" y="299790"/>
            <a:ext cx="2667000" cy="1714500"/>
          </a:xfrm>
          <a:prstGeom prst="rect">
            <a:avLst/>
          </a:prstGeom>
        </p:spPr>
      </p:pic>
      <p:pic>
        <p:nvPicPr>
          <p:cNvPr id="8" name="Picture 7"/>
          <p:cNvPicPr>
            <a:picLocks noChangeAspect="1"/>
          </p:cNvPicPr>
          <p:nvPr/>
        </p:nvPicPr>
        <p:blipFill>
          <a:blip r:embed="rId4"/>
          <a:stretch>
            <a:fillRect/>
          </a:stretch>
        </p:blipFill>
        <p:spPr>
          <a:xfrm>
            <a:off x="654821" y="346075"/>
            <a:ext cx="2285107" cy="1668215"/>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769938"/>
          </a:xfrm>
          <a:prstGeom prst="rect">
            <a:avLst/>
          </a:prstGeom>
          <a:noFill/>
        </p:spPr>
        <p:txBody>
          <a:bodyPr>
            <a:spAutoFit/>
          </a:bodyPr>
          <a:lstStyle/>
          <a:p>
            <a:pPr algn="ctr" fontAlgn="auto">
              <a:spcBef>
                <a:spcPts val="0"/>
              </a:spcBef>
              <a:spcAft>
                <a:spcPts val="0"/>
              </a:spcAft>
              <a:defRPr/>
            </a:pPr>
            <a:r>
              <a:rPr lang="en-GB" sz="4400" b="1" kern="0" dirty="0" err="1">
                <a:solidFill>
                  <a:schemeClr val="bg1"/>
                </a:solidFill>
                <a:latin typeface="Arial"/>
                <a:cs typeface="+mj-cs"/>
              </a:rPr>
              <a:t>Porth</a:t>
            </a:r>
            <a:r>
              <a:rPr lang="en-GB" sz="4400" b="1" kern="0" dirty="0">
                <a:solidFill>
                  <a:schemeClr val="bg1"/>
                </a:solidFill>
                <a:latin typeface="Arial"/>
                <a:cs typeface="+mj-cs"/>
              </a:rPr>
              <a:t> </a:t>
            </a:r>
            <a:r>
              <a:rPr lang="en-GB" sz="4400" b="1" kern="0" dirty="0" err="1">
                <a:solidFill>
                  <a:schemeClr val="bg1"/>
                </a:solidFill>
                <a:latin typeface="Arial"/>
                <a:cs typeface="+mj-cs"/>
              </a:rPr>
              <a:t>Agored</a:t>
            </a:r>
            <a:endParaRPr lang="en-GB" sz="4400" i="1" kern="0" dirty="0">
              <a:solidFill>
                <a:schemeClr val="bg1"/>
              </a:solidFill>
              <a:latin typeface="Arial"/>
              <a:cs typeface="+mj-cs"/>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r>
              <a:rPr lang="en-GB" sz="3200" b="1">
                <a:solidFill>
                  <a:srgbClr val="FF0000"/>
                </a:solidFill>
                <a:latin typeface="Arial" charset="0"/>
              </a:rPr>
              <a:t>Partneriaeth </a:t>
            </a:r>
            <a:r>
              <a:rPr lang="en-GB" sz="3200" b="1" i="1">
                <a:solidFill>
                  <a:srgbClr val="FF0000"/>
                </a:solidFill>
                <a:latin typeface="Arial" charset="0"/>
              </a:rPr>
              <a:t>Porth Agored  </a:t>
            </a:r>
            <a:r>
              <a:rPr lang="en-GB" sz="3200" b="1">
                <a:solidFill>
                  <a:srgbClr val="FF0000"/>
                </a:solidFill>
                <a:latin typeface="Arial" charset="0"/>
              </a:rPr>
              <a:t>Partnership</a:t>
            </a:r>
          </a:p>
        </p:txBody>
      </p:sp>
      <p:sp>
        <p:nvSpPr>
          <p:cNvPr id="7171" name="Rectangle 3"/>
          <p:cNvSpPr>
            <a:spLocks noGrp="1" noChangeArrowheads="1"/>
          </p:cNvSpPr>
          <p:nvPr>
            <p:ph type="body" sz="half" idx="1"/>
          </p:nvPr>
        </p:nvSpPr>
        <p:spPr>
          <a:xfrm>
            <a:off x="457200" y="1600200"/>
            <a:ext cx="4038600" cy="3989388"/>
          </a:xfrm>
        </p:spPr>
        <p:txBody>
          <a:bodyPr rtlCol="0">
            <a:normAutofit/>
          </a:bodyPr>
          <a:lstStyle/>
          <a:p>
            <a:pPr fontAlgn="auto">
              <a:spcAft>
                <a:spcPts val="0"/>
              </a:spcAft>
              <a:buFont typeface="Arial" pitchFamily="34" charset="0"/>
              <a:buChar char="•"/>
              <a:defRPr/>
            </a:pPr>
            <a:r>
              <a:rPr lang="en-GB" dirty="0">
                <a:latin typeface="Arial" charset="0"/>
              </a:rPr>
              <a:t>Gwynedd</a:t>
            </a:r>
          </a:p>
          <a:p>
            <a:pPr fontAlgn="auto">
              <a:spcAft>
                <a:spcPts val="0"/>
              </a:spcAft>
              <a:buFont typeface="Arial" pitchFamily="34" charset="0"/>
              <a:buChar char="•"/>
              <a:defRPr/>
            </a:pPr>
            <a:r>
              <a:rPr lang="en-GB" dirty="0">
                <a:latin typeface="Arial" charset="0"/>
              </a:rPr>
              <a:t>Môn</a:t>
            </a:r>
          </a:p>
          <a:p>
            <a:pPr fontAlgn="auto">
              <a:spcAft>
                <a:spcPts val="0"/>
              </a:spcAft>
              <a:buFont typeface="Arial" pitchFamily="34" charset="0"/>
              <a:buChar char="•"/>
              <a:defRPr/>
            </a:pPr>
            <a:r>
              <a:rPr lang="en-GB" dirty="0">
                <a:latin typeface="Arial" charset="0"/>
              </a:rPr>
              <a:t>Conwy</a:t>
            </a:r>
          </a:p>
          <a:p>
            <a:pPr fontAlgn="auto">
              <a:spcAft>
                <a:spcPts val="0"/>
              </a:spcAft>
              <a:buFont typeface="Arial" pitchFamily="34" charset="0"/>
              <a:buChar char="•"/>
              <a:defRPr/>
            </a:pPr>
            <a:r>
              <a:rPr lang="en-GB" dirty="0">
                <a:latin typeface="Arial" charset="0"/>
              </a:rPr>
              <a:t>Denbighshire</a:t>
            </a:r>
          </a:p>
          <a:p>
            <a:pPr fontAlgn="auto">
              <a:spcAft>
                <a:spcPts val="0"/>
              </a:spcAft>
              <a:buFont typeface="Arial" pitchFamily="34" charset="0"/>
              <a:buChar char="•"/>
              <a:defRPr/>
            </a:pPr>
            <a:r>
              <a:rPr lang="en-GB" dirty="0" err="1">
                <a:latin typeface="Arial" charset="0"/>
              </a:rPr>
              <a:t>Wrecsam</a:t>
            </a:r>
            <a:endParaRPr lang="en-GB" dirty="0">
              <a:latin typeface="Arial" charset="0"/>
            </a:endParaRPr>
          </a:p>
          <a:p>
            <a:pPr fontAlgn="auto">
              <a:spcAft>
                <a:spcPts val="0"/>
              </a:spcAft>
              <a:buFont typeface="Arial" pitchFamily="34" charset="0"/>
              <a:buChar char="•"/>
              <a:defRPr/>
            </a:pPr>
            <a:r>
              <a:rPr lang="en-GB" dirty="0">
                <a:latin typeface="Arial" charset="0"/>
              </a:rPr>
              <a:t>Flintshire</a:t>
            </a:r>
          </a:p>
          <a:p>
            <a:pPr fontAlgn="auto">
              <a:spcAft>
                <a:spcPts val="0"/>
              </a:spcAft>
              <a:buFont typeface="Arial" pitchFamily="34" charset="0"/>
              <a:buChar char="•"/>
              <a:defRPr/>
            </a:pPr>
            <a:r>
              <a:rPr lang="en-GB" dirty="0">
                <a:latin typeface="Arial" charset="0"/>
              </a:rPr>
              <a:t>Powys</a:t>
            </a:r>
          </a:p>
          <a:p>
            <a:pPr marL="0" indent="0" fontAlgn="auto">
              <a:spcAft>
                <a:spcPts val="0"/>
              </a:spcAft>
              <a:buFont typeface="Arial" pitchFamily="34" charset="0"/>
              <a:buNone/>
              <a:defRPr/>
            </a:pPr>
            <a:endParaRPr lang="en-GB" dirty="0">
              <a:latin typeface="Arial" charset="0"/>
            </a:endParaRPr>
          </a:p>
          <a:p>
            <a:pPr fontAlgn="auto">
              <a:spcAft>
                <a:spcPts val="0"/>
              </a:spcAft>
              <a:buFont typeface="Arial" pitchFamily="34" charset="0"/>
              <a:buChar char="•"/>
              <a:defRPr/>
            </a:pPr>
            <a:endParaRPr lang="en-GB" dirty="0">
              <a:latin typeface="Arial" charset="0"/>
            </a:endParaRPr>
          </a:p>
        </p:txBody>
      </p:sp>
      <p:sp>
        <p:nvSpPr>
          <p:cNvPr id="27651" name="Rectangle 4"/>
          <p:cNvSpPr>
            <a:spLocks noGrp="1" noChangeArrowheads="1"/>
          </p:cNvSpPr>
          <p:nvPr>
            <p:ph type="body" sz="half" idx="2"/>
          </p:nvPr>
        </p:nvSpPr>
        <p:spPr>
          <a:xfrm>
            <a:off x="4648200" y="1600200"/>
            <a:ext cx="4038600" cy="3989388"/>
          </a:xfrm>
        </p:spPr>
        <p:txBody>
          <a:bodyPr/>
          <a:lstStyle/>
          <a:p>
            <a:pPr>
              <a:lnSpc>
                <a:spcPct val="110000"/>
              </a:lnSpc>
            </a:pPr>
            <a:r>
              <a:rPr lang="en-GB">
                <a:latin typeface="Arial" charset="0"/>
              </a:rPr>
              <a:t>Ceredigion</a:t>
            </a:r>
          </a:p>
          <a:p>
            <a:pPr>
              <a:lnSpc>
                <a:spcPct val="110000"/>
              </a:lnSpc>
            </a:pPr>
            <a:r>
              <a:rPr lang="en-GB">
                <a:latin typeface="Arial" charset="0"/>
              </a:rPr>
              <a:t>Carmarthen </a:t>
            </a:r>
          </a:p>
          <a:p>
            <a:pPr>
              <a:lnSpc>
                <a:spcPct val="110000"/>
              </a:lnSpc>
            </a:pPr>
            <a:r>
              <a:rPr lang="en-GB">
                <a:latin typeface="Arial" charset="0"/>
              </a:rPr>
              <a:t>Neath Port Talbot</a:t>
            </a:r>
          </a:p>
          <a:p>
            <a:pPr>
              <a:lnSpc>
                <a:spcPct val="110000"/>
              </a:lnSpc>
            </a:pPr>
            <a:r>
              <a:rPr lang="en-GB">
                <a:latin typeface="Arial" charset="0"/>
              </a:rPr>
              <a:t>Pembrokeshire</a:t>
            </a:r>
          </a:p>
          <a:p>
            <a:pPr>
              <a:lnSpc>
                <a:spcPct val="110000"/>
              </a:lnSpc>
            </a:pPr>
            <a:r>
              <a:rPr lang="en-GB">
                <a:latin typeface="Arial" charset="0"/>
              </a:rPr>
              <a:t>Swansea</a:t>
            </a:r>
          </a:p>
          <a:p>
            <a:pPr>
              <a:lnSpc>
                <a:spcPct val="110000"/>
              </a:lnSpc>
            </a:pPr>
            <a:r>
              <a:rPr lang="en-GB">
                <a:latin typeface="Arial" charset="0"/>
              </a:rPr>
              <a:t>University of Wales Trinity Saint David </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4"/>
          <p:cNvSpPr>
            <a:spLocks noGrp="1" noChangeArrowheads="1"/>
          </p:cNvSpPr>
          <p:nvPr>
            <p:ph type="title"/>
          </p:nvPr>
        </p:nvSpPr>
        <p:spPr>
          <a:xfrm>
            <a:off x="457200" y="274638"/>
            <a:ext cx="8229600" cy="850900"/>
          </a:xfrm>
        </p:spPr>
        <p:txBody>
          <a:bodyPr/>
          <a:lstStyle/>
          <a:p>
            <a:r>
              <a:rPr lang="en-GB">
                <a:solidFill>
                  <a:srgbClr val="FF0000"/>
                </a:solidFill>
                <a:latin typeface="Arial" charset="0"/>
              </a:rPr>
              <a:t>CPEL</a:t>
            </a:r>
          </a:p>
        </p:txBody>
      </p:sp>
      <p:sp>
        <p:nvSpPr>
          <p:cNvPr id="25602" name="Rectangle 5"/>
          <p:cNvSpPr>
            <a:spLocks noGrp="1" noChangeArrowheads="1"/>
          </p:cNvSpPr>
          <p:nvPr>
            <p:ph type="body" sz="half" idx="1"/>
          </p:nvPr>
        </p:nvSpPr>
        <p:spPr>
          <a:xfrm>
            <a:off x="179388" y="1125538"/>
            <a:ext cx="4316412" cy="5111750"/>
          </a:xfrm>
        </p:spPr>
        <p:txBody>
          <a:bodyPr/>
          <a:lstStyle/>
          <a:p>
            <a:r>
              <a:rPr lang="cy-GB" sz="2000" dirty="0">
                <a:latin typeface="Arial"/>
                <a:cs typeface="Arial"/>
              </a:rPr>
              <a:t>Mae'r Fframwaith CPEL yn disgrifio'r trefniadau sylfaenol ar gyfer addysg a dysg barhaus gweithwyr cymdeithasol ar ôl iddynt gymhwyso i ddechrau er mwyn symud ymlaen ar y llwybr gyrfa:</a:t>
            </a:r>
            <a:endParaRPr lang="en-GB" sz="2000" dirty="0">
              <a:latin typeface="Arial"/>
              <a:cs typeface="Arial"/>
            </a:endParaRPr>
          </a:p>
          <a:p>
            <a:r>
              <a:rPr lang="cy-GB" sz="2000" dirty="0">
                <a:latin typeface="Arial"/>
                <a:cs typeface="Arial"/>
              </a:rPr>
              <a:t>O 2016 ymlaen, bydd y Rhaglen Gadarnhau yn gysylltiedig </a:t>
            </a:r>
            <a:r>
              <a:rPr lang="cy-GB" sz="2000" dirty="0" err="1">
                <a:latin typeface="Arial"/>
                <a:cs typeface="Arial"/>
              </a:rPr>
              <a:t>â'r</a:t>
            </a:r>
            <a:r>
              <a:rPr lang="cy-GB" sz="2000" dirty="0">
                <a:latin typeface="Arial"/>
                <a:cs typeface="Arial"/>
              </a:rPr>
              <a:t> tair blynedd gyntaf yn ymarfer a bydd yn ofynnol ar gyfer cyfnod cyntaf ail-gofrestru fel gweithiwr cymdeithasol</a:t>
            </a:r>
            <a:endParaRPr lang="en-GB" sz="2000" dirty="0">
              <a:latin typeface="Arial"/>
              <a:cs typeface="Arial"/>
            </a:endParaRPr>
          </a:p>
        </p:txBody>
      </p:sp>
      <p:sp>
        <p:nvSpPr>
          <p:cNvPr id="25603" name="Rectangle 6"/>
          <p:cNvSpPr>
            <a:spLocks noGrp="1" noChangeArrowheads="1"/>
          </p:cNvSpPr>
          <p:nvPr>
            <p:ph type="body" sz="half" idx="2"/>
          </p:nvPr>
        </p:nvSpPr>
        <p:spPr>
          <a:xfrm>
            <a:off x="4648200" y="1125538"/>
            <a:ext cx="4316413" cy="5000625"/>
          </a:xfrm>
        </p:spPr>
        <p:txBody>
          <a:bodyPr/>
          <a:lstStyle/>
          <a:p>
            <a:pPr>
              <a:lnSpc>
                <a:spcPct val="90000"/>
              </a:lnSpc>
            </a:pPr>
            <a:r>
              <a:rPr lang="en-US" sz="2000" dirty="0">
                <a:latin typeface="Arial" charset="0"/>
              </a:rPr>
              <a:t>The CPEL Framework describes the minimum arrangements for the continuing education and learning of social workers after initial qualification in order to progress on the career pathway:</a:t>
            </a:r>
          </a:p>
          <a:p>
            <a:pPr marL="0" indent="0">
              <a:lnSpc>
                <a:spcPct val="90000"/>
              </a:lnSpc>
              <a:buNone/>
            </a:pPr>
            <a:endParaRPr lang="en-US" sz="2000" dirty="0">
              <a:latin typeface="Arial" charset="0"/>
            </a:endParaRPr>
          </a:p>
          <a:p>
            <a:pPr>
              <a:lnSpc>
                <a:spcPct val="90000"/>
              </a:lnSpc>
            </a:pPr>
            <a:r>
              <a:rPr lang="en-US" sz="2000" dirty="0">
                <a:latin typeface="Arial" charset="0"/>
              </a:rPr>
              <a:t>From 2016 onwards the Consolidation Programme will be linked to the first 3 years in practice and be a requirement for the first period of re-registration as a social worker. </a:t>
            </a:r>
            <a:endParaRPr lang="en-GB" sz="2000" dirty="0">
              <a:latin typeface="Arial"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4"/>
          <p:cNvSpPr>
            <a:spLocks noGrp="1" noChangeArrowheads="1"/>
          </p:cNvSpPr>
          <p:nvPr>
            <p:ph type="title"/>
          </p:nvPr>
        </p:nvSpPr>
        <p:spPr/>
        <p:txBody>
          <a:bodyPr/>
          <a:lstStyle/>
          <a:p>
            <a:r>
              <a:rPr lang="en-GB" sz="4000">
                <a:latin typeface="Arial" charset="0"/>
              </a:rPr>
              <a:t>Portffolio / Portfolio</a:t>
            </a:r>
            <a:endParaRPr lang="en-GB">
              <a:latin typeface="Arial" charset="0"/>
            </a:endParaRPr>
          </a:p>
        </p:txBody>
      </p:sp>
      <p:sp>
        <p:nvSpPr>
          <p:cNvPr id="28674" name="Rectangle 5"/>
          <p:cNvSpPr>
            <a:spLocks noGrp="1" noChangeArrowheads="1"/>
          </p:cNvSpPr>
          <p:nvPr>
            <p:ph type="body" sz="half" idx="1"/>
          </p:nvPr>
        </p:nvSpPr>
        <p:spPr>
          <a:xfrm>
            <a:off x="323850" y="1600200"/>
            <a:ext cx="4248150" cy="3989388"/>
          </a:xfrm>
        </p:spPr>
        <p:txBody>
          <a:bodyPr/>
          <a:lstStyle/>
          <a:p>
            <a:pPr>
              <a:buFontTx/>
              <a:buNone/>
            </a:pPr>
            <a:r>
              <a:rPr lang="en-GB" sz="2400" b="1">
                <a:latin typeface="Arial" charset="0"/>
              </a:rPr>
              <a:t>Canllawiau</a:t>
            </a:r>
          </a:p>
          <a:p>
            <a:r>
              <a:rPr lang="en-GB" sz="2200">
                <a:latin typeface="Arial" charset="0"/>
              </a:rPr>
              <a:t>Cyflwyno’r portffolio </a:t>
            </a:r>
          </a:p>
          <a:p>
            <a:r>
              <a:rPr lang="en-GB" sz="2200">
                <a:latin typeface="Arial" charset="0"/>
              </a:rPr>
              <a:t>Asesiad </a:t>
            </a:r>
          </a:p>
          <a:p>
            <a:r>
              <a:rPr lang="en-GB" sz="2200">
                <a:latin typeface="Arial" charset="0"/>
              </a:rPr>
              <a:t>Datganiad cyfrinachedd </a:t>
            </a:r>
          </a:p>
          <a:p>
            <a:r>
              <a:rPr lang="en-GB" sz="2200">
                <a:latin typeface="Arial" charset="0"/>
              </a:rPr>
              <a:t>Dyslecsia ac amgylchiadau arbennig</a:t>
            </a:r>
          </a:p>
        </p:txBody>
      </p:sp>
      <p:sp>
        <p:nvSpPr>
          <p:cNvPr id="28675" name="Rectangle 6"/>
          <p:cNvSpPr>
            <a:spLocks noGrp="1" noChangeArrowheads="1"/>
          </p:cNvSpPr>
          <p:nvPr>
            <p:ph type="body" sz="half" idx="2"/>
          </p:nvPr>
        </p:nvSpPr>
        <p:spPr>
          <a:xfrm>
            <a:off x="4648200" y="1600200"/>
            <a:ext cx="4038600" cy="3989388"/>
          </a:xfrm>
        </p:spPr>
        <p:txBody>
          <a:bodyPr/>
          <a:lstStyle/>
          <a:p>
            <a:pPr algn="ctr">
              <a:buFontTx/>
              <a:buNone/>
            </a:pPr>
            <a:r>
              <a:rPr lang="en-GB" sz="2400" b="1">
                <a:latin typeface="Arial" charset="0"/>
              </a:rPr>
              <a:t>Guidance</a:t>
            </a:r>
          </a:p>
          <a:p>
            <a:pPr>
              <a:lnSpc>
                <a:spcPct val="110000"/>
              </a:lnSpc>
            </a:pPr>
            <a:r>
              <a:rPr lang="en-GB" sz="2200">
                <a:latin typeface="Arial" charset="0"/>
              </a:rPr>
              <a:t>Presentation of portfolio </a:t>
            </a:r>
          </a:p>
          <a:p>
            <a:pPr>
              <a:lnSpc>
                <a:spcPct val="110000"/>
              </a:lnSpc>
            </a:pPr>
            <a:r>
              <a:rPr lang="en-GB" sz="2200">
                <a:latin typeface="Arial" charset="0"/>
              </a:rPr>
              <a:t>Assessment</a:t>
            </a:r>
          </a:p>
          <a:p>
            <a:pPr>
              <a:lnSpc>
                <a:spcPct val="110000"/>
              </a:lnSpc>
            </a:pPr>
            <a:r>
              <a:rPr lang="en-GB" sz="2200">
                <a:latin typeface="Arial" charset="0"/>
              </a:rPr>
              <a:t>Confidentiality statement</a:t>
            </a:r>
          </a:p>
          <a:p>
            <a:pPr>
              <a:lnSpc>
                <a:spcPct val="110000"/>
              </a:lnSpc>
            </a:pPr>
            <a:r>
              <a:rPr lang="en-GB" sz="2200">
                <a:latin typeface="Arial" charset="0"/>
              </a:rPr>
              <a:t>Dyslexia and other special circumstances </a:t>
            </a:r>
          </a:p>
          <a:p>
            <a:pPr>
              <a:lnSpc>
                <a:spcPct val="110000"/>
              </a:lnSpc>
              <a:buFontTx/>
              <a:buNone/>
            </a:pPr>
            <a:r>
              <a:rPr lang="en-GB" sz="2400">
                <a:latin typeface="Arial" charset="0"/>
              </a:rPr>
              <a:t>        </a:t>
            </a:r>
          </a:p>
          <a:p>
            <a:pPr>
              <a:buFontTx/>
              <a:buNone/>
            </a:pPr>
            <a:endParaRPr lang="en-GB" sz="2400">
              <a:latin typeface="Arial" charset="0"/>
            </a:endParaRPr>
          </a:p>
          <a:p>
            <a:pPr algn="ctr">
              <a:buFontTx/>
              <a:buNone/>
            </a:pPr>
            <a:endParaRPr lang="en-GB" sz="2400">
              <a:latin typeface="Arial" charset="0"/>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4"/>
          <p:cNvSpPr>
            <a:spLocks noGrp="1" noChangeArrowheads="1"/>
          </p:cNvSpPr>
          <p:nvPr>
            <p:ph type="title"/>
          </p:nvPr>
        </p:nvSpPr>
        <p:spPr>
          <a:xfrm>
            <a:off x="0" y="274638"/>
            <a:ext cx="8964613" cy="1138237"/>
          </a:xfrm>
        </p:spPr>
        <p:txBody>
          <a:bodyPr/>
          <a:lstStyle/>
          <a:p>
            <a:r>
              <a:rPr lang="en-GB" sz="1800" b="1">
                <a:latin typeface="Arial" charset="0"/>
              </a:rPr>
              <a:t>Graduate Certificate in Consolidation of Social Work Practice</a:t>
            </a:r>
            <a:br>
              <a:rPr lang="en-GB" sz="1800" b="1">
                <a:latin typeface="Arial" charset="0"/>
              </a:rPr>
            </a:br>
            <a:r>
              <a:rPr lang="en-GB" sz="1800" b="1">
                <a:latin typeface="Arial" charset="0"/>
              </a:rPr>
              <a:t>Tystysgrif I Raddedigion mewn cadarnhau ymarfer Gwaith Cymdeithasol</a:t>
            </a:r>
            <a:r>
              <a:rPr lang="en-GB" sz="1800">
                <a:latin typeface="Arial" charset="0"/>
              </a:rPr>
              <a:t>  </a:t>
            </a:r>
          </a:p>
        </p:txBody>
      </p:sp>
      <p:sp>
        <p:nvSpPr>
          <p:cNvPr id="2051" name="Rectangle 5"/>
          <p:cNvSpPr>
            <a:spLocks noGrp="1" noChangeArrowheads="1"/>
          </p:cNvSpPr>
          <p:nvPr>
            <p:ph type="body" sz="half" idx="1"/>
          </p:nvPr>
        </p:nvSpPr>
        <p:spPr>
          <a:xfrm>
            <a:off x="457200" y="1412875"/>
            <a:ext cx="4114800" cy="4176713"/>
          </a:xfrm>
        </p:spPr>
        <p:txBody>
          <a:bodyPr rtlCol="0">
            <a:normAutofit lnSpcReduction="10000"/>
          </a:bodyPr>
          <a:lstStyle/>
          <a:p>
            <a:pPr marL="0" indent="0" fontAlgn="auto">
              <a:spcBef>
                <a:spcPct val="100000"/>
              </a:spcBef>
              <a:spcAft>
                <a:spcPts val="0"/>
              </a:spcAft>
              <a:buFontTx/>
              <a:buNone/>
              <a:defRPr/>
            </a:pPr>
            <a:r>
              <a:rPr lang="en-GB" sz="2000" b="1" dirty="0" err="1">
                <a:solidFill>
                  <a:schemeClr val="accent1"/>
                </a:solidFill>
                <a:latin typeface="Arial" charset="0"/>
              </a:rPr>
              <a:t>Portffolio</a:t>
            </a:r>
            <a:r>
              <a:rPr lang="en-GB" sz="2000" b="1" dirty="0">
                <a:solidFill>
                  <a:schemeClr val="accent1"/>
                </a:solidFill>
                <a:latin typeface="Arial" charset="0"/>
              </a:rPr>
              <a:t> </a:t>
            </a:r>
            <a:r>
              <a:rPr lang="en-GB" sz="2000" b="1" dirty="0" err="1">
                <a:solidFill>
                  <a:schemeClr val="accent1"/>
                </a:solidFill>
                <a:latin typeface="Arial" charset="0"/>
              </a:rPr>
              <a:t>yn</a:t>
            </a:r>
            <a:r>
              <a:rPr lang="en-GB" sz="2000" b="1" dirty="0">
                <a:solidFill>
                  <a:schemeClr val="accent1"/>
                </a:solidFill>
                <a:latin typeface="Arial" charset="0"/>
              </a:rPr>
              <a:t> </a:t>
            </a:r>
            <a:r>
              <a:rPr lang="en-GB" sz="2000" b="1" dirty="0" err="1">
                <a:solidFill>
                  <a:schemeClr val="accent1"/>
                </a:solidFill>
                <a:latin typeface="Arial" charset="0"/>
              </a:rPr>
              <a:t>seiliedig</a:t>
            </a:r>
            <a:r>
              <a:rPr lang="en-GB" sz="2000" b="1" dirty="0">
                <a:solidFill>
                  <a:schemeClr val="accent1"/>
                </a:solidFill>
                <a:latin typeface="Arial" charset="0"/>
              </a:rPr>
              <a:t> </a:t>
            </a:r>
            <a:r>
              <a:rPr lang="en-GB" sz="2000" b="1" dirty="0" err="1">
                <a:solidFill>
                  <a:schemeClr val="accent1"/>
                </a:solidFill>
                <a:latin typeface="Arial" charset="0"/>
              </a:rPr>
              <a:t>ar</a:t>
            </a:r>
            <a:r>
              <a:rPr lang="en-GB" sz="2000" b="1" dirty="0">
                <a:solidFill>
                  <a:schemeClr val="accent1"/>
                </a:solidFill>
                <a:latin typeface="Arial" charset="0"/>
              </a:rPr>
              <a:t> </a:t>
            </a:r>
            <a:r>
              <a:rPr lang="en-GB" sz="2000" b="1" dirty="0" err="1">
                <a:solidFill>
                  <a:schemeClr val="accent1"/>
                </a:solidFill>
                <a:latin typeface="Arial" charset="0"/>
              </a:rPr>
              <a:t>ofynion</a:t>
            </a:r>
            <a:r>
              <a:rPr lang="en-GB" sz="2000" b="1" dirty="0">
                <a:solidFill>
                  <a:schemeClr val="accent1"/>
                </a:solidFill>
                <a:latin typeface="Arial" charset="0"/>
              </a:rPr>
              <a:t> </a:t>
            </a:r>
            <a:r>
              <a:rPr lang="en-GB" sz="2000" b="1" dirty="0" err="1" smtClean="0">
                <a:solidFill>
                  <a:schemeClr val="accent1"/>
                </a:solidFill>
                <a:latin typeface="Arial" charset="0"/>
              </a:rPr>
              <a:t>Gofal</a:t>
            </a:r>
            <a:r>
              <a:rPr lang="en-GB" sz="2000" b="1" dirty="0" smtClean="0">
                <a:solidFill>
                  <a:schemeClr val="accent1"/>
                </a:solidFill>
                <a:latin typeface="Arial" charset="0"/>
              </a:rPr>
              <a:t> </a:t>
            </a:r>
            <a:r>
              <a:rPr lang="en-GB" sz="2000" b="1" dirty="0" err="1" smtClean="0">
                <a:solidFill>
                  <a:schemeClr val="accent1"/>
                </a:solidFill>
                <a:latin typeface="Arial" charset="0"/>
              </a:rPr>
              <a:t>Cymdeithasol</a:t>
            </a:r>
            <a:r>
              <a:rPr lang="en-GB" sz="2000" b="1" dirty="0" smtClean="0">
                <a:solidFill>
                  <a:schemeClr val="accent1"/>
                </a:solidFill>
                <a:latin typeface="Arial" charset="0"/>
              </a:rPr>
              <a:t> </a:t>
            </a:r>
            <a:r>
              <a:rPr lang="en-GB" sz="2000" b="1" dirty="0" err="1" smtClean="0">
                <a:solidFill>
                  <a:schemeClr val="accent1"/>
                </a:solidFill>
                <a:latin typeface="Arial" charset="0"/>
              </a:rPr>
              <a:t>Cymru</a:t>
            </a:r>
            <a:r>
              <a:rPr lang="en-GB" sz="2000" b="1" dirty="0" smtClean="0">
                <a:solidFill>
                  <a:schemeClr val="accent1"/>
                </a:solidFill>
                <a:latin typeface="Arial" charset="0"/>
              </a:rPr>
              <a:t> </a:t>
            </a:r>
            <a:r>
              <a:rPr lang="en-GB" sz="2000" b="1" dirty="0" err="1" smtClean="0">
                <a:solidFill>
                  <a:schemeClr val="accent1"/>
                </a:solidFill>
                <a:latin typeface="Arial" charset="0"/>
              </a:rPr>
              <a:t>a’r</a:t>
            </a:r>
            <a:r>
              <a:rPr lang="en-GB" sz="2000" b="1" dirty="0" smtClean="0">
                <a:solidFill>
                  <a:schemeClr val="accent1"/>
                </a:solidFill>
                <a:latin typeface="Arial" charset="0"/>
              </a:rPr>
              <a:t> </a:t>
            </a:r>
            <a:r>
              <a:rPr lang="en-GB" sz="2000" b="1" dirty="0" err="1">
                <a:solidFill>
                  <a:schemeClr val="accent1"/>
                </a:solidFill>
                <a:latin typeface="Arial" charset="0"/>
              </a:rPr>
              <a:t>Safonau</a:t>
            </a:r>
            <a:r>
              <a:rPr lang="en-GB" sz="2000" b="1" dirty="0">
                <a:solidFill>
                  <a:schemeClr val="accent1"/>
                </a:solidFill>
                <a:latin typeface="Arial" charset="0"/>
              </a:rPr>
              <a:t> </a:t>
            </a:r>
            <a:r>
              <a:rPr lang="en-GB" sz="2000" b="1" dirty="0" err="1">
                <a:solidFill>
                  <a:schemeClr val="accent1"/>
                </a:solidFill>
                <a:latin typeface="Arial" charset="0"/>
              </a:rPr>
              <a:t>Galwedigaethol</a:t>
            </a:r>
            <a:r>
              <a:rPr lang="en-GB" sz="2000" b="1" dirty="0">
                <a:solidFill>
                  <a:schemeClr val="accent1"/>
                </a:solidFill>
                <a:latin typeface="Arial" charset="0"/>
              </a:rPr>
              <a:t> </a:t>
            </a:r>
            <a:r>
              <a:rPr lang="en-GB" sz="2000" b="1" dirty="0" err="1">
                <a:solidFill>
                  <a:schemeClr val="accent1"/>
                </a:solidFill>
                <a:latin typeface="Arial" charset="0"/>
              </a:rPr>
              <a:t>Cenedlaethol</a:t>
            </a:r>
            <a:endParaRPr lang="en-GB" sz="2000" b="1" dirty="0">
              <a:solidFill>
                <a:schemeClr val="accent1"/>
              </a:solidFill>
              <a:latin typeface="Arial" charset="0"/>
            </a:endParaRPr>
          </a:p>
          <a:p>
            <a:pPr fontAlgn="auto">
              <a:lnSpc>
                <a:spcPct val="110000"/>
              </a:lnSpc>
              <a:spcBef>
                <a:spcPts val="0"/>
              </a:spcBef>
              <a:spcAft>
                <a:spcPts val="0"/>
              </a:spcAft>
              <a:buFont typeface="Arial" pitchFamily="34" charset="0"/>
              <a:buChar char="•"/>
              <a:defRPr/>
            </a:pPr>
            <a:endParaRPr lang="en-GB" sz="2000" dirty="0">
              <a:latin typeface="Arial" charset="0"/>
            </a:endParaRPr>
          </a:p>
          <a:p>
            <a:pPr fontAlgn="auto">
              <a:lnSpc>
                <a:spcPct val="110000"/>
              </a:lnSpc>
              <a:spcBef>
                <a:spcPts val="0"/>
              </a:spcBef>
              <a:spcAft>
                <a:spcPts val="0"/>
              </a:spcAft>
              <a:buFont typeface="Arial" pitchFamily="34" charset="0"/>
              <a:buChar char="•"/>
              <a:defRPr/>
            </a:pPr>
            <a:r>
              <a:rPr lang="en-GB" sz="2000" dirty="0" err="1">
                <a:latin typeface="Arial" charset="0"/>
              </a:rPr>
              <a:t>Dadansoddi</a:t>
            </a:r>
            <a:r>
              <a:rPr lang="en-GB" sz="2000" dirty="0">
                <a:latin typeface="Arial" charset="0"/>
              </a:rPr>
              <a:t> </a:t>
            </a:r>
            <a:r>
              <a:rPr lang="en-GB" sz="2000" dirty="0" err="1">
                <a:latin typeface="Arial" charset="0"/>
              </a:rPr>
              <a:t>wrth</a:t>
            </a:r>
            <a:r>
              <a:rPr lang="en-GB" sz="2000" dirty="0">
                <a:latin typeface="Arial" charset="0"/>
              </a:rPr>
              <a:t> </a:t>
            </a:r>
            <a:r>
              <a:rPr lang="en-GB" sz="2000" dirty="0" err="1">
                <a:latin typeface="Arial" charset="0"/>
              </a:rPr>
              <a:t>asesu</a:t>
            </a:r>
            <a:r>
              <a:rPr lang="en-GB" sz="2000" dirty="0">
                <a:latin typeface="Arial" charset="0"/>
              </a:rPr>
              <a:t> </a:t>
            </a:r>
            <a:r>
              <a:rPr lang="en-GB" sz="2000" dirty="0" err="1">
                <a:latin typeface="Arial" charset="0"/>
              </a:rPr>
              <a:t>er</a:t>
            </a:r>
            <a:r>
              <a:rPr lang="en-GB" sz="2000" dirty="0">
                <a:latin typeface="Arial" charset="0"/>
              </a:rPr>
              <a:t> </a:t>
            </a:r>
            <a:r>
              <a:rPr lang="en-GB" sz="2000" dirty="0" err="1">
                <a:latin typeface="Arial" charset="0"/>
              </a:rPr>
              <a:t>mwyn</a:t>
            </a:r>
            <a:r>
              <a:rPr lang="en-GB" sz="2000" dirty="0">
                <a:latin typeface="Arial" charset="0"/>
              </a:rPr>
              <a:t> </a:t>
            </a:r>
            <a:r>
              <a:rPr lang="en-GB" sz="2000" dirty="0" err="1">
                <a:latin typeface="Arial" charset="0"/>
              </a:rPr>
              <a:t>llywio</a:t>
            </a:r>
            <a:r>
              <a:rPr lang="en-GB" sz="2000" dirty="0">
                <a:latin typeface="Arial" charset="0"/>
              </a:rPr>
              <a:t> </a:t>
            </a:r>
            <a:r>
              <a:rPr lang="en-GB" sz="2000" dirty="0" err="1">
                <a:latin typeface="Arial" charset="0"/>
              </a:rPr>
              <a:t>ymyriadau</a:t>
            </a:r>
            <a:r>
              <a:rPr lang="en-GB" sz="2000" dirty="0">
                <a:latin typeface="Arial" charset="0"/>
              </a:rPr>
              <a:t> </a:t>
            </a:r>
          </a:p>
          <a:p>
            <a:pPr fontAlgn="auto">
              <a:lnSpc>
                <a:spcPct val="110000"/>
              </a:lnSpc>
              <a:spcBef>
                <a:spcPts val="0"/>
              </a:spcBef>
              <a:spcAft>
                <a:spcPts val="0"/>
              </a:spcAft>
              <a:buFont typeface="Arial" pitchFamily="34" charset="0"/>
              <a:buChar char="•"/>
              <a:defRPr/>
            </a:pPr>
            <a:r>
              <a:rPr lang="en-GB" sz="2000" dirty="0" err="1">
                <a:solidFill>
                  <a:schemeClr val="accent1"/>
                </a:solidFill>
                <a:latin typeface="Arial" charset="0"/>
              </a:rPr>
              <a:t>Cydweithio</a:t>
            </a:r>
            <a:r>
              <a:rPr lang="en-GB" sz="2000" dirty="0">
                <a:solidFill>
                  <a:schemeClr val="accent1"/>
                </a:solidFill>
                <a:latin typeface="Arial" charset="0"/>
              </a:rPr>
              <a:t> a </a:t>
            </a:r>
            <a:r>
              <a:rPr lang="en-GB" sz="2000" dirty="0" err="1">
                <a:solidFill>
                  <a:schemeClr val="accent1"/>
                </a:solidFill>
                <a:latin typeface="Arial" charset="0"/>
              </a:rPr>
              <a:t>defnyddwyr</a:t>
            </a:r>
            <a:r>
              <a:rPr lang="en-GB" sz="2000" dirty="0">
                <a:solidFill>
                  <a:schemeClr val="accent1"/>
                </a:solidFill>
                <a:latin typeface="Arial" charset="0"/>
              </a:rPr>
              <a:t> </a:t>
            </a:r>
            <a:r>
              <a:rPr lang="en-GB" sz="2000" dirty="0" err="1">
                <a:solidFill>
                  <a:schemeClr val="accent1"/>
                </a:solidFill>
                <a:latin typeface="Arial" charset="0"/>
              </a:rPr>
              <a:t>gwasanethau</a:t>
            </a:r>
            <a:r>
              <a:rPr lang="en-GB" sz="2000" dirty="0">
                <a:solidFill>
                  <a:schemeClr val="accent1"/>
                </a:solidFill>
                <a:latin typeface="Arial" charset="0"/>
              </a:rPr>
              <a:t> a </a:t>
            </a:r>
            <a:r>
              <a:rPr lang="en-GB" sz="2000" dirty="0" err="1">
                <a:solidFill>
                  <a:schemeClr val="accent1"/>
                </a:solidFill>
                <a:latin typeface="Arial" charset="0"/>
              </a:rPr>
              <a:t>gofalwyr</a:t>
            </a:r>
            <a:r>
              <a:rPr lang="en-GB" sz="2000" dirty="0">
                <a:solidFill>
                  <a:schemeClr val="accent1"/>
                </a:solidFill>
                <a:latin typeface="Arial" charset="0"/>
              </a:rPr>
              <a:t> a </a:t>
            </a:r>
            <a:r>
              <a:rPr lang="en-GB" sz="2000" dirty="0" err="1">
                <a:solidFill>
                  <a:schemeClr val="accent1"/>
                </a:solidFill>
                <a:latin typeface="Arial" charset="0"/>
              </a:rPr>
              <a:t>gweithwyr</a:t>
            </a:r>
            <a:r>
              <a:rPr lang="en-GB" sz="2000" dirty="0">
                <a:solidFill>
                  <a:schemeClr val="accent1"/>
                </a:solidFill>
                <a:latin typeface="Arial" charset="0"/>
              </a:rPr>
              <a:t> </a:t>
            </a:r>
            <a:r>
              <a:rPr lang="en-GB" sz="2000" dirty="0" err="1">
                <a:solidFill>
                  <a:schemeClr val="accent1"/>
                </a:solidFill>
                <a:latin typeface="Arial" charset="0"/>
              </a:rPr>
              <a:t>professiynol</a:t>
            </a:r>
            <a:r>
              <a:rPr lang="en-GB" sz="2000" dirty="0">
                <a:solidFill>
                  <a:schemeClr val="accent1"/>
                </a:solidFill>
                <a:latin typeface="Arial" charset="0"/>
              </a:rPr>
              <a:t> </a:t>
            </a:r>
            <a:r>
              <a:rPr lang="en-GB" sz="2000" dirty="0" err="1">
                <a:solidFill>
                  <a:schemeClr val="accent1"/>
                </a:solidFill>
                <a:latin typeface="Arial" charset="0"/>
              </a:rPr>
              <a:t>eraill</a:t>
            </a:r>
            <a:endParaRPr lang="en-GB" sz="2000" dirty="0">
              <a:solidFill>
                <a:schemeClr val="accent1"/>
              </a:solidFill>
              <a:latin typeface="Arial" charset="0"/>
            </a:endParaRPr>
          </a:p>
          <a:p>
            <a:pPr fontAlgn="auto">
              <a:lnSpc>
                <a:spcPct val="110000"/>
              </a:lnSpc>
              <a:spcBef>
                <a:spcPts val="0"/>
              </a:spcBef>
              <a:spcAft>
                <a:spcPts val="0"/>
              </a:spcAft>
              <a:buFont typeface="Arial" pitchFamily="34" charset="0"/>
              <a:buChar char="•"/>
              <a:defRPr/>
            </a:pPr>
            <a:r>
              <a:rPr lang="en-GB" sz="2000" dirty="0" err="1">
                <a:latin typeface="Arial" charset="0"/>
              </a:rPr>
              <a:t>Ymyriad</a:t>
            </a:r>
            <a:r>
              <a:rPr lang="en-GB" sz="2000" dirty="0">
                <a:latin typeface="Arial" charset="0"/>
              </a:rPr>
              <a:t> a </a:t>
            </a:r>
            <a:r>
              <a:rPr lang="en-GB" sz="2000" dirty="0" err="1">
                <a:latin typeface="Arial" charset="0"/>
              </a:rPr>
              <a:t>chymhwyso</a:t>
            </a:r>
            <a:r>
              <a:rPr lang="en-GB" sz="2000" dirty="0">
                <a:latin typeface="Arial" charset="0"/>
              </a:rPr>
              <a:t> barn </a:t>
            </a:r>
            <a:r>
              <a:rPr lang="en-GB" sz="2000" dirty="0" err="1">
                <a:latin typeface="Arial" charset="0"/>
              </a:rPr>
              <a:t>broffesiynol</a:t>
            </a:r>
            <a:r>
              <a:rPr lang="en-GB" sz="2000" dirty="0">
                <a:latin typeface="Arial" charset="0"/>
              </a:rPr>
              <a:t> </a:t>
            </a:r>
            <a:r>
              <a:rPr lang="en-GB" sz="2000" dirty="0" err="1">
                <a:latin typeface="Arial" charset="0"/>
              </a:rPr>
              <a:t>mewn</a:t>
            </a:r>
            <a:r>
              <a:rPr lang="en-GB" sz="2000" dirty="0">
                <a:latin typeface="Arial" charset="0"/>
              </a:rPr>
              <a:t> </a:t>
            </a:r>
            <a:r>
              <a:rPr lang="en-GB" sz="2000" dirty="0" err="1">
                <a:latin typeface="Arial" charset="0"/>
              </a:rPr>
              <a:t>sefyllfaoedd</a:t>
            </a:r>
            <a:r>
              <a:rPr lang="en-GB" sz="2000" dirty="0">
                <a:latin typeface="Arial" charset="0"/>
              </a:rPr>
              <a:t> </a:t>
            </a:r>
            <a:r>
              <a:rPr lang="en-GB" sz="2000" dirty="0" err="1">
                <a:latin typeface="Arial" charset="0"/>
              </a:rPr>
              <a:t>cynyddol</a:t>
            </a:r>
            <a:r>
              <a:rPr lang="en-GB" sz="2000" dirty="0">
                <a:latin typeface="Arial" charset="0"/>
              </a:rPr>
              <a:t> </a:t>
            </a:r>
            <a:r>
              <a:rPr lang="en-GB" sz="2000" dirty="0" err="1">
                <a:latin typeface="Arial" charset="0"/>
              </a:rPr>
              <a:t>gymhleth</a:t>
            </a:r>
            <a:r>
              <a:rPr lang="en-GB" sz="2000" dirty="0">
                <a:latin typeface="Arial" charset="0"/>
              </a:rPr>
              <a:t> </a:t>
            </a:r>
          </a:p>
          <a:p>
            <a:pPr fontAlgn="auto">
              <a:spcBef>
                <a:spcPct val="100000"/>
              </a:spcBef>
              <a:spcAft>
                <a:spcPts val="0"/>
              </a:spcAft>
              <a:buFont typeface="Arial" pitchFamily="34" charset="0"/>
              <a:buChar char="•"/>
              <a:defRPr/>
            </a:pPr>
            <a:endParaRPr lang="en-GB" sz="2000" dirty="0">
              <a:latin typeface="Arial" charset="0"/>
            </a:endParaRPr>
          </a:p>
        </p:txBody>
      </p:sp>
      <p:sp>
        <p:nvSpPr>
          <p:cNvPr id="2052" name="Rectangle 6"/>
          <p:cNvSpPr>
            <a:spLocks noGrp="1" noChangeArrowheads="1"/>
          </p:cNvSpPr>
          <p:nvPr>
            <p:ph type="body" sz="half" idx="2"/>
          </p:nvPr>
        </p:nvSpPr>
        <p:spPr>
          <a:xfrm>
            <a:off x="4648200" y="1412875"/>
            <a:ext cx="4316288" cy="4176713"/>
          </a:xfrm>
        </p:spPr>
        <p:txBody>
          <a:bodyPr rtlCol="0">
            <a:normAutofit/>
          </a:bodyPr>
          <a:lstStyle/>
          <a:p>
            <a:pPr marL="0" indent="0" fontAlgn="auto">
              <a:spcBef>
                <a:spcPts val="0"/>
              </a:spcBef>
              <a:spcAft>
                <a:spcPts val="0"/>
              </a:spcAft>
              <a:buFontTx/>
              <a:buNone/>
              <a:defRPr/>
            </a:pPr>
            <a:r>
              <a:rPr lang="en-GB" sz="2000" b="1" dirty="0">
                <a:latin typeface="Arial" charset="0"/>
              </a:rPr>
              <a:t>Portfolio is based on the Social Care Wales requirements and the  National Occupational Standards</a:t>
            </a:r>
          </a:p>
          <a:p>
            <a:pPr marL="0" indent="0" fontAlgn="auto">
              <a:spcBef>
                <a:spcPts val="0"/>
              </a:spcBef>
              <a:spcAft>
                <a:spcPts val="0"/>
              </a:spcAft>
              <a:buFontTx/>
              <a:buNone/>
              <a:defRPr/>
            </a:pPr>
            <a:r>
              <a:rPr lang="en-GB" sz="2000" b="1" dirty="0">
                <a:latin typeface="Arial" charset="0"/>
              </a:rPr>
              <a:t>Learning outcomes:</a:t>
            </a:r>
            <a:r>
              <a:rPr lang="en-GB" sz="1800" b="1" dirty="0">
                <a:latin typeface="Arial" charset="0"/>
              </a:rPr>
              <a:t> </a:t>
            </a:r>
          </a:p>
          <a:p>
            <a:pPr fontAlgn="auto">
              <a:spcBef>
                <a:spcPts val="0"/>
              </a:spcBef>
              <a:spcAft>
                <a:spcPts val="0"/>
              </a:spcAft>
              <a:buFont typeface="Arial" pitchFamily="34" charset="0"/>
              <a:buChar char="•"/>
              <a:defRPr/>
            </a:pPr>
            <a:r>
              <a:rPr lang="en-GB" sz="2000" dirty="0">
                <a:latin typeface="Arial" charset="0"/>
              </a:rPr>
              <a:t>Applying analysis in assessment to inform intervention</a:t>
            </a:r>
          </a:p>
          <a:p>
            <a:pPr fontAlgn="auto">
              <a:spcBef>
                <a:spcPts val="0"/>
              </a:spcBef>
              <a:spcAft>
                <a:spcPts val="0"/>
              </a:spcAft>
              <a:buFont typeface="Arial" pitchFamily="34" charset="0"/>
              <a:buChar char="•"/>
              <a:defRPr/>
            </a:pPr>
            <a:r>
              <a:rPr lang="en-GB" sz="2000" dirty="0">
                <a:latin typeface="Arial" charset="0"/>
              </a:rPr>
              <a:t>Working collaboratively individuals their families and carers and other professional </a:t>
            </a:r>
          </a:p>
          <a:p>
            <a:pPr fontAlgn="auto">
              <a:spcBef>
                <a:spcPts val="0"/>
              </a:spcBef>
              <a:spcAft>
                <a:spcPts val="0"/>
              </a:spcAft>
              <a:buFont typeface="Arial" pitchFamily="34" charset="0"/>
              <a:buChar char="•"/>
              <a:defRPr/>
            </a:pPr>
            <a:r>
              <a:rPr lang="en-GB" sz="2000" dirty="0">
                <a:latin typeface="Arial" charset="0"/>
              </a:rPr>
              <a:t>Intervention and application of professional judgement in increasingly complex situations.</a:t>
            </a:r>
          </a:p>
          <a:p>
            <a:pPr fontAlgn="auto">
              <a:spcAft>
                <a:spcPts val="0"/>
              </a:spcAft>
              <a:buFont typeface="Arial" pitchFamily="34" charset="0"/>
              <a:buChar char="•"/>
              <a:defRPr/>
            </a:pPr>
            <a:endParaRPr lang="en-GB" sz="1800" dirty="0">
              <a:latin typeface="Arial" charset="0"/>
            </a:endParaRPr>
          </a:p>
        </p:txBody>
      </p:sp>
      <p:pic>
        <p:nvPicPr>
          <p:cNvPr id="7" name="Picture 6" descr="sue heade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9144000" cy="620713"/>
          </a:xfrm>
          <a:prstGeom prst="rect">
            <a:avLst/>
          </a:prstGeom>
          <a:ln>
            <a:noFill/>
          </a:ln>
          <a:effectLst>
            <a:softEdge rad="112500"/>
          </a:effectLst>
          <a:extLst/>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r>
              <a:rPr lang="en-GB">
                <a:latin typeface="Arial" charset="0"/>
              </a:rPr>
              <a:t>Rhan 1 / Section 1</a:t>
            </a:r>
          </a:p>
        </p:txBody>
      </p:sp>
      <p:sp>
        <p:nvSpPr>
          <p:cNvPr id="30722" name="Content Placeholder 2"/>
          <p:cNvSpPr>
            <a:spLocks noGrp="1"/>
          </p:cNvSpPr>
          <p:nvPr>
            <p:ph sz="half" idx="1"/>
          </p:nvPr>
        </p:nvSpPr>
        <p:spPr>
          <a:xfrm>
            <a:off x="323850" y="1600200"/>
            <a:ext cx="4171950" cy="3989388"/>
          </a:xfrm>
        </p:spPr>
        <p:txBody>
          <a:bodyPr/>
          <a:lstStyle/>
          <a:p>
            <a:r>
              <a:rPr lang="en-GB">
                <a:latin typeface="Arial" charset="0"/>
              </a:rPr>
              <a:t>Rhestr cynnwys portffolio </a:t>
            </a:r>
            <a:r>
              <a:rPr lang="en-GB">
                <a:solidFill>
                  <a:srgbClr val="FF0000"/>
                </a:solidFill>
                <a:latin typeface="Arial" charset="0"/>
              </a:rPr>
              <a:t>(Tud. 4)</a:t>
            </a:r>
          </a:p>
          <a:p>
            <a:r>
              <a:rPr lang="en-GB">
                <a:latin typeface="Arial" charset="0"/>
              </a:rPr>
              <a:t>Defnyddiol ar y diwedd i sicrhau fod popeth yn eich portffolio </a:t>
            </a:r>
          </a:p>
        </p:txBody>
      </p:sp>
      <p:sp>
        <p:nvSpPr>
          <p:cNvPr id="30723" name="Content Placeholder 3"/>
          <p:cNvSpPr>
            <a:spLocks noGrp="1"/>
          </p:cNvSpPr>
          <p:nvPr>
            <p:ph sz="half" idx="2"/>
          </p:nvPr>
        </p:nvSpPr>
        <p:spPr>
          <a:xfrm>
            <a:off x="4648200" y="1600200"/>
            <a:ext cx="4038600" cy="3989388"/>
          </a:xfrm>
        </p:spPr>
        <p:txBody>
          <a:bodyPr/>
          <a:lstStyle/>
          <a:p>
            <a:r>
              <a:rPr lang="en-GB">
                <a:latin typeface="Arial" charset="0"/>
              </a:rPr>
              <a:t>List of portfolio content </a:t>
            </a:r>
            <a:r>
              <a:rPr lang="en-GB">
                <a:solidFill>
                  <a:srgbClr val="FF0000"/>
                </a:solidFill>
                <a:latin typeface="Arial" charset="0"/>
              </a:rPr>
              <a:t>(Page 4)</a:t>
            </a:r>
          </a:p>
          <a:p>
            <a:r>
              <a:rPr lang="en-GB">
                <a:latin typeface="Arial" charset="0"/>
              </a:rPr>
              <a:t>Useful as a tool at the end to ensure your portfolio is complete  </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1354137"/>
          </a:xfrm>
        </p:spPr>
        <p:txBody>
          <a:bodyPr rtlCol="0">
            <a:normAutofit fontScale="90000"/>
          </a:bodyPr>
          <a:lstStyle/>
          <a:p>
            <a:pPr fontAlgn="auto">
              <a:spcAft>
                <a:spcPts val="0"/>
              </a:spcAft>
              <a:defRPr/>
            </a:pPr>
            <a:r>
              <a:rPr lang="en-GB">
                <a:latin typeface="Arial" charset="0"/>
              </a:rPr>
              <a:t>Adolygiad Datblygiadol</a:t>
            </a:r>
            <a:br>
              <a:rPr lang="en-GB">
                <a:latin typeface="Arial" charset="0"/>
              </a:rPr>
            </a:br>
            <a:r>
              <a:rPr lang="en-GB">
                <a:latin typeface="Arial" charset="0"/>
              </a:rPr>
              <a:t>Developmental Review</a:t>
            </a:r>
          </a:p>
        </p:txBody>
      </p:sp>
      <p:sp>
        <p:nvSpPr>
          <p:cNvPr id="6147" name="Content Placeholder 2"/>
          <p:cNvSpPr>
            <a:spLocks noGrp="1"/>
          </p:cNvSpPr>
          <p:nvPr>
            <p:ph sz="half" idx="1"/>
          </p:nvPr>
        </p:nvSpPr>
        <p:spPr>
          <a:xfrm>
            <a:off x="251520" y="1600200"/>
            <a:ext cx="4244280" cy="3989388"/>
          </a:xfrm>
        </p:spPr>
        <p:txBody>
          <a:bodyPr rtlCol="0">
            <a:normAutofit fontScale="77500" lnSpcReduction="20000"/>
          </a:bodyPr>
          <a:lstStyle/>
          <a:p>
            <a:pPr marL="0" indent="0" fontAlgn="auto">
              <a:spcAft>
                <a:spcPts val="0"/>
              </a:spcAft>
              <a:buFontTx/>
              <a:buNone/>
              <a:defRPr/>
            </a:pPr>
            <a:endParaRPr lang="en-GB" b="1" dirty="0">
              <a:latin typeface="Arial"/>
              <a:cs typeface="Arial"/>
            </a:endParaRPr>
          </a:p>
          <a:p>
            <a:pPr marL="0" indent="0" fontAlgn="auto">
              <a:spcAft>
                <a:spcPts val="0"/>
              </a:spcAft>
              <a:buFontTx/>
              <a:buNone/>
              <a:defRPr/>
            </a:pPr>
            <a:r>
              <a:rPr lang="en-GB" b="1" dirty="0" err="1">
                <a:latin typeface="Arial"/>
                <a:cs typeface="Arial"/>
              </a:rPr>
              <a:t>Ymarfer</a:t>
            </a:r>
            <a:endParaRPr lang="en-GB" b="1" dirty="0">
              <a:latin typeface="Arial"/>
              <a:cs typeface="Arial"/>
            </a:endParaRPr>
          </a:p>
          <a:p>
            <a:r>
              <a:rPr lang="cy-GB" dirty="0">
                <a:latin typeface="Arial"/>
                <a:cs typeface="Arial"/>
              </a:rPr>
              <a:t>Edrych yn ôl ar eich blwyddyn gyntaf o ymarfer, nodwch feysydd yr ydych yn teimlo eich bod wedi'u datblygu'n broffesiynol ers cymhwyso? </a:t>
            </a:r>
            <a:endParaRPr lang="en-GB" dirty="0">
              <a:latin typeface="Arial"/>
              <a:cs typeface="Arial"/>
            </a:endParaRPr>
          </a:p>
          <a:p>
            <a:r>
              <a:rPr lang="cy-GB" dirty="0">
                <a:latin typeface="Arial"/>
                <a:cs typeface="Arial"/>
              </a:rPr>
              <a:t>Pa feysydd yr ydych yn feddwl fydd yn bwysig i chi eu datblygu dros y flwyddyn nesaf? E.e. bylchau yn eich gwybodaeth neu sgiliau</a:t>
            </a:r>
            <a:endParaRPr lang="en-GB" dirty="0">
              <a:latin typeface="Arial"/>
              <a:cs typeface="Arial"/>
            </a:endParaRPr>
          </a:p>
        </p:txBody>
      </p:sp>
      <p:sp>
        <p:nvSpPr>
          <p:cNvPr id="6148" name="Content Placeholder 3"/>
          <p:cNvSpPr>
            <a:spLocks noGrp="1"/>
          </p:cNvSpPr>
          <p:nvPr>
            <p:ph sz="half" idx="2"/>
          </p:nvPr>
        </p:nvSpPr>
        <p:spPr>
          <a:xfrm>
            <a:off x="4648200" y="1600200"/>
            <a:ext cx="4244975" cy="3989388"/>
          </a:xfrm>
        </p:spPr>
        <p:txBody>
          <a:bodyPr rtlCol="0">
            <a:normAutofit fontScale="77500" lnSpcReduction="20000"/>
          </a:bodyPr>
          <a:lstStyle/>
          <a:p>
            <a:pPr marL="0" indent="0" fontAlgn="auto">
              <a:spcAft>
                <a:spcPts val="0"/>
              </a:spcAft>
              <a:buFontTx/>
              <a:buNone/>
              <a:defRPr/>
            </a:pPr>
            <a:endParaRPr lang="en-GB" b="1" dirty="0">
              <a:latin typeface="Arial" charset="0"/>
            </a:endParaRPr>
          </a:p>
          <a:p>
            <a:pPr marL="0" indent="0" fontAlgn="auto">
              <a:spcAft>
                <a:spcPts val="0"/>
              </a:spcAft>
              <a:buFontTx/>
              <a:buNone/>
              <a:defRPr/>
            </a:pPr>
            <a:r>
              <a:rPr lang="en-GB" b="1" dirty="0">
                <a:latin typeface="Arial" charset="0"/>
              </a:rPr>
              <a:t>Activity (Small groups)</a:t>
            </a:r>
          </a:p>
          <a:p>
            <a:pPr fontAlgn="auto">
              <a:spcAft>
                <a:spcPts val="0"/>
              </a:spcAft>
              <a:defRPr/>
            </a:pPr>
            <a:r>
              <a:rPr lang="en-GB" dirty="0">
                <a:latin typeface="Arial" charset="0"/>
              </a:rPr>
              <a:t>Looking back over your first year in practice, identify key areas where you feel you have developed professionally since qualifying?</a:t>
            </a:r>
          </a:p>
          <a:p>
            <a:pPr fontAlgn="auto">
              <a:spcAft>
                <a:spcPts val="0"/>
              </a:spcAft>
              <a:defRPr/>
            </a:pPr>
            <a:r>
              <a:rPr lang="en-GB" dirty="0">
                <a:latin typeface="Arial" charset="0"/>
              </a:rPr>
              <a:t>What areas do you think will be important for you to develop over the next year? E.g. gaps in your knowledge or skills.</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4"/>
          <p:cNvSpPr>
            <a:spLocks noGrp="1" noChangeArrowheads="1"/>
          </p:cNvSpPr>
          <p:nvPr>
            <p:ph type="title"/>
          </p:nvPr>
        </p:nvSpPr>
        <p:spPr>
          <a:xfrm>
            <a:off x="457200" y="274638"/>
            <a:ext cx="8229600" cy="1354137"/>
          </a:xfrm>
        </p:spPr>
        <p:txBody>
          <a:bodyPr/>
          <a:lstStyle/>
          <a:p>
            <a:r>
              <a:rPr lang="en-GB" sz="4000">
                <a:latin typeface="Arial" charset="0"/>
              </a:rPr>
              <a:t>Adolygiad Datblygiadol </a:t>
            </a:r>
            <a:br>
              <a:rPr lang="en-GB" sz="4000">
                <a:latin typeface="Arial" charset="0"/>
              </a:rPr>
            </a:br>
            <a:r>
              <a:rPr lang="en-GB" sz="4000">
                <a:latin typeface="Arial" charset="0"/>
              </a:rPr>
              <a:t>Developmental Review </a:t>
            </a:r>
          </a:p>
        </p:txBody>
      </p:sp>
      <p:sp>
        <p:nvSpPr>
          <p:cNvPr id="31746" name="Rectangle 5"/>
          <p:cNvSpPr>
            <a:spLocks noGrp="1" noChangeArrowheads="1"/>
          </p:cNvSpPr>
          <p:nvPr>
            <p:ph type="body" sz="half" idx="1"/>
          </p:nvPr>
        </p:nvSpPr>
        <p:spPr>
          <a:xfrm>
            <a:off x="457200" y="1600200"/>
            <a:ext cx="4038600" cy="3989388"/>
          </a:xfrm>
        </p:spPr>
        <p:txBody>
          <a:bodyPr/>
          <a:lstStyle/>
          <a:p>
            <a:pPr>
              <a:buFont typeface="Arial" charset="0"/>
              <a:buNone/>
            </a:pPr>
            <a:r>
              <a:rPr lang="en-GB" b="1" dirty="0" err="1">
                <a:latin typeface="Arial" charset="0"/>
              </a:rPr>
              <a:t>Rhan</a:t>
            </a:r>
            <a:r>
              <a:rPr lang="en-GB" b="1" dirty="0">
                <a:latin typeface="Arial" charset="0"/>
              </a:rPr>
              <a:t> 2 </a:t>
            </a:r>
            <a:r>
              <a:rPr lang="en-GB" dirty="0">
                <a:solidFill>
                  <a:srgbClr val="FF0000"/>
                </a:solidFill>
                <a:latin typeface="Arial" charset="0"/>
              </a:rPr>
              <a:t>(</a:t>
            </a:r>
            <a:r>
              <a:rPr lang="en-GB" dirty="0" err="1">
                <a:solidFill>
                  <a:srgbClr val="FF0000"/>
                </a:solidFill>
                <a:latin typeface="Arial" charset="0"/>
              </a:rPr>
              <a:t>Tud</a:t>
            </a:r>
            <a:r>
              <a:rPr lang="en-GB" dirty="0">
                <a:solidFill>
                  <a:srgbClr val="FF0000"/>
                </a:solidFill>
                <a:latin typeface="Arial" charset="0"/>
              </a:rPr>
              <a:t>. 5)</a:t>
            </a:r>
            <a:endParaRPr lang="en-GB" b="1" dirty="0">
              <a:latin typeface="Arial" charset="0"/>
            </a:endParaRPr>
          </a:p>
          <a:p>
            <a:r>
              <a:rPr lang="cy-GB" dirty="0"/>
              <a:t>500 o eiriau i </a:t>
            </a:r>
            <a:r>
              <a:rPr lang="cy-GB" dirty="0" smtClean="0"/>
              <a:t>nodi </a:t>
            </a:r>
            <a:r>
              <a:rPr lang="cy-GB" dirty="0"/>
              <a:t>a </a:t>
            </a:r>
            <a:r>
              <a:rPr lang="cy-GB" dirty="0" smtClean="0"/>
              <a:t>chyfiawnhau </a:t>
            </a:r>
            <a:r>
              <a:rPr lang="cy-GB" dirty="0"/>
              <a:t>eich prif anghenion dysgu cytunedig ar gyfer y 3 canlyniadau dysgu NOS.</a:t>
            </a:r>
            <a:endParaRPr lang="en-GB" dirty="0"/>
          </a:p>
        </p:txBody>
      </p:sp>
      <p:sp>
        <p:nvSpPr>
          <p:cNvPr id="31747" name="Rectangle 6"/>
          <p:cNvSpPr>
            <a:spLocks noGrp="1" noChangeArrowheads="1"/>
          </p:cNvSpPr>
          <p:nvPr>
            <p:ph type="body" sz="half" idx="2"/>
          </p:nvPr>
        </p:nvSpPr>
        <p:spPr>
          <a:xfrm>
            <a:off x="4648200" y="1600200"/>
            <a:ext cx="4038600" cy="3989388"/>
          </a:xfrm>
        </p:spPr>
        <p:txBody>
          <a:bodyPr/>
          <a:lstStyle/>
          <a:p>
            <a:pPr>
              <a:buFont typeface="Arial" charset="0"/>
              <a:buNone/>
            </a:pPr>
            <a:r>
              <a:rPr lang="en-GB" b="1" dirty="0">
                <a:latin typeface="Arial" charset="0"/>
              </a:rPr>
              <a:t>Section 2 </a:t>
            </a:r>
            <a:r>
              <a:rPr lang="en-GB" dirty="0">
                <a:solidFill>
                  <a:srgbClr val="FF0000"/>
                </a:solidFill>
                <a:latin typeface="Arial" charset="0"/>
              </a:rPr>
              <a:t>(Page 5)</a:t>
            </a:r>
          </a:p>
          <a:p>
            <a:r>
              <a:rPr lang="en-GB" dirty="0">
                <a:latin typeface="Arial" charset="0"/>
              </a:rPr>
              <a:t>500 words to identify and justify your agreed main learning needs for the 3 NOS learning outcomes</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4"/>
          <p:cNvSpPr>
            <a:spLocks noGrp="1" noChangeArrowheads="1"/>
          </p:cNvSpPr>
          <p:nvPr>
            <p:ph type="title"/>
          </p:nvPr>
        </p:nvSpPr>
        <p:spPr>
          <a:xfrm>
            <a:off x="468313" y="260350"/>
            <a:ext cx="8229600" cy="936625"/>
          </a:xfrm>
        </p:spPr>
        <p:txBody>
          <a:bodyPr/>
          <a:lstStyle/>
          <a:p>
            <a:r>
              <a:rPr lang="en-GB" sz="4000">
                <a:latin typeface="Arial" charset="0"/>
              </a:rPr>
              <a:t>Arsylliad / Observation</a:t>
            </a:r>
          </a:p>
        </p:txBody>
      </p:sp>
      <p:sp>
        <p:nvSpPr>
          <p:cNvPr id="34818" name="Rectangle 5"/>
          <p:cNvSpPr>
            <a:spLocks noGrp="1" noChangeArrowheads="1"/>
          </p:cNvSpPr>
          <p:nvPr>
            <p:ph type="body" sz="half" idx="1"/>
          </p:nvPr>
        </p:nvSpPr>
        <p:spPr>
          <a:xfrm>
            <a:off x="250825" y="1196975"/>
            <a:ext cx="4244975" cy="3989388"/>
          </a:xfrm>
        </p:spPr>
        <p:txBody>
          <a:bodyPr/>
          <a:lstStyle/>
          <a:p>
            <a:pPr>
              <a:buFont typeface="Arial" charset="0"/>
              <a:buNone/>
            </a:pPr>
            <a:r>
              <a:rPr lang="en-GB" sz="2400" b="1" dirty="0" err="1">
                <a:latin typeface="Arial" charset="0"/>
              </a:rPr>
              <a:t>Rhan</a:t>
            </a:r>
            <a:r>
              <a:rPr lang="en-GB" sz="2400" b="1" dirty="0">
                <a:latin typeface="Arial" charset="0"/>
              </a:rPr>
              <a:t> 3 </a:t>
            </a:r>
            <a:r>
              <a:rPr lang="en-GB" sz="2400" dirty="0">
                <a:solidFill>
                  <a:srgbClr val="FF0000"/>
                </a:solidFill>
                <a:latin typeface="Arial" charset="0"/>
              </a:rPr>
              <a:t>(</a:t>
            </a:r>
            <a:r>
              <a:rPr lang="en-GB" sz="2400" dirty="0" err="1">
                <a:solidFill>
                  <a:srgbClr val="FF0000"/>
                </a:solidFill>
                <a:latin typeface="Arial" charset="0"/>
              </a:rPr>
              <a:t>Tud</a:t>
            </a:r>
            <a:r>
              <a:rPr lang="en-GB" sz="2400" dirty="0">
                <a:solidFill>
                  <a:srgbClr val="FF0000"/>
                </a:solidFill>
                <a:latin typeface="Arial" charset="0"/>
              </a:rPr>
              <a:t>. 6)</a:t>
            </a:r>
            <a:endParaRPr lang="en-GB" sz="2400" b="1" dirty="0">
              <a:latin typeface="Arial" charset="0"/>
            </a:endParaRPr>
          </a:p>
          <a:p>
            <a:r>
              <a:rPr lang="en-GB" sz="2000" dirty="0" err="1">
                <a:latin typeface="Arial" charset="0"/>
              </a:rPr>
              <a:t>Angen</a:t>
            </a:r>
            <a:r>
              <a:rPr lang="en-GB" sz="2000" dirty="0">
                <a:latin typeface="Arial" charset="0"/>
              </a:rPr>
              <a:t> </a:t>
            </a:r>
            <a:r>
              <a:rPr lang="en-GB" sz="2000" dirty="0" err="1">
                <a:latin typeface="Arial" charset="0"/>
              </a:rPr>
              <a:t>cwblhau</a:t>
            </a:r>
            <a:r>
              <a:rPr lang="en-GB" sz="2000" dirty="0">
                <a:latin typeface="Arial" charset="0"/>
              </a:rPr>
              <a:t> 1 </a:t>
            </a:r>
            <a:r>
              <a:rPr lang="en-GB" sz="2000" dirty="0" err="1">
                <a:latin typeface="Arial" charset="0"/>
              </a:rPr>
              <a:t>arsylliad</a:t>
            </a:r>
            <a:endParaRPr lang="en-GB" sz="2000" dirty="0">
              <a:latin typeface="Arial" charset="0"/>
            </a:endParaRPr>
          </a:p>
          <a:p>
            <a:r>
              <a:rPr lang="en-GB" sz="2000" dirty="0" err="1">
                <a:solidFill>
                  <a:schemeClr val="accent1"/>
                </a:solidFill>
                <a:latin typeface="Arial" charset="0"/>
              </a:rPr>
              <a:t>Caniatâd</a:t>
            </a:r>
            <a:r>
              <a:rPr lang="en-GB" sz="2000" dirty="0">
                <a:solidFill>
                  <a:schemeClr val="accent1"/>
                </a:solidFill>
                <a:latin typeface="Arial" charset="0"/>
              </a:rPr>
              <a:t> y </a:t>
            </a:r>
            <a:r>
              <a:rPr lang="en-GB" sz="2000" dirty="0" err="1">
                <a:solidFill>
                  <a:schemeClr val="accent1"/>
                </a:solidFill>
                <a:latin typeface="Arial" charset="0"/>
              </a:rPr>
              <a:t>defnyddiwr</a:t>
            </a:r>
            <a:r>
              <a:rPr lang="en-GB" sz="2000" dirty="0">
                <a:solidFill>
                  <a:schemeClr val="accent1"/>
                </a:solidFill>
                <a:latin typeface="Arial" charset="0"/>
              </a:rPr>
              <a:t> </a:t>
            </a:r>
            <a:r>
              <a:rPr lang="en-GB" sz="2000" dirty="0" err="1">
                <a:solidFill>
                  <a:schemeClr val="accent1"/>
                </a:solidFill>
                <a:latin typeface="Arial" charset="0"/>
              </a:rPr>
              <a:t>gwasanaeth</a:t>
            </a:r>
            <a:endParaRPr lang="en-GB" sz="2000" dirty="0">
              <a:solidFill>
                <a:schemeClr val="accent1"/>
              </a:solidFill>
              <a:latin typeface="Arial" charset="0"/>
            </a:endParaRPr>
          </a:p>
          <a:p>
            <a:r>
              <a:rPr lang="en-GB" sz="2000" dirty="0" err="1">
                <a:latin typeface="Arial" charset="0"/>
              </a:rPr>
              <a:t>Hyd</a:t>
            </a:r>
            <a:r>
              <a:rPr lang="en-GB" sz="2000" dirty="0">
                <a:latin typeface="Arial" charset="0"/>
              </a:rPr>
              <a:t> o </a:t>
            </a:r>
            <a:r>
              <a:rPr lang="en-GB" sz="2000" dirty="0" err="1">
                <a:latin typeface="Arial" charset="0"/>
              </a:rPr>
              <a:t>leiaf</a:t>
            </a:r>
            <a:r>
              <a:rPr lang="en-GB" sz="2000" dirty="0">
                <a:latin typeface="Arial" charset="0"/>
              </a:rPr>
              <a:t> 30 </a:t>
            </a:r>
            <a:r>
              <a:rPr lang="en-GB" sz="2000" dirty="0" err="1">
                <a:latin typeface="Arial" charset="0"/>
              </a:rPr>
              <a:t>munud</a:t>
            </a:r>
            <a:endParaRPr lang="en-GB" sz="2000" dirty="0">
              <a:latin typeface="Arial" charset="0"/>
            </a:endParaRPr>
          </a:p>
          <a:p>
            <a:r>
              <a:rPr lang="en-GB" sz="2000" dirty="0" err="1">
                <a:latin typeface="Arial" charset="0"/>
              </a:rPr>
              <a:t>Canolbwyntio</a:t>
            </a:r>
            <a:r>
              <a:rPr lang="en-GB" sz="2000" dirty="0">
                <a:latin typeface="Arial" charset="0"/>
              </a:rPr>
              <a:t> </a:t>
            </a:r>
            <a:r>
              <a:rPr lang="en-GB" sz="2000" dirty="0" err="1">
                <a:latin typeface="Arial" charset="0"/>
              </a:rPr>
              <a:t>ar</a:t>
            </a:r>
            <a:r>
              <a:rPr lang="en-GB" sz="2000" dirty="0">
                <a:latin typeface="Arial" charset="0"/>
              </a:rPr>
              <a:t> </a:t>
            </a:r>
            <a:r>
              <a:rPr lang="en-GB" sz="2000" dirty="0" err="1">
                <a:latin typeface="Arial" charset="0"/>
              </a:rPr>
              <a:t>sgiliau</a:t>
            </a:r>
            <a:r>
              <a:rPr lang="en-GB" sz="2000" dirty="0">
                <a:latin typeface="Arial" charset="0"/>
              </a:rPr>
              <a:t> ac </a:t>
            </a:r>
            <a:r>
              <a:rPr lang="en-GB" sz="2000" dirty="0" err="1">
                <a:latin typeface="Arial" charset="0"/>
              </a:rPr>
              <a:t>arddull</a:t>
            </a:r>
            <a:r>
              <a:rPr lang="en-GB" sz="2000" dirty="0">
                <a:latin typeface="Arial" charset="0"/>
              </a:rPr>
              <a:t> </a:t>
            </a:r>
            <a:r>
              <a:rPr lang="en-GB" sz="2000" dirty="0" err="1">
                <a:latin typeface="Arial" charset="0"/>
              </a:rPr>
              <a:t>cyfathrebu</a:t>
            </a:r>
            <a:r>
              <a:rPr lang="en-GB" sz="2000" dirty="0">
                <a:latin typeface="Arial" charset="0"/>
              </a:rPr>
              <a:t>, Cod </a:t>
            </a:r>
            <a:r>
              <a:rPr lang="en-GB" sz="2000" dirty="0" err="1">
                <a:latin typeface="Arial" charset="0"/>
              </a:rPr>
              <a:t>Ymarfer</a:t>
            </a:r>
            <a:r>
              <a:rPr lang="en-GB" sz="2000" dirty="0">
                <a:latin typeface="Arial" charset="0"/>
              </a:rPr>
              <a:t> a </a:t>
            </a:r>
            <a:r>
              <a:rPr lang="en-GB" sz="2000" dirty="0" err="1">
                <a:latin typeface="Arial" charset="0"/>
              </a:rPr>
              <a:t>gwerthoedd</a:t>
            </a:r>
            <a:r>
              <a:rPr lang="en-GB" sz="2000" dirty="0">
                <a:latin typeface="Arial" charset="0"/>
              </a:rPr>
              <a:t>  </a:t>
            </a:r>
          </a:p>
          <a:p>
            <a:r>
              <a:rPr lang="en-GB" sz="2000" dirty="0" err="1">
                <a:solidFill>
                  <a:schemeClr val="accent1"/>
                </a:solidFill>
                <a:latin typeface="Arial" charset="0"/>
              </a:rPr>
              <a:t>Arsyllwr</a:t>
            </a:r>
            <a:r>
              <a:rPr lang="en-GB" sz="2000" dirty="0">
                <a:solidFill>
                  <a:schemeClr val="accent1"/>
                </a:solidFill>
                <a:latin typeface="Arial" charset="0"/>
              </a:rPr>
              <a:t> </a:t>
            </a:r>
            <a:r>
              <a:rPr lang="en-GB" sz="2000" dirty="0" err="1">
                <a:solidFill>
                  <a:schemeClr val="accent1"/>
                </a:solidFill>
                <a:latin typeface="Arial" charset="0"/>
              </a:rPr>
              <a:t>yn</a:t>
            </a:r>
            <a:r>
              <a:rPr lang="en-GB" sz="2000" dirty="0">
                <a:solidFill>
                  <a:schemeClr val="accent1"/>
                </a:solidFill>
                <a:latin typeface="Arial" charset="0"/>
              </a:rPr>
              <a:t> </a:t>
            </a:r>
            <a:r>
              <a:rPr lang="en-GB" sz="2000" dirty="0" err="1">
                <a:solidFill>
                  <a:schemeClr val="accent1"/>
                </a:solidFill>
                <a:latin typeface="Arial" charset="0"/>
              </a:rPr>
              <a:t>gofyn</a:t>
            </a:r>
            <a:r>
              <a:rPr lang="en-GB" sz="2000" dirty="0">
                <a:solidFill>
                  <a:schemeClr val="accent1"/>
                </a:solidFill>
                <a:latin typeface="Arial" charset="0"/>
              </a:rPr>
              <a:t> am </a:t>
            </a:r>
            <a:r>
              <a:rPr lang="en-GB" sz="2000" dirty="0" err="1">
                <a:solidFill>
                  <a:schemeClr val="accent1"/>
                </a:solidFill>
                <a:latin typeface="Arial" charset="0"/>
              </a:rPr>
              <a:t>adborth</a:t>
            </a:r>
            <a:r>
              <a:rPr lang="en-GB" sz="2000" dirty="0">
                <a:solidFill>
                  <a:schemeClr val="accent1"/>
                </a:solidFill>
                <a:latin typeface="Arial" charset="0"/>
              </a:rPr>
              <a:t> </a:t>
            </a:r>
            <a:r>
              <a:rPr lang="en-GB" sz="2000" dirty="0" err="1">
                <a:solidFill>
                  <a:schemeClr val="accent1"/>
                </a:solidFill>
                <a:latin typeface="Arial" charset="0"/>
              </a:rPr>
              <a:t>gan</a:t>
            </a:r>
            <a:r>
              <a:rPr lang="en-GB" sz="2000" dirty="0">
                <a:solidFill>
                  <a:schemeClr val="accent1"/>
                </a:solidFill>
                <a:latin typeface="Arial" charset="0"/>
              </a:rPr>
              <a:t> y </a:t>
            </a:r>
            <a:r>
              <a:rPr lang="en-GB" sz="2000" dirty="0" err="1">
                <a:solidFill>
                  <a:schemeClr val="accent1"/>
                </a:solidFill>
                <a:latin typeface="Arial" charset="0"/>
              </a:rPr>
              <a:t>defnyddiwr</a:t>
            </a:r>
            <a:r>
              <a:rPr lang="en-GB" sz="2000" dirty="0">
                <a:solidFill>
                  <a:schemeClr val="accent1"/>
                </a:solidFill>
                <a:latin typeface="Arial" charset="0"/>
              </a:rPr>
              <a:t> </a:t>
            </a:r>
            <a:r>
              <a:rPr lang="en-GB" sz="2000" dirty="0" err="1">
                <a:solidFill>
                  <a:schemeClr val="accent1"/>
                </a:solidFill>
                <a:latin typeface="Arial" charset="0"/>
              </a:rPr>
              <a:t>ar</a:t>
            </a:r>
            <a:r>
              <a:rPr lang="en-GB" sz="2000" dirty="0">
                <a:solidFill>
                  <a:schemeClr val="accent1"/>
                </a:solidFill>
                <a:latin typeface="Arial" charset="0"/>
              </a:rPr>
              <a:t> </a:t>
            </a:r>
            <a:r>
              <a:rPr lang="en-GB" sz="2000" dirty="0" err="1">
                <a:solidFill>
                  <a:schemeClr val="accent1"/>
                </a:solidFill>
                <a:latin typeface="Arial" charset="0"/>
              </a:rPr>
              <a:t>ôl</a:t>
            </a:r>
            <a:r>
              <a:rPr lang="en-GB" sz="2000" dirty="0">
                <a:solidFill>
                  <a:schemeClr val="accent1"/>
                </a:solidFill>
                <a:latin typeface="Arial" charset="0"/>
              </a:rPr>
              <a:t> </a:t>
            </a:r>
            <a:r>
              <a:rPr lang="en-GB" sz="2000" dirty="0" err="1">
                <a:solidFill>
                  <a:schemeClr val="accent1"/>
                </a:solidFill>
                <a:latin typeface="Arial" charset="0"/>
              </a:rPr>
              <a:t>yr</a:t>
            </a:r>
            <a:r>
              <a:rPr lang="en-GB" sz="2000" dirty="0">
                <a:solidFill>
                  <a:schemeClr val="accent1"/>
                </a:solidFill>
                <a:latin typeface="Arial" charset="0"/>
              </a:rPr>
              <a:t> </a:t>
            </a:r>
            <a:r>
              <a:rPr lang="en-GB" sz="2000" dirty="0" err="1">
                <a:solidFill>
                  <a:schemeClr val="accent1"/>
                </a:solidFill>
                <a:latin typeface="Arial" charset="0"/>
              </a:rPr>
              <a:t>arsylliad</a:t>
            </a:r>
            <a:r>
              <a:rPr lang="en-GB" sz="2000" dirty="0">
                <a:solidFill>
                  <a:schemeClr val="accent1"/>
                </a:solidFill>
                <a:latin typeface="Arial" charset="0"/>
              </a:rPr>
              <a:t> (</a:t>
            </a:r>
            <a:r>
              <a:rPr lang="en-GB" sz="2000" dirty="0" err="1">
                <a:solidFill>
                  <a:schemeClr val="accent1"/>
                </a:solidFill>
                <a:latin typeface="Arial" charset="0"/>
              </a:rPr>
              <a:t>Tud</a:t>
            </a:r>
            <a:r>
              <a:rPr lang="en-GB" sz="2000" dirty="0">
                <a:solidFill>
                  <a:schemeClr val="accent1"/>
                </a:solidFill>
                <a:latin typeface="Arial" charset="0"/>
              </a:rPr>
              <a:t>. 8)</a:t>
            </a:r>
          </a:p>
          <a:p>
            <a:endParaRPr lang="en-GB" sz="2000" dirty="0">
              <a:latin typeface="Arial" charset="0"/>
            </a:endParaRPr>
          </a:p>
        </p:txBody>
      </p:sp>
      <p:sp>
        <p:nvSpPr>
          <p:cNvPr id="34819" name="Rectangle 6"/>
          <p:cNvSpPr>
            <a:spLocks noGrp="1" noChangeArrowheads="1"/>
          </p:cNvSpPr>
          <p:nvPr>
            <p:ph type="body" sz="half" idx="2"/>
          </p:nvPr>
        </p:nvSpPr>
        <p:spPr>
          <a:xfrm>
            <a:off x="4648200" y="1196975"/>
            <a:ext cx="4244975" cy="3989388"/>
          </a:xfrm>
        </p:spPr>
        <p:txBody>
          <a:bodyPr/>
          <a:lstStyle/>
          <a:p>
            <a:pPr>
              <a:lnSpc>
                <a:spcPct val="90000"/>
              </a:lnSpc>
              <a:buFont typeface="Arial" charset="0"/>
              <a:buNone/>
            </a:pPr>
            <a:r>
              <a:rPr lang="en-GB" sz="2400" b="1" dirty="0">
                <a:latin typeface="Arial" charset="0"/>
              </a:rPr>
              <a:t>Section 3 </a:t>
            </a:r>
            <a:r>
              <a:rPr lang="en-GB" sz="2400" dirty="0">
                <a:solidFill>
                  <a:srgbClr val="FF0000"/>
                </a:solidFill>
                <a:latin typeface="Arial" charset="0"/>
              </a:rPr>
              <a:t>(Page 6)</a:t>
            </a:r>
          </a:p>
          <a:p>
            <a:r>
              <a:rPr lang="en-GB" sz="2000" dirty="0">
                <a:latin typeface="Arial" charset="0"/>
              </a:rPr>
              <a:t>Need to complete 1 observation</a:t>
            </a:r>
          </a:p>
          <a:p>
            <a:r>
              <a:rPr lang="en-GB" sz="2000" dirty="0">
                <a:latin typeface="Arial" charset="0"/>
              </a:rPr>
              <a:t>Seek the individuals permission before hand </a:t>
            </a:r>
          </a:p>
          <a:p>
            <a:r>
              <a:rPr lang="en-GB" sz="2000" dirty="0">
                <a:latin typeface="Arial" charset="0"/>
              </a:rPr>
              <a:t>At least 30 minutes long</a:t>
            </a:r>
          </a:p>
          <a:p>
            <a:r>
              <a:rPr lang="en-GB" sz="2000" dirty="0">
                <a:latin typeface="Arial" charset="0"/>
              </a:rPr>
              <a:t>Emphasis on communication skills and methods, values, ethics and the Code of Practice</a:t>
            </a:r>
          </a:p>
          <a:p>
            <a:r>
              <a:rPr lang="en-GB" sz="2000" dirty="0">
                <a:latin typeface="Arial" charset="0"/>
              </a:rPr>
              <a:t>Observer gets feedback from individual, following the observation </a:t>
            </a:r>
            <a:r>
              <a:rPr lang="en-GB" sz="2000" dirty="0">
                <a:solidFill>
                  <a:srgbClr val="FF0000"/>
                </a:solidFill>
                <a:latin typeface="Arial" charset="0"/>
              </a:rPr>
              <a:t>(Page 8)</a:t>
            </a:r>
          </a:p>
          <a:p>
            <a:endParaRPr lang="en-GB" sz="2000" dirty="0">
              <a:latin typeface="Arial" charset="0"/>
            </a:endParaRPr>
          </a:p>
          <a:p>
            <a:pPr algn="ctr">
              <a:lnSpc>
                <a:spcPct val="90000"/>
              </a:lnSpc>
              <a:buFontTx/>
              <a:buNone/>
            </a:pPr>
            <a:endParaRPr lang="en-GB" sz="2000" b="1" dirty="0">
              <a:latin typeface="Arial" charset="0"/>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457200" y="274638"/>
            <a:ext cx="8229600" cy="1066800"/>
          </a:xfrm>
        </p:spPr>
        <p:txBody>
          <a:bodyPr/>
          <a:lstStyle/>
          <a:p>
            <a:r>
              <a:rPr lang="en-GB" sz="4000">
                <a:latin typeface="Arial" charset="0"/>
              </a:rPr>
              <a:t>Diogelu / Safeguarding</a:t>
            </a:r>
          </a:p>
        </p:txBody>
      </p:sp>
      <p:sp>
        <p:nvSpPr>
          <p:cNvPr id="36866" name="Rectangle 5"/>
          <p:cNvSpPr>
            <a:spLocks noGrp="1" noChangeArrowheads="1"/>
          </p:cNvSpPr>
          <p:nvPr>
            <p:ph type="body" sz="half" idx="1"/>
          </p:nvPr>
        </p:nvSpPr>
        <p:spPr>
          <a:xfrm>
            <a:off x="457200" y="1600200"/>
            <a:ext cx="4038600" cy="3989388"/>
          </a:xfrm>
        </p:spPr>
        <p:txBody>
          <a:bodyPr/>
          <a:lstStyle/>
          <a:p>
            <a:pPr marL="0" indent="0">
              <a:buNone/>
            </a:pPr>
            <a:r>
              <a:rPr lang="cy-GB" sz="2000" b="1" dirty="0"/>
              <a:t>Adran 4 </a:t>
            </a:r>
            <a:r>
              <a:rPr lang="cy-GB" sz="2000" dirty="0">
                <a:solidFill>
                  <a:srgbClr val="FF0000"/>
                </a:solidFill>
              </a:rPr>
              <a:t>(Tudalen 10) </a:t>
            </a:r>
            <a:endParaRPr lang="en-GB" sz="2000" dirty="0">
              <a:solidFill>
                <a:srgbClr val="FF0000"/>
              </a:solidFill>
            </a:endParaRPr>
          </a:p>
          <a:p>
            <a:pPr lvl="0"/>
            <a:r>
              <a:rPr lang="cy-GB" sz="2000" dirty="0"/>
              <a:t>Astudiaeth achos myfyriol beirniadol 4000 o eiriau ar ddiogelu plant neu oedolion </a:t>
            </a:r>
            <a:endParaRPr lang="en-GB" sz="2000" dirty="0"/>
          </a:p>
          <a:p>
            <a:pPr marL="0" indent="0">
              <a:buNone/>
            </a:pPr>
            <a:endParaRPr lang="cy-GB" sz="2000" b="1" dirty="0"/>
          </a:p>
          <a:p>
            <a:pPr marL="0" indent="0">
              <a:buNone/>
            </a:pPr>
            <a:r>
              <a:rPr lang="cy-GB" sz="2000" b="1" dirty="0"/>
              <a:t>Adran 5  </a:t>
            </a:r>
            <a:r>
              <a:rPr lang="cy-GB" sz="2000" dirty="0">
                <a:solidFill>
                  <a:srgbClr val="FF0000"/>
                </a:solidFill>
              </a:rPr>
              <a:t>(Tudalen 11) </a:t>
            </a:r>
            <a:endParaRPr lang="en-GB" sz="2000" dirty="0">
              <a:solidFill>
                <a:srgbClr val="FF0000"/>
              </a:solidFill>
            </a:endParaRPr>
          </a:p>
          <a:p>
            <a:pPr lvl="0"/>
            <a:r>
              <a:rPr lang="cy-GB" sz="2000" dirty="0"/>
              <a:t>Arddangos gwybodaeth a dealltwriaeth o ddiogelu oedolion neu blant mewn maes nad yw'n brif ffocws eich gwaith.</a:t>
            </a:r>
            <a:endParaRPr lang="en-GB" sz="2000" dirty="0"/>
          </a:p>
          <a:p>
            <a:pPr>
              <a:buFont typeface="Arial" charset="0"/>
              <a:buNone/>
            </a:pPr>
            <a:endParaRPr lang="en-GB" sz="2000" dirty="0">
              <a:latin typeface="Arial" charset="0"/>
            </a:endParaRPr>
          </a:p>
        </p:txBody>
      </p:sp>
      <p:sp>
        <p:nvSpPr>
          <p:cNvPr id="36867" name="Rectangle 6"/>
          <p:cNvSpPr>
            <a:spLocks noGrp="1" noChangeArrowheads="1"/>
          </p:cNvSpPr>
          <p:nvPr>
            <p:ph type="body" sz="half" idx="2"/>
          </p:nvPr>
        </p:nvSpPr>
        <p:spPr>
          <a:xfrm>
            <a:off x="4648200" y="1600200"/>
            <a:ext cx="4038600" cy="3989388"/>
          </a:xfrm>
        </p:spPr>
        <p:txBody>
          <a:bodyPr/>
          <a:lstStyle/>
          <a:p>
            <a:pPr>
              <a:buFont typeface="Arial" charset="0"/>
              <a:buNone/>
            </a:pPr>
            <a:r>
              <a:rPr lang="en-GB" sz="2000" b="1" dirty="0">
                <a:latin typeface="Arial" charset="0"/>
              </a:rPr>
              <a:t>Section 4 </a:t>
            </a:r>
            <a:r>
              <a:rPr lang="en-GB" sz="2000" dirty="0">
                <a:solidFill>
                  <a:srgbClr val="FF0000"/>
                </a:solidFill>
                <a:latin typeface="Arial" charset="0"/>
              </a:rPr>
              <a:t>(Page 10)</a:t>
            </a:r>
          </a:p>
          <a:p>
            <a:r>
              <a:rPr lang="en-GB" sz="2000" dirty="0">
                <a:latin typeface="Arial" charset="0"/>
              </a:rPr>
              <a:t>4000 word critically reflective case study based on an assessment concerning the safeguarding of children or adults  </a:t>
            </a:r>
          </a:p>
          <a:p>
            <a:pPr>
              <a:buFont typeface="Arial" charset="0"/>
              <a:buNone/>
            </a:pPr>
            <a:r>
              <a:rPr lang="en-GB" sz="2000" b="1" dirty="0">
                <a:latin typeface="Arial" charset="0"/>
              </a:rPr>
              <a:t>Section 5  </a:t>
            </a:r>
            <a:r>
              <a:rPr lang="en-GB" sz="2000" dirty="0">
                <a:solidFill>
                  <a:srgbClr val="FF0000"/>
                </a:solidFill>
                <a:latin typeface="Arial" charset="0"/>
              </a:rPr>
              <a:t>(Page 11) </a:t>
            </a:r>
          </a:p>
          <a:p>
            <a:r>
              <a:rPr lang="en-GB" sz="2000" dirty="0">
                <a:latin typeface="Arial" charset="0"/>
              </a:rPr>
              <a:t>Demonstrate knowledge and understanding of safeguarding adults or children in an area that is not the main focus of your work.</a:t>
            </a:r>
          </a:p>
          <a:p>
            <a:pPr>
              <a:buFont typeface="Arial" charset="0"/>
              <a:buNone/>
            </a:pPr>
            <a:endParaRPr lang="en-GB" sz="2000" dirty="0">
              <a:latin typeface="Arial" charset="0"/>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a:xfrm>
            <a:off x="457200" y="274638"/>
            <a:ext cx="8229600" cy="1138237"/>
          </a:xfrm>
        </p:spPr>
        <p:txBody>
          <a:bodyPr rtlCol="0">
            <a:normAutofit fontScale="90000"/>
          </a:bodyPr>
          <a:lstStyle/>
          <a:p>
            <a:pPr fontAlgn="auto">
              <a:spcAft>
                <a:spcPts val="0"/>
              </a:spcAft>
              <a:defRPr/>
            </a:pPr>
            <a:r>
              <a:rPr lang="en-GB" sz="3600" dirty="0" err="1">
                <a:latin typeface="Arial" charset="0"/>
              </a:rPr>
              <a:t>Adolygiad</a:t>
            </a:r>
            <a:r>
              <a:rPr lang="en-GB" sz="3600" dirty="0">
                <a:latin typeface="Arial" charset="0"/>
              </a:rPr>
              <a:t> </a:t>
            </a:r>
            <a:r>
              <a:rPr lang="en-GB" sz="3600" dirty="0" err="1">
                <a:latin typeface="Arial" charset="0"/>
              </a:rPr>
              <a:t>Datblygiadol</a:t>
            </a:r>
            <a:r>
              <a:rPr lang="en-GB" sz="3600" dirty="0">
                <a:latin typeface="Arial" charset="0"/>
              </a:rPr>
              <a:t/>
            </a:r>
            <a:br>
              <a:rPr lang="en-GB" sz="3600" dirty="0">
                <a:latin typeface="Arial" charset="0"/>
              </a:rPr>
            </a:br>
            <a:r>
              <a:rPr lang="en-GB" sz="3600" dirty="0">
                <a:latin typeface="Arial" charset="0"/>
              </a:rPr>
              <a:t>Developmental Review</a:t>
            </a:r>
          </a:p>
        </p:txBody>
      </p:sp>
      <p:sp>
        <p:nvSpPr>
          <p:cNvPr id="38914" name="Rectangle 5"/>
          <p:cNvSpPr>
            <a:spLocks noGrp="1" noChangeArrowheads="1"/>
          </p:cNvSpPr>
          <p:nvPr>
            <p:ph type="body" sz="half" idx="1"/>
          </p:nvPr>
        </p:nvSpPr>
        <p:spPr>
          <a:xfrm>
            <a:off x="250825" y="1600200"/>
            <a:ext cx="4105275" cy="3989388"/>
          </a:xfrm>
        </p:spPr>
        <p:txBody>
          <a:bodyPr/>
          <a:lstStyle/>
          <a:p>
            <a:r>
              <a:rPr lang="cy-GB" sz="2400" b="1" dirty="0"/>
              <a:t>Adran 6 </a:t>
            </a:r>
            <a:r>
              <a:rPr lang="cy-GB" sz="2400" dirty="0">
                <a:solidFill>
                  <a:srgbClr val="FF0000"/>
                </a:solidFill>
              </a:rPr>
              <a:t>(Tudalen 13) </a:t>
            </a:r>
            <a:endParaRPr lang="en-GB" sz="2400" dirty="0">
              <a:solidFill>
                <a:srgbClr val="FF0000"/>
              </a:solidFill>
            </a:endParaRPr>
          </a:p>
          <a:p>
            <a:pPr lvl="0"/>
            <a:r>
              <a:rPr lang="cy-GB" sz="2400" dirty="0"/>
              <a:t>800 o eiriau yn myfyrio'n feirniadol ar eich datblygiad proffesiynol ers dechrau Adran 2</a:t>
            </a:r>
            <a:endParaRPr lang="en-GB" sz="2400" dirty="0"/>
          </a:p>
          <a:p>
            <a:pPr lvl="0"/>
            <a:r>
              <a:rPr lang="cy-GB" sz="2400" dirty="0"/>
              <a:t>Sylwadau’r Mentor </a:t>
            </a:r>
            <a:r>
              <a:rPr lang="cy-GB" sz="2400" dirty="0">
                <a:solidFill>
                  <a:srgbClr val="FF0000"/>
                </a:solidFill>
              </a:rPr>
              <a:t>(Tudalen 14)</a:t>
            </a:r>
            <a:endParaRPr lang="en-GB" sz="2400" dirty="0">
              <a:solidFill>
                <a:srgbClr val="FF0000"/>
              </a:solidFill>
              <a:effectLst/>
            </a:endParaRPr>
          </a:p>
        </p:txBody>
      </p:sp>
      <p:sp>
        <p:nvSpPr>
          <p:cNvPr id="38915" name="Rectangle 6"/>
          <p:cNvSpPr>
            <a:spLocks noGrp="1" noChangeArrowheads="1"/>
          </p:cNvSpPr>
          <p:nvPr>
            <p:ph type="body" sz="half" idx="2"/>
          </p:nvPr>
        </p:nvSpPr>
        <p:spPr>
          <a:xfrm>
            <a:off x="4648200" y="1600200"/>
            <a:ext cx="4316413" cy="3989388"/>
          </a:xfrm>
        </p:spPr>
        <p:txBody>
          <a:bodyPr/>
          <a:lstStyle/>
          <a:p>
            <a:pPr>
              <a:buFont typeface="Arial" charset="0"/>
              <a:buNone/>
            </a:pPr>
            <a:r>
              <a:rPr lang="en-GB" sz="2400" b="1">
                <a:latin typeface="Arial" charset="0"/>
              </a:rPr>
              <a:t>Section 6 </a:t>
            </a:r>
            <a:r>
              <a:rPr lang="en-GB" sz="2400">
                <a:solidFill>
                  <a:srgbClr val="FF0000"/>
                </a:solidFill>
                <a:latin typeface="Arial" charset="0"/>
              </a:rPr>
              <a:t>(Page 13) </a:t>
            </a:r>
            <a:endParaRPr lang="en-GB" sz="2400" b="1">
              <a:latin typeface="Arial" charset="0"/>
            </a:endParaRPr>
          </a:p>
          <a:p>
            <a:r>
              <a:rPr lang="en-GB" sz="2400">
                <a:latin typeface="Arial" charset="0"/>
              </a:rPr>
              <a:t>800 words critically reflecting on your professional development since starting Section 2</a:t>
            </a:r>
          </a:p>
          <a:p>
            <a:r>
              <a:rPr lang="en-GB" sz="2400">
                <a:latin typeface="Arial" charset="0"/>
              </a:rPr>
              <a:t>Mentor’s comments </a:t>
            </a:r>
            <a:r>
              <a:rPr lang="en-GB" sz="2400">
                <a:solidFill>
                  <a:srgbClr val="FF0000"/>
                </a:solidFill>
                <a:latin typeface="Arial" charset="0"/>
              </a:rPr>
              <a:t>(Page 14)</a:t>
            </a:r>
            <a:endParaRPr lang="en-GB" sz="2400">
              <a:latin typeface="Arial" charset="0"/>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a:xfrm>
            <a:off x="457200" y="274638"/>
            <a:ext cx="8229600" cy="922337"/>
          </a:xfrm>
        </p:spPr>
        <p:txBody>
          <a:bodyPr/>
          <a:lstStyle/>
          <a:p>
            <a:r>
              <a:rPr lang="en-GB" sz="3600" dirty="0" err="1">
                <a:latin typeface="Arial" charset="0"/>
              </a:rPr>
              <a:t>Adran</a:t>
            </a:r>
            <a:r>
              <a:rPr lang="en-GB" sz="3600" dirty="0">
                <a:latin typeface="Arial" charset="0"/>
              </a:rPr>
              <a:t> 7-9 / Sections 7-9</a:t>
            </a:r>
          </a:p>
        </p:txBody>
      </p:sp>
      <p:sp>
        <p:nvSpPr>
          <p:cNvPr id="18435" name="Content Placeholder 2"/>
          <p:cNvSpPr>
            <a:spLocks noGrp="1"/>
          </p:cNvSpPr>
          <p:nvPr>
            <p:ph sz="half" idx="1"/>
          </p:nvPr>
        </p:nvSpPr>
        <p:spPr>
          <a:xfrm>
            <a:off x="323850" y="1600200"/>
            <a:ext cx="4171950" cy="3989388"/>
          </a:xfrm>
        </p:spPr>
        <p:txBody>
          <a:bodyPr rtlCol="0">
            <a:normAutofit fontScale="92500" lnSpcReduction="20000"/>
          </a:bodyPr>
          <a:lstStyle/>
          <a:p>
            <a:r>
              <a:rPr lang="cy-GB" b="1" dirty="0"/>
              <a:t>Adran 7 </a:t>
            </a:r>
            <a:r>
              <a:rPr lang="cy-GB" dirty="0">
                <a:solidFill>
                  <a:srgbClr val="FF0000"/>
                </a:solidFill>
              </a:rPr>
              <a:t>(Tudalen 15)</a:t>
            </a:r>
            <a:endParaRPr lang="en-GB" dirty="0">
              <a:solidFill>
                <a:srgbClr val="FF0000"/>
              </a:solidFill>
            </a:endParaRPr>
          </a:p>
          <a:p>
            <a:pPr lvl="0"/>
            <a:r>
              <a:rPr lang="cy-GB" dirty="0"/>
              <a:t>Llyfryddiaeth i gynnwys deunydd cyfeirio yn unig</a:t>
            </a:r>
            <a:endParaRPr lang="en-GB" dirty="0"/>
          </a:p>
          <a:p>
            <a:r>
              <a:rPr lang="cy-GB" b="1" dirty="0"/>
              <a:t>Adran 8 </a:t>
            </a:r>
            <a:r>
              <a:rPr lang="cy-GB" dirty="0">
                <a:solidFill>
                  <a:srgbClr val="FF0000"/>
                </a:solidFill>
              </a:rPr>
              <a:t>(Tudalen 16)</a:t>
            </a:r>
            <a:endParaRPr lang="en-GB" dirty="0">
              <a:solidFill>
                <a:srgbClr val="FF0000"/>
              </a:solidFill>
            </a:endParaRPr>
          </a:p>
          <a:p>
            <a:pPr lvl="0"/>
            <a:r>
              <a:rPr lang="cy-GB" dirty="0"/>
              <a:t>Manylion a llofnodion dysgwyr a gwiriad rheolwyr llinell</a:t>
            </a:r>
            <a:endParaRPr lang="en-GB" dirty="0"/>
          </a:p>
          <a:p>
            <a:r>
              <a:rPr lang="cy-GB" b="1" dirty="0"/>
              <a:t>Adran 9 </a:t>
            </a:r>
            <a:r>
              <a:rPr lang="cy-GB" dirty="0">
                <a:solidFill>
                  <a:srgbClr val="FF0000"/>
                </a:solidFill>
              </a:rPr>
              <a:t>(Tudalen 20)</a:t>
            </a:r>
            <a:endParaRPr lang="en-GB" dirty="0">
              <a:solidFill>
                <a:srgbClr val="FF0000"/>
              </a:solidFill>
            </a:endParaRPr>
          </a:p>
          <a:p>
            <a:pPr lvl="0"/>
            <a:r>
              <a:rPr lang="cy-GB" dirty="0"/>
              <a:t>Cytundeb Dysgu Dysgwr a Chyflogwr</a:t>
            </a:r>
            <a:endParaRPr lang="en-GB" dirty="0">
              <a:effectLst/>
            </a:endParaRPr>
          </a:p>
        </p:txBody>
      </p:sp>
      <p:sp>
        <p:nvSpPr>
          <p:cNvPr id="18436" name="Content Placeholder 3"/>
          <p:cNvSpPr>
            <a:spLocks noGrp="1"/>
          </p:cNvSpPr>
          <p:nvPr>
            <p:ph sz="half" idx="2"/>
          </p:nvPr>
        </p:nvSpPr>
        <p:spPr>
          <a:xfrm>
            <a:off x="4648200" y="1600200"/>
            <a:ext cx="4244975" cy="3989388"/>
          </a:xfrm>
        </p:spPr>
        <p:txBody>
          <a:bodyPr rtlCol="0">
            <a:normAutofit fontScale="92500" lnSpcReduction="20000"/>
          </a:bodyPr>
          <a:lstStyle/>
          <a:p>
            <a:pPr marL="0" indent="0" fontAlgn="auto">
              <a:spcAft>
                <a:spcPts val="0"/>
              </a:spcAft>
              <a:buFont typeface="Arial" pitchFamily="34" charset="0"/>
              <a:buNone/>
              <a:defRPr/>
            </a:pPr>
            <a:r>
              <a:rPr lang="en-GB" b="1" dirty="0">
                <a:latin typeface="Arial" charset="0"/>
              </a:rPr>
              <a:t>Section 7 </a:t>
            </a:r>
            <a:r>
              <a:rPr lang="en-GB" dirty="0">
                <a:solidFill>
                  <a:srgbClr val="FF0000"/>
                </a:solidFill>
                <a:latin typeface="Arial" charset="0"/>
              </a:rPr>
              <a:t>(Page 15)</a:t>
            </a:r>
            <a:endParaRPr lang="en-GB" dirty="0">
              <a:latin typeface="Arial" charset="0"/>
            </a:endParaRPr>
          </a:p>
          <a:p>
            <a:pPr fontAlgn="auto">
              <a:spcAft>
                <a:spcPts val="0"/>
              </a:spcAft>
              <a:buFont typeface="Arial" pitchFamily="34" charset="0"/>
              <a:buChar char="•"/>
              <a:defRPr/>
            </a:pPr>
            <a:r>
              <a:rPr lang="en-GB" dirty="0">
                <a:latin typeface="Arial" charset="0"/>
              </a:rPr>
              <a:t>Bibliography </a:t>
            </a:r>
            <a:r>
              <a:rPr lang="en-GB" dirty="0">
                <a:solidFill>
                  <a:srgbClr val="000000"/>
                </a:solidFill>
                <a:latin typeface="Arial" charset="0"/>
              </a:rPr>
              <a:t>to include referenced material only</a:t>
            </a:r>
          </a:p>
          <a:p>
            <a:pPr fontAlgn="auto">
              <a:spcAft>
                <a:spcPts val="0"/>
              </a:spcAft>
              <a:buFont typeface="Arial" pitchFamily="34" charset="0"/>
              <a:buNone/>
              <a:defRPr/>
            </a:pPr>
            <a:r>
              <a:rPr lang="en-GB" b="1" dirty="0">
                <a:solidFill>
                  <a:srgbClr val="000000"/>
                </a:solidFill>
                <a:latin typeface="Arial" charset="0"/>
              </a:rPr>
              <a:t>Section 8 </a:t>
            </a:r>
            <a:r>
              <a:rPr lang="en-GB" dirty="0">
                <a:solidFill>
                  <a:srgbClr val="FF0000"/>
                </a:solidFill>
                <a:latin typeface="Arial" charset="0"/>
              </a:rPr>
              <a:t>(Page 16)</a:t>
            </a:r>
          </a:p>
          <a:p>
            <a:pPr fontAlgn="auto">
              <a:spcAft>
                <a:spcPts val="0"/>
              </a:spcAft>
              <a:buFont typeface="Arial" pitchFamily="34" charset="0"/>
              <a:buChar char="•"/>
              <a:defRPr/>
            </a:pPr>
            <a:r>
              <a:rPr lang="en-GB" dirty="0">
                <a:latin typeface="Arial" charset="0"/>
              </a:rPr>
              <a:t>Learners details, signatures and line managers verification</a:t>
            </a:r>
          </a:p>
          <a:p>
            <a:pPr fontAlgn="auto">
              <a:spcAft>
                <a:spcPts val="0"/>
              </a:spcAft>
              <a:buFont typeface="Arial" pitchFamily="34" charset="0"/>
              <a:buNone/>
              <a:defRPr/>
            </a:pPr>
            <a:r>
              <a:rPr lang="en-GB" b="1" dirty="0">
                <a:latin typeface="Arial" charset="0"/>
              </a:rPr>
              <a:t>Section 9 </a:t>
            </a:r>
            <a:r>
              <a:rPr lang="en-GB" dirty="0">
                <a:solidFill>
                  <a:srgbClr val="FF0000"/>
                </a:solidFill>
                <a:latin typeface="Arial" charset="0"/>
              </a:rPr>
              <a:t>(Page 20)</a:t>
            </a:r>
          </a:p>
          <a:p>
            <a:pPr fontAlgn="auto">
              <a:spcAft>
                <a:spcPts val="0"/>
              </a:spcAft>
              <a:buFont typeface="Arial" pitchFamily="34" charset="0"/>
              <a:buChar char="•"/>
              <a:defRPr/>
            </a:pPr>
            <a:r>
              <a:rPr lang="en-GB" dirty="0">
                <a:latin typeface="Arial" charset="0"/>
              </a:rPr>
              <a:t>Learner and Employer Learning Agreement</a:t>
            </a:r>
          </a:p>
          <a:p>
            <a:pPr fontAlgn="auto">
              <a:spcAft>
                <a:spcPts val="0"/>
              </a:spcAft>
              <a:buFont typeface="Arial" pitchFamily="34" charset="0"/>
              <a:buChar char="•"/>
              <a:defRPr/>
            </a:pPr>
            <a:endParaRPr lang="en-GB" b="1" dirty="0">
              <a:latin typeface="Arial" charset="0"/>
            </a:endParaRPr>
          </a:p>
          <a:p>
            <a:pPr fontAlgn="auto">
              <a:spcAft>
                <a:spcPts val="0"/>
              </a:spcAft>
              <a:buFont typeface="Arial" pitchFamily="34" charset="0"/>
              <a:buNone/>
              <a:defRPr/>
            </a:pPr>
            <a:endParaRPr lang="en-GB" dirty="0">
              <a:latin typeface="Arial" charset="0"/>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4"/>
          <p:cNvSpPr>
            <a:spLocks noGrp="1"/>
          </p:cNvSpPr>
          <p:nvPr>
            <p:ph type="title"/>
          </p:nvPr>
        </p:nvSpPr>
        <p:spPr>
          <a:xfrm>
            <a:off x="457200" y="274638"/>
            <a:ext cx="8229600" cy="1498600"/>
          </a:xfrm>
        </p:spPr>
        <p:txBody>
          <a:bodyPr/>
          <a:lstStyle/>
          <a:p>
            <a:r>
              <a:rPr lang="en-GB" sz="4000" dirty="0" err="1"/>
              <a:t>Rolau</a:t>
            </a:r>
            <a:r>
              <a:rPr lang="en-GB" sz="4000" dirty="0"/>
              <a:t> a </a:t>
            </a:r>
            <a:r>
              <a:rPr lang="en-GB" sz="4000" dirty="0" err="1"/>
              <a:t>Chyfrifoldebau</a:t>
            </a:r>
            <a:r>
              <a:rPr lang="en-GB" sz="4000" dirty="0"/>
              <a:t> </a:t>
            </a:r>
          </a:p>
        </p:txBody>
      </p:sp>
      <p:sp>
        <p:nvSpPr>
          <p:cNvPr id="6" name="Content Placeholder 5"/>
          <p:cNvSpPr>
            <a:spLocks noGrp="1"/>
          </p:cNvSpPr>
          <p:nvPr>
            <p:ph idx="1"/>
          </p:nvPr>
        </p:nvSpPr>
        <p:spPr>
          <a:xfrm>
            <a:off x="457200" y="1844675"/>
            <a:ext cx="8229600" cy="3671888"/>
          </a:xfrm>
        </p:spPr>
        <p:txBody>
          <a:bodyPr rtlCol="0">
            <a:normAutofit/>
          </a:bodyPr>
          <a:lstStyle/>
          <a:p>
            <a:pPr fontAlgn="auto">
              <a:spcAft>
                <a:spcPts val="0"/>
              </a:spcAft>
              <a:buFont typeface="Arial" pitchFamily="34" charset="0"/>
              <a:buChar char="•"/>
              <a:defRPr/>
            </a:pPr>
            <a:endParaRPr lang="en-GB" dirty="0"/>
          </a:p>
          <a:p>
            <a:pPr marL="0" indent="0" algn="ctr" fontAlgn="auto">
              <a:spcAft>
                <a:spcPts val="0"/>
              </a:spcAft>
              <a:buFont typeface="Arial" pitchFamily="34" charset="0"/>
              <a:buNone/>
              <a:defRPr/>
            </a:pPr>
            <a:r>
              <a:rPr lang="en-GB" sz="4000" dirty="0"/>
              <a:t>Roles and Responsibilities</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457200" y="274638"/>
            <a:ext cx="8229600" cy="993775"/>
          </a:xfrm>
        </p:spPr>
        <p:txBody>
          <a:bodyPr/>
          <a:lstStyle/>
          <a:p>
            <a:r>
              <a:rPr lang="en-GB" sz="3600">
                <a:latin typeface="Arial" charset="0"/>
              </a:rPr>
              <a:t>Cytundeb dysgwr a chyflogwr </a:t>
            </a:r>
            <a:br>
              <a:rPr lang="en-GB" sz="3600">
                <a:latin typeface="Arial" charset="0"/>
              </a:rPr>
            </a:br>
            <a:r>
              <a:rPr lang="en-GB" sz="3600">
                <a:latin typeface="Arial" charset="0"/>
              </a:rPr>
              <a:t>Learner and employer agreement </a:t>
            </a:r>
          </a:p>
        </p:txBody>
      </p:sp>
      <p:sp>
        <p:nvSpPr>
          <p:cNvPr id="18435" name="Content Placeholder 2"/>
          <p:cNvSpPr>
            <a:spLocks noGrp="1"/>
          </p:cNvSpPr>
          <p:nvPr>
            <p:ph sz="half" idx="1"/>
          </p:nvPr>
        </p:nvSpPr>
        <p:spPr>
          <a:xfrm>
            <a:off x="179388" y="1557338"/>
            <a:ext cx="3887787" cy="3987800"/>
          </a:xfrm>
        </p:spPr>
        <p:txBody>
          <a:bodyPr rtlCol="0">
            <a:normAutofit fontScale="92500"/>
          </a:bodyPr>
          <a:lstStyle/>
          <a:p>
            <a:r>
              <a:rPr lang="cy-GB" sz="2400" b="1" dirty="0"/>
              <a:t>Adran 9 </a:t>
            </a:r>
            <a:r>
              <a:rPr lang="cy-GB" sz="2400" dirty="0">
                <a:solidFill>
                  <a:srgbClr val="FF0000"/>
                </a:solidFill>
              </a:rPr>
              <a:t>(Tudalen 20) </a:t>
            </a:r>
            <a:endParaRPr lang="en-GB" sz="2400" dirty="0">
              <a:solidFill>
                <a:srgbClr val="FF0000"/>
              </a:solidFill>
            </a:endParaRPr>
          </a:p>
          <a:p>
            <a:pPr lvl="0"/>
            <a:r>
              <a:rPr lang="cy-GB" sz="2400" dirty="0"/>
              <a:t>Cytundeb Dysgu Dysgwr a Chyflogwr (cytundeb dysgu)</a:t>
            </a:r>
            <a:endParaRPr lang="en-GB" sz="2400" dirty="0"/>
          </a:p>
          <a:p>
            <a:pPr lvl="0"/>
            <a:r>
              <a:rPr lang="cy-GB" sz="2400" dirty="0"/>
              <a:t>I'w gwblhau ar y dechrau ac i'w roi yn y portffolio</a:t>
            </a:r>
            <a:endParaRPr lang="en-GB" sz="2400" dirty="0"/>
          </a:p>
          <a:p>
            <a:pPr lvl="0"/>
            <a:r>
              <a:rPr lang="cy-GB" sz="2400" dirty="0"/>
              <a:t>I’w gwblhau gyda'r mentor </a:t>
            </a:r>
            <a:endParaRPr lang="en-GB" sz="2400" dirty="0"/>
          </a:p>
          <a:p>
            <a:pPr lvl="0"/>
            <a:r>
              <a:rPr lang="cy-GB" sz="2400" dirty="0"/>
              <a:t>Yn amlinellu'r disgwyliadau gan bawb sy'n ymwneud </a:t>
            </a:r>
            <a:r>
              <a:rPr lang="cy-GB" sz="2400" dirty="0" err="1"/>
              <a:t>â'r</a:t>
            </a:r>
            <a:r>
              <a:rPr lang="cy-GB" sz="2400" dirty="0"/>
              <a:t> broses </a:t>
            </a:r>
            <a:endParaRPr lang="en-GB" sz="2400" dirty="0">
              <a:effectLst/>
            </a:endParaRPr>
          </a:p>
        </p:txBody>
      </p:sp>
      <p:sp>
        <p:nvSpPr>
          <p:cNvPr id="18436" name="Content Placeholder 3"/>
          <p:cNvSpPr>
            <a:spLocks noGrp="1"/>
          </p:cNvSpPr>
          <p:nvPr>
            <p:ph sz="half" idx="2"/>
          </p:nvPr>
        </p:nvSpPr>
        <p:spPr>
          <a:xfrm>
            <a:off x="4500563" y="1600200"/>
            <a:ext cx="4392612" cy="3989388"/>
          </a:xfrm>
        </p:spPr>
        <p:txBody>
          <a:bodyPr rtlCol="0">
            <a:normAutofit fontScale="92500"/>
          </a:bodyPr>
          <a:lstStyle/>
          <a:p>
            <a:pPr marL="0" indent="0" fontAlgn="auto">
              <a:spcAft>
                <a:spcPts val="0"/>
              </a:spcAft>
              <a:buFont typeface="Arial" pitchFamily="34" charset="0"/>
              <a:buNone/>
              <a:defRPr/>
            </a:pPr>
            <a:r>
              <a:rPr lang="en-GB" sz="2400" b="1" dirty="0">
                <a:latin typeface="Arial" charset="0"/>
              </a:rPr>
              <a:t>Section 9 </a:t>
            </a:r>
            <a:r>
              <a:rPr lang="en-GB" sz="2400" dirty="0">
                <a:solidFill>
                  <a:srgbClr val="FF0000"/>
                </a:solidFill>
                <a:latin typeface="Arial" charset="0"/>
              </a:rPr>
              <a:t>(Page 20)</a:t>
            </a:r>
            <a:r>
              <a:rPr lang="en-GB" sz="2400" dirty="0">
                <a:latin typeface="Arial" charset="0"/>
              </a:rPr>
              <a:t> </a:t>
            </a:r>
            <a:endParaRPr lang="en-GB" sz="2400" b="1" dirty="0">
              <a:latin typeface="Arial" charset="0"/>
            </a:endParaRPr>
          </a:p>
          <a:p>
            <a:pPr fontAlgn="auto">
              <a:spcAft>
                <a:spcPts val="0"/>
              </a:spcAft>
              <a:buFont typeface="Arial" pitchFamily="34" charset="0"/>
              <a:buChar char="•"/>
              <a:defRPr/>
            </a:pPr>
            <a:r>
              <a:rPr lang="en-GB" sz="2300" dirty="0">
                <a:latin typeface="Arial" charset="0"/>
              </a:rPr>
              <a:t>Learner and employer agreement (learning agreement)</a:t>
            </a:r>
          </a:p>
          <a:p>
            <a:pPr fontAlgn="auto">
              <a:spcAft>
                <a:spcPts val="0"/>
              </a:spcAft>
              <a:buFont typeface="Arial" pitchFamily="34" charset="0"/>
              <a:buChar char="•"/>
              <a:defRPr/>
            </a:pPr>
            <a:r>
              <a:rPr lang="en-GB" sz="2300" dirty="0">
                <a:latin typeface="Arial" charset="0"/>
              </a:rPr>
              <a:t>To be completed at the beginning and inserted into the portfolio</a:t>
            </a:r>
          </a:p>
          <a:p>
            <a:pPr fontAlgn="auto">
              <a:spcAft>
                <a:spcPts val="0"/>
              </a:spcAft>
              <a:buFont typeface="Arial" pitchFamily="34" charset="0"/>
              <a:buChar char="•"/>
              <a:defRPr/>
            </a:pPr>
            <a:r>
              <a:rPr lang="en-GB" sz="2300" dirty="0">
                <a:latin typeface="Arial" charset="0"/>
              </a:rPr>
              <a:t>To be completed with the mentor </a:t>
            </a:r>
          </a:p>
          <a:p>
            <a:pPr fontAlgn="auto">
              <a:spcAft>
                <a:spcPts val="0"/>
              </a:spcAft>
              <a:buFont typeface="Arial" pitchFamily="34" charset="0"/>
              <a:buChar char="•"/>
              <a:defRPr/>
            </a:pPr>
            <a:r>
              <a:rPr lang="en-GB" sz="2300" dirty="0">
                <a:latin typeface="Arial" charset="0"/>
              </a:rPr>
              <a:t>Sets out the expectations of everyone involved in the process </a:t>
            </a:r>
          </a:p>
          <a:p>
            <a:pPr fontAlgn="auto">
              <a:spcAft>
                <a:spcPts val="0"/>
              </a:spcAft>
              <a:buFont typeface="Arial" pitchFamily="34" charset="0"/>
              <a:buChar char="•"/>
              <a:defRPr/>
            </a:pPr>
            <a:endParaRPr lang="en-GB" sz="2400" dirty="0">
              <a:latin typeface="Arial" charset="0"/>
            </a:endParaRP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4"/>
          <p:cNvSpPr>
            <a:spLocks noGrp="1" noChangeArrowheads="1"/>
          </p:cNvSpPr>
          <p:nvPr>
            <p:ph type="title"/>
          </p:nvPr>
        </p:nvSpPr>
        <p:spPr>
          <a:xfrm>
            <a:off x="457200" y="274638"/>
            <a:ext cx="8229600" cy="1209675"/>
          </a:xfrm>
        </p:spPr>
        <p:txBody>
          <a:bodyPr/>
          <a:lstStyle/>
          <a:p>
            <a:r>
              <a:rPr lang="en-GB" sz="3600">
                <a:latin typeface="Arial" charset="0"/>
              </a:rPr>
              <a:t>Rol yr Uned Hyffoddi</a:t>
            </a:r>
            <a:br>
              <a:rPr lang="en-GB" sz="3600">
                <a:latin typeface="Arial" charset="0"/>
              </a:rPr>
            </a:br>
            <a:r>
              <a:rPr lang="en-GB" sz="3600">
                <a:latin typeface="Arial" charset="0"/>
              </a:rPr>
              <a:t>Role of Training Department</a:t>
            </a:r>
          </a:p>
        </p:txBody>
      </p:sp>
      <p:sp>
        <p:nvSpPr>
          <p:cNvPr id="18435" name="Rectangle 5"/>
          <p:cNvSpPr>
            <a:spLocks noGrp="1" noChangeArrowheads="1"/>
          </p:cNvSpPr>
          <p:nvPr>
            <p:ph type="body" sz="half" idx="1"/>
          </p:nvPr>
        </p:nvSpPr>
        <p:spPr>
          <a:xfrm>
            <a:off x="4787900" y="1557338"/>
            <a:ext cx="4110038" cy="3987800"/>
          </a:xfrm>
        </p:spPr>
        <p:txBody>
          <a:bodyPr rtlCol="0">
            <a:normAutofit/>
          </a:bodyPr>
          <a:lstStyle/>
          <a:p>
            <a:pPr marL="285750" lvl="1" fontAlgn="auto">
              <a:spcAft>
                <a:spcPts val="0"/>
              </a:spcAft>
              <a:buFont typeface="Arial" pitchFamily="34" charset="0"/>
              <a:buChar char="•"/>
              <a:defRPr/>
            </a:pPr>
            <a:r>
              <a:rPr lang="en-GB" sz="2000" dirty="0"/>
              <a:t>Manage the application process</a:t>
            </a:r>
          </a:p>
          <a:p>
            <a:pPr marL="285750" lvl="1" fontAlgn="auto">
              <a:spcAft>
                <a:spcPts val="0"/>
              </a:spcAft>
              <a:buFont typeface="Arial" pitchFamily="34" charset="0"/>
              <a:buChar char="•"/>
              <a:defRPr/>
            </a:pPr>
            <a:r>
              <a:rPr lang="en-GB" sz="2000" dirty="0"/>
              <a:t>Deal with administration and payment of fees</a:t>
            </a:r>
          </a:p>
          <a:p>
            <a:pPr marL="285750" lvl="1" fontAlgn="auto">
              <a:spcAft>
                <a:spcPts val="0"/>
              </a:spcAft>
              <a:buFont typeface="Arial" pitchFamily="34" charset="0"/>
              <a:buChar char="•"/>
              <a:defRPr/>
            </a:pPr>
            <a:r>
              <a:rPr lang="en-GB" sz="2000" dirty="0"/>
              <a:t>Arrangements for portfolio submission</a:t>
            </a:r>
          </a:p>
          <a:p>
            <a:pPr marL="285750" lvl="1" fontAlgn="auto">
              <a:spcAft>
                <a:spcPts val="0"/>
              </a:spcAft>
              <a:buFont typeface="Arial" pitchFamily="34" charset="0"/>
              <a:buChar char="•"/>
              <a:defRPr/>
            </a:pPr>
            <a:r>
              <a:rPr lang="en-GB" sz="2000" dirty="0"/>
              <a:t>Provide additional support e.g. access to resources; training opportunities; facilitate induction arrangements and consolidation workshops,  general advice, guidance and support</a:t>
            </a:r>
          </a:p>
          <a:p>
            <a:pPr marL="285750" lvl="1" fontAlgn="auto">
              <a:spcAft>
                <a:spcPts val="0"/>
              </a:spcAft>
              <a:buFont typeface="Arial" pitchFamily="34" charset="0"/>
              <a:buChar char="•"/>
              <a:defRPr/>
            </a:pPr>
            <a:endParaRPr lang="en-GB" sz="2000" dirty="0"/>
          </a:p>
        </p:txBody>
      </p:sp>
      <p:sp>
        <p:nvSpPr>
          <p:cNvPr id="45059" name="Rectangle 6"/>
          <p:cNvSpPr>
            <a:spLocks noGrp="1" noChangeArrowheads="1"/>
          </p:cNvSpPr>
          <p:nvPr>
            <p:ph type="body" sz="half" idx="2"/>
          </p:nvPr>
        </p:nvSpPr>
        <p:spPr>
          <a:xfrm>
            <a:off x="250825" y="1557338"/>
            <a:ext cx="4183063" cy="3987800"/>
          </a:xfrm>
        </p:spPr>
        <p:txBody>
          <a:bodyPr/>
          <a:lstStyle/>
          <a:p>
            <a:r>
              <a:rPr lang="cy-GB" sz="2000" dirty="0"/>
              <a:t>Rheoli'r broses gwneud cais</a:t>
            </a:r>
            <a:endParaRPr lang="en-GB" sz="2000" dirty="0"/>
          </a:p>
          <a:p>
            <a:r>
              <a:rPr lang="cy-GB" sz="2000" dirty="0"/>
              <a:t>Ymdrin â gweinyddiad a thalu ffioedd</a:t>
            </a:r>
            <a:endParaRPr lang="en-GB" sz="2000" dirty="0"/>
          </a:p>
          <a:p>
            <a:r>
              <a:rPr lang="cy-GB" sz="2000" dirty="0"/>
              <a:t>Trefniadau ar gyfer cyflwyno portffolio</a:t>
            </a:r>
            <a:endParaRPr lang="en-GB" sz="2000" dirty="0"/>
          </a:p>
          <a:p>
            <a:r>
              <a:rPr lang="cy-GB" sz="2000" dirty="0"/>
              <a:t>Darparu cefnogaeth ychwanegol e.e. mynediad i adnoddau; cyfleoedd hyfforddi, hwyluso trefniadau anwytho a chadarnhau, gweithdai, cyngor, arweiniad a chefnogaeth gyffredinol</a:t>
            </a:r>
            <a:endParaRPr lang="en-GB" sz="2000" dirty="0">
              <a:effectLst/>
            </a:endParaRP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4"/>
          <p:cNvSpPr>
            <a:spLocks noGrp="1" noChangeArrowheads="1"/>
          </p:cNvSpPr>
          <p:nvPr>
            <p:ph type="title"/>
          </p:nvPr>
        </p:nvSpPr>
        <p:spPr>
          <a:xfrm>
            <a:off x="457200" y="274638"/>
            <a:ext cx="8229600" cy="1282700"/>
          </a:xfrm>
        </p:spPr>
        <p:txBody>
          <a:bodyPr/>
          <a:lstStyle/>
          <a:p>
            <a:r>
              <a:rPr lang="en-GB" sz="3200">
                <a:latin typeface="Arial" charset="0"/>
              </a:rPr>
              <a:t>Cyfrifoldebau’r Dysgwyr</a:t>
            </a:r>
            <a:br>
              <a:rPr lang="en-GB" sz="3200">
                <a:latin typeface="Arial" charset="0"/>
              </a:rPr>
            </a:br>
            <a:r>
              <a:rPr lang="en-GB" sz="3200">
                <a:latin typeface="Arial" charset="0"/>
              </a:rPr>
              <a:t>Learner Responsibility </a:t>
            </a:r>
          </a:p>
        </p:txBody>
      </p:sp>
      <p:sp>
        <p:nvSpPr>
          <p:cNvPr id="23555" name="Rectangle 5"/>
          <p:cNvSpPr>
            <a:spLocks noGrp="1" noChangeArrowheads="1"/>
          </p:cNvSpPr>
          <p:nvPr>
            <p:ph type="body" sz="half" idx="1"/>
          </p:nvPr>
        </p:nvSpPr>
        <p:spPr>
          <a:xfrm>
            <a:off x="4500563" y="1557338"/>
            <a:ext cx="4464050" cy="4175125"/>
          </a:xfrm>
        </p:spPr>
        <p:txBody>
          <a:bodyPr rtlCol="0">
            <a:normAutofit lnSpcReduction="10000"/>
          </a:bodyPr>
          <a:lstStyle/>
          <a:p>
            <a:pPr fontAlgn="auto">
              <a:spcAft>
                <a:spcPts val="0"/>
              </a:spcAft>
              <a:buFont typeface="Arial" pitchFamily="34" charset="0"/>
              <a:buChar char="•"/>
              <a:defRPr/>
            </a:pPr>
            <a:r>
              <a:rPr lang="en-GB" sz="2000" dirty="0"/>
              <a:t>Commit fully to the programme requirements. </a:t>
            </a:r>
          </a:p>
          <a:p>
            <a:pPr fontAlgn="auto">
              <a:spcAft>
                <a:spcPts val="0"/>
              </a:spcAft>
              <a:buFont typeface="Arial" pitchFamily="34" charset="0"/>
              <a:buChar char="•"/>
              <a:defRPr/>
            </a:pPr>
            <a:r>
              <a:rPr lang="en-GB" sz="2000" dirty="0"/>
              <a:t>Complete the programme within the timescale </a:t>
            </a:r>
            <a:r>
              <a:rPr lang="en-GB" sz="2000"/>
              <a:t>of </a:t>
            </a:r>
            <a:r>
              <a:rPr lang="en-GB" sz="2000" smtClean="0"/>
              <a:t>12 </a:t>
            </a:r>
            <a:r>
              <a:rPr lang="en-GB" sz="2000" dirty="0" smtClean="0"/>
              <a:t>months</a:t>
            </a:r>
            <a:endParaRPr lang="en-GB" sz="2000" dirty="0"/>
          </a:p>
          <a:p>
            <a:pPr fontAlgn="auto">
              <a:spcAft>
                <a:spcPts val="0"/>
              </a:spcAft>
              <a:buFont typeface="Arial" pitchFamily="34" charset="0"/>
              <a:buChar char="•"/>
              <a:defRPr/>
            </a:pPr>
            <a:r>
              <a:rPr lang="en-GB" sz="2000" dirty="0"/>
              <a:t>Apply for any agreed training programmes</a:t>
            </a:r>
          </a:p>
          <a:p>
            <a:pPr fontAlgn="auto">
              <a:spcAft>
                <a:spcPts val="0"/>
              </a:spcAft>
              <a:buFont typeface="Arial" pitchFamily="34" charset="0"/>
              <a:buChar char="•"/>
              <a:defRPr/>
            </a:pPr>
            <a:r>
              <a:rPr lang="en-GB" sz="2000" dirty="0"/>
              <a:t>Attend induction and the 4 mandatory workshop days</a:t>
            </a:r>
          </a:p>
          <a:p>
            <a:pPr fontAlgn="auto">
              <a:spcAft>
                <a:spcPts val="0"/>
              </a:spcAft>
              <a:buFont typeface="Arial" pitchFamily="34" charset="0"/>
              <a:buChar char="•"/>
              <a:defRPr/>
            </a:pPr>
            <a:r>
              <a:rPr lang="en-GB" sz="2000" dirty="0"/>
              <a:t>Notify the Training Department/UWTSD immediately of any change in circumstances which may affect the completion of the programme</a:t>
            </a:r>
          </a:p>
          <a:p>
            <a:pPr fontAlgn="auto">
              <a:spcAft>
                <a:spcPts val="0"/>
              </a:spcAft>
              <a:buFont typeface="Arial" pitchFamily="34" charset="0"/>
              <a:buChar char="•"/>
              <a:defRPr/>
            </a:pPr>
            <a:endParaRPr lang="en-GB" sz="2000" dirty="0"/>
          </a:p>
        </p:txBody>
      </p:sp>
      <p:sp>
        <p:nvSpPr>
          <p:cNvPr id="46083" name="Rectangle 6"/>
          <p:cNvSpPr>
            <a:spLocks noGrp="1" noChangeArrowheads="1"/>
          </p:cNvSpPr>
          <p:nvPr>
            <p:ph type="body" sz="half" idx="2"/>
          </p:nvPr>
        </p:nvSpPr>
        <p:spPr>
          <a:xfrm>
            <a:off x="179388" y="1484313"/>
            <a:ext cx="4038600" cy="4176712"/>
          </a:xfrm>
        </p:spPr>
        <p:txBody>
          <a:bodyPr/>
          <a:lstStyle/>
          <a:p>
            <a:pPr lvl="0"/>
            <a:r>
              <a:rPr lang="cy-GB" sz="2000" dirty="0"/>
              <a:t>Ymrwymo'n llawn i ofynion y rhaglen. </a:t>
            </a:r>
            <a:endParaRPr lang="en-GB" sz="2000" dirty="0"/>
          </a:p>
          <a:p>
            <a:pPr lvl="0"/>
            <a:r>
              <a:rPr lang="cy-GB" sz="2000" dirty="0"/>
              <a:t>Cwblhau'r rhaglen o fewn yr amserlen o </a:t>
            </a:r>
            <a:r>
              <a:rPr lang="cy-GB" sz="2000" dirty="0" smtClean="0"/>
              <a:t>12 mis</a:t>
            </a:r>
            <a:r>
              <a:rPr lang="cy-GB" sz="2000" dirty="0"/>
              <a:t>.</a:t>
            </a:r>
            <a:endParaRPr lang="en-GB" sz="2000" dirty="0"/>
          </a:p>
          <a:p>
            <a:pPr lvl="0"/>
            <a:r>
              <a:rPr lang="cy-GB" sz="2000" dirty="0"/>
              <a:t>Gwneud cais am unrhyw raglenni hyfforddi cytunedig.</a:t>
            </a:r>
            <a:endParaRPr lang="en-GB" sz="2000" dirty="0"/>
          </a:p>
          <a:p>
            <a:pPr lvl="0"/>
            <a:r>
              <a:rPr lang="cy-GB" sz="2000" dirty="0"/>
              <a:t>Mynychu’r </a:t>
            </a:r>
            <a:r>
              <a:rPr lang="cy-GB" sz="2000" dirty="0" smtClean="0"/>
              <a:t>anwytho a 4 </a:t>
            </a:r>
            <a:r>
              <a:rPr lang="cy-GB" sz="2000" dirty="0"/>
              <a:t>gweithdy mandadol</a:t>
            </a:r>
            <a:endParaRPr lang="en-GB" sz="2000" dirty="0"/>
          </a:p>
          <a:p>
            <a:pPr lvl="0"/>
            <a:r>
              <a:rPr lang="cy-GB" sz="2000" dirty="0"/>
              <a:t>Hysbysu'r Adran Hyfforddi/PCYDDS ar unwaith o unrhyw newid mewn amgylchiadau allai effeithio ar gwblhau'r rhaglen</a:t>
            </a:r>
            <a:endParaRPr lang="en-GB" sz="2000" dirty="0"/>
          </a:p>
          <a:p>
            <a:endParaRPr lang="en-GB" sz="2400" dirty="0">
              <a:latin typeface="Arial" charset="0"/>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4"/>
          <p:cNvSpPr>
            <a:spLocks noGrp="1" noChangeArrowheads="1"/>
          </p:cNvSpPr>
          <p:nvPr>
            <p:ph type="title"/>
          </p:nvPr>
        </p:nvSpPr>
        <p:spPr>
          <a:xfrm>
            <a:off x="457200" y="274638"/>
            <a:ext cx="8229600" cy="850900"/>
          </a:xfrm>
        </p:spPr>
        <p:txBody>
          <a:bodyPr/>
          <a:lstStyle/>
          <a:p>
            <a:r>
              <a:rPr lang="en-GB" sz="4000">
                <a:latin typeface="Arial" charset="0"/>
              </a:rPr>
              <a:t>Rol y Mentor / Mentor Role</a:t>
            </a:r>
          </a:p>
        </p:txBody>
      </p:sp>
      <p:sp>
        <p:nvSpPr>
          <p:cNvPr id="48130" name="Rectangle 5"/>
          <p:cNvSpPr>
            <a:spLocks noGrp="1" noChangeArrowheads="1"/>
          </p:cNvSpPr>
          <p:nvPr>
            <p:ph type="body" sz="half" idx="1"/>
          </p:nvPr>
        </p:nvSpPr>
        <p:spPr>
          <a:xfrm>
            <a:off x="4643438" y="1484313"/>
            <a:ext cx="4393058" cy="5068887"/>
          </a:xfrm>
        </p:spPr>
        <p:txBody>
          <a:bodyPr/>
          <a:lstStyle/>
          <a:p>
            <a:pPr marL="342900" lvl="1" indent="-342900">
              <a:buFont typeface="Arial" charset="0"/>
              <a:buChar char="•"/>
            </a:pPr>
            <a:r>
              <a:rPr lang="en-GB" sz="2000" dirty="0">
                <a:latin typeface="Arial" charset="0"/>
              </a:rPr>
              <a:t>Complete the Learning Agreement with Learner after induction</a:t>
            </a:r>
          </a:p>
          <a:p>
            <a:pPr marL="0" lvl="1" indent="0">
              <a:buNone/>
            </a:pPr>
            <a:r>
              <a:rPr lang="en-GB" sz="2000" dirty="0">
                <a:latin typeface="Arial" charset="0"/>
              </a:rPr>
              <a:t> </a:t>
            </a:r>
          </a:p>
          <a:p>
            <a:r>
              <a:rPr lang="en-GB" sz="2000" dirty="0">
                <a:latin typeface="Arial" charset="0"/>
              </a:rPr>
              <a:t>Ensure regular mentoring takes place for the duration of the programme to support the learner</a:t>
            </a:r>
          </a:p>
          <a:p>
            <a:endParaRPr lang="en-GB" sz="2000" dirty="0">
              <a:latin typeface="Arial" charset="0"/>
            </a:endParaRPr>
          </a:p>
          <a:p>
            <a:r>
              <a:rPr lang="en-GB" sz="2000" dirty="0">
                <a:latin typeface="Arial" charset="0"/>
              </a:rPr>
              <a:t>Carry out observation or ensure a suitable person is available to do this </a:t>
            </a:r>
          </a:p>
        </p:txBody>
      </p:sp>
      <p:sp>
        <p:nvSpPr>
          <p:cNvPr id="25604" name="Rectangle 6"/>
          <p:cNvSpPr>
            <a:spLocks noGrp="1" noChangeArrowheads="1"/>
          </p:cNvSpPr>
          <p:nvPr>
            <p:ph type="body" sz="half" idx="2"/>
          </p:nvPr>
        </p:nvSpPr>
        <p:spPr>
          <a:xfrm>
            <a:off x="250825" y="1484313"/>
            <a:ext cx="4256088" cy="3989387"/>
          </a:xfrm>
        </p:spPr>
        <p:txBody>
          <a:bodyPr rtlCol="0">
            <a:normAutofit/>
          </a:bodyPr>
          <a:lstStyle/>
          <a:p>
            <a:pPr fontAlgn="auto">
              <a:spcAft>
                <a:spcPts val="0"/>
              </a:spcAft>
              <a:defRPr/>
            </a:pPr>
            <a:r>
              <a:rPr lang="en-US" sz="2000" dirty="0" err="1">
                <a:latin typeface="Arial" charset="0"/>
              </a:rPr>
              <a:t>Cyfarfod</a:t>
            </a:r>
            <a:r>
              <a:rPr lang="en-US" sz="2000" dirty="0">
                <a:latin typeface="Arial" charset="0"/>
              </a:rPr>
              <a:t> </a:t>
            </a:r>
            <a:r>
              <a:rPr lang="en-US" sz="2000" dirty="0" err="1">
                <a:latin typeface="Arial" charset="0"/>
              </a:rPr>
              <a:t>efo’r</a:t>
            </a:r>
            <a:r>
              <a:rPr lang="en-US" sz="2000" dirty="0">
                <a:latin typeface="Arial" charset="0"/>
              </a:rPr>
              <a:t> </a:t>
            </a:r>
            <a:r>
              <a:rPr lang="en-US" sz="2000" dirty="0" err="1">
                <a:latin typeface="Arial" charset="0"/>
              </a:rPr>
              <a:t>dysgwr</a:t>
            </a:r>
            <a:r>
              <a:rPr lang="en-US" sz="2000" dirty="0">
                <a:latin typeface="Arial" charset="0"/>
              </a:rPr>
              <a:t> </a:t>
            </a:r>
            <a:r>
              <a:rPr lang="en-US" sz="2000" dirty="0" err="1">
                <a:latin typeface="Arial" charset="0"/>
              </a:rPr>
              <a:t>i</a:t>
            </a:r>
            <a:r>
              <a:rPr lang="en-US" sz="2000" dirty="0">
                <a:latin typeface="Arial" charset="0"/>
              </a:rPr>
              <a:t> </a:t>
            </a:r>
            <a:r>
              <a:rPr lang="en-US" sz="2000" dirty="0" err="1">
                <a:latin typeface="Arial" charset="0"/>
              </a:rPr>
              <a:t>gwblhau</a:t>
            </a:r>
            <a:r>
              <a:rPr lang="en-US" sz="2000" dirty="0">
                <a:latin typeface="Arial" charset="0"/>
              </a:rPr>
              <a:t> y </a:t>
            </a:r>
            <a:r>
              <a:rPr lang="en-US" sz="2000" dirty="0" err="1">
                <a:latin typeface="Arial" charset="0"/>
              </a:rPr>
              <a:t>Cytundeb</a:t>
            </a:r>
            <a:r>
              <a:rPr lang="en-US" sz="2000" dirty="0">
                <a:latin typeface="Arial" charset="0"/>
              </a:rPr>
              <a:t> </a:t>
            </a:r>
            <a:r>
              <a:rPr lang="en-US" sz="2000" dirty="0" err="1">
                <a:latin typeface="Arial" charset="0"/>
              </a:rPr>
              <a:t>Dysgu</a:t>
            </a:r>
            <a:r>
              <a:rPr lang="en-US" sz="2000" dirty="0">
                <a:latin typeface="Arial" charset="0"/>
              </a:rPr>
              <a:t> </a:t>
            </a:r>
            <a:r>
              <a:rPr lang="en-US" sz="2000" dirty="0" err="1">
                <a:latin typeface="Arial" charset="0"/>
              </a:rPr>
              <a:t>cyn</a:t>
            </a:r>
            <a:r>
              <a:rPr lang="en-US" sz="2000" dirty="0">
                <a:latin typeface="Arial" charset="0"/>
              </a:rPr>
              <a:t> </a:t>
            </a:r>
            <a:r>
              <a:rPr lang="en-US" sz="2000" dirty="0" err="1">
                <a:latin typeface="Arial" charset="0"/>
              </a:rPr>
              <a:t>gynted</a:t>
            </a:r>
            <a:r>
              <a:rPr lang="en-US" sz="2000" dirty="0">
                <a:latin typeface="Arial" charset="0"/>
              </a:rPr>
              <a:t> a </a:t>
            </a:r>
            <a:r>
              <a:rPr lang="en-US" sz="2000" dirty="0" err="1">
                <a:latin typeface="Arial" charset="0"/>
              </a:rPr>
              <a:t>phosibl</a:t>
            </a:r>
            <a:r>
              <a:rPr lang="en-US" sz="2000" dirty="0">
                <a:latin typeface="Arial" charset="0"/>
              </a:rPr>
              <a:t> </a:t>
            </a:r>
            <a:r>
              <a:rPr lang="en-US" sz="2000" dirty="0" err="1">
                <a:latin typeface="Arial" charset="0"/>
              </a:rPr>
              <a:t>ar</a:t>
            </a:r>
            <a:r>
              <a:rPr lang="en-US" sz="2000" dirty="0">
                <a:latin typeface="Arial" charset="0"/>
              </a:rPr>
              <a:t> </a:t>
            </a:r>
            <a:r>
              <a:rPr lang="en-US" sz="2000" dirty="0" err="1">
                <a:latin typeface="Arial" charset="0"/>
              </a:rPr>
              <a:t>ôl</a:t>
            </a:r>
            <a:r>
              <a:rPr lang="en-US" sz="2000" dirty="0">
                <a:latin typeface="Arial" charset="0"/>
              </a:rPr>
              <a:t> y </a:t>
            </a:r>
            <a:r>
              <a:rPr lang="en-US" sz="2000" dirty="0" err="1">
                <a:latin typeface="Arial" charset="0"/>
              </a:rPr>
              <a:t>sesiwn</a:t>
            </a:r>
            <a:r>
              <a:rPr lang="en-US" sz="2000" dirty="0">
                <a:latin typeface="Arial" charset="0"/>
              </a:rPr>
              <a:t> </a:t>
            </a:r>
            <a:r>
              <a:rPr lang="en-US" sz="2000" dirty="0" err="1">
                <a:latin typeface="Arial" charset="0"/>
              </a:rPr>
              <a:t>anwytho</a:t>
            </a:r>
            <a:endParaRPr lang="en-US" sz="2000" dirty="0">
              <a:latin typeface="Arial" charset="0"/>
            </a:endParaRPr>
          </a:p>
          <a:p>
            <a:pPr fontAlgn="auto">
              <a:spcAft>
                <a:spcPts val="0"/>
              </a:spcAft>
              <a:defRPr/>
            </a:pPr>
            <a:endParaRPr lang="en-US" sz="2000" dirty="0">
              <a:latin typeface="Arial" charset="0"/>
            </a:endParaRPr>
          </a:p>
          <a:p>
            <a:pPr fontAlgn="auto">
              <a:spcAft>
                <a:spcPts val="0"/>
              </a:spcAft>
              <a:defRPr/>
            </a:pPr>
            <a:r>
              <a:rPr lang="en-US" sz="2000" dirty="0" err="1">
                <a:latin typeface="Arial" charset="0"/>
              </a:rPr>
              <a:t>Sicrhau</a:t>
            </a:r>
            <a:r>
              <a:rPr lang="en-US" sz="2000" dirty="0">
                <a:latin typeface="Arial" charset="0"/>
              </a:rPr>
              <a:t> </a:t>
            </a:r>
            <a:r>
              <a:rPr lang="en-US" sz="2000" dirty="0" err="1">
                <a:latin typeface="Arial" charset="0"/>
              </a:rPr>
              <a:t>mentora</a:t>
            </a:r>
            <a:r>
              <a:rPr lang="en-US" sz="2000" dirty="0">
                <a:latin typeface="Arial" charset="0"/>
              </a:rPr>
              <a:t> </a:t>
            </a:r>
            <a:r>
              <a:rPr lang="en-US" sz="2000" dirty="0" err="1">
                <a:latin typeface="Arial" charset="0"/>
              </a:rPr>
              <a:t>rheolaidd</a:t>
            </a:r>
            <a:r>
              <a:rPr lang="en-US" sz="2000" dirty="0">
                <a:latin typeface="Arial" charset="0"/>
              </a:rPr>
              <a:t> </a:t>
            </a:r>
            <a:r>
              <a:rPr lang="en-US" sz="2000" dirty="0" err="1">
                <a:latin typeface="Arial" charset="0"/>
              </a:rPr>
              <a:t>trwy</a:t>
            </a:r>
            <a:r>
              <a:rPr lang="en-US" sz="2000" dirty="0">
                <a:latin typeface="Arial" charset="0"/>
              </a:rPr>
              <a:t> </a:t>
            </a:r>
            <a:r>
              <a:rPr lang="en-US" sz="2000" dirty="0" err="1">
                <a:latin typeface="Arial" charset="0"/>
              </a:rPr>
              <a:t>gydol</a:t>
            </a:r>
            <a:r>
              <a:rPr lang="en-US" sz="2000" dirty="0">
                <a:latin typeface="Arial" charset="0"/>
              </a:rPr>
              <a:t> y </a:t>
            </a:r>
            <a:r>
              <a:rPr lang="en-US" sz="2000" dirty="0" err="1">
                <a:latin typeface="Arial" charset="0"/>
              </a:rPr>
              <a:t>rhaglen</a:t>
            </a:r>
            <a:r>
              <a:rPr lang="en-US" sz="2000" dirty="0">
                <a:latin typeface="Arial" charset="0"/>
              </a:rPr>
              <a:t> </a:t>
            </a:r>
            <a:r>
              <a:rPr lang="en-US" sz="2000" dirty="0" err="1">
                <a:latin typeface="Arial" charset="0"/>
              </a:rPr>
              <a:t>i</a:t>
            </a:r>
            <a:r>
              <a:rPr lang="en-US" sz="2000" dirty="0">
                <a:latin typeface="Arial" charset="0"/>
              </a:rPr>
              <a:t> </a:t>
            </a:r>
            <a:r>
              <a:rPr lang="en-US" sz="2000" dirty="0" err="1">
                <a:latin typeface="Arial" charset="0"/>
              </a:rPr>
              <a:t>gefnogi’r</a:t>
            </a:r>
            <a:r>
              <a:rPr lang="en-US" sz="2000" dirty="0">
                <a:latin typeface="Arial" charset="0"/>
              </a:rPr>
              <a:t> </a:t>
            </a:r>
            <a:r>
              <a:rPr lang="en-US" sz="2000" dirty="0" err="1">
                <a:latin typeface="Arial" charset="0"/>
              </a:rPr>
              <a:t>dysgwr</a:t>
            </a:r>
            <a:r>
              <a:rPr lang="en-US" sz="2000" dirty="0">
                <a:latin typeface="Arial" charset="0"/>
              </a:rPr>
              <a:t> </a:t>
            </a:r>
          </a:p>
          <a:p>
            <a:pPr fontAlgn="auto">
              <a:spcAft>
                <a:spcPts val="0"/>
              </a:spcAft>
              <a:defRPr/>
            </a:pPr>
            <a:endParaRPr lang="en-US" sz="2000" dirty="0">
              <a:latin typeface="Arial" charset="0"/>
            </a:endParaRPr>
          </a:p>
          <a:p>
            <a:pPr lvl="0"/>
            <a:r>
              <a:rPr lang="en-GB" sz="2000" dirty="0" err="1"/>
              <a:t>Arsylwi</a:t>
            </a:r>
            <a:r>
              <a:rPr lang="en-GB" sz="2000" dirty="0"/>
              <a:t> </a:t>
            </a:r>
            <a:r>
              <a:rPr lang="en-GB" sz="2000" dirty="0" err="1"/>
              <a:t>neu</a:t>
            </a:r>
            <a:r>
              <a:rPr lang="en-GB" sz="2000" dirty="0"/>
              <a:t> </a:t>
            </a:r>
            <a:r>
              <a:rPr lang="en-GB" sz="2000" dirty="0" err="1"/>
              <a:t>sicrhau</a:t>
            </a:r>
            <a:r>
              <a:rPr lang="en-GB" sz="2000" dirty="0"/>
              <a:t> bod person </a:t>
            </a:r>
            <a:r>
              <a:rPr lang="en-GB" sz="2000" dirty="0" err="1"/>
              <a:t>addas</a:t>
            </a:r>
            <a:r>
              <a:rPr lang="en-GB" sz="2000" dirty="0"/>
              <a:t> </a:t>
            </a:r>
            <a:r>
              <a:rPr lang="en-GB" sz="2000" dirty="0" err="1"/>
              <a:t>ar</a:t>
            </a:r>
            <a:r>
              <a:rPr lang="en-GB" sz="2000" dirty="0"/>
              <a:t> </a:t>
            </a:r>
            <a:r>
              <a:rPr lang="en-GB" sz="2000" dirty="0" err="1"/>
              <a:t>gael</a:t>
            </a:r>
            <a:r>
              <a:rPr lang="en-GB" sz="2000" dirty="0"/>
              <a:t> </a:t>
            </a:r>
            <a:r>
              <a:rPr lang="en-GB" sz="2000" dirty="0" err="1"/>
              <a:t>i</a:t>
            </a:r>
            <a:r>
              <a:rPr lang="en-GB" sz="2000" dirty="0"/>
              <a:t> </a:t>
            </a:r>
            <a:r>
              <a:rPr lang="en-GB" sz="2000" dirty="0" err="1"/>
              <a:t>wneud</a:t>
            </a:r>
            <a:r>
              <a:rPr lang="en-GB" sz="2000" dirty="0"/>
              <a:t> </a:t>
            </a:r>
            <a:r>
              <a:rPr lang="en-GB" sz="2000" dirty="0" err="1"/>
              <a:t>hyn</a:t>
            </a:r>
            <a:endParaRPr lang="en-GB" sz="2000" dirty="0"/>
          </a:p>
          <a:p>
            <a:pPr marL="0" indent="0" algn="ctr" fontAlgn="auto">
              <a:spcAft>
                <a:spcPts val="0"/>
              </a:spcAft>
              <a:buFontTx/>
              <a:buNone/>
              <a:defRPr/>
            </a:pPr>
            <a:r>
              <a:rPr lang="en-GB" sz="2000" b="1" dirty="0">
                <a:latin typeface="Arial" charset="0"/>
              </a:rPr>
              <a:t> </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r>
              <a:rPr lang="en-GB">
                <a:latin typeface="Arial" charset="0"/>
              </a:rPr>
              <a:t>Rol y Mentor / Mentor Role</a:t>
            </a:r>
            <a:endParaRPr lang="en-GB"/>
          </a:p>
        </p:txBody>
      </p:sp>
      <p:sp>
        <p:nvSpPr>
          <p:cNvPr id="3" name="Content Placeholder 2"/>
          <p:cNvSpPr>
            <a:spLocks noGrp="1"/>
          </p:cNvSpPr>
          <p:nvPr>
            <p:ph sz="half" idx="1"/>
          </p:nvPr>
        </p:nvSpPr>
        <p:spPr>
          <a:xfrm>
            <a:off x="457200" y="1600200"/>
            <a:ext cx="4038600" cy="3989388"/>
          </a:xfrm>
        </p:spPr>
        <p:txBody>
          <a:bodyPr rtlCol="0">
            <a:normAutofit/>
          </a:bodyPr>
          <a:lstStyle/>
          <a:p>
            <a:pPr lvl="0"/>
            <a:r>
              <a:rPr lang="cy-GB" sz="2000" dirty="0"/>
              <a:t>Cefnogi’r dysgwr i gadw at derfynau amser </a:t>
            </a:r>
          </a:p>
          <a:p>
            <a:pPr lvl="0"/>
            <a:endParaRPr lang="cy-GB" sz="2000" dirty="0"/>
          </a:p>
          <a:p>
            <a:pPr lvl="0"/>
            <a:r>
              <a:rPr lang="cy-GB" sz="2000" dirty="0"/>
              <a:t>Darparu sylwadau'r mentor yn Adran 6 ar gynnydd y dysgwr</a:t>
            </a:r>
          </a:p>
          <a:p>
            <a:pPr marL="0" lvl="0" indent="0">
              <a:buNone/>
            </a:pPr>
            <a:endParaRPr lang="en-GB" sz="2000" dirty="0"/>
          </a:p>
          <a:p>
            <a:pPr lvl="0"/>
            <a:r>
              <a:rPr lang="cy-GB" sz="2000" dirty="0"/>
              <a:t>Darparu manylion a llofnodion gwirio yn Adran 8</a:t>
            </a:r>
            <a:endParaRPr lang="en-GB" sz="2000" dirty="0"/>
          </a:p>
          <a:p>
            <a:pPr marL="0" indent="0" fontAlgn="auto">
              <a:spcAft>
                <a:spcPts val="0"/>
              </a:spcAft>
              <a:buNone/>
              <a:defRPr/>
            </a:pPr>
            <a:r>
              <a:rPr lang="en-GB" sz="2000" dirty="0"/>
              <a:t> </a:t>
            </a:r>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sz="2000" dirty="0"/>
              <a:t>Support the learner to keep to deadlines</a:t>
            </a:r>
          </a:p>
          <a:p>
            <a:pPr marL="0" indent="0" fontAlgn="auto">
              <a:spcAft>
                <a:spcPts val="0"/>
              </a:spcAft>
              <a:buNone/>
              <a:defRPr/>
            </a:pPr>
            <a:endParaRPr lang="en-GB" sz="2000" dirty="0"/>
          </a:p>
          <a:p>
            <a:pPr fontAlgn="auto">
              <a:spcAft>
                <a:spcPts val="0"/>
              </a:spcAft>
              <a:defRPr/>
            </a:pPr>
            <a:r>
              <a:rPr lang="en-GB" sz="2000" dirty="0"/>
              <a:t>Provide mentor’s comments in Section 6 on the learner’s progress</a:t>
            </a:r>
          </a:p>
          <a:p>
            <a:pPr fontAlgn="auto">
              <a:spcAft>
                <a:spcPts val="0"/>
              </a:spcAft>
              <a:buFont typeface="Arial" pitchFamily="34" charset="0"/>
              <a:buChar char="•"/>
              <a:defRPr/>
            </a:pPr>
            <a:r>
              <a:rPr lang="en-GB" sz="2000" dirty="0"/>
              <a:t>Provide details and verification signatures in Section 8</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4"/>
          <p:cNvSpPr>
            <a:spLocks noGrp="1" noChangeArrowheads="1"/>
          </p:cNvSpPr>
          <p:nvPr>
            <p:ph type="title"/>
          </p:nvPr>
        </p:nvSpPr>
        <p:spPr>
          <a:xfrm>
            <a:off x="457200" y="274638"/>
            <a:ext cx="8229600" cy="1066800"/>
          </a:xfrm>
        </p:spPr>
        <p:txBody>
          <a:bodyPr/>
          <a:lstStyle/>
          <a:p>
            <a:r>
              <a:rPr lang="en-GB" sz="3600" dirty="0" err="1">
                <a:latin typeface="Arial" charset="0"/>
              </a:rPr>
              <a:t>Trefniadau</a:t>
            </a:r>
            <a:r>
              <a:rPr lang="en-GB" sz="3600" dirty="0">
                <a:latin typeface="Arial" charset="0"/>
              </a:rPr>
              <a:t> y </a:t>
            </a:r>
            <a:r>
              <a:rPr lang="en-GB" sz="3600" dirty="0" err="1">
                <a:latin typeface="Arial" charset="0"/>
              </a:rPr>
              <a:t>Rhaglen</a:t>
            </a:r>
            <a:r>
              <a:rPr lang="en-GB" sz="3600" dirty="0">
                <a:latin typeface="Arial" charset="0"/>
              </a:rPr>
              <a:t/>
            </a:r>
            <a:br>
              <a:rPr lang="en-GB" sz="3600" dirty="0">
                <a:latin typeface="Arial" charset="0"/>
              </a:rPr>
            </a:br>
            <a:r>
              <a:rPr lang="en-GB" sz="3600" dirty="0">
                <a:latin typeface="Arial" charset="0"/>
              </a:rPr>
              <a:t>Arrangements for Programme</a:t>
            </a:r>
          </a:p>
        </p:txBody>
      </p:sp>
      <p:sp>
        <p:nvSpPr>
          <p:cNvPr id="51202" name="Rectangle 5"/>
          <p:cNvSpPr>
            <a:spLocks noGrp="1" noChangeArrowheads="1"/>
          </p:cNvSpPr>
          <p:nvPr>
            <p:ph type="body" sz="half" idx="1"/>
          </p:nvPr>
        </p:nvSpPr>
        <p:spPr>
          <a:xfrm>
            <a:off x="323850" y="1600200"/>
            <a:ext cx="4171950" cy="4060825"/>
          </a:xfrm>
        </p:spPr>
        <p:txBody>
          <a:bodyPr/>
          <a:lstStyle/>
          <a:p>
            <a:pPr marL="0" indent="0">
              <a:buNone/>
            </a:pPr>
            <a:r>
              <a:rPr lang="cy-GB" sz="2400" dirty="0"/>
              <a:t>Bydd</a:t>
            </a:r>
            <a:r>
              <a:rPr lang="cy-GB" sz="2400" b="1" dirty="0"/>
              <a:t> pedwar</a:t>
            </a:r>
            <a:r>
              <a:rPr lang="cy-GB" sz="2400" dirty="0"/>
              <a:t> gweithdy rhanbarthol yn cael eu cynnal yn ystod y flwyddyn, gweler rhagor o fanylion ar Moodle.</a:t>
            </a:r>
          </a:p>
          <a:p>
            <a:pPr marL="0" indent="0">
              <a:buNone/>
            </a:pPr>
            <a:endParaRPr lang="en-GB" sz="2400" dirty="0"/>
          </a:p>
          <a:p>
            <a:pPr marL="0" indent="0">
              <a:buNone/>
            </a:pPr>
            <a:r>
              <a:rPr lang="cy-GB" sz="2400" dirty="0"/>
              <a:t>Mae'r cytundeb dysgu</a:t>
            </a:r>
            <a:endParaRPr lang="en-GB" sz="2400" dirty="0"/>
          </a:p>
          <a:p>
            <a:pPr marL="0" indent="0">
              <a:buNone/>
            </a:pPr>
            <a:r>
              <a:rPr lang="cy-GB" sz="2400" dirty="0"/>
              <a:t>yn caniatáu </a:t>
            </a:r>
            <a:r>
              <a:rPr lang="cy-GB" sz="2400" b="1" dirty="0"/>
              <a:t>3 diwrnod astudio </a:t>
            </a:r>
            <a:r>
              <a:rPr lang="cy-GB" sz="2400" dirty="0"/>
              <a:t>i gwblhau'r gwaith portffolio.</a:t>
            </a:r>
            <a:endParaRPr lang="en-GB" sz="2400" dirty="0"/>
          </a:p>
          <a:p>
            <a:pPr marL="0" indent="0">
              <a:buFontTx/>
              <a:buNone/>
            </a:pPr>
            <a:endParaRPr lang="en-GB" sz="2400" dirty="0">
              <a:latin typeface="Arial" charset="0"/>
            </a:endParaRPr>
          </a:p>
          <a:p>
            <a:pPr marL="457200" lvl="1" indent="0">
              <a:buFontTx/>
              <a:buNone/>
            </a:pPr>
            <a:endParaRPr lang="en-GB" sz="2000" dirty="0">
              <a:latin typeface="Arial" charset="0"/>
            </a:endParaRPr>
          </a:p>
        </p:txBody>
      </p:sp>
      <p:sp>
        <p:nvSpPr>
          <p:cNvPr id="28676" name="Rectangle 6"/>
          <p:cNvSpPr>
            <a:spLocks noGrp="1" noChangeArrowheads="1"/>
          </p:cNvSpPr>
          <p:nvPr>
            <p:ph type="body" sz="half" idx="2"/>
          </p:nvPr>
        </p:nvSpPr>
        <p:spPr>
          <a:xfrm>
            <a:off x="4648200" y="1600200"/>
            <a:ext cx="4244975" cy="3989388"/>
          </a:xfrm>
        </p:spPr>
        <p:txBody>
          <a:bodyPr rtlCol="0">
            <a:normAutofit/>
          </a:bodyPr>
          <a:lstStyle/>
          <a:p>
            <a:pPr marL="0" indent="0" fontAlgn="auto">
              <a:lnSpc>
                <a:spcPct val="90000"/>
              </a:lnSpc>
              <a:spcAft>
                <a:spcPts val="0"/>
              </a:spcAft>
              <a:buFont typeface="Arial" pitchFamily="34" charset="0"/>
              <a:buNone/>
              <a:defRPr/>
            </a:pPr>
            <a:r>
              <a:rPr lang="en-US" sz="2400" b="1" dirty="0">
                <a:latin typeface="Arial" charset="0"/>
              </a:rPr>
              <a:t>Four</a:t>
            </a:r>
            <a:r>
              <a:rPr lang="en-US" sz="2400" dirty="0">
                <a:latin typeface="Arial" charset="0"/>
              </a:rPr>
              <a:t> regional mandatory workshops will be held during the year, see further details on Moodle.</a:t>
            </a:r>
          </a:p>
          <a:p>
            <a:pPr fontAlgn="auto">
              <a:lnSpc>
                <a:spcPct val="90000"/>
              </a:lnSpc>
              <a:spcAft>
                <a:spcPts val="0"/>
              </a:spcAft>
              <a:buFont typeface="Arial" pitchFamily="34" charset="0"/>
              <a:buNone/>
              <a:defRPr/>
            </a:pPr>
            <a:endParaRPr lang="en-GB" sz="2400" dirty="0">
              <a:latin typeface="Arial" charset="0"/>
            </a:endParaRPr>
          </a:p>
          <a:p>
            <a:pPr fontAlgn="auto">
              <a:lnSpc>
                <a:spcPct val="90000"/>
              </a:lnSpc>
              <a:spcAft>
                <a:spcPts val="0"/>
              </a:spcAft>
              <a:buFont typeface="Arial" pitchFamily="34" charset="0"/>
              <a:buNone/>
              <a:defRPr/>
            </a:pPr>
            <a:r>
              <a:rPr lang="en-GB" sz="2400" dirty="0">
                <a:latin typeface="Arial" charset="0"/>
              </a:rPr>
              <a:t>The learning agreement</a:t>
            </a:r>
          </a:p>
          <a:p>
            <a:pPr fontAlgn="auto">
              <a:lnSpc>
                <a:spcPct val="90000"/>
              </a:lnSpc>
              <a:spcAft>
                <a:spcPts val="0"/>
              </a:spcAft>
              <a:buFont typeface="Arial" pitchFamily="34" charset="0"/>
              <a:buNone/>
              <a:defRPr/>
            </a:pPr>
            <a:r>
              <a:rPr lang="en-GB" sz="2400" dirty="0">
                <a:latin typeface="Arial" charset="0"/>
              </a:rPr>
              <a:t>allows for </a:t>
            </a:r>
            <a:r>
              <a:rPr lang="en-GB" sz="2400" b="1" dirty="0">
                <a:latin typeface="Arial" charset="0"/>
              </a:rPr>
              <a:t>3 study days </a:t>
            </a:r>
            <a:r>
              <a:rPr lang="en-GB" sz="2400" dirty="0">
                <a:latin typeface="Arial" charset="0"/>
              </a:rPr>
              <a:t>to</a:t>
            </a:r>
          </a:p>
          <a:p>
            <a:pPr fontAlgn="auto">
              <a:lnSpc>
                <a:spcPct val="90000"/>
              </a:lnSpc>
              <a:spcAft>
                <a:spcPts val="0"/>
              </a:spcAft>
              <a:buFont typeface="Arial" pitchFamily="34" charset="0"/>
              <a:buNone/>
              <a:defRPr/>
            </a:pPr>
            <a:r>
              <a:rPr lang="en-GB" sz="2400" dirty="0">
                <a:latin typeface="Arial" charset="0"/>
              </a:rPr>
              <a:t>complete the portfolio work.</a:t>
            </a:r>
          </a:p>
          <a:p>
            <a:pPr fontAlgn="auto">
              <a:lnSpc>
                <a:spcPct val="90000"/>
              </a:lnSpc>
              <a:spcAft>
                <a:spcPts val="0"/>
              </a:spcAft>
              <a:buFont typeface="Arial" pitchFamily="34" charset="0"/>
              <a:buNone/>
              <a:defRPr/>
            </a:pPr>
            <a:endParaRPr lang="en-GB" sz="2400" dirty="0">
              <a:latin typeface="Arial" charset="0"/>
            </a:endParaRPr>
          </a:p>
          <a:p>
            <a:pPr marL="0" indent="0" fontAlgn="auto">
              <a:lnSpc>
                <a:spcPct val="90000"/>
              </a:lnSpc>
              <a:spcAft>
                <a:spcPts val="0"/>
              </a:spcAft>
              <a:buFont typeface="Arial" pitchFamily="34" charset="0"/>
              <a:buNone/>
              <a:defRPr/>
            </a:pPr>
            <a:endParaRPr lang="en-US" sz="2400" dirty="0">
              <a:latin typeface="Arial" charset="0"/>
            </a:endParaRPr>
          </a:p>
          <a:p>
            <a:pPr fontAlgn="auto">
              <a:lnSpc>
                <a:spcPct val="90000"/>
              </a:lnSpc>
              <a:spcAft>
                <a:spcPts val="0"/>
              </a:spcAft>
              <a:buFontTx/>
              <a:buNone/>
              <a:defRPr/>
            </a:pPr>
            <a:endParaRPr lang="en-US" sz="2400" dirty="0">
              <a:latin typeface="Arial" charset="0"/>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lstStyle/>
          <a:p>
            <a:r>
              <a:rPr lang="en-GB" dirty="0"/>
              <a:t>Learning Strategies</a:t>
            </a:r>
          </a:p>
        </p:txBody>
      </p:sp>
      <p:sp>
        <p:nvSpPr>
          <p:cNvPr id="52226" name="Content Placeholder 2"/>
          <p:cNvSpPr>
            <a:spLocks noGrp="1"/>
          </p:cNvSpPr>
          <p:nvPr>
            <p:ph sz="half" idx="1"/>
          </p:nvPr>
        </p:nvSpPr>
        <p:spPr>
          <a:xfrm>
            <a:off x="323528" y="1600200"/>
            <a:ext cx="4172272" cy="3989388"/>
          </a:xfrm>
        </p:spPr>
        <p:txBody>
          <a:bodyPr/>
          <a:lstStyle/>
          <a:p>
            <a:pPr marL="0" indent="0">
              <a:buNone/>
            </a:pPr>
            <a:r>
              <a:rPr lang="cy-GB" dirty="0"/>
              <a:t>Gweithgaredd Grwpiau Bychan</a:t>
            </a:r>
            <a:endParaRPr lang="en-GB" dirty="0"/>
          </a:p>
          <a:p>
            <a:pPr lvl="0"/>
            <a:r>
              <a:rPr lang="cy-GB" dirty="0"/>
              <a:t>Pa strategaethau fydd angen i chi eu hystyried er mwyn cynorthwyo eich dysgu a'ch datblygiad ar y rhaglen?</a:t>
            </a:r>
            <a:endParaRPr lang="en-GB" dirty="0">
              <a:effectLst/>
            </a:endParaRPr>
          </a:p>
        </p:txBody>
      </p:sp>
      <p:sp>
        <p:nvSpPr>
          <p:cNvPr id="4" name="Content Placeholder 3"/>
          <p:cNvSpPr>
            <a:spLocks noGrp="1"/>
          </p:cNvSpPr>
          <p:nvPr>
            <p:ph sz="half" idx="2"/>
          </p:nvPr>
        </p:nvSpPr>
        <p:spPr>
          <a:xfrm>
            <a:off x="4648200" y="1600200"/>
            <a:ext cx="4038600" cy="3989388"/>
          </a:xfrm>
        </p:spPr>
        <p:txBody>
          <a:bodyPr rtlCol="0">
            <a:normAutofit/>
          </a:bodyPr>
          <a:lstStyle/>
          <a:p>
            <a:pPr marL="0" indent="0" fontAlgn="auto">
              <a:spcAft>
                <a:spcPts val="0"/>
              </a:spcAft>
              <a:buFont typeface="Arial" pitchFamily="34" charset="0"/>
              <a:buNone/>
              <a:defRPr/>
            </a:pPr>
            <a:r>
              <a:rPr lang="en-GB" dirty="0"/>
              <a:t>Activity Small Groups</a:t>
            </a:r>
          </a:p>
          <a:p>
            <a:pPr fontAlgn="auto">
              <a:spcAft>
                <a:spcPts val="0"/>
              </a:spcAft>
              <a:buFont typeface="Arial" pitchFamily="34" charset="0"/>
              <a:buChar char="•"/>
              <a:defRPr/>
            </a:pPr>
            <a:endParaRPr lang="en-GB" dirty="0"/>
          </a:p>
          <a:p>
            <a:pPr fontAlgn="auto">
              <a:spcAft>
                <a:spcPts val="0"/>
              </a:spcAft>
              <a:buFont typeface="Arial" pitchFamily="34" charset="0"/>
              <a:buChar char="•"/>
              <a:defRPr/>
            </a:pPr>
            <a:r>
              <a:rPr lang="en-GB" dirty="0"/>
              <a:t>What strategies could  you consider to aid your learning and development on the programme?</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r>
              <a:rPr lang="en-GB" sz="3400">
                <a:latin typeface="Arial" charset="0"/>
              </a:rPr>
              <a:t>Cyflwyno Portffolio / Portfolio Submission</a:t>
            </a:r>
          </a:p>
        </p:txBody>
      </p:sp>
      <p:sp>
        <p:nvSpPr>
          <p:cNvPr id="54274" name="Content Placeholder 2"/>
          <p:cNvSpPr>
            <a:spLocks noGrp="1"/>
          </p:cNvSpPr>
          <p:nvPr>
            <p:ph sz="half" idx="1"/>
          </p:nvPr>
        </p:nvSpPr>
        <p:spPr>
          <a:xfrm>
            <a:off x="395288" y="1412875"/>
            <a:ext cx="4248150" cy="4525963"/>
          </a:xfrm>
        </p:spPr>
        <p:txBody>
          <a:bodyPr/>
          <a:lstStyle/>
          <a:p>
            <a:pPr marL="0" indent="0">
              <a:buNone/>
            </a:pPr>
            <a:r>
              <a:rPr lang="en-GB" b="1" dirty="0" err="1" smtClean="0">
                <a:latin typeface="Arial" charset="0"/>
              </a:rPr>
              <a:t>Dyddiad</a:t>
            </a:r>
            <a:r>
              <a:rPr lang="en-GB" b="1" dirty="0" smtClean="0">
                <a:latin typeface="Arial" charset="0"/>
              </a:rPr>
              <a:t> </a:t>
            </a:r>
            <a:r>
              <a:rPr lang="en-GB" b="1" dirty="0" err="1" smtClean="0">
                <a:latin typeface="Arial" charset="0"/>
              </a:rPr>
              <a:t>Cyflwyno</a:t>
            </a:r>
            <a:r>
              <a:rPr lang="en-GB" b="1" dirty="0" smtClean="0">
                <a:latin typeface="Arial" charset="0"/>
              </a:rPr>
              <a:t>: </a:t>
            </a:r>
          </a:p>
          <a:p>
            <a:pPr marL="0" indent="0">
              <a:buNone/>
            </a:pPr>
            <a:r>
              <a:rPr lang="en-GB" dirty="0" err="1" smtClean="0">
                <a:latin typeface="Arial" charset="0"/>
              </a:rPr>
              <a:t>Gweler</a:t>
            </a:r>
            <a:r>
              <a:rPr lang="en-GB" dirty="0" smtClean="0">
                <a:latin typeface="Arial" charset="0"/>
              </a:rPr>
              <a:t> Moodle </a:t>
            </a:r>
            <a:endParaRPr lang="en-GB" dirty="0">
              <a:latin typeface="Arial" charset="0"/>
            </a:endParaRPr>
          </a:p>
        </p:txBody>
      </p:sp>
      <p:sp>
        <p:nvSpPr>
          <p:cNvPr id="54275" name="Content Placeholder 3"/>
          <p:cNvSpPr>
            <a:spLocks noGrp="1"/>
          </p:cNvSpPr>
          <p:nvPr>
            <p:ph sz="half" idx="2"/>
          </p:nvPr>
        </p:nvSpPr>
        <p:spPr>
          <a:xfrm>
            <a:off x="4648200" y="1412875"/>
            <a:ext cx="4038600" cy="3989388"/>
          </a:xfrm>
        </p:spPr>
        <p:txBody>
          <a:bodyPr/>
          <a:lstStyle/>
          <a:p>
            <a:pPr marL="0" indent="0">
              <a:buFont typeface="Arial" charset="0"/>
              <a:buNone/>
            </a:pPr>
            <a:r>
              <a:rPr lang="en-GB" b="1" dirty="0">
                <a:latin typeface="Arial" charset="0"/>
              </a:rPr>
              <a:t>Submission: </a:t>
            </a:r>
            <a:endParaRPr lang="en-GB" dirty="0">
              <a:latin typeface="Arial" charset="0"/>
            </a:endParaRPr>
          </a:p>
          <a:p>
            <a:pPr marL="0" indent="0">
              <a:buFont typeface="Arial" charset="0"/>
              <a:buNone/>
            </a:pPr>
            <a:r>
              <a:rPr lang="en-GB" dirty="0" smtClean="0">
                <a:latin typeface="Arial" charset="0"/>
              </a:rPr>
              <a:t>Please see Moodle </a:t>
            </a:r>
            <a:endParaRPr lang="en-GB" dirty="0">
              <a:latin typeface="Arial" charset="0"/>
            </a:endParaRP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TextBox 3"/>
          <p:cNvSpPr txBox="1">
            <a:spLocks noChangeArrowheads="1"/>
          </p:cNvSpPr>
          <p:nvPr/>
        </p:nvSpPr>
        <p:spPr bwMode="auto">
          <a:xfrm>
            <a:off x="323850" y="765175"/>
            <a:ext cx="4103688" cy="3416320"/>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en-GB" sz="2400" b="1" dirty="0" err="1">
                <a:latin typeface="Myriad Pro"/>
              </a:rPr>
              <a:t>Cynllun</a:t>
            </a:r>
            <a:r>
              <a:rPr lang="en-GB" sz="2400" b="1" dirty="0">
                <a:latin typeface="Myriad Pro"/>
              </a:rPr>
              <a:t> </a:t>
            </a:r>
            <a:r>
              <a:rPr lang="en-GB" sz="2400" b="1" dirty="0" err="1">
                <a:latin typeface="Myriad Pro"/>
              </a:rPr>
              <a:t>Gweithredu</a:t>
            </a:r>
            <a:endParaRPr lang="en-GB" sz="2400" b="1" dirty="0">
              <a:latin typeface="Myriad Pro"/>
            </a:endParaRPr>
          </a:p>
          <a:p>
            <a:pPr marL="800100" lvl="1" indent="-342900">
              <a:buFont typeface="Arial" charset="0"/>
              <a:buChar char="•"/>
            </a:pPr>
            <a:endParaRPr lang="en-GB" sz="2400" dirty="0">
              <a:latin typeface="Myriad Pro"/>
            </a:endParaRPr>
          </a:p>
          <a:p>
            <a:pPr marL="800100" lvl="1" indent="-342900">
              <a:buFont typeface="Arial" charset="0"/>
              <a:buChar char="•"/>
            </a:pPr>
            <a:r>
              <a:rPr lang="en-GB" sz="2400" dirty="0">
                <a:latin typeface="Myriad Pro"/>
              </a:rPr>
              <a:t>7 </a:t>
            </a:r>
            <a:r>
              <a:rPr lang="en-GB" sz="2400" dirty="0" err="1">
                <a:latin typeface="Myriad Pro"/>
              </a:rPr>
              <a:t>diwrnod</a:t>
            </a:r>
            <a:endParaRPr lang="en-GB" sz="2400" dirty="0">
              <a:latin typeface="Myriad Pro"/>
            </a:endParaRPr>
          </a:p>
          <a:p>
            <a:pPr marL="800100" lvl="1" indent="-342900">
              <a:buFont typeface="Arial" charset="0"/>
              <a:buChar char="•"/>
            </a:pPr>
            <a:r>
              <a:rPr lang="en-GB" sz="2400" dirty="0">
                <a:latin typeface="Myriad Pro"/>
              </a:rPr>
              <a:t>1 </a:t>
            </a:r>
            <a:r>
              <a:rPr lang="en-GB" sz="2400" dirty="0" err="1">
                <a:latin typeface="Myriad Pro"/>
              </a:rPr>
              <a:t>mis</a:t>
            </a:r>
            <a:endParaRPr lang="en-GB" sz="2400" dirty="0">
              <a:latin typeface="Myriad Pro"/>
            </a:endParaRPr>
          </a:p>
          <a:p>
            <a:pPr marL="800100" lvl="1" indent="-342900">
              <a:buFont typeface="Arial" charset="0"/>
              <a:buChar char="•"/>
            </a:pPr>
            <a:r>
              <a:rPr lang="en-GB" sz="2400" dirty="0">
                <a:latin typeface="Myriad Pro"/>
              </a:rPr>
              <a:t>3 </a:t>
            </a:r>
            <a:r>
              <a:rPr lang="en-GB" sz="2400" dirty="0" err="1">
                <a:latin typeface="Myriad Pro"/>
              </a:rPr>
              <a:t>mis</a:t>
            </a:r>
            <a:endParaRPr lang="en-GB" sz="2400" dirty="0">
              <a:latin typeface="Myriad Pro"/>
            </a:endParaRPr>
          </a:p>
          <a:p>
            <a:pPr marL="800100" lvl="1" indent="-342900">
              <a:buFont typeface="Arial" charset="0"/>
              <a:buChar char="•"/>
            </a:pPr>
            <a:r>
              <a:rPr lang="en-GB" sz="2400" dirty="0">
                <a:latin typeface="Myriad Pro"/>
              </a:rPr>
              <a:t>6 </a:t>
            </a:r>
            <a:r>
              <a:rPr lang="en-GB" sz="2400" dirty="0" err="1">
                <a:latin typeface="Myriad Pro"/>
              </a:rPr>
              <a:t>mis</a:t>
            </a:r>
            <a:r>
              <a:rPr lang="en-GB" sz="2400" dirty="0">
                <a:latin typeface="Myriad Pro"/>
              </a:rPr>
              <a:t> </a:t>
            </a:r>
          </a:p>
          <a:p>
            <a:pPr marL="342900" indent="-342900">
              <a:buFont typeface="Arial" charset="0"/>
              <a:buChar char="•"/>
            </a:pPr>
            <a:endParaRPr lang="en-GB" sz="2400" b="1" dirty="0">
              <a:latin typeface="Myriad Pro"/>
            </a:endParaRPr>
          </a:p>
          <a:p>
            <a:pPr marL="342900" indent="-342900">
              <a:buFont typeface="Arial" charset="0"/>
              <a:buChar char="•"/>
            </a:pPr>
            <a:endParaRPr lang="en-GB" sz="2400" dirty="0">
              <a:latin typeface="Myriad Pro"/>
            </a:endParaRPr>
          </a:p>
        </p:txBody>
      </p:sp>
      <p:sp>
        <p:nvSpPr>
          <p:cNvPr id="82946" name="TextBox 4"/>
          <p:cNvSpPr txBox="1">
            <a:spLocks noChangeArrowheads="1"/>
          </p:cNvSpPr>
          <p:nvPr/>
        </p:nvSpPr>
        <p:spPr bwMode="auto">
          <a:xfrm>
            <a:off x="4716463" y="765175"/>
            <a:ext cx="4248150" cy="3046988"/>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en-GB" sz="2400" b="1" dirty="0">
                <a:latin typeface="Myriad Pro"/>
              </a:rPr>
              <a:t>Action Plan</a:t>
            </a:r>
          </a:p>
          <a:p>
            <a:pPr marL="800100" lvl="1" indent="-342900">
              <a:buFont typeface="Arial" charset="0"/>
              <a:buChar char="•"/>
            </a:pPr>
            <a:endParaRPr lang="en-GB" sz="2400" dirty="0">
              <a:latin typeface="Myriad Pro"/>
            </a:endParaRPr>
          </a:p>
          <a:p>
            <a:pPr marL="800100" lvl="1" indent="-342900">
              <a:buFont typeface="Arial" charset="0"/>
              <a:buChar char="•"/>
            </a:pPr>
            <a:r>
              <a:rPr lang="en-GB" sz="2400" dirty="0">
                <a:latin typeface="Myriad Pro"/>
              </a:rPr>
              <a:t>7 days</a:t>
            </a:r>
          </a:p>
          <a:p>
            <a:pPr marL="800100" lvl="1" indent="-342900">
              <a:buFont typeface="Arial" charset="0"/>
              <a:buChar char="•"/>
            </a:pPr>
            <a:r>
              <a:rPr lang="en-GB" sz="2400" dirty="0">
                <a:latin typeface="Myriad Pro"/>
              </a:rPr>
              <a:t>1 month</a:t>
            </a:r>
          </a:p>
          <a:p>
            <a:pPr marL="800100" lvl="1" indent="-342900">
              <a:buFont typeface="Arial" charset="0"/>
              <a:buChar char="•"/>
            </a:pPr>
            <a:r>
              <a:rPr lang="en-GB" sz="2400" dirty="0">
                <a:latin typeface="Myriad Pro"/>
              </a:rPr>
              <a:t>3 months</a:t>
            </a:r>
          </a:p>
          <a:p>
            <a:pPr marL="800100" lvl="1" indent="-342900">
              <a:buFont typeface="Arial" charset="0"/>
              <a:buChar char="•"/>
            </a:pPr>
            <a:r>
              <a:rPr lang="en-GB" sz="2400" dirty="0">
                <a:latin typeface="Myriad Pro"/>
              </a:rPr>
              <a:t>6 months </a:t>
            </a:r>
          </a:p>
          <a:p>
            <a:pPr marL="342900" indent="-342900">
              <a:buFont typeface="Arial" charset="0"/>
              <a:buChar char="•"/>
            </a:pPr>
            <a:endParaRPr lang="en-GB" sz="2400" b="1" dirty="0">
              <a:latin typeface="Myriad Pro"/>
            </a:endParaRP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Gwerthusiad</a:t>
            </a:r>
            <a:r>
              <a:rPr lang="en-GB" dirty="0"/>
              <a:t> Evaluation </a:t>
            </a:r>
          </a:p>
        </p:txBody>
      </p:sp>
      <p:sp>
        <p:nvSpPr>
          <p:cNvPr id="3" name="Content Placeholder 2"/>
          <p:cNvSpPr>
            <a:spLocks noGrp="1"/>
          </p:cNvSpPr>
          <p:nvPr>
            <p:ph sz="half" idx="2"/>
          </p:nvPr>
        </p:nvSpPr>
        <p:spPr>
          <a:xfrm>
            <a:off x="457200" y="1772817"/>
            <a:ext cx="4040188" cy="3816424"/>
          </a:xfrm>
        </p:spPr>
        <p:txBody>
          <a:bodyPr/>
          <a:lstStyle/>
          <a:p>
            <a:r>
              <a:rPr lang="en-GB" sz="2000" dirty="0"/>
              <a:t>Mae </a:t>
            </a:r>
            <a:r>
              <a:rPr lang="en-GB" sz="2000" dirty="0" err="1"/>
              <a:t>cwmni</a:t>
            </a:r>
            <a:r>
              <a:rPr lang="en-GB" sz="2000" dirty="0"/>
              <a:t> </a:t>
            </a:r>
            <a:r>
              <a:rPr lang="en-GB" sz="2000" dirty="0" err="1"/>
              <a:t>Cordis</a:t>
            </a:r>
            <a:r>
              <a:rPr lang="en-GB" sz="2000" dirty="0"/>
              <a:t> Bright </a:t>
            </a:r>
            <a:r>
              <a:rPr lang="en-GB" sz="2000" dirty="0" err="1"/>
              <a:t>yn</a:t>
            </a:r>
            <a:r>
              <a:rPr lang="en-GB" sz="2000" dirty="0"/>
              <a:t> </a:t>
            </a:r>
            <a:r>
              <a:rPr lang="en-GB" sz="2000" dirty="0" err="1"/>
              <a:t>gwneud</a:t>
            </a:r>
            <a:r>
              <a:rPr lang="en-GB" sz="2000" dirty="0"/>
              <a:t> darn o </a:t>
            </a:r>
            <a:r>
              <a:rPr lang="en-GB" sz="2000" dirty="0" err="1"/>
              <a:t>waith</a:t>
            </a:r>
            <a:r>
              <a:rPr lang="en-GB" sz="2000" dirty="0"/>
              <a:t> </a:t>
            </a:r>
            <a:r>
              <a:rPr lang="en-GB" sz="2000" dirty="0" err="1"/>
              <a:t>gwerthuso</a:t>
            </a:r>
            <a:r>
              <a:rPr lang="en-GB" sz="2000" dirty="0"/>
              <a:t> </a:t>
            </a:r>
            <a:r>
              <a:rPr lang="en-GB" sz="2000" dirty="0" err="1"/>
              <a:t>rhaglenni</a:t>
            </a:r>
            <a:r>
              <a:rPr lang="en-GB" sz="2000" dirty="0"/>
              <a:t> DAPP </a:t>
            </a:r>
            <a:r>
              <a:rPr lang="en-GB" sz="2000" dirty="0" err="1" smtClean="0"/>
              <a:t>ar</a:t>
            </a:r>
            <a:r>
              <a:rPr lang="en-GB" sz="2000" dirty="0" smtClean="0"/>
              <a:t> </a:t>
            </a:r>
            <a:r>
              <a:rPr lang="en-GB" sz="2000" dirty="0"/>
              <a:t>ran </a:t>
            </a:r>
            <a:r>
              <a:rPr lang="en-GB" sz="2000" dirty="0" err="1" smtClean="0"/>
              <a:t>Gofal</a:t>
            </a:r>
            <a:r>
              <a:rPr lang="en-GB" sz="2000" dirty="0" smtClean="0"/>
              <a:t> </a:t>
            </a:r>
            <a:r>
              <a:rPr lang="en-GB" sz="2000" dirty="0" err="1" smtClean="0"/>
              <a:t>Cymdeithasol</a:t>
            </a:r>
            <a:r>
              <a:rPr lang="en-GB" sz="2000" dirty="0" smtClean="0"/>
              <a:t> </a:t>
            </a:r>
            <a:r>
              <a:rPr lang="en-GB" sz="2000" dirty="0" err="1" smtClean="0"/>
              <a:t>Cymru</a:t>
            </a:r>
            <a:r>
              <a:rPr lang="en-GB" sz="2000" dirty="0" smtClean="0"/>
              <a:t> </a:t>
            </a:r>
            <a:endParaRPr lang="en-GB" sz="2000" dirty="0"/>
          </a:p>
          <a:p>
            <a:r>
              <a:rPr lang="en-GB" sz="2000" dirty="0" err="1"/>
              <a:t>Fel</a:t>
            </a:r>
            <a:r>
              <a:rPr lang="en-GB" sz="2000" dirty="0"/>
              <a:t> </a:t>
            </a:r>
            <a:r>
              <a:rPr lang="en-GB" sz="2000" dirty="0" err="1"/>
              <a:t>rhaglen</a:t>
            </a:r>
            <a:r>
              <a:rPr lang="en-GB" sz="2000" dirty="0"/>
              <a:t> </a:t>
            </a:r>
            <a:r>
              <a:rPr lang="en-GB" sz="2000" dirty="0" err="1"/>
              <a:t>Porth</a:t>
            </a:r>
            <a:r>
              <a:rPr lang="en-GB" sz="2000" dirty="0"/>
              <a:t> </a:t>
            </a:r>
            <a:r>
              <a:rPr lang="en-GB" sz="2000" dirty="0" err="1"/>
              <a:t>Agored</a:t>
            </a:r>
            <a:r>
              <a:rPr lang="en-GB" sz="2000" dirty="0"/>
              <a:t> </a:t>
            </a:r>
            <a:r>
              <a:rPr lang="en-GB" sz="2000" dirty="0" err="1"/>
              <a:t>rydym</a:t>
            </a:r>
            <a:r>
              <a:rPr lang="en-GB" sz="2000" dirty="0"/>
              <a:t> </a:t>
            </a:r>
            <a:r>
              <a:rPr lang="en-GB" sz="2000" dirty="0" err="1"/>
              <a:t>yn</a:t>
            </a:r>
            <a:r>
              <a:rPr lang="en-GB" sz="2000" dirty="0"/>
              <a:t> </a:t>
            </a:r>
            <a:r>
              <a:rPr lang="en-GB" sz="2000" dirty="0" err="1"/>
              <a:t>ein</a:t>
            </a:r>
            <a:r>
              <a:rPr lang="en-GB" sz="2000" dirty="0"/>
              <a:t>  </a:t>
            </a:r>
            <a:r>
              <a:rPr lang="en-GB" sz="2000" dirty="0" err="1"/>
              <a:t>hybu</a:t>
            </a:r>
            <a:r>
              <a:rPr lang="en-GB" sz="2000" dirty="0"/>
              <a:t> </a:t>
            </a:r>
            <a:r>
              <a:rPr lang="en-GB" sz="2000" dirty="0" err="1"/>
              <a:t>i</a:t>
            </a:r>
            <a:r>
              <a:rPr lang="en-GB" sz="2000" dirty="0"/>
              <a:t> </a:t>
            </a:r>
            <a:r>
              <a:rPr lang="en-GB" sz="2000" dirty="0" err="1"/>
              <a:t>gymryd</a:t>
            </a:r>
            <a:r>
              <a:rPr lang="en-GB" sz="2000" dirty="0"/>
              <a:t> </a:t>
            </a:r>
            <a:r>
              <a:rPr lang="en-GB" sz="2000" dirty="0" err="1"/>
              <a:t>rhan</a:t>
            </a:r>
            <a:r>
              <a:rPr lang="en-GB" sz="2000" dirty="0"/>
              <a:t> </a:t>
            </a:r>
            <a:r>
              <a:rPr lang="en-GB" sz="2000" dirty="0" err="1"/>
              <a:t>yn</a:t>
            </a:r>
            <a:r>
              <a:rPr lang="en-GB" sz="2000" dirty="0"/>
              <a:t> y broses </a:t>
            </a:r>
            <a:r>
              <a:rPr lang="en-GB" sz="2000" dirty="0" err="1"/>
              <a:t>gwerthuso</a:t>
            </a:r>
            <a:r>
              <a:rPr lang="en-GB" sz="2000" dirty="0"/>
              <a:t> </a:t>
            </a:r>
            <a:r>
              <a:rPr lang="en-GB" sz="2000" dirty="0" err="1"/>
              <a:t>yma</a:t>
            </a:r>
            <a:r>
              <a:rPr lang="en-GB" sz="2000" dirty="0"/>
              <a:t> </a:t>
            </a:r>
          </a:p>
          <a:p>
            <a:r>
              <a:rPr lang="en-GB" sz="2000" dirty="0" err="1"/>
              <a:t>Os</a:t>
            </a:r>
            <a:r>
              <a:rPr lang="en-GB" sz="2000" dirty="0"/>
              <a:t> </a:t>
            </a:r>
            <a:r>
              <a:rPr lang="en-GB" sz="2000" dirty="0" err="1"/>
              <a:t>ydych</a:t>
            </a:r>
            <a:r>
              <a:rPr lang="en-GB" sz="2000" dirty="0"/>
              <a:t> </a:t>
            </a:r>
            <a:r>
              <a:rPr lang="en-GB" sz="2000" dirty="0" err="1"/>
              <a:t>yn</a:t>
            </a:r>
            <a:r>
              <a:rPr lang="en-GB" sz="2000" dirty="0"/>
              <a:t> </a:t>
            </a:r>
            <a:r>
              <a:rPr lang="en-GB" sz="2000" dirty="0" err="1"/>
              <a:t>hapus</a:t>
            </a:r>
            <a:r>
              <a:rPr lang="en-GB" sz="2000" dirty="0"/>
              <a:t> </a:t>
            </a:r>
            <a:r>
              <a:rPr lang="en-GB" sz="2000" dirty="0" err="1"/>
              <a:t>i</a:t>
            </a:r>
            <a:r>
              <a:rPr lang="en-GB" sz="2000" dirty="0"/>
              <a:t> </a:t>
            </a:r>
            <a:r>
              <a:rPr lang="en-GB" sz="2000" dirty="0" err="1"/>
              <a:t>gymryd</a:t>
            </a:r>
            <a:r>
              <a:rPr lang="en-GB" sz="2000" dirty="0"/>
              <a:t> </a:t>
            </a:r>
            <a:r>
              <a:rPr lang="en-GB" sz="2000" dirty="0" err="1"/>
              <a:t>rhan</a:t>
            </a:r>
            <a:r>
              <a:rPr lang="en-GB" sz="2000" dirty="0"/>
              <a:t> </a:t>
            </a:r>
            <a:r>
              <a:rPr lang="en-GB" sz="2000" dirty="0" err="1"/>
              <a:t>fedrwch</a:t>
            </a:r>
            <a:r>
              <a:rPr lang="en-GB" sz="2000" dirty="0"/>
              <a:t> chi </a:t>
            </a:r>
            <a:r>
              <a:rPr lang="en-GB" sz="2000" dirty="0" err="1"/>
              <a:t>gwblhau’r</a:t>
            </a:r>
            <a:r>
              <a:rPr lang="en-GB" sz="2000" dirty="0"/>
              <a:t> </a:t>
            </a:r>
            <a:r>
              <a:rPr lang="en-GB" sz="2000" dirty="0" err="1"/>
              <a:t>ffurflenni</a:t>
            </a:r>
            <a:r>
              <a:rPr lang="en-GB" sz="2000" dirty="0"/>
              <a:t> </a:t>
            </a:r>
            <a:r>
              <a:rPr lang="en-GB" sz="2000" dirty="0" err="1"/>
              <a:t>os</a:t>
            </a:r>
            <a:r>
              <a:rPr lang="en-GB" sz="2000" dirty="0"/>
              <a:t> </a:t>
            </a:r>
            <a:r>
              <a:rPr lang="en-GB" sz="2000" dirty="0" err="1"/>
              <a:t>gwelwch</a:t>
            </a:r>
            <a:r>
              <a:rPr lang="en-GB" sz="2000" dirty="0"/>
              <a:t> </a:t>
            </a:r>
            <a:r>
              <a:rPr lang="en-GB" sz="2000" dirty="0" err="1"/>
              <a:t>yn</a:t>
            </a:r>
            <a:r>
              <a:rPr lang="en-GB" sz="2000" dirty="0"/>
              <a:t> </a:t>
            </a:r>
            <a:r>
              <a:rPr lang="en-GB" sz="2000" dirty="0" err="1"/>
              <a:t>dda</a:t>
            </a:r>
            <a:r>
              <a:rPr lang="en-GB" sz="2000" dirty="0"/>
              <a:t> </a:t>
            </a:r>
          </a:p>
        </p:txBody>
      </p:sp>
      <p:sp>
        <p:nvSpPr>
          <p:cNvPr id="6" name="Content Placeholder 5"/>
          <p:cNvSpPr>
            <a:spLocks noGrp="1"/>
          </p:cNvSpPr>
          <p:nvPr>
            <p:ph sz="quarter" idx="4"/>
          </p:nvPr>
        </p:nvSpPr>
        <p:spPr>
          <a:xfrm>
            <a:off x="4645025" y="1844825"/>
            <a:ext cx="4041775" cy="3744416"/>
          </a:xfrm>
        </p:spPr>
        <p:txBody>
          <a:bodyPr/>
          <a:lstStyle/>
          <a:p>
            <a:r>
              <a:rPr lang="en-GB" sz="2000" dirty="0"/>
              <a:t>The evaluation company Cordis Bright are undertaking an evaluation of all CPEL programmes on behalf of the Social Care Wales </a:t>
            </a:r>
          </a:p>
          <a:p>
            <a:r>
              <a:rPr lang="en-GB" sz="2000" dirty="0"/>
              <a:t>The Porth Agored programme we encourage you to partake in this evaluation process </a:t>
            </a:r>
          </a:p>
          <a:p>
            <a:r>
              <a:rPr lang="en-GB" sz="2000" dirty="0"/>
              <a:t>If you are happy to take part please complete the evaluation forms </a:t>
            </a:r>
          </a:p>
          <a:p>
            <a:endParaRPr lang="en-GB" dirty="0"/>
          </a:p>
        </p:txBody>
      </p:sp>
    </p:spTree>
    <p:extLst>
      <p:ext uri="{BB962C8B-B14F-4D97-AF65-F5344CB8AC3E}">
        <p14:creationId xmlns:p14="http://schemas.microsoft.com/office/powerpoint/2010/main" val="2099996369"/>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201500625PowerPointPresentationTemplate.potx</Template>
  <TotalTime>12762</TotalTime>
  <Words>2787</Words>
  <Application>Microsoft Office PowerPoint</Application>
  <PresentationFormat>On-screen Show (4:3)</PresentationFormat>
  <Paragraphs>389</Paragraphs>
  <Slides>41</Slides>
  <Notes>29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MS PGothic</vt:lpstr>
      <vt:lpstr>Arial</vt:lpstr>
      <vt:lpstr>Calibri</vt:lpstr>
      <vt:lpstr>Myriad Pro</vt:lpstr>
      <vt:lpstr>201500625PowerPointPresentationTemplate</vt:lpstr>
      <vt:lpstr>PowerPoint Presentation</vt:lpstr>
      <vt:lpstr>Gwybodaeth am y Brifysgol -Information about the University</vt:lpstr>
      <vt:lpstr>Cysylltiadau allweddol ar gyfer eich rhaglen  Key staff contacts for your programme</vt:lpstr>
      <vt:lpstr>Mae’r Dystysgrif Addysg yn:  This Graduate Certificate is:</vt:lpstr>
      <vt:lpstr>Disgrifiad Modiwl / Module Descriptor</vt:lpstr>
      <vt:lpstr>Asesiad / Assessment </vt:lpstr>
      <vt:lpstr>PowerPoint Presentation</vt:lpstr>
      <vt:lpstr>PowerPoint Presentation</vt:lpstr>
      <vt:lpstr>PowerPoint Presentation</vt:lpstr>
      <vt:lpstr>PowerPoint Presentation</vt:lpstr>
      <vt:lpstr>PowerPoint Presentation</vt:lpstr>
      <vt:lpstr>PowerPoint Presentation</vt:lpstr>
      <vt:lpstr>Cyfeirnodi Llyfrau Referencing Books</vt:lpstr>
      <vt:lpstr>Cyfeirnodi Erthyglau mewn Cyfnodolion Referencing Journal Articles</vt:lpstr>
      <vt:lpstr>Cyfeirnodi Gwefannau Referencing Websites</vt:lpstr>
      <vt:lpstr>Cyfeirnodi Papurau Newydd Referencing Newspapers</vt:lpstr>
      <vt:lpstr>Cyfeirnod eilaidd Secondary References</vt:lpstr>
      <vt:lpstr>PowerPoint Presentation</vt:lpstr>
      <vt:lpstr>PowerPoint Presentation</vt:lpstr>
      <vt:lpstr>Partneriaeth Porth Agored  Partnership</vt:lpstr>
      <vt:lpstr>CPEL</vt:lpstr>
      <vt:lpstr>Portffolio / Portfolio</vt:lpstr>
      <vt:lpstr>Graduate Certificate in Consolidation of Social Work Practice Tystysgrif I Raddedigion mewn cadarnhau ymarfer Gwaith Cymdeithasol  </vt:lpstr>
      <vt:lpstr>Rhan 1 / Section 1</vt:lpstr>
      <vt:lpstr>Adolygiad Datblygiadol Developmental Review</vt:lpstr>
      <vt:lpstr>Adolygiad Datblygiadol  Developmental Review </vt:lpstr>
      <vt:lpstr>Arsylliad / Observation</vt:lpstr>
      <vt:lpstr>Diogelu / Safeguarding</vt:lpstr>
      <vt:lpstr>Adolygiad Datblygiadol Developmental Review</vt:lpstr>
      <vt:lpstr>Adran 7-9 / Sections 7-9</vt:lpstr>
      <vt:lpstr>Rolau a Chyfrifoldebau </vt:lpstr>
      <vt:lpstr>Cytundeb dysgwr a chyflogwr  Learner and employer agreement </vt:lpstr>
      <vt:lpstr>Rol yr Uned Hyffoddi Role of Training Department</vt:lpstr>
      <vt:lpstr>Cyfrifoldebau’r Dysgwyr Learner Responsibility </vt:lpstr>
      <vt:lpstr>Rol y Mentor / Mentor Role</vt:lpstr>
      <vt:lpstr>Rol y Mentor / Mentor Role</vt:lpstr>
      <vt:lpstr>Trefniadau y Rhaglen Arrangements for Programme</vt:lpstr>
      <vt:lpstr>Learning Strategies</vt:lpstr>
      <vt:lpstr>Cyflwyno Portffolio / Portfolio Submission</vt:lpstr>
      <vt:lpstr>PowerPoint Presentation</vt:lpstr>
      <vt:lpstr>Gwerthusiad 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Sarah Loxdale</cp:lastModifiedBy>
  <cp:revision>270</cp:revision>
  <cp:lastPrinted>2015-06-30T20:57:23Z</cp:lastPrinted>
  <dcterms:created xsi:type="dcterms:W3CDTF">2015-04-14T15:21:28Z</dcterms:created>
  <dcterms:modified xsi:type="dcterms:W3CDTF">2019-10-14T15:16:16Z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7229cbeb-97a7-4015-b356-27fcaf61cfc8</vt:lpwstr>
  </property>
</Properties>
</file>