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8" r:id="rId1"/>
  </p:sldMasterIdLst>
  <p:notesMasterIdLst>
    <p:notesMasterId r:id="rId14"/>
  </p:notesMasterIdLst>
  <p:sldIdLst>
    <p:sldId id="264" r:id="rId2"/>
    <p:sldId id="256" r:id="rId3"/>
    <p:sldId id="263" r:id="rId4"/>
    <p:sldId id="274" r:id="rId5"/>
    <p:sldId id="271" r:id="rId6"/>
    <p:sldId id="273" r:id="rId7"/>
    <p:sldId id="268" r:id="rId8"/>
    <p:sldId id="269" r:id="rId9"/>
    <p:sldId id="275" r:id="rId10"/>
    <p:sldId id="272" r:id="rId11"/>
    <p:sldId id="261" r:id="rId12"/>
    <p:sldId id="262"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horzBarState="maximized">
    <p:restoredLeft sz="19912" autoAdjust="0"/>
    <p:restoredTop sz="94660"/>
  </p:normalViewPr>
  <p:slideViewPr>
    <p:cSldViewPr>
      <p:cViewPr varScale="1">
        <p:scale>
          <a:sx n="115" d="100"/>
          <a:sy n="115" d="100"/>
        </p:scale>
        <p:origin x="156"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835FCB-7C20-43B9-A847-972345AA99CF}"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18F54BE9-F74A-4AD8-B4E2-2455EBAE5688}">
      <dgm:prSet phldrT="[Text]"/>
      <dgm:spPr/>
      <dgm:t>
        <a:bodyPr/>
        <a:lstStyle/>
        <a:p>
          <a:r>
            <a:rPr lang="en-GB" dirty="0" smtClean="0"/>
            <a:t>Language and literacy in early childhood services</a:t>
          </a:r>
          <a:endParaRPr lang="en-GB" dirty="0"/>
        </a:p>
      </dgm:t>
    </dgm:pt>
    <dgm:pt modelId="{8657A8C7-660D-46CB-8D65-19E12C612CFC}" type="parTrans" cxnId="{84BBC127-A7A9-4757-9CB2-8A01942E1C22}">
      <dgm:prSet/>
      <dgm:spPr/>
      <dgm:t>
        <a:bodyPr/>
        <a:lstStyle/>
        <a:p>
          <a:endParaRPr lang="en-GB"/>
        </a:p>
      </dgm:t>
    </dgm:pt>
    <dgm:pt modelId="{8DE9C384-78C3-42B4-B41B-55A42374D933}" type="sibTrans" cxnId="{84BBC127-A7A9-4757-9CB2-8A01942E1C22}">
      <dgm:prSet/>
      <dgm:spPr/>
      <dgm:t>
        <a:bodyPr/>
        <a:lstStyle/>
        <a:p>
          <a:endParaRPr lang="en-GB"/>
        </a:p>
      </dgm:t>
    </dgm:pt>
    <dgm:pt modelId="{F147F479-30F3-48FD-A494-6E52A1E27C33}">
      <dgm:prSet phldrT="[Text]"/>
      <dgm:spPr/>
      <dgm:t>
        <a:bodyPr/>
        <a:lstStyle/>
        <a:p>
          <a:r>
            <a:rPr lang="en-GB" dirty="0" smtClean="0"/>
            <a:t>Te </a:t>
          </a:r>
          <a:r>
            <a:rPr lang="en-GB" dirty="0" err="1" smtClean="0"/>
            <a:t>Ao</a:t>
          </a:r>
          <a:r>
            <a:rPr lang="en-GB" dirty="0" smtClean="0"/>
            <a:t> </a:t>
          </a:r>
          <a:r>
            <a:rPr lang="en-GB" dirty="0" err="1" smtClean="0"/>
            <a:t>Māori</a:t>
          </a:r>
          <a:endParaRPr lang="en-GB" dirty="0"/>
        </a:p>
      </dgm:t>
    </dgm:pt>
    <dgm:pt modelId="{6E49EE1C-18A2-4307-9104-67F71B52A957}" type="parTrans" cxnId="{1628961E-BD62-4533-A6F4-CE2C5638863E}">
      <dgm:prSet/>
      <dgm:spPr/>
      <dgm:t>
        <a:bodyPr/>
        <a:lstStyle/>
        <a:p>
          <a:endParaRPr lang="en-GB"/>
        </a:p>
      </dgm:t>
    </dgm:pt>
    <dgm:pt modelId="{0300AA56-D3BF-484F-B4F2-F87F8BD9ED7E}" type="sibTrans" cxnId="{1628961E-BD62-4533-A6F4-CE2C5638863E}">
      <dgm:prSet/>
      <dgm:spPr/>
      <dgm:t>
        <a:bodyPr/>
        <a:lstStyle/>
        <a:p>
          <a:endParaRPr lang="en-GB"/>
        </a:p>
      </dgm:t>
    </dgm:pt>
    <dgm:pt modelId="{18525335-384C-452D-8F61-1C2DA42FEBC2}">
      <dgm:prSet phldrT="[Text]"/>
      <dgm:spPr/>
      <dgm:t>
        <a:bodyPr/>
        <a:lstStyle/>
        <a:p>
          <a:r>
            <a:rPr lang="en-GB" dirty="0" smtClean="0"/>
            <a:t>Science</a:t>
          </a:r>
          <a:endParaRPr lang="en-GB" dirty="0"/>
        </a:p>
      </dgm:t>
    </dgm:pt>
    <dgm:pt modelId="{93FC747F-917C-49E8-A0BF-140065954559}" type="parTrans" cxnId="{B255080E-E95B-40F3-9FE0-3D54B0F6664D}">
      <dgm:prSet/>
      <dgm:spPr/>
      <dgm:t>
        <a:bodyPr/>
        <a:lstStyle/>
        <a:p>
          <a:endParaRPr lang="en-GB"/>
        </a:p>
      </dgm:t>
    </dgm:pt>
    <dgm:pt modelId="{B7144BEE-B3BE-4EC6-BA41-9F1BEC60ECAC}" type="sibTrans" cxnId="{B255080E-E95B-40F3-9FE0-3D54B0F6664D}">
      <dgm:prSet/>
      <dgm:spPr/>
      <dgm:t>
        <a:bodyPr/>
        <a:lstStyle/>
        <a:p>
          <a:endParaRPr lang="en-GB"/>
        </a:p>
      </dgm:t>
    </dgm:pt>
    <dgm:pt modelId="{8FAB1186-4FD2-447F-A291-DA4C82D036A4}">
      <dgm:prSet phldrT="[Text]"/>
      <dgm:spPr/>
      <dgm:t>
        <a:bodyPr/>
        <a:lstStyle/>
        <a:p>
          <a:r>
            <a:rPr lang="en-GB" dirty="0" smtClean="0"/>
            <a:t>Physical Education</a:t>
          </a:r>
          <a:endParaRPr lang="en-GB" dirty="0"/>
        </a:p>
      </dgm:t>
    </dgm:pt>
    <dgm:pt modelId="{C8398DC1-3AD3-46BA-B230-01DD4B4525E2}" type="parTrans" cxnId="{5A263420-CA49-4312-A20B-229E7884E5AF}">
      <dgm:prSet/>
      <dgm:spPr/>
      <dgm:t>
        <a:bodyPr/>
        <a:lstStyle/>
        <a:p>
          <a:endParaRPr lang="en-GB"/>
        </a:p>
      </dgm:t>
    </dgm:pt>
    <dgm:pt modelId="{09927221-1D64-4A44-A78B-E984F4FB69EE}" type="sibTrans" cxnId="{5A263420-CA49-4312-A20B-229E7884E5AF}">
      <dgm:prSet/>
      <dgm:spPr/>
      <dgm:t>
        <a:bodyPr/>
        <a:lstStyle/>
        <a:p>
          <a:endParaRPr lang="en-GB"/>
        </a:p>
      </dgm:t>
    </dgm:pt>
    <dgm:pt modelId="{C07CC916-22D2-47CC-BE05-A8FCF0166678}">
      <dgm:prSet phldrT="[Text]"/>
      <dgm:spPr/>
      <dgm:t>
        <a:bodyPr/>
        <a:lstStyle/>
        <a:p>
          <a:r>
            <a:rPr lang="en-GB" dirty="0" smtClean="0"/>
            <a:t>Mathematics</a:t>
          </a:r>
          <a:endParaRPr lang="en-GB" dirty="0"/>
        </a:p>
      </dgm:t>
    </dgm:pt>
    <dgm:pt modelId="{493BB98E-E151-4B89-9863-EEC0E374F506}" type="parTrans" cxnId="{46EF662C-6ED0-4606-B31A-92265DCDB89C}">
      <dgm:prSet/>
      <dgm:spPr/>
      <dgm:t>
        <a:bodyPr/>
        <a:lstStyle/>
        <a:p>
          <a:endParaRPr lang="en-GB"/>
        </a:p>
      </dgm:t>
    </dgm:pt>
    <dgm:pt modelId="{7CECFBF2-585D-4CEB-8F48-6653CBD5E872}" type="sibTrans" cxnId="{46EF662C-6ED0-4606-B31A-92265DCDB89C}">
      <dgm:prSet/>
      <dgm:spPr/>
      <dgm:t>
        <a:bodyPr/>
        <a:lstStyle/>
        <a:p>
          <a:endParaRPr lang="en-GB"/>
        </a:p>
      </dgm:t>
    </dgm:pt>
    <dgm:pt modelId="{1A0760CE-BAC5-421D-99E9-4D62A22446C0}">
      <dgm:prSet phldrT="[Text]"/>
      <dgm:spPr/>
      <dgm:t>
        <a:bodyPr/>
        <a:lstStyle/>
        <a:p>
          <a:r>
            <a:rPr lang="en-GB" dirty="0" smtClean="0"/>
            <a:t>Working Theories</a:t>
          </a:r>
          <a:endParaRPr lang="en-GB" dirty="0"/>
        </a:p>
      </dgm:t>
    </dgm:pt>
    <dgm:pt modelId="{58846B7F-7CB2-491D-8E99-013D1F296AFF}" type="parTrans" cxnId="{8358B5A9-625C-4726-A6F5-AC4BACF35D46}">
      <dgm:prSet/>
      <dgm:spPr/>
      <dgm:t>
        <a:bodyPr/>
        <a:lstStyle/>
        <a:p>
          <a:endParaRPr lang="en-GB"/>
        </a:p>
      </dgm:t>
    </dgm:pt>
    <dgm:pt modelId="{7FA0545C-D14B-40BC-82E8-1F444DBA2DE6}" type="sibTrans" cxnId="{8358B5A9-625C-4726-A6F5-AC4BACF35D46}">
      <dgm:prSet/>
      <dgm:spPr/>
      <dgm:t>
        <a:bodyPr/>
        <a:lstStyle/>
        <a:p>
          <a:endParaRPr lang="en-GB"/>
        </a:p>
      </dgm:t>
    </dgm:pt>
    <dgm:pt modelId="{94D55F6A-2FF4-47CF-B65C-BC8481FE73DE}">
      <dgm:prSet phldrT="[Text]"/>
      <dgm:spPr/>
      <dgm:t>
        <a:bodyPr/>
        <a:lstStyle/>
        <a:p>
          <a:r>
            <a:rPr lang="en-GB" dirty="0" smtClean="0"/>
            <a:t>Arts</a:t>
          </a:r>
          <a:endParaRPr lang="en-GB" dirty="0"/>
        </a:p>
      </dgm:t>
    </dgm:pt>
    <dgm:pt modelId="{78A44E15-4070-4739-BEBF-094BE7DF3CCD}" type="parTrans" cxnId="{BA157254-4653-45B2-99CC-63CB66B38CDE}">
      <dgm:prSet/>
      <dgm:spPr/>
      <dgm:t>
        <a:bodyPr/>
        <a:lstStyle/>
        <a:p>
          <a:endParaRPr lang="en-GB"/>
        </a:p>
      </dgm:t>
    </dgm:pt>
    <dgm:pt modelId="{359E8140-1757-4427-BD26-61B87AEA0CA5}" type="sibTrans" cxnId="{BA157254-4653-45B2-99CC-63CB66B38CDE}">
      <dgm:prSet/>
      <dgm:spPr/>
      <dgm:t>
        <a:bodyPr/>
        <a:lstStyle/>
        <a:p>
          <a:endParaRPr lang="en-GB"/>
        </a:p>
      </dgm:t>
    </dgm:pt>
    <dgm:pt modelId="{DE9E2456-ABAC-4E39-B1CB-B6C49541350D}">
      <dgm:prSet phldrT="[Text]"/>
      <dgm:spPr/>
      <dgm:t>
        <a:bodyPr/>
        <a:lstStyle/>
        <a:p>
          <a:r>
            <a:rPr lang="en-GB" dirty="0" smtClean="0"/>
            <a:t>Information Communication Technology</a:t>
          </a:r>
          <a:endParaRPr lang="en-GB" dirty="0"/>
        </a:p>
      </dgm:t>
    </dgm:pt>
    <dgm:pt modelId="{BC80C677-4D77-48C0-BE70-4BA66E2EAC31}" type="parTrans" cxnId="{F67965F5-6DB4-49E4-8282-F9F047A99BD8}">
      <dgm:prSet/>
      <dgm:spPr/>
      <dgm:t>
        <a:bodyPr/>
        <a:lstStyle/>
        <a:p>
          <a:endParaRPr lang="en-GB"/>
        </a:p>
      </dgm:t>
    </dgm:pt>
    <dgm:pt modelId="{721D2BE5-E239-48EF-946B-26CE6ADEC67C}" type="sibTrans" cxnId="{F67965F5-6DB4-49E4-8282-F9F047A99BD8}">
      <dgm:prSet/>
      <dgm:spPr/>
      <dgm:t>
        <a:bodyPr/>
        <a:lstStyle/>
        <a:p>
          <a:endParaRPr lang="en-GB"/>
        </a:p>
      </dgm:t>
    </dgm:pt>
    <dgm:pt modelId="{EF229562-A4C5-42D9-9A30-EDE0AE482E65}" type="pres">
      <dgm:prSet presAssocID="{D0835FCB-7C20-43B9-A847-972345AA99CF}" presName="Name0" presStyleCnt="0">
        <dgm:presLayoutVars>
          <dgm:dir/>
          <dgm:resizeHandles/>
        </dgm:presLayoutVars>
      </dgm:prSet>
      <dgm:spPr/>
      <dgm:t>
        <a:bodyPr/>
        <a:lstStyle/>
        <a:p>
          <a:endParaRPr lang="en-GB"/>
        </a:p>
      </dgm:t>
    </dgm:pt>
    <dgm:pt modelId="{5A6D9AB1-B5ED-4571-BA9E-D42507ADD623}" type="pres">
      <dgm:prSet presAssocID="{18F54BE9-F74A-4AD8-B4E2-2455EBAE5688}" presName="compNode" presStyleCnt="0"/>
      <dgm:spPr/>
    </dgm:pt>
    <dgm:pt modelId="{79328846-2B92-498F-8A76-3E75D79D3A64}" type="pres">
      <dgm:prSet presAssocID="{18F54BE9-F74A-4AD8-B4E2-2455EBAE5688}" presName="dummyConnPt" presStyleCnt="0"/>
      <dgm:spPr/>
    </dgm:pt>
    <dgm:pt modelId="{60303ABB-CCC9-4C84-9A8A-5BE8EF19ED7E}" type="pres">
      <dgm:prSet presAssocID="{18F54BE9-F74A-4AD8-B4E2-2455EBAE5688}" presName="node" presStyleLbl="node1" presStyleIdx="0" presStyleCnt="8" custLinFactNeighborX="-184" custLinFactNeighborY="-6023">
        <dgm:presLayoutVars>
          <dgm:bulletEnabled val="1"/>
        </dgm:presLayoutVars>
      </dgm:prSet>
      <dgm:spPr/>
      <dgm:t>
        <a:bodyPr/>
        <a:lstStyle/>
        <a:p>
          <a:endParaRPr lang="en-GB"/>
        </a:p>
      </dgm:t>
    </dgm:pt>
    <dgm:pt modelId="{2039F55B-793D-4D0E-80C0-A3B434B80774}" type="pres">
      <dgm:prSet presAssocID="{8DE9C384-78C3-42B4-B41B-55A42374D933}" presName="sibTrans" presStyleLbl="bgSibTrans2D1" presStyleIdx="0" presStyleCnt="7" custLinFactNeighborX="29658" custLinFactNeighborY="-21849"/>
      <dgm:spPr/>
      <dgm:t>
        <a:bodyPr/>
        <a:lstStyle/>
        <a:p>
          <a:endParaRPr lang="en-GB"/>
        </a:p>
      </dgm:t>
    </dgm:pt>
    <dgm:pt modelId="{744FC5FD-006B-4624-AA4F-E38E51738BE2}" type="pres">
      <dgm:prSet presAssocID="{F147F479-30F3-48FD-A494-6E52A1E27C33}" presName="compNode" presStyleCnt="0"/>
      <dgm:spPr/>
    </dgm:pt>
    <dgm:pt modelId="{A0548245-F4F7-43D4-8D05-B03C8C9E91E3}" type="pres">
      <dgm:prSet presAssocID="{F147F479-30F3-48FD-A494-6E52A1E27C33}" presName="dummyConnPt" presStyleCnt="0"/>
      <dgm:spPr/>
    </dgm:pt>
    <dgm:pt modelId="{7B79E305-2C4F-48A9-8A4C-6062266D2C42}" type="pres">
      <dgm:prSet presAssocID="{F147F479-30F3-48FD-A494-6E52A1E27C33}" presName="node" presStyleLbl="node1" presStyleIdx="1" presStyleCnt="8" custLinFactNeighborX="-184" custLinFactNeighborY="-1335">
        <dgm:presLayoutVars>
          <dgm:bulletEnabled val="1"/>
        </dgm:presLayoutVars>
      </dgm:prSet>
      <dgm:spPr/>
      <dgm:t>
        <a:bodyPr/>
        <a:lstStyle/>
        <a:p>
          <a:endParaRPr lang="en-GB"/>
        </a:p>
      </dgm:t>
    </dgm:pt>
    <dgm:pt modelId="{14C693D9-8EB9-422E-93FF-C4B9A9E3E863}" type="pres">
      <dgm:prSet presAssocID="{0300AA56-D3BF-484F-B4F2-F87F8BD9ED7E}" presName="sibTrans" presStyleLbl="bgSibTrans2D1" presStyleIdx="1" presStyleCnt="7" custLinFactNeighborX="31264" custLinFactNeighborY="-30744"/>
      <dgm:spPr/>
      <dgm:t>
        <a:bodyPr/>
        <a:lstStyle/>
        <a:p>
          <a:endParaRPr lang="en-GB"/>
        </a:p>
      </dgm:t>
    </dgm:pt>
    <dgm:pt modelId="{226CCB45-5C2B-46E1-893B-2096A5BA09F3}" type="pres">
      <dgm:prSet presAssocID="{18525335-384C-452D-8F61-1C2DA42FEBC2}" presName="compNode" presStyleCnt="0"/>
      <dgm:spPr/>
    </dgm:pt>
    <dgm:pt modelId="{A347443F-B775-46B7-A3E6-0D36E8D50E9E}" type="pres">
      <dgm:prSet presAssocID="{18525335-384C-452D-8F61-1C2DA42FEBC2}" presName="dummyConnPt" presStyleCnt="0"/>
      <dgm:spPr/>
    </dgm:pt>
    <dgm:pt modelId="{E30C8C72-CED9-4081-988C-BD5EB2CB5268}" type="pres">
      <dgm:prSet presAssocID="{18525335-384C-452D-8F61-1C2DA42FEBC2}" presName="node" presStyleLbl="node1" presStyleIdx="2" presStyleCnt="8" custLinFactNeighborX="-5316" custLinFactNeighborY="-666">
        <dgm:presLayoutVars>
          <dgm:bulletEnabled val="1"/>
        </dgm:presLayoutVars>
      </dgm:prSet>
      <dgm:spPr/>
      <dgm:t>
        <a:bodyPr/>
        <a:lstStyle/>
        <a:p>
          <a:endParaRPr lang="en-GB"/>
        </a:p>
      </dgm:t>
    </dgm:pt>
    <dgm:pt modelId="{4C507221-F571-4046-BD60-B7FC7124571B}" type="pres">
      <dgm:prSet presAssocID="{B7144BEE-B3BE-4EC6-BA41-9F1BEC60ECAC}" presName="sibTrans" presStyleLbl="bgSibTrans2D1" presStyleIdx="2" presStyleCnt="7" custLinFactY="98924" custLinFactNeighborX="1864" custLinFactNeighborY="100000"/>
      <dgm:spPr/>
      <dgm:t>
        <a:bodyPr/>
        <a:lstStyle/>
        <a:p>
          <a:endParaRPr lang="en-GB"/>
        </a:p>
      </dgm:t>
    </dgm:pt>
    <dgm:pt modelId="{221F1C61-80D4-495C-9586-8414C9B44F6C}" type="pres">
      <dgm:prSet presAssocID="{8FAB1186-4FD2-447F-A291-DA4C82D036A4}" presName="compNode" presStyleCnt="0"/>
      <dgm:spPr/>
    </dgm:pt>
    <dgm:pt modelId="{5BC30942-798A-4553-BE33-CAB5D45DFA4C}" type="pres">
      <dgm:prSet presAssocID="{8FAB1186-4FD2-447F-A291-DA4C82D036A4}" presName="dummyConnPt" presStyleCnt="0"/>
      <dgm:spPr/>
    </dgm:pt>
    <dgm:pt modelId="{60132230-CCB6-43AB-952E-15AC804E5C7A}" type="pres">
      <dgm:prSet presAssocID="{8FAB1186-4FD2-447F-A291-DA4C82D036A4}" presName="node" presStyleLbl="node1" presStyleIdx="3" presStyleCnt="8">
        <dgm:presLayoutVars>
          <dgm:bulletEnabled val="1"/>
        </dgm:presLayoutVars>
      </dgm:prSet>
      <dgm:spPr/>
      <dgm:t>
        <a:bodyPr/>
        <a:lstStyle/>
        <a:p>
          <a:endParaRPr lang="en-GB"/>
        </a:p>
      </dgm:t>
    </dgm:pt>
    <dgm:pt modelId="{79613ECA-AF91-46CA-A572-1E55C40D49FB}" type="pres">
      <dgm:prSet presAssocID="{09927221-1D64-4A44-A78B-E984F4FB69EE}" presName="sibTrans" presStyleLbl="bgSibTrans2D1" presStyleIdx="3" presStyleCnt="7" custLinFactNeighborX="35104" custLinFactNeighborY="5157"/>
      <dgm:spPr/>
      <dgm:t>
        <a:bodyPr/>
        <a:lstStyle/>
        <a:p>
          <a:endParaRPr lang="en-GB"/>
        </a:p>
      </dgm:t>
    </dgm:pt>
    <dgm:pt modelId="{F9DEE052-C5BC-44B0-BB6F-A28723487BCF}" type="pres">
      <dgm:prSet presAssocID="{C07CC916-22D2-47CC-BE05-A8FCF0166678}" presName="compNode" presStyleCnt="0"/>
      <dgm:spPr/>
    </dgm:pt>
    <dgm:pt modelId="{E511B68D-A86E-4B6B-B005-9CC15FA7EA86}" type="pres">
      <dgm:prSet presAssocID="{C07CC916-22D2-47CC-BE05-A8FCF0166678}" presName="dummyConnPt" presStyleCnt="0"/>
      <dgm:spPr/>
    </dgm:pt>
    <dgm:pt modelId="{16706332-575E-45E4-9062-6D0B35395F27}" type="pres">
      <dgm:prSet presAssocID="{C07CC916-22D2-47CC-BE05-A8FCF0166678}" presName="node" presStyleLbl="node1" presStyleIdx="4" presStyleCnt="8">
        <dgm:presLayoutVars>
          <dgm:bulletEnabled val="1"/>
        </dgm:presLayoutVars>
      </dgm:prSet>
      <dgm:spPr/>
      <dgm:t>
        <a:bodyPr/>
        <a:lstStyle/>
        <a:p>
          <a:endParaRPr lang="en-GB"/>
        </a:p>
      </dgm:t>
    </dgm:pt>
    <dgm:pt modelId="{6CB21F49-D871-43FE-AEE4-CD428BBA01DB}" type="pres">
      <dgm:prSet presAssocID="{7CECFBF2-585D-4CEB-8F48-6653CBD5E872}" presName="sibTrans" presStyleLbl="bgSibTrans2D1" presStyleIdx="4" presStyleCnt="7" custLinFactNeighborX="35104" custLinFactNeighborY="9929"/>
      <dgm:spPr/>
      <dgm:t>
        <a:bodyPr/>
        <a:lstStyle/>
        <a:p>
          <a:endParaRPr lang="en-GB"/>
        </a:p>
      </dgm:t>
    </dgm:pt>
    <dgm:pt modelId="{3FE45F58-EF5F-498B-983B-6CA35EE5D50C}" type="pres">
      <dgm:prSet presAssocID="{94D55F6A-2FF4-47CF-B65C-BC8481FE73DE}" presName="compNode" presStyleCnt="0"/>
      <dgm:spPr/>
    </dgm:pt>
    <dgm:pt modelId="{CE3F7D9A-1314-4A81-854B-FDAB33988BDB}" type="pres">
      <dgm:prSet presAssocID="{94D55F6A-2FF4-47CF-B65C-BC8481FE73DE}" presName="dummyConnPt" presStyleCnt="0"/>
      <dgm:spPr/>
    </dgm:pt>
    <dgm:pt modelId="{69B90BD3-C2C3-45AB-BD0F-8C33B49FC4AD}" type="pres">
      <dgm:prSet presAssocID="{94D55F6A-2FF4-47CF-B65C-BC8481FE73DE}" presName="node" presStyleLbl="node1" presStyleIdx="5" presStyleCnt="8" custLinFactNeighborX="-254" custLinFactNeighborY="-619">
        <dgm:presLayoutVars>
          <dgm:bulletEnabled val="1"/>
        </dgm:presLayoutVars>
      </dgm:prSet>
      <dgm:spPr/>
      <dgm:t>
        <a:bodyPr/>
        <a:lstStyle/>
        <a:p>
          <a:endParaRPr lang="en-GB"/>
        </a:p>
      </dgm:t>
    </dgm:pt>
    <dgm:pt modelId="{9A506FC7-E9CD-442E-BE30-D8175710CB1F}" type="pres">
      <dgm:prSet presAssocID="{359E8140-1757-4427-BD26-61B87AEA0CA5}" presName="sibTrans" presStyleLbl="bgSibTrans2D1" presStyleIdx="5" presStyleCnt="7" custLinFactY="70479" custLinFactNeighborX="21073" custLinFactNeighborY="100000"/>
      <dgm:spPr/>
      <dgm:t>
        <a:bodyPr/>
        <a:lstStyle/>
        <a:p>
          <a:endParaRPr lang="en-GB"/>
        </a:p>
      </dgm:t>
    </dgm:pt>
    <dgm:pt modelId="{61423667-6722-4158-90CD-11110F135C36}" type="pres">
      <dgm:prSet presAssocID="{DE9E2456-ABAC-4E39-B1CB-B6C49541350D}" presName="compNode" presStyleCnt="0"/>
      <dgm:spPr/>
    </dgm:pt>
    <dgm:pt modelId="{2BD4419D-431A-44FD-BECD-13EF5660BB0B}" type="pres">
      <dgm:prSet presAssocID="{DE9E2456-ABAC-4E39-B1CB-B6C49541350D}" presName="dummyConnPt" presStyleCnt="0"/>
      <dgm:spPr/>
    </dgm:pt>
    <dgm:pt modelId="{DB63E778-3FB4-4563-BF02-EA8423C41EE5}" type="pres">
      <dgm:prSet presAssocID="{DE9E2456-ABAC-4E39-B1CB-B6C49541350D}" presName="node" presStyleLbl="node1" presStyleIdx="6" presStyleCnt="8">
        <dgm:presLayoutVars>
          <dgm:bulletEnabled val="1"/>
        </dgm:presLayoutVars>
      </dgm:prSet>
      <dgm:spPr/>
      <dgm:t>
        <a:bodyPr/>
        <a:lstStyle/>
        <a:p>
          <a:endParaRPr lang="en-GB"/>
        </a:p>
      </dgm:t>
    </dgm:pt>
    <dgm:pt modelId="{B2C39859-2C73-47B1-A44F-1796B07A1A4B}" type="pres">
      <dgm:prSet presAssocID="{721D2BE5-E239-48EF-946B-26CE6ADEC67C}" presName="sibTrans" presStyleLbl="bgSibTrans2D1" presStyleIdx="6" presStyleCnt="7" custLinFactNeighborX="39359" custLinFactNeighborY="45953"/>
      <dgm:spPr/>
      <dgm:t>
        <a:bodyPr/>
        <a:lstStyle/>
        <a:p>
          <a:endParaRPr lang="en-GB"/>
        </a:p>
      </dgm:t>
    </dgm:pt>
    <dgm:pt modelId="{4A483DC6-F2FA-4AE8-BA44-EFB00C1A4A12}" type="pres">
      <dgm:prSet presAssocID="{1A0760CE-BAC5-421D-99E9-4D62A22446C0}" presName="compNode" presStyleCnt="0"/>
      <dgm:spPr/>
    </dgm:pt>
    <dgm:pt modelId="{FAFFF5CB-6DED-4DA6-B4A2-FC054106C0C6}" type="pres">
      <dgm:prSet presAssocID="{1A0760CE-BAC5-421D-99E9-4D62A22446C0}" presName="dummyConnPt" presStyleCnt="0"/>
      <dgm:spPr/>
    </dgm:pt>
    <dgm:pt modelId="{6DE33B66-C675-4A5F-93C0-E165F07CE05E}" type="pres">
      <dgm:prSet presAssocID="{1A0760CE-BAC5-421D-99E9-4D62A22446C0}" presName="node" presStyleLbl="node1" presStyleIdx="7" presStyleCnt="8">
        <dgm:presLayoutVars>
          <dgm:bulletEnabled val="1"/>
        </dgm:presLayoutVars>
      </dgm:prSet>
      <dgm:spPr/>
      <dgm:t>
        <a:bodyPr/>
        <a:lstStyle/>
        <a:p>
          <a:endParaRPr lang="en-GB"/>
        </a:p>
      </dgm:t>
    </dgm:pt>
  </dgm:ptLst>
  <dgm:cxnLst>
    <dgm:cxn modelId="{B255080E-E95B-40F3-9FE0-3D54B0F6664D}" srcId="{D0835FCB-7C20-43B9-A847-972345AA99CF}" destId="{18525335-384C-452D-8F61-1C2DA42FEBC2}" srcOrd="2" destOrd="0" parTransId="{93FC747F-917C-49E8-A0BF-140065954559}" sibTransId="{B7144BEE-B3BE-4EC6-BA41-9F1BEC60ECAC}"/>
    <dgm:cxn modelId="{BA157254-4653-45B2-99CC-63CB66B38CDE}" srcId="{D0835FCB-7C20-43B9-A847-972345AA99CF}" destId="{94D55F6A-2FF4-47CF-B65C-BC8481FE73DE}" srcOrd="5" destOrd="0" parTransId="{78A44E15-4070-4739-BEBF-094BE7DF3CCD}" sibTransId="{359E8140-1757-4427-BD26-61B87AEA0CA5}"/>
    <dgm:cxn modelId="{5A263420-CA49-4312-A20B-229E7884E5AF}" srcId="{D0835FCB-7C20-43B9-A847-972345AA99CF}" destId="{8FAB1186-4FD2-447F-A291-DA4C82D036A4}" srcOrd="3" destOrd="0" parTransId="{C8398DC1-3AD3-46BA-B230-01DD4B4525E2}" sibTransId="{09927221-1D64-4A44-A78B-E984F4FB69EE}"/>
    <dgm:cxn modelId="{CA381470-E81B-4188-8896-5F47A8CDC353}" type="presOf" srcId="{7CECFBF2-585D-4CEB-8F48-6653CBD5E872}" destId="{6CB21F49-D871-43FE-AEE4-CD428BBA01DB}" srcOrd="0" destOrd="0" presId="urn:microsoft.com/office/officeart/2005/8/layout/bProcess4"/>
    <dgm:cxn modelId="{84BBC127-A7A9-4757-9CB2-8A01942E1C22}" srcId="{D0835FCB-7C20-43B9-A847-972345AA99CF}" destId="{18F54BE9-F74A-4AD8-B4E2-2455EBAE5688}" srcOrd="0" destOrd="0" parTransId="{8657A8C7-660D-46CB-8D65-19E12C612CFC}" sibTransId="{8DE9C384-78C3-42B4-B41B-55A42374D933}"/>
    <dgm:cxn modelId="{41167138-D24D-46FA-BAEB-8DAC2D66A234}" type="presOf" srcId="{0300AA56-D3BF-484F-B4F2-F87F8BD9ED7E}" destId="{14C693D9-8EB9-422E-93FF-C4B9A9E3E863}" srcOrd="0" destOrd="0" presId="urn:microsoft.com/office/officeart/2005/8/layout/bProcess4"/>
    <dgm:cxn modelId="{DE737A14-96A2-4161-988E-EC5648D1D9BB}" type="presOf" srcId="{DE9E2456-ABAC-4E39-B1CB-B6C49541350D}" destId="{DB63E778-3FB4-4563-BF02-EA8423C41EE5}" srcOrd="0" destOrd="0" presId="urn:microsoft.com/office/officeart/2005/8/layout/bProcess4"/>
    <dgm:cxn modelId="{09FE17AB-749B-4E67-AAAE-00C3CA986117}" type="presOf" srcId="{C07CC916-22D2-47CC-BE05-A8FCF0166678}" destId="{16706332-575E-45E4-9062-6D0B35395F27}" srcOrd="0" destOrd="0" presId="urn:microsoft.com/office/officeart/2005/8/layout/bProcess4"/>
    <dgm:cxn modelId="{C4B18A15-7843-4A2D-B970-B1AA66D27C59}" type="presOf" srcId="{8DE9C384-78C3-42B4-B41B-55A42374D933}" destId="{2039F55B-793D-4D0E-80C0-A3B434B80774}" srcOrd="0" destOrd="0" presId="urn:microsoft.com/office/officeart/2005/8/layout/bProcess4"/>
    <dgm:cxn modelId="{44EDFF6A-6797-42FB-91D4-955CA80C935C}" type="presOf" srcId="{721D2BE5-E239-48EF-946B-26CE6ADEC67C}" destId="{B2C39859-2C73-47B1-A44F-1796B07A1A4B}" srcOrd="0" destOrd="0" presId="urn:microsoft.com/office/officeart/2005/8/layout/bProcess4"/>
    <dgm:cxn modelId="{19646E12-DAB7-48BF-A4FE-C7BBCAA9EB68}" type="presOf" srcId="{8FAB1186-4FD2-447F-A291-DA4C82D036A4}" destId="{60132230-CCB6-43AB-952E-15AC804E5C7A}" srcOrd="0" destOrd="0" presId="urn:microsoft.com/office/officeart/2005/8/layout/bProcess4"/>
    <dgm:cxn modelId="{17EE430C-640B-4D51-888B-55F102C48E53}" type="presOf" srcId="{18525335-384C-452D-8F61-1C2DA42FEBC2}" destId="{E30C8C72-CED9-4081-988C-BD5EB2CB5268}" srcOrd="0" destOrd="0" presId="urn:microsoft.com/office/officeart/2005/8/layout/bProcess4"/>
    <dgm:cxn modelId="{21D48A50-60E0-455A-813E-431D1BDE028C}" type="presOf" srcId="{359E8140-1757-4427-BD26-61B87AEA0CA5}" destId="{9A506FC7-E9CD-442E-BE30-D8175710CB1F}" srcOrd="0" destOrd="0" presId="urn:microsoft.com/office/officeart/2005/8/layout/bProcess4"/>
    <dgm:cxn modelId="{46EF662C-6ED0-4606-B31A-92265DCDB89C}" srcId="{D0835FCB-7C20-43B9-A847-972345AA99CF}" destId="{C07CC916-22D2-47CC-BE05-A8FCF0166678}" srcOrd="4" destOrd="0" parTransId="{493BB98E-E151-4B89-9863-EEC0E374F506}" sibTransId="{7CECFBF2-585D-4CEB-8F48-6653CBD5E872}"/>
    <dgm:cxn modelId="{F67965F5-6DB4-49E4-8282-F9F047A99BD8}" srcId="{D0835FCB-7C20-43B9-A847-972345AA99CF}" destId="{DE9E2456-ABAC-4E39-B1CB-B6C49541350D}" srcOrd="6" destOrd="0" parTransId="{BC80C677-4D77-48C0-BE70-4BA66E2EAC31}" sibTransId="{721D2BE5-E239-48EF-946B-26CE6ADEC67C}"/>
    <dgm:cxn modelId="{BF97DBBC-A41B-421F-8C41-B2F1490554AB}" type="presOf" srcId="{F147F479-30F3-48FD-A494-6E52A1E27C33}" destId="{7B79E305-2C4F-48A9-8A4C-6062266D2C42}" srcOrd="0" destOrd="0" presId="urn:microsoft.com/office/officeart/2005/8/layout/bProcess4"/>
    <dgm:cxn modelId="{3AB43C1C-6FFA-466C-B2A3-0CF3478B6A06}" type="presOf" srcId="{94D55F6A-2FF4-47CF-B65C-BC8481FE73DE}" destId="{69B90BD3-C2C3-45AB-BD0F-8C33B49FC4AD}" srcOrd="0" destOrd="0" presId="urn:microsoft.com/office/officeart/2005/8/layout/bProcess4"/>
    <dgm:cxn modelId="{8358B5A9-625C-4726-A6F5-AC4BACF35D46}" srcId="{D0835FCB-7C20-43B9-A847-972345AA99CF}" destId="{1A0760CE-BAC5-421D-99E9-4D62A22446C0}" srcOrd="7" destOrd="0" parTransId="{58846B7F-7CB2-491D-8E99-013D1F296AFF}" sibTransId="{7FA0545C-D14B-40BC-82E8-1F444DBA2DE6}"/>
    <dgm:cxn modelId="{34BA834B-0260-4E98-A787-A29A29C1876C}" type="presOf" srcId="{D0835FCB-7C20-43B9-A847-972345AA99CF}" destId="{EF229562-A4C5-42D9-9A30-EDE0AE482E65}" srcOrd="0" destOrd="0" presId="urn:microsoft.com/office/officeart/2005/8/layout/bProcess4"/>
    <dgm:cxn modelId="{5C6A0B6C-B2FF-455C-AB8E-02B176252DB8}" type="presOf" srcId="{18F54BE9-F74A-4AD8-B4E2-2455EBAE5688}" destId="{60303ABB-CCC9-4C84-9A8A-5BE8EF19ED7E}" srcOrd="0" destOrd="0" presId="urn:microsoft.com/office/officeart/2005/8/layout/bProcess4"/>
    <dgm:cxn modelId="{27E9B072-9D55-47B1-BA7B-736BCEFFB63D}" type="presOf" srcId="{09927221-1D64-4A44-A78B-E984F4FB69EE}" destId="{79613ECA-AF91-46CA-A572-1E55C40D49FB}" srcOrd="0" destOrd="0" presId="urn:microsoft.com/office/officeart/2005/8/layout/bProcess4"/>
    <dgm:cxn modelId="{1628961E-BD62-4533-A6F4-CE2C5638863E}" srcId="{D0835FCB-7C20-43B9-A847-972345AA99CF}" destId="{F147F479-30F3-48FD-A494-6E52A1E27C33}" srcOrd="1" destOrd="0" parTransId="{6E49EE1C-18A2-4307-9104-67F71B52A957}" sibTransId="{0300AA56-D3BF-484F-B4F2-F87F8BD9ED7E}"/>
    <dgm:cxn modelId="{09561865-5434-4B82-82E2-E6328661BBC5}" type="presOf" srcId="{1A0760CE-BAC5-421D-99E9-4D62A22446C0}" destId="{6DE33B66-C675-4A5F-93C0-E165F07CE05E}" srcOrd="0" destOrd="0" presId="urn:microsoft.com/office/officeart/2005/8/layout/bProcess4"/>
    <dgm:cxn modelId="{B651CE4E-E1CF-43F3-993A-D050D645883A}" type="presOf" srcId="{B7144BEE-B3BE-4EC6-BA41-9F1BEC60ECAC}" destId="{4C507221-F571-4046-BD60-B7FC7124571B}" srcOrd="0" destOrd="0" presId="urn:microsoft.com/office/officeart/2005/8/layout/bProcess4"/>
    <dgm:cxn modelId="{CD9956F0-93D8-40EC-A74C-C98D39105FC1}" type="presParOf" srcId="{EF229562-A4C5-42D9-9A30-EDE0AE482E65}" destId="{5A6D9AB1-B5ED-4571-BA9E-D42507ADD623}" srcOrd="0" destOrd="0" presId="urn:microsoft.com/office/officeart/2005/8/layout/bProcess4"/>
    <dgm:cxn modelId="{9D6ADEFE-8415-45AD-BED6-0A0C75338157}" type="presParOf" srcId="{5A6D9AB1-B5ED-4571-BA9E-D42507ADD623}" destId="{79328846-2B92-498F-8A76-3E75D79D3A64}" srcOrd="0" destOrd="0" presId="urn:microsoft.com/office/officeart/2005/8/layout/bProcess4"/>
    <dgm:cxn modelId="{D6B65D31-4B7A-442A-8EE1-5067F563AE09}" type="presParOf" srcId="{5A6D9AB1-B5ED-4571-BA9E-D42507ADD623}" destId="{60303ABB-CCC9-4C84-9A8A-5BE8EF19ED7E}" srcOrd="1" destOrd="0" presId="urn:microsoft.com/office/officeart/2005/8/layout/bProcess4"/>
    <dgm:cxn modelId="{E3B0DAD1-B1FC-46D2-8F54-1803A369F860}" type="presParOf" srcId="{EF229562-A4C5-42D9-9A30-EDE0AE482E65}" destId="{2039F55B-793D-4D0E-80C0-A3B434B80774}" srcOrd="1" destOrd="0" presId="urn:microsoft.com/office/officeart/2005/8/layout/bProcess4"/>
    <dgm:cxn modelId="{FDAEDE57-18A0-486D-922A-FFB3416CDD71}" type="presParOf" srcId="{EF229562-A4C5-42D9-9A30-EDE0AE482E65}" destId="{744FC5FD-006B-4624-AA4F-E38E51738BE2}" srcOrd="2" destOrd="0" presId="urn:microsoft.com/office/officeart/2005/8/layout/bProcess4"/>
    <dgm:cxn modelId="{0BE82FC6-79AE-4445-9B50-7B1999FF9EA0}" type="presParOf" srcId="{744FC5FD-006B-4624-AA4F-E38E51738BE2}" destId="{A0548245-F4F7-43D4-8D05-B03C8C9E91E3}" srcOrd="0" destOrd="0" presId="urn:microsoft.com/office/officeart/2005/8/layout/bProcess4"/>
    <dgm:cxn modelId="{87514CED-7F63-408B-931B-374CCB3FDD06}" type="presParOf" srcId="{744FC5FD-006B-4624-AA4F-E38E51738BE2}" destId="{7B79E305-2C4F-48A9-8A4C-6062266D2C42}" srcOrd="1" destOrd="0" presId="urn:microsoft.com/office/officeart/2005/8/layout/bProcess4"/>
    <dgm:cxn modelId="{0587D7CB-BD22-4D20-A1A7-5549FED503EF}" type="presParOf" srcId="{EF229562-A4C5-42D9-9A30-EDE0AE482E65}" destId="{14C693D9-8EB9-422E-93FF-C4B9A9E3E863}" srcOrd="3" destOrd="0" presId="urn:microsoft.com/office/officeart/2005/8/layout/bProcess4"/>
    <dgm:cxn modelId="{13DC272C-19B7-49C5-9346-5D91E34CE983}" type="presParOf" srcId="{EF229562-A4C5-42D9-9A30-EDE0AE482E65}" destId="{226CCB45-5C2B-46E1-893B-2096A5BA09F3}" srcOrd="4" destOrd="0" presId="urn:microsoft.com/office/officeart/2005/8/layout/bProcess4"/>
    <dgm:cxn modelId="{43AA0A4B-BB65-4DE3-A6D0-7DA1DB066C38}" type="presParOf" srcId="{226CCB45-5C2B-46E1-893B-2096A5BA09F3}" destId="{A347443F-B775-46B7-A3E6-0D36E8D50E9E}" srcOrd="0" destOrd="0" presId="urn:microsoft.com/office/officeart/2005/8/layout/bProcess4"/>
    <dgm:cxn modelId="{84B9D107-E20E-43EE-A934-8F3CAA0B5729}" type="presParOf" srcId="{226CCB45-5C2B-46E1-893B-2096A5BA09F3}" destId="{E30C8C72-CED9-4081-988C-BD5EB2CB5268}" srcOrd="1" destOrd="0" presId="urn:microsoft.com/office/officeart/2005/8/layout/bProcess4"/>
    <dgm:cxn modelId="{B8FC9BFE-B5B8-4A97-AA9D-77427E6F92E4}" type="presParOf" srcId="{EF229562-A4C5-42D9-9A30-EDE0AE482E65}" destId="{4C507221-F571-4046-BD60-B7FC7124571B}" srcOrd="5" destOrd="0" presId="urn:microsoft.com/office/officeart/2005/8/layout/bProcess4"/>
    <dgm:cxn modelId="{6D7950EF-93D2-46A6-934D-C7395425C26B}" type="presParOf" srcId="{EF229562-A4C5-42D9-9A30-EDE0AE482E65}" destId="{221F1C61-80D4-495C-9586-8414C9B44F6C}" srcOrd="6" destOrd="0" presId="urn:microsoft.com/office/officeart/2005/8/layout/bProcess4"/>
    <dgm:cxn modelId="{F7809DFF-ACE6-466C-AF6F-D295120403E5}" type="presParOf" srcId="{221F1C61-80D4-495C-9586-8414C9B44F6C}" destId="{5BC30942-798A-4553-BE33-CAB5D45DFA4C}" srcOrd="0" destOrd="0" presId="urn:microsoft.com/office/officeart/2005/8/layout/bProcess4"/>
    <dgm:cxn modelId="{150DEFA5-011F-4D58-810A-1C69D9AEC4AC}" type="presParOf" srcId="{221F1C61-80D4-495C-9586-8414C9B44F6C}" destId="{60132230-CCB6-43AB-952E-15AC804E5C7A}" srcOrd="1" destOrd="0" presId="urn:microsoft.com/office/officeart/2005/8/layout/bProcess4"/>
    <dgm:cxn modelId="{B18CDF8D-9630-49A3-BAA8-BFBD9E07C1A2}" type="presParOf" srcId="{EF229562-A4C5-42D9-9A30-EDE0AE482E65}" destId="{79613ECA-AF91-46CA-A572-1E55C40D49FB}" srcOrd="7" destOrd="0" presId="urn:microsoft.com/office/officeart/2005/8/layout/bProcess4"/>
    <dgm:cxn modelId="{8C08870C-5D73-4B60-811F-F11D6D8490CD}" type="presParOf" srcId="{EF229562-A4C5-42D9-9A30-EDE0AE482E65}" destId="{F9DEE052-C5BC-44B0-BB6F-A28723487BCF}" srcOrd="8" destOrd="0" presId="urn:microsoft.com/office/officeart/2005/8/layout/bProcess4"/>
    <dgm:cxn modelId="{540786BD-86FC-4318-8542-3644CC800B46}" type="presParOf" srcId="{F9DEE052-C5BC-44B0-BB6F-A28723487BCF}" destId="{E511B68D-A86E-4B6B-B005-9CC15FA7EA86}" srcOrd="0" destOrd="0" presId="urn:microsoft.com/office/officeart/2005/8/layout/bProcess4"/>
    <dgm:cxn modelId="{64A50892-9E6D-4CD5-B208-B015FA9DBE36}" type="presParOf" srcId="{F9DEE052-C5BC-44B0-BB6F-A28723487BCF}" destId="{16706332-575E-45E4-9062-6D0B35395F27}" srcOrd="1" destOrd="0" presId="urn:microsoft.com/office/officeart/2005/8/layout/bProcess4"/>
    <dgm:cxn modelId="{5AA01DC1-A74D-4695-A20C-0AA52FBC31F7}" type="presParOf" srcId="{EF229562-A4C5-42D9-9A30-EDE0AE482E65}" destId="{6CB21F49-D871-43FE-AEE4-CD428BBA01DB}" srcOrd="9" destOrd="0" presId="urn:microsoft.com/office/officeart/2005/8/layout/bProcess4"/>
    <dgm:cxn modelId="{83774ACB-BBF2-40F9-AFE3-82BCCE8B69C8}" type="presParOf" srcId="{EF229562-A4C5-42D9-9A30-EDE0AE482E65}" destId="{3FE45F58-EF5F-498B-983B-6CA35EE5D50C}" srcOrd="10" destOrd="0" presId="urn:microsoft.com/office/officeart/2005/8/layout/bProcess4"/>
    <dgm:cxn modelId="{8BE58B42-9520-492F-A5CE-A93D4D311FB7}" type="presParOf" srcId="{3FE45F58-EF5F-498B-983B-6CA35EE5D50C}" destId="{CE3F7D9A-1314-4A81-854B-FDAB33988BDB}" srcOrd="0" destOrd="0" presId="urn:microsoft.com/office/officeart/2005/8/layout/bProcess4"/>
    <dgm:cxn modelId="{FF0D3304-6C10-40E0-919F-B84DBF4FA8DD}" type="presParOf" srcId="{3FE45F58-EF5F-498B-983B-6CA35EE5D50C}" destId="{69B90BD3-C2C3-45AB-BD0F-8C33B49FC4AD}" srcOrd="1" destOrd="0" presId="urn:microsoft.com/office/officeart/2005/8/layout/bProcess4"/>
    <dgm:cxn modelId="{B4C69DA1-F135-46E5-8B61-F0556D2E25E8}" type="presParOf" srcId="{EF229562-A4C5-42D9-9A30-EDE0AE482E65}" destId="{9A506FC7-E9CD-442E-BE30-D8175710CB1F}" srcOrd="11" destOrd="0" presId="urn:microsoft.com/office/officeart/2005/8/layout/bProcess4"/>
    <dgm:cxn modelId="{A2412DD0-7F0A-4BBC-A188-7BE3EBA0535A}" type="presParOf" srcId="{EF229562-A4C5-42D9-9A30-EDE0AE482E65}" destId="{61423667-6722-4158-90CD-11110F135C36}" srcOrd="12" destOrd="0" presId="urn:microsoft.com/office/officeart/2005/8/layout/bProcess4"/>
    <dgm:cxn modelId="{2ED226B4-5F44-4F7F-A4E5-383AD894CB48}" type="presParOf" srcId="{61423667-6722-4158-90CD-11110F135C36}" destId="{2BD4419D-431A-44FD-BECD-13EF5660BB0B}" srcOrd="0" destOrd="0" presId="urn:microsoft.com/office/officeart/2005/8/layout/bProcess4"/>
    <dgm:cxn modelId="{A73BB11E-37A1-46E6-A957-102A25ED57C6}" type="presParOf" srcId="{61423667-6722-4158-90CD-11110F135C36}" destId="{DB63E778-3FB4-4563-BF02-EA8423C41EE5}" srcOrd="1" destOrd="0" presId="urn:microsoft.com/office/officeart/2005/8/layout/bProcess4"/>
    <dgm:cxn modelId="{78CE3594-B7C7-4387-8D3A-05559E43558F}" type="presParOf" srcId="{EF229562-A4C5-42D9-9A30-EDE0AE482E65}" destId="{B2C39859-2C73-47B1-A44F-1796B07A1A4B}" srcOrd="13" destOrd="0" presId="urn:microsoft.com/office/officeart/2005/8/layout/bProcess4"/>
    <dgm:cxn modelId="{C7D6E889-1151-40E5-97D9-60CA6DA89885}" type="presParOf" srcId="{EF229562-A4C5-42D9-9A30-EDE0AE482E65}" destId="{4A483DC6-F2FA-4AE8-BA44-EFB00C1A4A12}" srcOrd="14" destOrd="0" presId="urn:microsoft.com/office/officeart/2005/8/layout/bProcess4"/>
    <dgm:cxn modelId="{59B1B613-6708-4348-8EF5-F68B13632653}" type="presParOf" srcId="{4A483DC6-F2FA-4AE8-BA44-EFB00C1A4A12}" destId="{FAFFF5CB-6DED-4DA6-B4A2-FC054106C0C6}" srcOrd="0" destOrd="0" presId="urn:microsoft.com/office/officeart/2005/8/layout/bProcess4"/>
    <dgm:cxn modelId="{5B4DD2E2-5408-4CDC-A41E-A07D2C058F43}" type="presParOf" srcId="{4A483DC6-F2FA-4AE8-BA44-EFB00C1A4A12}" destId="{6DE33B66-C675-4A5F-93C0-E165F07CE05E}"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39F55B-793D-4D0E-80C0-A3B434B80774}">
      <dsp:nvSpPr>
        <dsp:cNvPr id="0" name=""/>
        <dsp:cNvSpPr/>
      </dsp:nvSpPr>
      <dsp:spPr>
        <a:xfrm rot="5400000">
          <a:off x="98827" y="1182053"/>
          <a:ext cx="1704686" cy="198304"/>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0303ABB-CCC9-4C84-9A8A-5BE8EF19ED7E}">
      <dsp:nvSpPr>
        <dsp:cNvPr id="0" name=""/>
        <dsp:cNvSpPr/>
      </dsp:nvSpPr>
      <dsp:spPr>
        <a:xfrm>
          <a:off x="5" y="142873"/>
          <a:ext cx="2203380" cy="13220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Language and literacy in early childhood services</a:t>
          </a:r>
          <a:endParaRPr lang="en-GB" sz="2300" kern="1200" dirty="0"/>
        </a:p>
      </dsp:txBody>
      <dsp:txXfrm>
        <a:off x="5" y="142873"/>
        <a:ext cx="2203380" cy="1322028"/>
      </dsp:txXfrm>
    </dsp:sp>
    <dsp:sp modelId="{14C693D9-8EB9-422E-93FF-C4B9A9E3E863}">
      <dsp:nvSpPr>
        <dsp:cNvPr id="0" name=""/>
        <dsp:cNvSpPr/>
      </dsp:nvSpPr>
      <dsp:spPr>
        <a:xfrm rot="5400012">
          <a:off x="136156" y="2852360"/>
          <a:ext cx="1651553" cy="198304"/>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B79E305-2C4F-48A9-8A4C-6062266D2C42}">
      <dsp:nvSpPr>
        <dsp:cNvPr id="0" name=""/>
        <dsp:cNvSpPr/>
      </dsp:nvSpPr>
      <dsp:spPr>
        <a:xfrm>
          <a:off x="5" y="1857385"/>
          <a:ext cx="2203380" cy="13220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Te </a:t>
          </a:r>
          <a:r>
            <a:rPr lang="en-GB" sz="2300" kern="1200" dirty="0" err="1" smtClean="0"/>
            <a:t>Ao</a:t>
          </a:r>
          <a:r>
            <a:rPr lang="en-GB" sz="2300" kern="1200" dirty="0" smtClean="0"/>
            <a:t> </a:t>
          </a:r>
          <a:r>
            <a:rPr lang="en-GB" sz="2300" kern="1200" dirty="0" err="1" smtClean="0"/>
            <a:t>Māori</a:t>
          </a:r>
          <a:endParaRPr lang="en-GB" sz="2300" kern="1200" dirty="0"/>
        </a:p>
      </dsp:txBody>
      <dsp:txXfrm>
        <a:off x="5" y="1857385"/>
        <a:ext cx="2203380" cy="1322028"/>
      </dsp:txXfrm>
    </dsp:sp>
    <dsp:sp modelId="{4C507221-F571-4046-BD60-B7FC7124571B}">
      <dsp:nvSpPr>
        <dsp:cNvPr id="0" name=""/>
        <dsp:cNvSpPr/>
      </dsp:nvSpPr>
      <dsp:spPr>
        <a:xfrm rot="4567">
          <a:off x="500196" y="4145350"/>
          <a:ext cx="2929646" cy="198304"/>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30C8C72-CED9-4081-988C-BD5EB2CB5268}">
      <dsp:nvSpPr>
        <dsp:cNvPr id="0" name=""/>
        <dsp:cNvSpPr/>
      </dsp:nvSpPr>
      <dsp:spPr>
        <a:xfrm>
          <a:off x="0" y="3518765"/>
          <a:ext cx="2203380" cy="13220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Science</a:t>
          </a:r>
          <a:endParaRPr lang="en-GB" sz="2300" kern="1200" dirty="0"/>
        </a:p>
      </dsp:txBody>
      <dsp:txXfrm>
        <a:off x="0" y="3518765"/>
        <a:ext cx="2203380" cy="1322028"/>
      </dsp:txXfrm>
    </dsp:sp>
    <dsp:sp modelId="{79613ECA-AF91-46CA-A572-1E55C40D49FB}">
      <dsp:nvSpPr>
        <dsp:cNvPr id="0" name=""/>
        <dsp:cNvSpPr/>
      </dsp:nvSpPr>
      <dsp:spPr>
        <a:xfrm rot="16200000">
          <a:off x="3135447" y="2936780"/>
          <a:ext cx="1642709" cy="198304"/>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0132230-CCB6-43AB-952E-15AC804E5C7A}">
      <dsp:nvSpPr>
        <dsp:cNvPr id="0" name=""/>
        <dsp:cNvSpPr/>
      </dsp:nvSpPr>
      <dsp:spPr>
        <a:xfrm>
          <a:off x="2934556" y="3527570"/>
          <a:ext cx="2203380" cy="13220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Physical Education</a:t>
          </a:r>
          <a:endParaRPr lang="en-GB" sz="2300" kern="1200" dirty="0"/>
        </a:p>
      </dsp:txBody>
      <dsp:txXfrm>
        <a:off x="2934556" y="3527570"/>
        <a:ext cx="2203380" cy="1322028"/>
      </dsp:txXfrm>
    </dsp:sp>
    <dsp:sp modelId="{6CB21F49-D871-43FE-AEE4-CD428BBA01DB}">
      <dsp:nvSpPr>
        <dsp:cNvPr id="0" name=""/>
        <dsp:cNvSpPr/>
      </dsp:nvSpPr>
      <dsp:spPr>
        <a:xfrm rot="16188346">
          <a:off x="3131429" y="1289616"/>
          <a:ext cx="1650902" cy="198304"/>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706332-575E-45E4-9062-6D0B35395F27}">
      <dsp:nvSpPr>
        <dsp:cNvPr id="0" name=""/>
        <dsp:cNvSpPr/>
      </dsp:nvSpPr>
      <dsp:spPr>
        <a:xfrm>
          <a:off x="2934556" y="1875034"/>
          <a:ext cx="2203380" cy="13220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Mathematics</a:t>
          </a:r>
          <a:endParaRPr lang="en-GB" sz="2300" kern="1200" dirty="0"/>
        </a:p>
      </dsp:txBody>
      <dsp:txXfrm>
        <a:off x="2934556" y="1875034"/>
        <a:ext cx="2203380" cy="1322028"/>
      </dsp:txXfrm>
    </dsp:sp>
    <dsp:sp modelId="{9A506FC7-E9CD-442E-BE30-D8175710CB1F}">
      <dsp:nvSpPr>
        <dsp:cNvPr id="0" name=""/>
        <dsp:cNvSpPr/>
      </dsp:nvSpPr>
      <dsp:spPr>
        <a:xfrm rot="3835">
          <a:off x="3992236" y="784182"/>
          <a:ext cx="2931181" cy="198304"/>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9B90BD3-C2C3-45AB-BD0F-8C33B49FC4AD}">
      <dsp:nvSpPr>
        <dsp:cNvPr id="0" name=""/>
        <dsp:cNvSpPr/>
      </dsp:nvSpPr>
      <dsp:spPr>
        <a:xfrm>
          <a:off x="2928959" y="214315"/>
          <a:ext cx="2203380" cy="13220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Arts</a:t>
          </a:r>
          <a:endParaRPr lang="en-GB" sz="2300" kern="1200" dirty="0"/>
        </a:p>
      </dsp:txBody>
      <dsp:txXfrm>
        <a:off x="2928959" y="214315"/>
        <a:ext cx="2203380" cy="1322028"/>
      </dsp:txXfrm>
    </dsp:sp>
    <dsp:sp modelId="{B2C39859-2C73-47B1-A44F-1796B07A1A4B}">
      <dsp:nvSpPr>
        <dsp:cNvPr id="0" name=""/>
        <dsp:cNvSpPr/>
      </dsp:nvSpPr>
      <dsp:spPr>
        <a:xfrm rot="5400000">
          <a:off x="6135841" y="1365144"/>
          <a:ext cx="1642709" cy="198304"/>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B63E778-3FB4-4563-BF02-EA8423C41EE5}">
      <dsp:nvSpPr>
        <dsp:cNvPr id="0" name=""/>
        <dsp:cNvSpPr/>
      </dsp:nvSpPr>
      <dsp:spPr>
        <a:xfrm>
          <a:off x="5865053" y="222499"/>
          <a:ext cx="2203380" cy="13220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Information Communication Technology</a:t>
          </a:r>
          <a:endParaRPr lang="en-GB" sz="2300" kern="1200" dirty="0"/>
        </a:p>
      </dsp:txBody>
      <dsp:txXfrm>
        <a:off x="5865053" y="222499"/>
        <a:ext cx="2203380" cy="1322028"/>
      </dsp:txXfrm>
    </dsp:sp>
    <dsp:sp modelId="{6DE33B66-C675-4A5F-93C0-E165F07CE05E}">
      <dsp:nvSpPr>
        <dsp:cNvPr id="0" name=""/>
        <dsp:cNvSpPr/>
      </dsp:nvSpPr>
      <dsp:spPr>
        <a:xfrm>
          <a:off x="5865053" y="1875034"/>
          <a:ext cx="2203380" cy="13220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Working Theories</a:t>
          </a:r>
          <a:endParaRPr lang="en-GB" sz="2300" kern="1200" dirty="0"/>
        </a:p>
      </dsp:txBody>
      <dsp:txXfrm>
        <a:off x="5865053" y="1875034"/>
        <a:ext cx="2203380" cy="1322028"/>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02F8CEB-19B8-44B3-AC85-5B5DE65587FB}" type="datetimeFigureOut">
              <a:rPr lang="en-US" smtClean="0"/>
              <a:pPr/>
              <a:t>11/24/2017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3A00352-091D-4017-A842-A801A7E2C1F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3A00352-091D-4017-A842-A801A7E2C1F6}"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3A00352-091D-4017-A842-A801A7E2C1F6}" type="slidenum">
              <a:rPr lang="en-GB" smtClean="0"/>
              <a:pPr/>
              <a:t>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8832350C-A34B-42F9-A3B2-62AB31EF0519}" type="datetimeFigureOut">
              <a:rPr lang="en-US" smtClean="0"/>
              <a:pPr/>
              <a:t>11/24/2017</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D4027894-E758-4E33-BAD9-49DFB9384CB0}"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8832350C-A34B-42F9-A3B2-62AB31EF0519}" type="datetimeFigureOut">
              <a:rPr lang="en-US" smtClean="0"/>
              <a:pPr/>
              <a:t>11/24/2017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027894-E758-4E33-BAD9-49DFB9384CB0}"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8832350C-A34B-42F9-A3B2-62AB31EF0519}" type="datetimeFigureOut">
              <a:rPr lang="en-US" smtClean="0"/>
              <a:pPr/>
              <a:t>11/24/2017</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D4027894-E758-4E33-BAD9-49DFB9384CB0}"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8832350C-A34B-42F9-A3B2-62AB31EF0519}" type="datetimeFigureOut">
              <a:rPr lang="en-US" smtClean="0"/>
              <a:pPr/>
              <a:t>11/24/2017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027894-E758-4E33-BAD9-49DFB9384CB0}"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8832350C-A34B-42F9-A3B2-62AB31EF0519}" type="datetimeFigureOut">
              <a:rPr lang="en-US" smtClean="0"/>
              <a:pPr/>
              <a:t>11/24/2017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027894-E758-4E33-BAD9-49DFB9384CB0}"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832350C-A34B-42F9-A3B2-62AB31EF0519}" type="datetimeFigureOut">
              <a:rPr lang="en-US" smtClean="0"/>
              <a:pPr/>
              <a:t>11/24/2017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027894-E758-4E33-BAD9-49DFB9384CB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32350C-A34B-42F9-A3B2-62AB31EF0519}" type="datetimeFigureOut">
              <a:rPr lang="en-US" smtClean="0"/>
              <a:pPr/>
              <a:t>11/24/2017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027894-E758-4E33-BAD9-49DFB9384CB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832350C-A34B-42F9-A3B2-62AB31EF0519}" type="datetimeFigureOut">
              <a:rPr lang="en-US" smtClean="0"/>
              <a:pPr/>
              <a:t>11/24/2017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027894-E758-4E33-BAD9-49DFB9384CB0}"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832350C-A34B-42F9-A3B2-62AB31EF0519}" type="datetimeFigureOut">
              <a:rPr lang="en-US" smtClean="0"/>
              <a:pPr/>
              <a:t>11/24/2017</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D4027894-E758-4E33-BAD9-49DFB9384CB0}"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832350C-A34B-42F9-A3B2-62AB31EF0519}" type="datetimeFigureOut">
              <a:rPr lang="en-US" smtClean="0"/>
              <a:pPr/>
              <a:t>11/24/2017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027894-E758-4E33-BAD9-49DFB9384CB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832350C-A34B-42F9-A3B2-62AB31EF0519}" type="datetimeFigureOut">
              <a:rPr lang="en-US" smtClean="0"/>
              <a:pPr/>
              <a:t>11/24/2017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027894-E758-4E33-BAD9-49DFB9384CB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8832350C-A34B-42F9-A3B2-62AB31EF0519}" type="datetimeFigureOut">
              <a:rPr lang="en-US" smtClean="0"/>
              <a:pPr/>
              <a:t>11/24/2017</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D4027894-E758-4E33-BAD9-49DFB9384CB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4009" r:id="rId1"/>
    <p:sldLayoutId id="2147484010" r:id="rId2"/>
    <p:sldLayoutId id="2147484011" r:id="rId3"/>
    <p:sldLayoutId id="2147484012" r:id="rId4"/>
    <p:sldLayoutId id="2147484013" r:id="rId5"/>
    <p:sldLayoutId id="2147484014" r:id="rId6"/>
    <p:sldLayoutId id="2147484015" r:id="rId7"/>
    <p:sldLayoutId id="2147484016" r:id="rId8"/>
    <p:sldLayoutId id="2147484017" r:id="rId9"/>
    <p:sldLayoutId id="2147484018" r:id="rId10"/>
    <p:sldLayoutId id="2147484019"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1500166" y="3071810"/>
            <a:ext cx="6419872" cy="571504"/>
          </a:xfrm>
        </p:spPr>
        <p:txBody>
          <a:bodyPr/>
          <a:lstStyle/>
          <a:p>
            <a:r>
              <a:rPr lang="en-GB" dirty="0" smtClean="0">
                <a:solidFill>
                  <a:schemeClr val="tx1"/>
                </a:solidFill>
              </a:rPr>
              <a:t>By Sultana </a:t>
            </a:r>
            <a:r>
              <a:rPr lang="en-GB" dirty="0" err="1" smtClean="0">
                <a:solidFill>
                  <a:schemeClr val="tx1"/>
                </a:solidFill>
              </a:rPr>
              <a:t>Bibi</a:t>
            </a:r>
            <a:endParaRPr lang="en-GB" dirty="0">
              <a:solidFill>
                <a:schemeClr val="tx1"/>
              </a:solidFill>
            </a:endParaRPr>
          </a:p>
        </p:txBody>
      </p:sp>
      <p:sp>
        <p:nvSpPr>
          <p:cNvPr id="3" name="Title 2"/>
          <p:cNvSpPr>
            <a:spLocks noGrp="1"/>
          </p:cNvSpPr>
          <p:nvPr>
            <p:ph type="ctrTitle"/>
          </p:nvPr>
        </p:nvSpPr>
        <p:spPr/>
        <p:txBody>
          <a:bodyPr/>
          <a:lstStyle/>
          <a:p>
            <a:r>
              <a:rPr lang="en-GB" dirty="0" smtClean="0"/>
              <a:t>Curriculum Studies</a:t>
            </a:r>
            <a:endParaRPr lang="en-GB" dirty="0"/>
          </a:p>
        </p:txBody>
      </p:sp>
      <p:pic>
        <p:nvPicPr>
          <p:cNvPr id="5" name="Picture 4" descr="School-books.jpg"/>
          <p:cNvPicPr>
            <a:picLocks noChangeAspect="1"/>
          </p:cNvPicPr>
          <p:nvPr/>
        </p:nvPicPr>
        <p:blipFill>
          <a:blip r:embed="rId2" cstate="print"/>
          <a:srcRect l="7143" t="2459" r="7143" b="4089"/>
          <a:stretch>
            <a:fillRect/>
          </a:stretch>
        </p:blipFill>
        <p:spPr>
          <a:xfrm>
            <a:off x="2786050" y="3571876"/>
            <a:ext cx="3714776" cy="2940864"/>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28596" y="3200400"/>
            <a:ext cx="8358246" cy="3228996"/>
          </a:xfrm>
        </p:spPr>
        <p:txBody>
          <a:bodyPr>
            <a:normAutofit lnSpcReduction="10000"/>
          </a:bodyPr>
          <a:lstStyle/>
          <a:p>
            <a:pPr algn="l">
              <a:buFont typeface="Arial" pitchFamily="34" charset="0"/>
              <a:buChar char="•"/>
            </a:pPr>
            <a:r>
              <a:rPr lang="en-GB" dirty="0" smtClean="0">
                <a:solidFill>
                  <a:schemeClr val="tx1"/>
                </a:solidFill>
              </a:rPr>
              <a:t> Defining what curriculum is</a:t>
            </a:r>
          </a:p>
          <a:p>
            <a:pPr algn="l">
              <a:buFont typeface="Arial" pitchFamily="34" charset="0"/>
              <a:buChar char="•"/>
            </a:pPr>
            <a:r>
              <a:rPr lang="en-GB" dirty="0" smtClean="0">
                <a:solidFill>
                  <a:schemeClr val="tx1"/>
                </a:solidFill>
              </a:rPr>
              <a:t> Introduction on a World curriculum – New Zealand </a:t>
            </a:r>
          </a:p>
          <a:p>
            <a:pPr algn="l">
              <a:buFont typeface="Arial" pitchFamily="34" charset="0"/>
              <a:buChar char="•"/>
            </a:pPr>
            <a:r>
              <a:rPr lang="en-GB" dirty="0" smtClean="0">
                <a:solidFill>
                  <a:schemeClr val="tx1"/>
                </a:solidFill>
              </a:rPr>
              <a:t> What the Te Whāriki curriculum includes</a:t>
            </a:r>
          </a:p>
          <a:p>
            <a:pPr algn="l">
              <a:buFont typeface="Arial" pitchFamily="34" charset="0"/>
              <a:buChar char="•"/>
            </a:pPr>
            <a:r>
              <a:rPr lang="en-GB" dirty="0" smtClean="0">
                <a:solidFill>
                  <a:schemeClr val="tx1"/>
                </a:solidFill>
              </a:rPr>
              <a:t> Assessments</a:t>
            </a:r>
          </a:p>
          <a:p>
            <a:pPr algn="l">
              <a:buFont typeface="Arial" pitchFamily="34" charset="0"/>
              <a:buChar char="•"/>
            </a:pPr>
            <a:r>
              <a:rPr lang="en-GB" dirty="0" smtClean="0">
                <a:solidFill>
                  <a:schemeClr val="tx1"/>
                </a:solidFill>
              </a:rPr>
              <a:t> Drawbacks and benefits of  Te Whāriki</a:t>
            </a:r>
          </a:p>
          <a:p>
            <a:pPr algn="l">
              <a:buFont typeface="Arial" pitchFamily="34" charset="0"/>
              <a:buChar char="•"/>
            </a:pPr>
            <a:r>
              <a:rPr lang="en-GB" dirty="0" smtClean="0">
                <a:solidFill>
                  <a:schemeClr val="tx1"/>
                </a:solidFill>
              </a:rPr>
              <a:t> Linking Te Whāriki with the Foundation Phase – Identifying the similarities and differences between both curriculums</a:t>
            </a:r>
          </a:p>
        </p:txBody>
      </p:sp>
      <p:sp>
        <p:nvSpPr>
          <p:cNvPr id="2" name="Title 1"/>
          <p:cNvSpPr>
            <a:spLocks noGrp="1"/>
          </p:cNvSpPr>
          <p:nvPr>
            <p:ph type="ctrTitle"/>
          </p:nvPr>
        </p:nvSpPr>
        <p:spPr/>
        <p:txBody>
          <a:bodyPr/>
          <a:lstStyle/>
          <a:p>
            <a:r>
              <a:rPr lang="en-GB" dirty="0" smtClean="0"/>
              <a:t>Introduction</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857224" y="3500438"/>
            <a:ext cx="7286676" cy="2571768"/>
          </a:xfrm>
        </p:spPr>
        <p:txBody>
          <a:bodyPr>
            <a:normAutofit fontScale="85000" lnSpcReduction="20000"/>
          </a:bodyPr>
          <a:lstStyle/>
          <a:p>
            <a:r>
              <a:rPr lang="en-GB" dirty="0" smtClean="0">
                <a:solidFill>
                  <a:schemeClr val="tx1"/>
                </a:solidFill>
              </a:rPr>
              <a:t>A curriculum is based on students that interact in order to achieve any identified outcomes. It is seen that some educators would define a curriculum of consisting only planned experiences that a school or educational institution offer as a part of the educational responsibility. However there are others that believe that the curriculum does not only include planned sessions but also the unplanned experiences that take place. </a:t>
            </a:r>
          </a:p>
          <a:p>
            <a:r>
              <a:rPr lang="en-GB" dirty="0" smtClean="0">
                <a:solidFill>
                  <a:schemeClr val="tx1"/>
                </a:solidFill>
              </a:rPr>
              <a:t>(Edward </a:t>
            </a:r>
            <a:r>
              <a:rPr lang="en-GB" i="1" dirty="0" smtClean="0">
                <a:solidFill>
                  <a:schemeClr val="tx1"/>
                </a:solidFill>
              </a:rPr>
              <a:t>et al</a:t>
            </a:r>
            <a:r>
              <a:rPr lang="en-GB" dirty="0" smtClean="0">
                <a:solidFill>
                  <a:schemeClr val="tx1"/>
                </a:solidFill>
              </a:rPr>
              <a:t>, 2013)</a:t>
            </a:r>
          </a:p>
          <a:p>
            <a:endParaRPr lang="en-GB" dirty="0">
              <a:solidFill>
                <a:schemeClr val="tx1"/>
              </a:solidFill>
            </a:endParaRPr>
          </a:p>
        </p:txBody>
      </p:sp>
      <p:sp>
        <p:nvSpPr>
          <p:cNvPr id="3" name="Title 2"/>
          <p:cNvSpPr>
            <a:spLocks noGrp="1"/>
          </p:cNvSpPr>
          <p:nvPr>
            <p:ph type="ctrTitle"/>
          </p:nvPr>
        </p:nvSpPr>
        <p:spPr/>
        <p:txBody>
          <a:bodyPr/>
          <a:lstStyle/>
          <a:p>
            <a:r>
              <a:rPr lang="en-GB" dirty="0" smtClean="0"/>
              <a:t>What is meant by Curriculum?</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GB" dirty="0" smtClean="0"/>
              <a:t>Te Whāriki</a:t>
            </a:r>
            <a:endParaRPr lang="en-GB" dirty="0"/>
          </a:p>
        </p:txBody>
      </p:sp>
      <p:pic>
        <p:nvPicPr>
          <p:cNvPr id="4" name="Picture 3" descr="Image-17q.jpg"/>
          <p:cNvPicPr>
            <a:picLocks noChangeAspect="1"/>
          </p:cNvPicPr>
          <p:nvPr/>
        </p:nvPicPr>
        <p:blipFill>
          <a:blip r:embed="rId2" cstate="print"/>
          <a:stretch>
            <a:fillRect/>
          </a:stretch>
        </p:blipFill>
        <p:spPr>
          <a:xfrm>
            <a:off x="2214546" y="3286124"/>
            <a:ext cx="4956810" cy="329946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1"/>
          <p:cNvSpPr>
            <a:spLocks noGrp="1"/>
          </p:cNvSpPr>
          <p:nvPr>
            <p:ph sz="quarter" idx="1"/>
          </p:nvPr>
        </p:nvSpPr>
        <p:spPr>
          <a:xfrm>
            <a:off x="285720" y="142852"/>
            <a:ext cx="8501122" cy="6500858"/>
          </a:xfrm>
        </p:spPr>
        <p:txBody>
          <a:bodyPr>
            <a:normAutofit lnSpcReduction="10000"/>
          </a:bodyPr>
          <a:lstStyle/>
          <a:p>
            <a:pPr>
              <a:buNone/>
            </a:pPr>
            <a:endParaRPr lang="en-GB" dirty="0" smtClean="0"/>
          </a:p>
          <a:p>
            <a:pPr>
              <a:buNone/>
            </a:pPr>
            <a:endParaRPr lang="en-GB" dirty="0" smtClean="0"/>
          </a:p>
          <a:p>
            <a:r>
              <a:rPr lang="en-GB" dirty="0" smtClean="0"/>
              <a:t> </a:t>
            </a:r>
            <a:r>
              <a:rPr lang="en-GB" dirty="0" smtClean="0">
                <a:solidFill>
                  <a:schemeClr val="tx1"/>
                </a:solidFill>
              </a:rPr>
              <a:t>Based on early childhood: Ages 0-6</a:t>
            </a:r>
            <a:endParaRPr lang="en-GB" dirty="0" smtClean="0"/>
          </a:p>
          <a:p>
            <a:endParaRPr lang="en-GB" dirty="0" smtClean="0"/>
          </a:p>
          <a:p>
            <a:pPr>
              <a:buNone/>
            </a:pPr>
            <a:endParaRPr lang="en-GB" dirty="0" smtClean="0">
              <a:solidFill>
                <a:schemeClr val="tx1"/>
              </a:solidFill>
            </a:endParaRPr>
          </a:p>
          <a:p>
            <a:pPr>
              <a:buNone/>
            </a:pPr>
            <a:endParaRPr lang="en-GB" dirty="0" smtClean="0"/>
          </a:p>
          <a:p>
            <a:pPr>
              <a:buNone/>
            </a:pPr>
            <a:endParaRPr lang="en-GB" dirty="0" smtClean="0">
              <a:solidFill>
                <a:schemeClr val="tx1"/>
              </a:solidFill>
            </a:endParaRPr>
          </a:p>
          <a:p>
            <a:pPr>
              <a:buNone/>
            </a:pPr>
            <a:endParaRPr lang="en-GB" dirty="0" smtClean="0">
              <a:solidFill>
                <a:schemeClr val="tx1"/>
              </a:solidFill>
            </a:endParaRPr>
          </a:p>
          <a:p>
            <a:endParaRPr lang="en-GB" dirty="0" smtClean="0"/>
          </a:p>
          <a:p>
            <a:pPr>
              <a:buNone/>
            </a:pPr>
            <a:endParaRPr lang="en-GB" dirty="0" smtClean="0">
              <a:solidFill>
                <a:schemeClr val="tx1"/>
              </a:solidFill>
            </a:endParaRPr>
          </a:p>
          <a:p>
            <a:r>
              <a:rPr lang="en-GB" dirty="0" smtClean="0">
                <a:solidFill>
                  <a:schemeClr val="tx1"/>
                </a:solidFill>
              </a:rPr>
              <a:t> This curriculum </a:t>
            </a:r>
            <a:r>
              <a:rPr lang="en-GB" dirty="0" smtClean="0"/>
              <a:t>states that it </a:t>
            </a:r>
            <a:r>
              <a:rPr lang="en-GB" dirty="0" smtClean="0">
                <a:solidFill>
                  <a:schemeClr val="tx1"/>
                </a:solidFill>
              </a:rPr>
              <a:t>is not the same as any other school curriculum.</a:t>
            </a:r>
          </a:p>
          <a:p>
            <a:r>
              <a:rPr lang="en-GB" dirty="0" smtClean="0"/>
              <a:t>The curriculum guideline was first published in 1996 and in 2017 it was revised again by the New Zealand Ministry.</a:t>
            </a:r>
            <a:endParaRPr lang="en-GB" dirty="0" smtClean="0">
              <a:solidFill>
                <a:schemeClr val="tx1"/>
              </a:solidFill>
            </a:endParaRPr>
          </a:p>
          <a:p>
            <a:pPr algn="l">
              <a:buNone/>
            </a:pPr>
            <a:r>
              <a:rPr lang="en-GB" dirty="0" smtClean="0">
                <a:solidFill>
                  <a:schemeClr val="tx1"/>
                </a:solidFill>
              </a:rPr>
              <a:t> (Early Childhood Education, 2013).</a:t>
            </a:r>
          </a:p>
          <a:p>
            <a:pPr algn="l">
              <a:buNone/>
            </a:pPr>
            <a:endParaRPr lang="en-GB" dirty="0" smtClean="0">
              <a:solidFill>
                <a:schemeClr val="tx1"/>
              </a:solidFill>
            </a:endParaRPr>
          </a:p>
        </p:txBody>
      </p:sp>
      <p:sp>
        <p:nvSpPr>
          <p:cNvPr id="6" name="Rounded Rectangular Callout 5"/>
          <p:cNvSpPr/>
          <p:nvPr/>
        </p:nvSpPr>
        <p:spPr>
          <a:xfrm>
            <a:off x="428596" y="2214554"/>
            <a:ext cx="8001056" cy="2000264"/>
          </a:xfrm>
          <a:prstGeom prst="wedgeRoundRectCallout">
            <a:avLst>
              <a:gd name="adj1" fmla="val -2296"/>
              <a:gd name="adj2" fmla="val -4996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smtClean="0"/>
              <a:t>Drawback - 1</a:t>
            </a:r>
          </a:p>
          <a:p>
            <a:pPr algn="ctr"/>
            <a:r>
              <a:rPr lang="en-GB" dirty="0" smtClean="0"/>
              <a:t>Te Whāriki document (Ministry of Education, 1996) states that the curriculum reflects on the concept of learning as a lifelong process that takes place at the very start of life. Piaget (</a:t>
            </a:r>
            <a:r>
              <a:rPr lang="en-GB" i="1" dirty="0" smtClean="0"/>
              <a:t>Cited in, </a:t>
            </a:r>
            <a:r>
              <a:rPr lang="en-GB" dirty="0" smtClean="0"/>
              <a:t>McLeod, 2015, p. 1) also believed that children acquire language and learn from the moment that they are born. However here was no further information on how the curriculum framework would be based for children at birth. It does not indentify how the curriculum would be implemented in to the lives of children at such a young age. </a:t>
            </a:r>
            <a:r>
              <a:rPr lang="en-GB" u="sng" dirty="0" smtClean="0"/>
              <a:t>   </a:t>
            </a:r>
            <a:endParaRPr lang="en-GB" u="sng" dirty="0"/>
          </a:p>
        </p:txBody>
      </p:sp>
      <p:sp>
        <p:nvSpPr>
          <p:cNvPr id="7" name="Oval Callout 6"/>
          <p:cNvSpPr/>
          <p:nvPr/>
        </p:nvSpPr>
        <p:spPr>
          <a:xfrm>
            <a:off x="5572132" y="285728"/>
            <a:ext cx="2786082" cy="1714512"/>
          </a:xfrm>
          <a:prstGeom prst="wedgeEllipseCallout">
            <a:avLst>
              <a:gd name="adj1" fmla="val -11081"/>
              <a:gd name="adj2" fmla="val 862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smtClean="0"/>
              <a:t>Difference - 1</a:t>
            </a:r>
          </a:p>
          <a:p>
            <a:pPr algn="ctr"/>
            <a:r>
              <a:rPr lang="en-GB" dirty="0" smtClean="0"/>
              <a:t>Foundation phase early years: Ages 3-7</a:t>
            </a:r>
          </a:p>
          <a:p>
            <a:pPr algn="ctr"/>
            <a:r>
              <a:rPr lang="en-GB" dirty="0" smtClean="0"/>
              <a:t>(Phillips, 2012)</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85720" y="571480"/>
            <a:ext cx="7772400" cy="4572000"/>
          </a:xfrm>
        </p:spPr>
        <p:txBody>
          <a:bodyPr/>
          <a:lstStyle/>
          <a:p>
            <a:pPr>
              <a:buNone/>
            </a:pPr>
            <a:r>
              <a:rPr lang="en-GB" dirty="0" smtClean="0"/>
              <a:t>How is the curriculum framework organised?</a:t>
            </a:r>
          </a:p>
          <a:p>
            <a:r>
              <a:rPr lang="en-GB" dirty="0" smtClean="0"/>
              <a:t>Principles</a:t>
            </a:r>
          </a:p>
          <a:p>
            <a:r>
              <a:rPr lang="en-GB" dirty="0" smtClean="0"/>
              <a:t>Strands</a:t>
            </a:r>
          </a:p>
          <a:p>
            <a:r>
              <a:rPr lang="en-GB" dirty="0" smtClean="0"/>
              <a:t>Goals</a:t>
            </a:r>
          </a:p>
          <a:p>
            <a:r>
              <a:rPr lang="en-GB" dirty="0" smtClean="0"/>
              <a:t>Learning outcomes </a:t>
            </a:r>
          </a:p>
          <a:p>
            <a:pPr>
              <a:buNone/>
            </a:pPr>
            <a:r>
              <a:rPr lang="en-GB" dirty="0" smtClean="0"/>
              <a:t>(Ministry of Education, 2017) </a:t>
            </a:r>
          </a:p>
          <a:p>
            <a:endParaRPr lang="en-GB" dirty="0"/>
          </a:p>
        </p:txBody>
      </p:sp>
      <p:sp>
        <p:nvSpPr>
          <p:cNvPr id="4" name="Rounded Rectangular Callout 3"/>
          <p:cNvSpPr/>
          <p:nvPr/>
        </p:nvSpPr>
        <p:spPr>
          <a:xfrm>
            <a:off x="500034" y="3929066"/>
            <a:ext cx="8143932" cy="2214578"/>
          </a:xfrm>
          <a:prstGeom prst="wedgeRoundRectCallout">
            <a:avLst>
              <a:gd name="adj1" fmla="val -11190"/>
              <a:gd name="adj2" fmla="val -4671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smtClean="0"/>
              <a:t>Drawback – 2</a:t>
            </a:r>
          </a:p>
          <a:p>
            <a:pPr algn="ctr"/>
            <a:r>
              <a:rPr lang="en-GB" dirty="0" smtClean="0"/>
              <a:t>Although the framework appears to be well structured, a drawback for this would be that these principles, strands, goals and learning outcomes do not mention anything about catering for children with additional learning needs and learning difficulties. This is important as the United for Human Rights (2017) states that education should be directed to the full developmental needs for all.</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224" y="357166"/>
            <a:ext cx="7286676" cy="857256"/>
          </a:xfrm>
        </p:spPr>
        <p:txBody>
          <a:bodyPr>
            <a:normAutofit/>
          </a:bodyPr>
          <a:lstStyle/>
          <a:p>
            <a:pPr algn="ctr"/>
            <a:r>
              <a:rPr lang="en-GB" dirty="0" smtClean="0"/>
              <a:t>Te Whāriki – Curriculum Subjects</a:t>
            </a:r>
            <a:endParaRPr lang="en-GB" dirty="0"/>
          </a:p>
        </p:txBody>
      </p:sp>
      <p:graphicFrame>
        <p:nvGraphicFramePr>
          <p:cNvPr id="4" name="Diagram 3"/>
          <p:cNvGraphicFramePr/>
          <p:nvPr/>
        </p:nvGraphicFramePr>
        <p:xfrm>
          <a:off x="571472" y="1357298"/>
          <a:ext cx="8072494" cy="50720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5143504" y="6286520"/>
            <a:ext cx="3714776" cy="369332"/>
          </a:xfrm>
          <a:prstGeom prst="rect">
            <a:avLst/>
          </a:prstGeom>
        </p:spPr>
        <p:txBody>
          <a:bodyPr wrap="square">
            <a:spAutoFit/>
          </a:bodyPr>
          <a:lstStyle/>
          <a:p>
            <a:r>
              <a:rPr lang="en-GB" dirty="0" smtClean="0"/>
              <a:t> (New Zealand Government,  2017 , p. 1)</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357158" y="357166"/>
            <a:ext cx="8572560" cy="5786478"/>
          </a:xfrm>
        </p:spPr>
        <p:txBody>
          <a:bodyPr>
            <a:normAutofit/>
          </a:bodyPr>
          <a:lstStyle/>
          <a:p>
            <a:pPr>
              <a:buNone/>
            </a:pPr>
            <a:r>
              <a:rPr lang="en-GB" dirty="0" smtClean="0"/>
              <a:t>The Foundation phase has 7 areas of learning.  The subject areas in the foundation are similar as they focus on:</a:t>
            </a:r>
          </a:p>
          <a:p>
            <a:r>
              <a:rPr lang="en-GB" dirty="0" smtClean="0"/>
              <a:t>personal and social development, well-being and cultural diversity</a:t>
            </a:r>
          </a:p>
          <a:p>
            <a:r>
              <a:rPr lang="en-GB" dirty="0" smtClean="0"/>
              <a:t>language, literacy and communication skills</a:t>
            </a:r>
          </a:p>
          <a:p>
            <a:r>
              <a:rPr lang="en-GB" dirty="0" smtClean="0"/>
              <a:t>mathematical development</a:t>
            </a:r>
          </a:p>
          <a:p>
            <a:r>
              <a:rPr lang="en-GB" dirty="0" smtClean="0"/>
              <a:t>Welsh language development</a:t>
            </a:r>
          </a:p>
          <a:p>
            <a:r>
              <a:rPr lang="en-GB" dirty="0" smtClean="0"/>
              <a:t>knowledge and understanding of the world</a:t>
            </a:r>
          </a:p>
          <a:p>
            <a:r>
              <a:rPr lang="en-GB" dirty="0" smtClean="0"/>
              <a:t>physical development</a:t>
            </a:r>
          </a:p>
          <a:p>
            <a:r>
              <a:rPr lang="en-GB" dirty="0" smtClean="0"/>
              <a:t>creative development.</a:t>
            </a:r>
          </a:p>
          <a:p>
            <a:pPr>
              <a:buNone/>
            </a:pPr>
            <a:r>
              <a:rPr lang="en-GB" dirty="0" smtClean="0"/>
              <a:t>(WG, 2017, p. 1)</a:t>
            </a:r>
          </a:p>
          <a:p>
            <a:pPr>
              <a:buNone/>
            </a:pPr>
            <a:endParaRPr lang="en-GB" dirty="0" smtClean="0"/>
          </a:p>
        </p:txBody>
      </p:sp>
      <p:sp>
        <p:nvSpPr>
          <p:cNvPr id="4" name="Oval Callout 3"/>
          <p:cNvSpPr/>
          <p:nvPr/>
        </p:nvSpPr>
        <p:spPr>
          <a:xfrm>
            <a:off x="5929322" y="4429132"/>
            <a:ext cx="3000396" cy="2143140"/>
          </a:xfrm>
          <a:prstGeom prst="wedgeEllipseCallout">
            <a:avLst>
              <a:gd name="adj1" fmla="val -36696"/>
              <a:gd name="adj2" fmla="val -304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smtClean="0"/>
              <a:t>Similarity</a:t>
            </a:r>
          </a:p>
          <a:p>
            <a:pPr algn="ctr"/>
            <a:r>
              <a:rPr lang="en-GB" dirty="0" smtClean="0"/>
              <a:t>The area of learning with in the Foundation phase is very similar to the Te Whāriki curriculum subjects.</a:t>
            </a:r>
            <a:endParaRPr lang="en-GB" dirty="0"/>
          </a:p>
        </p:txBody>
      </p:sp>
      <p:sp>
        <p:nvSpPr>
          <p:cNvPr id="5" name="Oval Callout 4"/>
          <p:cNvSpPr/>
          <p:nvPr/>
        </p:nvSpPr>
        <p:spPr>
          <a:xfrm>
            <a:off x="2714612" y="4500570"/>
            <a:ext cx="3143272" cy="2143140"/>
          </a:xfrm>
          <a:prstGeom prst="wedgeEllipseCallout">
            <a:avLst>
              <a:gd name="adj1" fmla="val -36696"/>
              <a:gd name="adj2" fmla="val -304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smtClean="0"/>
              <a:t>Difference – 2</a:t>
            </a:r>
          </a:p>
          <a:p>
            <a:pPr algn="ctr"/>
            <a:r>
              <a:rPr lang="en-GB" dirty="0" smtClean="0"/>
              <a:t>Wales implement the welsh language within the curriculum and New Zealand implement the Maori language into their curriculum.</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Assessments</a:t>
            </a:r>
            <a:endParaRPr lang="en-GB" dirty="0"/>
          </a:p>
        </p:txBody>
      </p:sp>
      <p:sp>
        <p:nvSpPr>
          <p:cNvPr id="3" name="Content Placeholder 2"/>
          <p:cNvSpPr>
            <a:spLocks noGrp="1"/>
          </p:cNvSpPr>
          <p:nvPr>
            <p:ph sz="quarter" idx="1"/>
          </p:nvPr>
        </p:nvSpPr>
        <p:spPr>
          <a:xfrm>
            <a:off x="428596" y="1500174"/>
            <a:ext cx="8501122" cy="4000528"/>
          </a:xfrm>
        </p:spPr>
        <p:txBody>
          <a:bodyPr>
            <a:normAutofit fontScale="92500" lnSpcReduction="20000"/>
          </a:bodyPr>
          <a:lstStyle/>
          <a:p>
            <a:r>
              <a:rPr lang="en-GB" dirty="0" smtClean="0"/>
              <a:t>Learning is visible as valuable</a:t>
            </a:r>
          </a:p>
          <a:p>
            <a:r>
              <a:rPr lang="en-GB" dirty="0" smtClean="0"/>
              <a:t>Used to find out what children can and can’t do</a:t>
            </a:r>
          </a:p>
          <a:p>
            <a:r>
              <a:rPr lang="en-GB" dirty="0" smtClean="0"/>
              <a:t>Interests</a:t>
            </a:r>
          </a:p>
          <a:p>
            <a:r>
              <a:rPr lang="en-GB" dirty="0" smtClean="0"/>
              <a:t>Progression,</a:t>
            </a:r>
          </a:p>
          <a:p>
            <a:r>
              <a:rPr lang="en-GB" dirty="0" smtClean="0"/>
              <a:t>Suggestion on new learning opportunities </a:t>
            </a:r>
          </a:p>
          <a:p>
            <a:r>
              <a:rPr lang="en-GB" dirty="0" smtClean="0"/>
              <a:t>Additional support </a:t>
            </a:r>
          </a:p>
          <a:p>
            <a:r>
              <a:rPr lang="en-GB" dirty="0" smtClean="0"/>
              <a:t>The older children asses their own learning </a:t>
            </a:r>
          </a:p>
          <a:p>
            <a:r>
              <a:rPr lang="en-GB" dirty="0" smtClean="0"/>
              <a:t>Assessment - informal and formal</a:t>
            </a:r>
          </a:p>
          <a:p>
            <a:r>
              <a:rPr lang="en-GB" dirty="0" smtClean="0"/>
              <a:t>Long term goals</a:t>
            </a:r>
          </a:p>
          <a:p>
            <a:pPr>
              <a:buNone/>
            </a:pPr>
            <a:r>
              <a:rPr lang="en-GB" dirty="0" smtClean="0"/>
              <a:t>(Ministry of Education,2017)</a:t>
            </a:r>
            <a:endParaRPr lang="en-GB" dirty="0"/>
          </a:p>
        </p:txBody>
      </p:sp>
      <p:pic>
        <p:nvPicPr>
          <p:cNvPr id="5" name="Picture 4" descr="maxresdefault.jpg"/>
          <p:cNvPicPr>
            <a:picLocks noChangeAspect="1"/>
          </p:cNvPicPr>
          <p:nvPr/>
        </p:nvPicPr>
        <p:blipFill>
          <a:blip r:embed="rId2" cstate="print"/>
          <a:stretch>
            <a:fillRect/>
          </a:stretch>
        </p:blipFill>
        <p:spPr>
          <a:xfrm>
            <a:off x="4643437" y="4214818"/>
            <a:ext cx="4191029" cy="2357454"/>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a:t>
            </a:r>
            <a:endParaRPr lang="en-GB" dirty="0"/>
          </a:p>
        </p:txBody>
      </p:sp>
      <p:sp>
        <p:nvSpPr>
          <p:cNvPr id="3" name="Content Placeholder 2"/>
          <p:cNvSpPr>
            <a:spLocks noGrp="1"/>
          </p:cNvSpPr>
          <p:nvPr>
            <p:ph sz="quarter" idx="1"/>
          </p:nvPr>
        </p:nvSpPr>
        <p:spPr>
          <a:xfrm>
            <a:off x="428596" y="1643050"/>
            <a:ext cx="8215370" cy="4929222"/>
          </a:xfrm>
        </p:spPr>
        <p:txBody>
          <a:bodyPr>
            <a:normAutofit lnSpcReduction="10000"/>
          </a:bodyPr>
          <a:lstStyle/>
          <a:p>
            <a:r>
              <a:rPr lang="en-GB" dirty="0" smtClean="0"/>
              <a:t>Te Whāriki works in partnership </a:t>
            </a:r>
            <a:r>
              <a:rPr lang="en-GB" smtClean="0"/>
              <a:t>with parents, </a:t>
            </a:r>
            <a:r>
              <a:rPr lang="en-GB" dirty="0" smtClean="0"/>
              <a:t>in order to ‘weave’ a Whāriki Curriculum that is specifically designed for their children. </a:t>
            </a:r>
          </a:p>
          <a:p>
            <a:pPr>
              <a:buNone/>
            </a:pPr>
            <a:r>
              <a:rPr lang="en-GB" dirty="0" smtClean="0"/>
              <a:t>(Education Zealand, 2017)</a:t>
            </a:r>
          </a:p>
          <a:p>
            <a:pPr>
              <a:buNone/>
            </a:pPr>
            <a:endParaRPr lang="en-GB" dirty="0" smtClean="0"/>
          </a:p>
          <a:p>
            <a:r>
              <a:rPr lang="en-GB" dirty="0" smtClean="0"/>
              <a:t>Te Whāriki does not provide formal subject teaching. This is because the curriculum consist of more on what children can experience in their own environment at their homes in relationship with family, parents and their community. This would mean the children are also learning effectively without knowing that they are.</a:t>
            </a:r>
          </a:p>
          <a:p>
            <a:pPr>
              <a:buNone/>
            </a:pPr>
            <a:r>
              <a:rPr lang="en-GB" dirty="0" smtClean="0"/>
              <a:t>(Early Childhood Education, 2013)</a:t>
            </a:r>
          </a:p>
        </p:txBody>
      </p:sp>
      <p:pic>
        <p:nvPicPr>
          <p:cNvPr id="4" name="Picture 3" descr="2705.png"/>
          <p:cNvPicPr>
            <a:picLocks noChangeAspect="1"/>
          </p:cNvPicPr>
          <p:nvPr/>
        </p:nvPicPr>
        <p:blipFill>
          <a:blip r:embed="rId2" cstate="print"/>
          <a:stretch>
            <a:fillRect/>
          </a:stretch>
        </p:blipFill>
        <p:spPr>
          <a:xfrm>
            <a:off x="3000364" y="357166"/>
            <a:ext cx="1223954" cy="1223954"/>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357158" y="3286124"/>
            <a:ext cx="8429684" cy="3286148"/>
          </a:xfrm>
        </p:spPr>
        <p:txBody>
          <a:bodyPr>
            <a:normAutofit fontScale="77500" lnSpcReduction="20000"/>
          </a:bodyPr>
          <a:lstStyle/>
          <a:p>
            <a:pPr algn="l">
              <a:buFont typeface="Arial" pitchFamily="34" charset="0"/>
              <a:buChar char="•"/>
            </a:pPr>
            <a:r>
              <a:rPr lang="en-GB" dirty="0" smtClean="0"/>
              <a:t> Te Whāriki – works with planned and unplanned experience to provide children with the opportunities to learn in different ways</a:t>
            </a:r>
          </a:p>
          <a:p>
            <a:pPr algn="l">
              <a:buFont typeface="Arial" pitchFamily="34" charset="0"/>
              <a:buChar char="•"/>
            </a:pPr>
            <a:r>
              <a:rPr lang="en-GB" dirty="0" smtClean="0"/>
              <a:t> Stated that it was different to other curriculums however from research it was seen that it was similar to the Foundation phase</a:t>
            </a:r>
          </a:p>
          <a:p>
            <a:pPr algn="l">
              <a:buFont typeface="Arial" pitchFamily="34" charset="0"/>
              <a:buChar char="•"/>
            </a:pPr>
            <a:r>
              <a:rPr lang="en-GB" dirty="0" smtClean="0"/>
              <a:t> There were some differences in terms of the ages and pedagogical strategies that both curriculum were based on. </a:t>
            </a:r>
          </a:p>
          <a:p>
            <a:pPr algn="l">
              <a:buFont typeface="Arial" pitchFamily="34" charset="0"/>
              <a:buChar char="•"/>
            </a:pPr>
            <a:r>
              <a:rPr lang="en-GB" dirty="0" smtClean="0"/>
              <a:t>Well structured curriculum framework</a:t>
            </a:r>
          </a:p>
          <a:p>
            <a:pPr algn="l">
              <a:buFont typeface="Arial" pitchFamily="34" charset="0"/>
              <a:buChar char="•"/>
            </a:pPr>
            <a:r>
              <a:rPr lang="en-GB" dirty="0" smtClean="0"/>
              <a:t>Assessment were formal and informal</a:t>
            </a:r>
          </a:p>
          <a:p>
            <a:pPr algn="l">
              <a:buFont typeface="Arial" pitchFamily="34" charset="0"/>
              <a:buChar char="•"/>
            </a:pPr>
            <a:r>
              <a:rPr lang="en-GB" dirty="0" smtClean="0"/>
              <a:t> There were some drawbacks due to lack of information available on the curriculum</a:t>
            </a:r>
          </a:p>
          <a:p>
            <a:pPr algn="l">
              <a:buFont typeface="Arial" pitchFamily="34" charset="0"/>
              <a:buChar char="•"/>
            </a:pPr>
            <a:r>
              <a:rPr lang="en-GB" dirty="0" smtClean="0"/>
              <a:t>The curriculum was seen as beneficial as it provided opportunities of learning through their own experience</a:t>
            </a:r>
            <a:endParaRPr lang="en-GB" dirty="0"/>
          </a:p>
        </p:txBody>
      </p:sp>
      <p:sp>
        <p:nvSpPr>
          <p:cNvPr id="3" name="Title 2"/>
          <p:cNvSpPr>
            <a:spLocks noGrp="1"/>
          </p:cNvSpPr>
          <p:nvPr>
            <p:ph type="ctrTitle"/>
          </p:nvPr>
        </p:nvSpPr>
        <p:spPr/>
        <p:txBody>
          <a:bodyPr/>
          <a:lstStyle/>
          <a:p>
            <a:r>
              <a:rPr lang="en-GB" dirty="0" smtClean="0"/>
              <a:t>Conclusion</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285728"/>
            <a:ext cx="7772400" cy="774720"/>
          </a:xfrm>
        </p:spPr>
        <p:txBody>
          <a:bodyPr/>
          <a:lstStyle/>
          <a:p>
            <a:r>
              <a:rPr lang="en-GB" dirty="0" smtClean="0"/>
              <a:t>References</a:t>
            </a:r>
            <a:endParaRPr lang="en-GB" dirty="0"/>
          </a:p>
        </p:txBody>
      </p:sp>
      <p:sp>
        <p:nvSpPr>
          <p:cNvPr id="3" name="Content Placeholder 2"/>
          <p:cNvSpPr>
            <a:spLocks noGrp="1"/>
          </p:cNvSpPr>
          <p:nvPr>
            <p:ph sz="quarter" idx="1"/>
          </p:nvPr>
        </p:nvSpPr>
        <p:spPr>
          <a:xfrm>
            <a:off x="357158" y="1142984"/>
            <a:ext cx="8286808" cy="5214974"/>
          </a:xfrm>
        </p:spPr>
        <p:txBody>
          <a:bodyPr>
            <a:normAutofit fontScale="62500" lnSpcReduction="20000"/>
          </a:bodyPr>
          <a:lstStyle/>
          <a:p>
            <a:pPr lvl="0"/>
            <a:r>
              <a:rPr lang="en-GB" dirty="0" smtClean="0"/>
              <a:t>Early Childhood Education (2013). </a:t>
            </a:r>
            <a:r>
              <a:rPr lang="en-GB" i="1" dirty="0" smtClean="0"/>
              <a:t>Te Whāriki – What is this Early Childhood 'Curriculum' that ECE Services Are Required by the Ministry of Education to Follow?</a:t>
            </a:r>
            <a:r>
              <a:rPr lang="en-GB" dirty="0" smtClean="0"/>
              <a:t>. [online]. Available at: https://www.myece.org.nz/educational-curriculum-aspects/106-te-whariki-curriculum [Accessed 22 Nov. 2017].</a:t>
            </a:r>
          </a:p>
          <a:p>
            <a:pPr lvl="0"/>
            <a:r>
              <a:rPr lang="en-GB" dirty="0" smtClean="0"/>
              <a:t>Ebert, E., Ebert, C. and Bentley, M. (2013). </a:t>
            </a:r>
            <a:r>
              <a:rPr lang="en-GB" i="1" dirty="0" smtClean="0"/>
              <a:t>Curriculum Definition | Education.com</a:t>
            </a:r>
            <a:r>
              <a:rPr lang="en-GB" dirty="0" smtClean="0"/>
              <a:t>. [online] Education.com. Available at: https://www.education.com/reference/article/curriculum-definition/ [Accessed 23 Nov. 2017].</a:t>
            </a:r>
          </a:p>
          <a:p>
            <a:pPr lvl="0"/>
            <a:r>
              <a:rPr lang="en-GB" dirty="0" smtClean="0"/>
              <a:t>Education Zealand (2017). </a:t>
            </a:r>
            <a:r>
              <a:rPr lang="en-GB" i="1" dirty="0" smtClean="0"/>
              <a:t>Te Whāriki</a:t>
            </a:r>
            <a:r>
              <a:rPr lang="en-GB" dirty="0" smtClean="0"/>
              <a:t>. [online] Education in New Zealand. Available at: https://www.education.govt.nz/early-childhood/teaching-and-learning/te-whariki/ [Accessed 23 Nov. 2017].</a:t>
            </a:r>
          </a:p>
          <a:p>
            <a:pPr lvl="0"/>
            <a:r>
              <a:rPr lang="en-GB" dirty="0" smtClean="0"/>
              <a:t>McLeod, S. (2017). </a:t>
            </a:r>
            <a:r>
              <a:rPr lang="en-GB" i="1" dirty="0" smtClean="0"/>
              <a:t>Jean Piaget | Cognitive Theory | Simply Psychology</a:t>
            </a:r>
            <a:r>
              <a:rPr lang="en-GB" dirty="0" smtClean="0"/>
              <a:t>. [online] Simplypsychology.org. Available at: https://www.simplypsychology.org/piaget.html [Accessed 23 Nov. 2017].</a:t>
            </a:r>
          </a:p>
          <a:p>
            <a:pPr lvl="0"/>
            <a:r>
              <a:rPr lang="en-GB" dirty="0" smtClean="0"/>
              <a:t>Ministry of Education (1996). </a:t>
            </a:r>
            <a:r>
              <a:rPr lang="en-GB" i="1" dirty="0" smtClean="0"/>
              <a:t>Te Whāriki: Childhood Curriculum</a:t>
            </a:r>
            <a:r>
              <a:rPr lang="en-GB" dirty="0" smtClean="0"/>
              <a:t>. New Zealand: Learning Media Limited.</a:t>
            </a:r>
          </a:p>
          <a:p>
            <a:pPr lvl="0"/>
            <a:r>
              <a:rPr lang="en-GB" dirty="0" smtClean="0"/>
              <a:t>Ministry of Education (2017). </a:t>
            </a:r>
            <a:r>
              <a:rPr lang="en-GB" i="1" dirty="0" smtClean="0"/>
              <a:t>Te Whāriki: Childhood Curriculum</a:t>
            </a:r>
            <a:r>
              <a:rPr lang="en-GB" dirty="0" smtClean="0"/>
              <a:t>. New Zealand: Learning Media Limited. </a:t>
            </a:r>
          </a:p>
          <a:p>
            <a:pPr lvl="0"/>
            <a:r>
              <a:rPr lang="en-GB" dirty="0" smtClean="0"/>
              <a:t>New Zealand Government (2017). </a:t>
            </a:r>
            <a:r>
              <a:rPr lang="en-GB" i="1" dirty="0" smtClean="0"/>
              <a:t>Teaching strategies and resources » Te Whāriki Online</a:t>
            </a:r>
            <a:r>
              <a:rPr lang="en-GB" dirty="0" smtClean="0"/>
              <a:t>. [online] Available at: http://tewhariki.tki.org.nz/en/teaching-strategies-and-resources/ [Accessed 22 Nov. 2017].</a:t>
            </a:r>
          </a:p>
          <a:p>
            <a:pPr lvl="0"/>
            <a:r>
              <a:rPr lang="en-GB" dirty="0" smtClean="0"/>
              <a:t>Phillips, H. (2012). The Foundation Phase. </a:t>
            </a:r>
            <a:r>
              <a:rPr lang="en-GB" i="1" dirty="0" smtClean="0"/>
              <a:t>The student Researcher</a:t>
            </a:r>
            <a:r>
              <a:rPr lang="en-GB" dirty="0" smtClean="0"/>
              <a:t>, 2(1), pp.53-67.</a:t>
            </a:r>
          </a:p>
          <a:p>
            <a:pPr lvl="0"/>
            <a:r>
              <a:rPr lang="en-GB" dirty="0" smtClean="0"/>
              <a:t>United for Human Rights (2017). </a:t>
            </a:r>
            <a:r>
              <a:rPr lang="en-GB" i="1" dirty="0" smtClean="0"/>
              <a:t>Universal Human Rights Declaration, Equal &amp; Free Education, Videos : United for Human Rights</a:t>
            </a:r>
            <a:r>
              <a:rPr lang="en-GB" dirty="0" smtClean="0"/>
              <a:t>. [online] United for Human Rights. Available at: http://www.humanrights.com/what-are-human-rights/videos/right-to-education.html [Accessed 23 Nov. 2017]. </a:t>
            </a:r>
          </a:p>
          <a:p>
            <a:pPr lvl="0"/>
            <a:r>
              <a:rPr lang="en-GB" dirty="0" smtClean="0"/>
              <a:t>Welsh Government. (2017). </a:t>
            </a:r>
            <a:r>
              <a:rPr lang="en-GB" i="1" dirty="0" smtClean="0"/>
              <a:t>Welsh </a:t>
            </a:r>
            <a:r>
              <a:rPr lang="en-GB" i="1" dirty="0" err="1" smtClean="0"/>
              <a:t>Government|Foundation</a:t>
            </a:r>
            <a:r>
              <a:rPr lang="en-GB" i="1" dirty="0" smtClean="0"/>
              <a:t> Phase</a:t>
            </a:r>
            <a:r>
              <a:rPr lang="en-GB" dirty="0" smtClean="0"/>
              <a:t>. [online] Available at: http://gov.wales/topics/educationandskills/foundation-phase/?lang=en [Accessed 23 Nov. 2017].</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6167</TotalTime>
  <Words>1100</Words>
  <Application>Microsoft Office PowerPoint</Application>
  <PresentationFormat>On-screen Show (4:3)</PresentationFormat>
  <Paragraphs>100</Paragraphs>
  <Slides>12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Franklin Gothic Book</vt:lpstr>
      <vt:lpstr>Perpetua</vt:lpstr>
      <vt:lpstr>Wingdings 2</vt:lpstr>
      <vt:lpstr>Equity</vt:lpstr>
      <vt:lpstr>Curriculum Studies</vt:lpstr>
      <vt:lpstr>Introduction</vt:lpstr>
      <vt:lpstr>What is meant by Curriculum?</vt:lpstr>
      <vt:lpstr>Te Whāriki</vt:lpstr>
      <vt:lpstr>PowerPoint Presentation</vt:lpstr>
      <vt:lpstr>PowerPoint Presentation</vt:lpstr>
      <vt:lpstr>Te Whāriki – Curriculum Subjects</vt:lpstr>
      <vt:lpstr>PowerPoint Presentation</vt:lpstr>
      <vt:lpstr>Assessments</vt:lpstr>
      <vt:lpstr>Benefits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Ghana Vs Wales Curriculum</dc:title>
  <dc:creator>Sultana Bibi</dc:creator>
  <cp:lastModifiedBy>Sultana Bibi (P146990)</cp:lastModifiedBy>
  <cp:revision>93</cp:revision>
  <dcterms:created xsi:type="dcterms:W3CDTF">2017-11-14T17:13:14Z</dcterms:created>
  <dcterms:modified xsi:type="dcterms:W3CDTF">2017-11-24T10:11:45Z</dcterms:modified>
</cp:coreProperties>
</file>