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5.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6.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1.xml" ContentType="application/vnd.openxmlformats-officedocument.themeOverr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17.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theme/themeOverride2.xml" ContentType="application/vnd.openxmlformats-officedocument.themeOverride+xml"/>
  <Override PartName="/ppt/notesSlides/notesSlide18.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theme/themeOverride3.xml" ContentType="application/vnd.openxmlformats-officedocument.themeOverrid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theme/themeOverride4.xml" ContentType="application/vnd.openxmlformats-officedocument.themeOverride+xml"/>
  <Override PartName="/ppt/notesSlides/notesSlide19.xml" ContentType="application/vnd.openxmlformats-officedocument.presentationml.notesSl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theme/themeOverride5.xml" ContentType="application/vnd.openxmlformats-officedocument.themeOverrid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theme/themeOverride6.xml" ContentType="application/vnd.openxmlformats-officedocument.themeOverride+xml"/>
  <Override PartName="/ppt/notesSlides/notesSlide20.xml" ContentType="application/vnd.openxmlformats-officedocument.presentationml.notesSlid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36"/>
  </p:notesMasterIdLst>
  <p:sldIdLst>
    <p:sldId id="256" r:id="rId2"/>
    <p:sldId id="257" r:id="rId3"/>
    <p:sldId id="265" r:id="rId4"/>
    <p:sldId id="303" r:id="rId5"/>
    <p:sldId id="258" r:id="rId6"/>
    <p:sldId id="313" r:id="rId7"/>
    <p:sldId id="259" r:id="rId8"/>
    <p:sldId id="266" r:id="rId9"/>
    <p:sldId id="267" r:id="rId10"/>
    <p:sldId id="260" r:id="rId11"/>
    <p:sldId id="268" r:id="rId12"/>
    <p:sldId id="269" r:id="rId13"/>
    <p:sldId id="271" r:id="rId14"/>
    <p:sldId id="307" r:id="rId15"/>
    <p:sldId id="305" r:id="rId16"/>
    <p:sldId id="272" r:id="rId17"/>
    <p:sldId id="308" r:id="rId18"/>
    <p:sldId id="312" r:id="rId19"/>
    <p:sldId id="309" r:id="rId20"/>
    <p:sldId id="310" r:id="rId21"/>
    <p:sldId id="311" r:id="rId22"/>
    <p:sldId id="262" r:id="rId23"/>
    <p:sldId id="273" r:id="rId24"/>
    <p:sldId id="274" r:id="rId25"/>
    <p:sldId id="263" r:id="rId26"/>
    <p:sldId id="278" r:id="rId27"/>
    <p:sldId id="282" r:id="rId28"/>
    <p:sldId id="283" r:id="rId29"/>
    <p:sldId id="290" r:id="rId30"/>
    <p:sldId id="288" r:id="rId31"/>
    <p:sldId id="294" r:id="rId32"/>
    <p:sldId id="297" r:id="rId33"/>
    <p:sldId id="298" r:id="rId34"/>
    <p:sldId id="30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04EA4E-763D-4AA0-9A2A-B3E6BB7791C7}" v="303" dt="2025-09-04T10:07:24.6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543" autoAdjust="0"/>
  </p:normalViewPr>
  <p:slideViewPr>
    <p:cSldViewPr snapToGrid="0">
      <p:cViewPr varScale="1">
        <p:scale>
          <a:sx n="53" d="100"/>
          <a:sy n="53" d="100"/>
        </p:scale>
        <p:origin x="1838" y="269"/>
      </p:cViewPr>
      <p:guideLst/>
    </p:cSldViewPr>
  </p:slideViewPr>
  <p:outlineViewPr>
    <p:cViewPr>
      <p:scale>
        <a:sx n="33" d="100"/>
        <a:sy n="33" d="100"/>
      </p:scale>
      <p:origin x="0" y="0"/>
    </p:cViewPr>
  </p:outlineViewPr>
  <p:notesTextViewPr>
    <p:cViewPr>
      <p:scale>
        <a:sx n="1" d="1"/>
        <a:sy n="1" d="1"/>
      </p:scale>
      <p:origin x="0" y="-43"/>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Suckling" userId="07ee5a047c10596a" providerId="LiveId" clId="{209C006C-06CB-42E5-85C2-8351EC60FFEF}"/>
    <pc:docChg chg="undo custSel delSld modSld">
      <pc:chgData name="Jane Suckling" userId="07ee5a047c10596a" providerId="LiveId" clId="{209C006C-06CB-42E5-85C2-8351EC60FFEF}" dt="2025-09-04T10:35:53.151" v="12508" actId="20577"/>
      <pc:docMkLst>
        <pc:docMk/>
      </pc:docMkLst>
      <pc:sldChg chg="modSp mod modNotesTx">
        <pc:chgData name="Jane Suckling" userId="07ee5a047c10596a" providerId="LiveId" clId="{209C006C-06CB-42E5-85C2-8351EC60FFEF}" dt="2025-09-04T10:11:18.375" v="11288" actId="20577"/>
        <pc:sldMkLst>
          <pc:docMk/>
          <pc:sldMk cId="437885480" sldId="257"/>
        </pc:sldMkLst>
        <pc:spChg chg="mod">
          <ac:chgData name="Jane Suckling" userId="07ee5a047c10596a" providerId="LiveId" clId="{209C006C-06CB-42E5-85C2-8351EC60FFEF}" dt="2025-09-01T15:53:32.531" v="7029" actId="13926"/>
          <ac:spMkLst>
            <pc:docMk/>
            <pc:sldMk cId="437885480" sldId="257"/>
            <ac:spMk id="3" creationId="{779DEB08-A592-B045-14E4-CEED2DAE734B}"/>
          </ac:spMkLst>
        </pc:spChg>
        <pc:picChg chg="mod">
          <ac:chgData name="Jane Suckling" userId="07ee5a047c10596a" providerId="LiveId" clId="{209C006C-06CB-42E5-85C2-8351EC60FFEF}" dt="2025-09-02T10:16:53.410" v="10375" actId="14826"/>
          <ac:picMkLst>
            <pc:docMk/>
            <pc:sldMk cId="437885480" sldId="257"/>
            <ac:picMk id="5" creationId="{1B79E522-766B-309D-7EF8-B0288904E3EB}"/>
          </ac:picMkLst>
        </pc:picChg>
      </pc:sldChg>
      <pc:sldChg chg="modNotesTx">
        <pc:chgData name="Jane Suckling" userId="07ee5a047c10596a" providerId="LiveId" clId="{209C006C-06CB-42E5-85C2-8351EC60FFEF}" dt="2025-09-01T19:00:57.619" v="10346" actId="20577"/>
        <pc:sldMkLst>
          <pc:docMk/>
          <pc:sldMk cId="2508521540" sldId="259"/>
        </pc:sldMkLst>
      </pc:sldChg>
      <pc:sldChg chg="modSp modNotesTx">
        <pc:chgData name="Jane Suckling" userId="07ee5a047c10596a" providerId="LiveId" clId="{209C006C-06CB-42E5-85C2-8351EC60FFEF}" dt="2025-09-02T10:18:43.497" v="10377" actId="14826"/>
        <pc:sldMkLst>
          <pc:docMk/>
          <pc:sldMk cId="637830735" sldId="260"/>
        </pc:sldMkLst>
        <pc:picChg chg="mod">
          <ac:chgData name="Jane Suckling" userId="07ee5a047c10596a" providerId="LiveId" clId="{209C006C-06CB-42E5-85C2-8351EC60FFEF}" dt="2025-09-02T10:18:43.497" v="10377" actId="14826"/>
          <ac:picMkLst>
            <pc:docMk/>
            <pc:sldMk cId="637830735" sldId="260"/>
            <ac:picMk id="6" creationId="{FD4528C9-D09A-5250-56EB-3103FD3E7971}"/>
          </ac:picMkLst>
        </pc:picChg>
      </pc:sldChg>
      <pc:sldChg chg="modNotesTx">
        <pc:chgData name="Jane Suckling" userId="07ee5a047c10596a" providerId="LiveId" clId="{209C006C-06CB-42E5-85C2-8351EC60FFEF}" dt="2025-09-04T10:34:07.736" v="12481" actId="20577"/>
        <pc:sldMkLst>
          <pc:docMk/>
          <pc:sldMk cId="3311896436" sldId="262"/>
        </pc:sldMkLst>
      </pc:sldChg>
      <pc:sldChg chg="addSp delSp modSp mod delAnim modNotesTx">
        <pc:chgData name="Jane Suckling" userId="07ee5a047c10596a" providerId="LiveId" clId="{209C006C-06CB-42E5-85C2-8351EC60FFEF}" dt="2025-09-02T10:26:25.100" v="10395" actId="14100"/>
        <pc:sldMkLst>
          <pc:docMk/>
          <pc:sldMk cId="1725720213" sldId="263"/>
        </pc:sldMkLst>
        <pc:spChg chg="mod">
          <ac:chgData name="Jane Suckling" userId="07ee5a047c10596a" providerId="LiveId" clId="{209C006C-06CB-42E5-85C2-8351EC60FFEF}" dt="2025-09-01T12:12:09.255" v="1925" actId="27636"/>
          <ac:spMkLst>
            <pc:docMk/>
            <pc:sldMk cId="1725720213" sldId="263"/>
            <ac:spMk id="3" creationId="{CE4605C4-C213-A5D3-2C8F-A36A4F67DBCE}"/>
          </ac:spMkLst>
        </pc:spChg>
        <pc:picChg chg="add mod">
          <ac:chgData name="Jane Suckling" userId="07ee5a047c10596a" providerId="LiveId" clId="{209C006C-06CB-42E5-85C2-8351EC60FFEF}" dt="2025-09-02T10:26:25.100" v="10395" actId="14100"/>
          <ac:picMkLst>
            <pc:docMk/>
            <pc:sldMk cId="1725720213" sldId="263"/>
            <ac:picMk id="5" creationId="{35729351-9B8E-AB69-EFDD-B30AE2B87A16}"/>
          </ac:picMkLst>
        </pc:picChg>
      </pc:sldChg>
      <pc:sldChg chg="modSp mod modNotesTx">
        <pc:chgData name="Jane Suckling" userId="07ee5a047c10596a" providerId="LiveId" clId="{209C006C-06CB-42E5-85C2-8351EC60FFEF}" dt="2025-09-04T10:12:29.122" v="11289" actId="20577"/>
        <pc:sldMkLst>
          <pc:docMk/>
          <pc:sldMk cId="3305426853" sldId="265"/>
        </pc:sldMkLst>
        <pc:spChg chg="mod">
          <ac:chgData name="Jane Suckling" userId="07ee5a047c10596a" providerId="LiveId" clId="{209C006C-06CB-42E5-85C2-8351EC60FFEF}" dt="2025-09-01T18:52:01.480" v="10330" actId="20577"/>
          <ac:spMkLst>
            <pc:docMk/>
            <pc:sldMk cId="3305426853" sldId="265"/>
            <ac:spMk id="2" creationId="{95FCB69B-E416-9A8E-E7B8-CA29636118A0}"/>
          </ac:spMkLst>
        </pc:spChg>
        <pc:spChg chg="mod">
          <ac:chgData name="Jane Suckling" userId="07ee5a047c10596a" providerId="LiveId" clId="{209C006C-06CB-42E5-85C2-8351EC60FFEF}" dt="2025-09-01T16:00:42.003" v="7283" actId="20577"/>
          <ac:spMkLst>
            <pc:docMk/>
            <pc:sldMk cId="3305426853" sldId="265"/>
            <ac:spMk id="10" creationId="{B048F5DC-CAE6-F440-5EAE-6DFF0FB1689D}"/>
          </ac:spMkLst>
        </pc:spChg>
      </pc:sldChg>
      <pc:sldChg chg="modSp mod modNotesTx">
        <pc:chgData name="Jane Suckling" userId="07ee5a047c10596a" providerId="LiveId" clId="{209C006C-06CB-42E5-85C2-8351EC60FFEF}" dt="2025-09-01T16:15:36.118" v="8509" actId="400"/>
        <pc:sldMkLst>
          <pc:docMk/>
          <pc:sldMk cId="2861750882" sldId="266"/>
        </pc:sldMkLst>
        <pc:spChg chg="mod">
          <ac:chgData name="Jane Suckling" userId="07ee5a047c10596a" providerId="LiveId" clId="{209C006C-06CB-42E5-85C2-8351EC60FFEF}" dt="2025-09-01T16:14:32.120" v="8384" actId="20577"/>
          <ac:spMkLst>
            <pc:docMk/>
            <pc:sldMk cId="2861750882" sldId="266"/>
            <ac:spMk id="3" creationId="{53201C87-03CE-8FD5-BA62-9E0AE7E6BFA3}"/>
          </ac:spMkLst>
        </pc:spChg>
      </pc:sldChg>
      <pc:sldChg chg="modSp mod modNotesTx">
        <pc:chgData name="Jane Suckling" userId="07ee5a047c10596a" providerId="LiveId" clId="{209C006C-06CB-42E5-85C2-8351EC60FFEF}" dt="2025-09-01T16:23:57.958" v="9244" actId="20577"/>
        <pc:sldMkLst>
          <pc:docMk/>
          <pc:sldMk cId="275556870" sldId="267"/>
        </pc:sldMkLst>
        <pc:spChg chg="mod">
          <ac:chgData name="Jane Suckling" userId="07ee5a047c10596a" providerId="LiveId" clId="{209C006C-06CB-42E5-85C2-8351EC60FFEF}" dt="2025-09-01T16:23:57.958" v="9244" actId="20577"/>
          <ac:spMkLst>
            <pc:docMk/>
            <pc:sldMk cId="275556870" sldId="267"/>
            <ac:spMk id="3" creationId="{433AC3BE-0F04-80AE-68A0-E48C07768532}"/>
          </ac:spMkLst>
        </pc:spChg>
      </pc:sldChg>
      <pc:sldChg chg="modSp mod modNotesTx">
        <pc:chgData name="Jane Suckling" userId="07ee5a047c10596a" providerId="LiveId" clId="{209C006C-06CB-42E5-85C2-8351EC60FFEF}" dt="2025-09-04T10:14:26.485" v="11307" actId="20577"/>
        <pc:sldMkLst>
          <pc:docMk/>
          <pc:sldMk cId="569386615" sldId="268"/>
        </pc:sldMkLst>
        <pc:spChg chg="mod">
          <ac:chgData name="Jane Suckling" userId="07ee5a047c10596a" providerId="LiveId" clId="{209C006C-06CB-42E5-85C2-8351EC60FFEF}" dt="2025-09-01T16:37:20.832" v="10100" actId="20577"/>
          <ac:spMkLst>
            <pc:docMk/>
            <pc:sldMk cId="569386615" sldId="268"/>
            <ac:spMk id="3" creationId="{85EA3009-B3FA-6D47-021F-0D8B8FE35C7A}"/>
          </ac:spMkLst>
        </pc:spChg>
        <pc:picChg chg="mod">
          <ac:chgData name="Jane Suckling" userId="07ee5a047c10596a" providerId="LiveId" clId="{209C006C-06CB-42E5-85C2-8351EC60FFEF}" dt="2025-09-02T10:31:26.341" v="10404" actId="14826"/>
          <ac:picMkLst>
            <pc:docMk/>
            <pc:sldMk cId="569386615" sldId="268"/>
            <ac:picMk id="5" creationId="{412ECD5E-6F71-4EEA-1FD2-BC4EE8422A9D}"/>
          </ac:picMkLst>
        </pc:picChg>
      </pc:sldChg>
      <pc:sldChg chg="modNotesTx">
        <pc:chgData name="Jane Suckling" userId="07ee5a047c10596a" providerId="LiveId" clId="{209C006C-06CB-42E5-85C2-8351EC60FFEF}" dt="2025-09-04T10:15:11.003" v="11328" actId="20577"/>
        <pc:sldMkLst>
          <pc:docMk/>
          <pc:sldMk cId="2848261809" sldId="269"/>
        </pc:sldMkLst>
      </pc:sldChg>
      <pc:sldChg chg="modNotesTx">
        <pc:chgData name="Jane Suckling" userId="07ee5a047c10596a" providerId="LiveId" clId="{209C006C-06CB-42E5-85C2-8351EC60FFEF}" dt="2025-09-04T10:16:29.571" v="11465" actId="20577"/>
        <pc:sldMkLst>
          <pc:docMk/>
          <pc:sldMk cId="2099391325" sldId="271"/>
        </pc:sldMkLst>
      </pc:sldChg>
      <pc:sldChg chg="modNotesTx">
        <pc:chgData name="Jane Suckling" userId="07ee5a047c10596a" providerId="LiveId" clId="{209C006C-06CB-42E5-85C2-8351EC60FFEF}" dt="2025-09-04T10:21:34.299" v="11529" actId="20577"/>
        <pc:sldMkLst>
          <pc:docMk/>
          <pc:sldMk cId="1578257482" sldId="272"/>
        </pc:sldMkLst>
      </pc:sldChg>
      <pc:sldChg chg="modNotesTx">
        <pc:chgData name="Jane Suckling" userId="07ee5a047c10596a" providerId="LiveId" clId="{209C006C-06CB-42E5-85C2-8351EC60FFEF}" dt="2025-09-04T10:35:14.375" v="12499" actId="20577"/>
        <pc:sldMkLst>
          <pc:docMk/>
          <pc:sldMk cId="1016251730" sldId="273"/>
        </pc:sldMkLst>
      </pc:sldChg>
      <pc:sldChg chg="modSp modNotesTx">
        <pc:chgData name="Jane Suckling" userId="07ee5a047c10596a" providerId="LiveId" clId="{209C006C-06CB-42E5-85C2-8351EC60FFEF}" dt="2025-09-04T10:35:53.151" v="12508" actId="20577"/>
        <pc:sldMkLst>
          <pc:docMk/>
          <pc:sldMk cId="353724604" sldId="274"/>
        </pc:sldMkLst>
        <pc:picChg chg="mod">
          <ac:chgData name="Jane Suckling" userId="07ee5a047c10596a" providerId="LiveId" clId="{209C006C-06CB-42E5-85C2-8351EC60FFEF}" dt="2025-09-02T10:26:59.434" v="10396" actId="14826"/>
          <ac:picMkLst>
            <pc:docMk/>
            <pc:sldMk cId="353724604" sldId="274"/>
            <ac:picMk id="6" creationId="{298B9AE6-2C83-1554-E27E-2995433A19F9}"/>
          </ac:picMkLst>
        </pc:picChg>
      </pc:sldChg>
      <pc:sldChg chg="addSp modSp mod">
        <pc:chgData name="Jane Suckling" userId="07ee5a047c10596a" providerId="LiveId" clId="{209C006C-06CB-42E5-85C2-8351EC60FFEF}" dt="2025-09-04T09:37:48.661" v="10587" actId="27636"/>
        <pc:sldMkLst>
          <pc:docMk/>
          <pc:sldMk cId="2360409464" sldId="278"/>
        </pc:sldMkLst>
        <pc:spChg chg="add mod">
          <ac:chgData name="Jane Suckling" userId="07ee5a047c10596a" providerId="LiveId" clId="{209C006C-06CB-42E5-85C2-8351EC60FFEF}" dt="2025-09-04T09:33:47.371" v="10574"/>
          <ac:spMkLst>
            <pc:docMk/>
            <pc:sldMk cId="2360409464" sldId="278"/>
            <ac:spMk id="3" creationId="{C222AA3E-D03E-FB71-A1F0-25A8B5BEFB97}"/>
          </ac:spMkLst>
        </pc:spChg>
        <pc:spChg chg="mod">
          <ac:chgData name="Jane Suckling" userId="07ee5a047c10596a" providerId="LiveId" clId="{209C006C-06CB-42E5-85C2-8351EC60FFEF}" dt="2025-09-04T09:37:48.661" v="10587" actId="27636"/>
          <ac:spMkLst>
            <pc:docMk/>
            <pc:sldMk cId="2360409464" sldId="278"/>
            <ac:spMk id="9" creationId="{B7E915A5-2970-5630-E5D1-88E471C351B6}"/>
          </ac:spMkLst>
        </pc:spChg>
      </pc:sldChg>
      <pc:sldChg chg="modSp del mod">
        <pc:chgData name="Jane Suckling" userId="07ee5a047c10596a" providerId="LiveId" clId="{209C006C-06CB-42E5-85C2-8351EC60FFEF}" dt="2025-09-04T09:38:16.547" v="10591" actId="2696"/>
        <pc:sldMkLst>
          <pc:docMk/>
          <pc:sldMk cId="2722030454" sldId="280"/>
        </pc:sldMkLst>
        <pc:spChg chg="mod">
          <ac:chgData name="Jane Suckling" userId="07ee5a047c10596a" providerId="LiveId" clId="{209C006C-06CB-42E5-85C2-8351EC60FFEF}" dt="2025-09-04T09:38:08.826" v="10590" actId="6549"/>
          <ac:spMkLst>
            <pc:docMk/>
            <pc:sldMk cId="2722030454" sldId="280"/>
            <ac:spMk id="4" creationId="{CBED84AB-CC18-8CFD-A31D-0DF8288A5AE8}"/>
          </ac:spMkLst>
        </pc:spChg>
      </pc:sldChg>
      <pc:sldChg chg="modSp del mod">
        <pc:chgData name="Jane Suckling" userId="07ee5a047c10596a" providerId="LiveId" clId="{209C006C-06CB-42E5-85C2-8351EC60FFEF}" dt="2025-09-04T09:32:55.907" v="10568" actId="2696"/>
        <pc:sldMkLst>
          <pc:docMk/>
          <pc:sldMk cId="1161739785" sldId="281"/>
        </pc:sldMkLst>
        <pc:spChg chg="mod">
          <ac:chgData name="Jane Suckling" userId="07ee5a047c10596a" providerId="LiveId" clId="{209C006C-06CB-42E5-85C2-8351EC60FFEF}" dt="2025-09-04T09:31:37.862" v="10565" actId="21"/>
          <ac:spMkLst>
            <pc:docMk/>
            <pc:sldMk cId="1161739785" sldId="281"/>
            <ac:spMk id="3" creationId="{D6A45816-D4BF-5D62-816C-0F13D3A2EB20}"/>
          </ac:spMkLst>
        </pc:spChg>
      </pc:sldChg>
      <pc:sldChg chg="modSp mod">
        <pc:chgData name="Jane Suckling" userId="07ee5a047c10596a" providerId="LiveId" clId="{209C006C-06CB-42E5-85C2-8351EC60FFEF}" dt="2025-09-04T09:39:36.841" v="10598" actId="27636"/>
        <pc:sldMkLst>
          <pc:docMk/>
          <pc:sldMk cId="4200357727" sldId="282"/>
        </pc:sldMkLst>
        <pc:spChg chg="mod">
          <ac:chgData name="Jane Suckling" userId="07ee5a047c10596a" providerId="LiveId" clId="{209C006C-06CB-42E5-85C2-8351EC60FFEF}" dt="2025-09-04T09:39:36.841" v="10598" actId="27636"/>
          <ac:spMkLst>
            <pc:docMk/>
            <pc:sldMk cId="4200357727" sldId="282"/>
            <ac:spMk id="3" creationId="{287136CB-A607-FDB0-ADA7-EE0DEA664572}"/>
          </ac:spMkLst>
        </pc:spChg>
      </pc:sldChg>
      <pc:sldChg chg="modSp mod">
        <pc:chgData name="Jane Suckling" userId="07ee5a047c10596a" providerId="LiveId" clId="{209C006C-06CB-42E5-85C2-8351EC60FFEF}" dt="2025-09-04T09:40:20.313" v="10601"/>
        <pc:sldMkLst>
          <pc:docMk/>
          <pc:sldMk cId="4048125741" sldId="283"/>
        </pc:sldMkLst>
        <pc:spChg chg="mod">
          <ac:chgData name="Jane Suckling" userId="07ee5a047c10596a" providerId="LiveId" clId="{209C006C-06CB-42E5-85C2-8351EC60FFEF}" dt="2025-09-04T09:40:20.313" v="10601"/>
          <ac:spMkLst>
            <pc:docMk/>
            <pc:sldMk cId="4048125741" sldId="283"/>
            <ac:spMk id="3" creationId="{77800D89-B857-33FC-EF44-1AE6432B35BA}"/>
          </ac:spMkLst>
        </pc:spChg>
      </pc:sldChg>
      <pc:sldChg chg="modSp del mod">
        <pc:chgData name="Jane Suckling" userId="07ee5a047c10596a" providerId="LiveId" clId="{209C006C-06CB-42E5-85C2-8351EC60FFEF}" dt="2025-09-04T09:41:02.713" v="10604" actId="2696"/>
        <pc:sldMkLst>
          <pc:docMk/>
          <pc:sldMk cId="1922949825" sldId="285"/>
        </pc:sldMkLst>
        <pc:spChg chg="mod">
          <ac:chgData name="Jane Suckling" userId="07ee5a047c10596a" providerId="LiveId" clId="{209C006C-06CB-42E5-85C2-8351EC60FFEF}" dt="2025-09-04T09:40:44.080" v="10602" actId="21"/>
          <ac:spMkLst>
            <pc:docMk/>
            <pc:sldMk cId="1922949825" sldId="285"/>
            <ac:spMk id="3" creationId="{189BA8C6-33F0-774A-B0E2-611BACBEB2C2}"/>
          </ac:spMkLst>
        </pc:spChg>
      </pc:sldChg>
      <pc:sldChg chg="modSp del mod">
        <pc:chgData name="Jane Suckling" userId="07ee5a047c10596a" providerId="LiveId" clId="{209C006C-06CB-42E5-85C2-8351EC60FFEF}" dt="2025-09-04T09:44:46.951" v="10619" actId="2696"/>
        <pc:sldMkLst>
          <pc:docMk/>
          <pc:sldMk cId="2634670437" sldId="286"/>
        </pc:sldMkLst>
        <pc:spChg chg="mod">
          <ac:chgData name="Jane Suckling" userId="07ee5a047c10596a" providerId="LiveId" clId="{209C006C-06CB-42E5-85C2-8351EC60FFEF}" dt="2025-09-04T09:44:31.486" v="10617" actId="21"/>
          <ac:spMkLst>
            <pc:docMk/>
            <pc:sldMk cId="2634670437" sldId="286"/>
            <ac:spMk id="3" creationId="{6B4ED480-4DF1-656E-FF11-674A893B7824}"/>
          </ac:spMkLst>
        </pc:spChg>
      </pc:sldChg>
      <pc:sldChg chg="modSp del mod">
        <pc:chgData name="Jane Suckling" userId="07ee5a047c10596a" providerId="LiveId" clId="{209C006C-06CB-42E5-85C2-8351EC60FFEF}" dt="2025-09-04T09:47:40.546" v="10638" actId="2696"/>
        <pc:sldMkLst>
          <pc:docMk/>
          <pc:sldMk cId="3682396315" sldId="287"/>
        </pc:sldMkLst>
        <pc:spChg chg="mod">
          <ac:chgData name="Jane Suckling" userId="07ee5a047c10596a" providerId="LiveId" clId="{209C006C-06CB-42E5-85C2-8351EC60FFEF}" dt="2025-09-04T09:47:13.022" v="10634" actId="21"/>
          <ac:spMkLst>
            <pc:docMk/>
            <pc:sldMk cId="3682396315" sldId="287"/>
            <ac:spMk id="3" creationId="{7997713B-1E5D-D1EF-5315-7E39BE247C8E}"/>
          </ac:spMkLst>
        </pc:spChg>
      </pc:sldChg>
      <pc:sldChg chg="modSp mod">
        <pc:chgData name="Jane Suckling" userId="07ee5a047c10596a" providerId="LiveId" clId="{209C006C-06CB-42E5-85C2-8351EC60FFEF}" dt="2025-09-04T09:50:13.190" v="10656" actId="27636"/>
        <pc:sldMkLst>
          <pc:docMk/>
          <pc:sldMk cId="2667544256" sldId="288"/>
        </pc:sldMkLst>
        <pc:spChg chg="mod">
          <ac:chgData name="Jane Suckling" userId="07ee5a047c10596a" providerId="LiveId" clId="{209C006C-06CB-42E5-85C2-8351EC60FFEF}" dt="2025-09-04T09:50:13.190" v="10656" actId="27636"/>
          <ac:spMkLst>
            <pc:docMk/>
            <pc:sldMk cId="2667544256" sldId="288"/>
            <ac:spMk id="3" creationId="{8AACF3A7-73DA-F63C-7D8F-F1773B5AEEB5}"/>
          </ac:spMkLst>
        </pc:spChg>
      </pc:sldChg>
      <pc:sldChg chg="modSp del mod">
        <pc:chgData name="Jane Suckling" userId="07ee5a047c10596a" providerId="LiveId" clId="{209C006C-06CB-42E5-85C2-8351EC60FFEF}" dt="2025-09-04T09:49:43.370" v="10653" actId="2696"/>
        <pc:sldMkLst>
          <pc:docMk/>
          <pc:sldMk cId="3497020354" sldId="289"/>
        </pc:sldMkLst>
        <pc:spChg chg="mod">
          <ac:chgData name="Jane Suckling" userId="07ee5a047c10596a" providerId="LiveId" clId="{209C006C-06CB-42E5-85C2-8351EC60FFEF}" dt="2025-09-04T09:49:12.720" v="10646" actId="21"/>
          <ac:spMkLst>
            <pc:docMk/>
            <pc:sldMk cId="3497020354" sldId="289"/>
            <ac:spMk id="3" creationId="{EC794186-EBD8-6C3D-3380-119FF0DB7D9C}"/>
          </ac:spMkLst>
        </pc:spChg>
      </pc:sldChg>
      <pc:sldChg chg="modSp mod">
        <pc:chgData name="Jane Suckling" userId="07ee5a047c10596a" providerId="LiveId" clId="{209C006C-06CB-42E5-85C2-8351EC60FFEF}" dt="2025-09-04T09:47:26.091" v="10637" actId="27636"/>
        <pc:sldMkLst>
          <pc:docMk/>
          <pc:sldMk cId="184199166" sldId="290"/>
        </pc:sldMkLst>
        <pc:spChg chg="mod">
          <ac:chgData name="Jane Suckling" userId="07ee5a047c10596a" providerId="LiveId" clId="{209C006C-06CB-42E5-85C2-8351EC60FFEF}" dt="2025-09-04T09:47:26.091" v="10637" actId="27636"/>
          <ac:spMkLst>
            <pc:docMk/>
            <pc:sldMk cId="184199166" sldId="290"/>
            <ac:spMk id="3" creationId="{629A0BAB-3698-8874-7AB0-B2C82A6C8508}"/>
          </ac:spMkLst>
        </pc:spChg>
      </pc:sldChg>
      <pc:sldChg chg="modSp del mod">
        <pc:chgData name="Jane Suckling" userId="07ee5a047c10596a" providerId="LiveId" clId="{209C006C-06CB-42E5-85C2-8351EC60FFEF}" dt="2025-09-04T09:48:35.361" v="10644" actId="2696"/>
        <pc:sldMkLst>
          <pc:docMk/>
          <pc:sldMk cId="1794335164" sldId="291"/>
        </pc:sldMkLst>
        <pc:spChg chg="mod">
          <ac:chgData name="Jane Suckling" userId="07ee5a047c10596a" providerId="LiveId" clId="{209C006C-06CB-42E5-85C2-8351EC60FFEF}" dt="2025-09-04T09:26:57.093" v="10551" actId="27636"/>
          <ac:spMkLst>
            <pc:docMk/>
            <pc:sldMk cId="1794335164" sldId="291"/>
            <ac:spMk id="3" creationId="{69513076-77FD-34BC-E872-02FA4455E372}"/>
          </ac:spMkLst>
        </pc:spChg>
      </pc:sldChg>
      <pc:sldChg chg="modSp del mod">
        <pc:chgData name="Jane Suckling" userId="07ee5a047c10596a" providerId="LiveId" clId="{209C006C-06CB-42E5-85C2-8351EC60FFEF}" dt="2025-09-04T09:50:29.359" v="10658" actId="2696"/>
        <pc:sldMkLst>
          <pc:docMk/>
          <pc:sldMk cId="377614163" sldId="292"/>
        </pc:sldMkLst>
        <pc:spChg chg="mod">
          <ac:chgData name="Jane Suckling" userId="07ee5a047c10596a" providerId="LiveId" clId="{209C006C-06CB-42E5-85C2-8351EC60FFEF}" dt="2025-09-04T09:50:24.082" v="10657" actId="6549"/>
          <ac:spMkLst>
            <pc:docMk/>
            <pc:sldMk cId="377614163" sldId="292"/>
            <ac:spMk id="3" creationId="{1458695F-F9D5-3E1B-1839-CCC45E99CE74}"/>
          </ac:spMkLst>
        </pc:spChg>
      </pc:sldChg>
      <pc:sldChg chg="modSp del mod">
        <pc:chgData name="Jane Suckling" userId="07ee5a047c10596a" providerId="LiveId" clId="{209C006C-06CB-42E5-85C2-8351EC60FFEF}" dt="2025-09-04T09:51:32.298" v="10664" actId="2696"/>
        <pc:sldMkLst>
          <pc:docMk/>
          <pc:sldMk cId="1918900332" sldId="293"/>
        </pc:sldMkLst>
        <pc:spChg chg="mod">
          <ac:chgData name="Jane Suckling" userId="07ee5a047c10596a" providerId="LiveId" clId="{209C006C-06CB-42E5-85C2-8351EC60FFEF}" dt="2025-09-04T09:50:59.155" v="10659" actId="21"/>
          <ac:spMkLst>
            <pc:docMk/>
            <pc:sldMk cId="1918900332" sldId="293"/>
            <ac:spMk id="3" creationId="{78483EEA-A8E0-50C2-635A-BF5F3B7A2631}"/>
          </ac:spMkLst>
        </pc:spChg>
      </pc:sldChg>
      <pc:sldChg chg="modSp mod">
        <pc:chgData name="Jane Suckling" userId="07ee5a047c10596a" providerId="LiveId" clId="{209C006C-06CB-42E5-85C2-8351EC60FFEF}" dt="2025-09-04T09:52:48.241" v="10676" actId="27636"/>
        <pc:sldMkLst>
          <pc:docMk/>
          <pc:sldMk cId="3851137172" sldId="294"/>
        </pc:sldMkLst>
        <pc:spChg chg="mod">
          <ac:chgData name="Jane Suckling" userId="07ee5a047c10596a" providerId="LiveId" clId="{209C006C-06CB-42E5-85C2-8351EC60FFEF}" dt="2025-09-04T09:52:48.241" v="10676" actId="27636"/>
          <ac:spMkLst>
            <pc:docMk/>
            <pc:sldMk cId="3851137172" sldId="294"/>
            <ac:spMk id="3" creationId="{D4F9482D-FD15-F181-94E3-C21025B158D9}"/>
          </ac:spMkLst>
        </pc:spChg>
      </pc:sldChg>
      <pc:sldChg chg="modSp del mod">
        <pc:chgData name="Jane Suckling" userId="07ee5a047c10596a" providerId="LiveId" clId="{209C006C-06CB-42E5-85C2-8351EC60FFEF}" dt="2025-09-04T09:52:06.569" v="10668" actId="2696"/>
        <pc:sldMkLst>
          <pc:docMk/>
          <pc:sldMk cId="2629536575" sldId="295"/>
        </pc:sldMkLst>
        <pc:spChg chg="mod">
          <ac:chgData name="Jane Suckling" userId="07ee5a047c10596a" providerId="LiveId" clId="{209C006C-06CB-42E5-85C2-8351EC60FFEF}" dt="2025-09-04T09:51:47.657" v="10665" actId="21"/>
          <ac:spMkLst>
            <pc:docMk/>
            <pc:sldMk cId="2629536575" sldId="295"/>
            <ac:spMk id="3" creationId="{C845F13E-1A97-664A-DA1E-E87E764143FF}"/>
          </ac:spMkLst>
        </pc:spChg>
      </pc:sldChg>
      <pc:sldChg chg="modSp del mod">
        <pc:chgData name="Jane Suckling" userId="07ee5a047c10596a" providerId="LiveId" clId="{209C006C-06CB-42E5-85C2-8351EC60FFEF}" dt="2025-09-04T09:53:03.682" v="10677" actId="2696"/>
        <pc:sldMkLst>
          <pc:docMk/>
          <pc:sldMk cId="1467081580" sldId="296"/>
        </pc:sldMkLst>
        <pc:spChg chg="mod">
          <ac:chgData name="Jane Suckling" userId="07ee5a047c10596a" providerId="LiveId" clId="{209C006C-06CB-42E5-85C2-8351EC60FFEF}" dt="2025-09-04T09:52:21.400" v="10669" actId="21"/>
          <ac:spMkLst>
            <pc:docMk/>
            <pc:sldMk cId="1467081580" sldId="296"/>
            <ac:spMk id="3" creationId="{AEE25C0A-5428-96B5-EEA9-7ECC05C5EC7F}"/>
          </ac:spMkLst>
        </pc:spChg>
      </pc:sldChg>
      <pc:sldChg chg="modSp mod">
        <pc:chgData name="Jane Suckling" userId="07ee5a047c10596a" providerId="LiveId" clId="{209C006C-06CB-42E5-85C2-8351EC60FFEF}" dt="2025-09-04T09:53:33.690" v="10680" actId="27636"/>
        <pc:sldMkLst>
          <pc:docMk/>
          <pc:sldMk cId="2465475863" sldId="297"/>
        </pc:sldMkLst>
        <pc:spChg chg="mod">
          <ac:chgData name="Jane Suckling" userId="07ee5a047c10596a" providerId="LiveId" clId="{209C006C-06CB-42E5-85C2-8351EC60FFEF}" dt="2025-09-04T09:53:33.690" v="10680" actId="27636"/>
          <ac:spMkLst>
            <pc:docMk/>
            <pc:sldMk cId="2465475863" sldId="297"/>
            <ac:spMk id="3" creationId="{052D4ABD-3964-DB70-7FE4-BA3F5C5E5015}"/>
          </ac:spMkLst>
        </pc:spChg>
      </pc:sldChg>
      <pc:sldChg chg="modSp mod">
        <pc:chgData name="Jane Suckling" userId="07ee5a047c10596a" providerId="LiveId" clId="{209C006C-06CB-42E5-85C2-8351EC60FFEF}" dt="2025-09-04T09:54:11.250" v="10684" actId="27636"/>
        <pc:sldMkLst>
          <pc:docMk/>
          <pc:sldMk cId="731671339" sldId="298"/>
        </pc:sldMkLst>
        <pc:spChg chg="mod">
          <ac:chgData name="Jane Suckling" userId="07ee5a047c10596a" providerId="LiveId" clId="{209C006C-06CB-42E5-85C2-8351EC60FFEF}" dt="2025-09-04T09:54:11.250" v="10684" actId="27636"/>
          <ac:spMkLst>
            <pc:docMk/>
            <pc:sldMk cId="731671339" sldId="298"/>
            <ac:spMk id="3" creationId="{8F540F8A-D38D-67C9-E08B-35F7633CBCBC}"/>
          </ac:spMkLst>
        </pc:spChg>
      </pc:sldChg>
      <pc:sldChg chg="modSp del mod">
        <pc:chgData name="Jane Suckling" userId="07ee5a047c10596a" providerId="LiveId" clId="{209C006C-06CB-42E5-85C2-8351EC60FFEF}" dt="2025-09-04T09:54:26.912" v="10686" actId="2696"/>
        <pc:sldMkLst>
          <pc:docMk/>
          <pc:sldMk cId="1475746249" sldId="299"/>
        </pc:sldMkLst>
        <pc:spChg chg="mod">
          <ac:chgData name="Jane Suckling" userId="07ee5a047c10596a" providerId="LiveId" clId="{209C006C-06CB-42E5-85C2-8351EC60FFEF}" dt="2025-09-04T09:54:21.655" v="10685" actId="6549"/>
          <ac:spMkLst>
            <pc:docMk/>
            <pc:sldMk cId="1475746249" sldId="299"/>
            <ac:spMk id="3" creationId="{122AB48A-0363-AA43-4C35-9383A4A75252}"/>
          </ac:spMkLst>
        </pc:spChg>
      </pc:sldChg>
      <pc:sldChg chg="modSp mod">
        <pc:chgData name="Jane Suckling" userId="07ee5a047c10596a" providerId="LiveId" clId="{209C006C-06CB-42E5-85C2-8351EC60FFEF}" dt="2025-09-04T09:55:38.551" v="10694" actId="255"/>
        <pc:sldMkLst>
          <pc:docMk/>
          <pc:sldMk cId="3536793979" sldId="300"/>
        </pc:sldMkLst>
        <pc:spChg chg="mod">
          <ac:chgData name="Jane Suckling" userId="07ee5a047c10596a" providerId="LiveId" clId="{209C006C-06CB-42E5-85C2-8351EC60FFEF}" dt="2025-09-04T09:55:38.551" v="10694" actId="255"/>
          <ac:spMkLst>
            <pc:docMk/>
            <pc:sldMk cId="3536793979" sldId="300"/>
            <ac:spMk id="3" creationId="{5A3ADB87-C8B9-E827-C8A7-E21A7720A2FF}"/>
          </ac:spMkLst>
        </pc:spChg>
      </pc:sldChg>
      <pc:sldChg chg="modSp del mod">
        <pc:chgData name="Jane Suckling" userId="07ee5a047c10596a" providerId="LiveId" clId="{209C006C-06CB-42E5-85C2-8351EC60FFEF}" dt="2025-09-04T09:55:45.260" v="10695" actId="2696"/>
        <pc:sldMkLst>
          <pc:docMk/>
          <pc:sldMk cId="1227583017" sldId="301"/>
        </pc:sldMkLst>
        <pc:spChg chg="mod">
          <ac:chgData name="Jane Suckling" userId="07ee5a047c10596a" providerId="LiveId" clId="{209C006C-06CB-42E5-85C2-8351EC60FFEF}" dt="2025-09-04T09:54:46.163" v="10687" actId="21"/>
          <ac:spMkLst>
            <pc:docMk/>
            <pc:sldMk cId="1227583017" sldId="301"/>
            <ac:spMk id="3" creationId="{981C15EF-12B8-195F-6187-5B155A38AEB8}"/>
          </ac:spMkLst>
        </pc:spChg>
      </pc:sldChg>
      <pc:sldChg chg="modSp del mod">
        <pc:chgData name="Jane Suckling" userId="07ee5a047c10596a" providerId="LiveId" clId="{209C006C-06CB-42E5-85C2-8351EC60FFEF}" dt="2025-09-04T09:55:50.588" v="10696" actId="2696"/>
        <pc:sldMkLst>
          <pc:docMk/>
          <pc:sldMk cId="3811013416" sldId="302"/>
        </pc:sldMkLst>
        <pc:spChg chg="mod">
          <ac:chgData name="Jane Suckling" userId="07ee5a047c10596a" providerId="LiveId" clId="{209C006C-06CB-42E5-85C2-8351EC60FFEF}" dt="2025-09-04T09:55:16.095" v="10691" actId="21"/>
          <ac:spMkLst>
            <pc:docMk/>
            <pc:sldMk cId="3811013416" sldId="302"/>
            <ac:spMk id="3" creationId="{1B886F72-6D91-632F-E19B-38F0EFC2F05A}"/>
          </ac:spMkLst>
        </pc:spChg>
      </pc:sldChg>
      <pc:sldChg chg="modSp mod modNotesTx">
        <pc:chgData name="Jane Suckling" userId="07ee5a047c10596a" providerId="LiveId" clId="{209C006C-06CB-42E5-85C2-8351EC60FFEF}" dt="2025-09-04T09:16:23.112" v="10510" actId="20577"/>
        <pc:sldMkLst>
          <pc:docMk/>
          <pc:sldMk cId="2656993990" sldId="303"/>
        </pc:sldMkLst>
        <pc:spChg chg="mod">
          <ac:chgData name="Jane Suckling" userId="07ee5a047c10596a" providerId="LiveId" clId="{209C006C-06CB-42E5-85C2-8351EC60FFEF}" dt="2025-09-04T09:16:23.112" v="10510" actId="20577"/>
          <ac:spMkLst>
            <pc:docMk/>
            <pc:sldMk cId="2656993990" sldId="303"/>
            <ac:spMk id="10" creationId="{B526241F-2337-36A7-9BB9-7BD189ED2B6C}"/>
          </ac:spMkLst>
        </pc:spChg>
      </pc:sldChg>
      <pc:sldChg chg="addSp modSp mod modNotesTx">
        <pc:chgData name="Jane Suckling" userId="07ee5a047c10596a" providerId="LiveId" clId="{209C006C-06CB-42E5-85C2-8351EC60FFEF}" dt="2025-09-01T16:46:56.619" v="10329" actId="20577"/>
        <pc:sldMkLst>
          <pc:docMk/>
          <pc:sldMk cId="522236793" sldId="305"/>
        </pc:sldMkLst>
        <pc:spChg chg="add mod">
          <ac:chgData name="Jane Suckling" userId="07ee5a047c10596a" providerId="LiveId" clId="{209C006C-06CB-42E5-85C2-8351EC60FFEF}" dt="2025-09-01T13:35:02.469" v="4998" actId="1076"/>
          <ac:spMkLst>
            <pc:docMk/>
            <pc:sldMk cId="522236793" sldId="305"/>
            <ac:spMk id="3" creationId="{EFAC25BD-2142-53C5-0C3F-413FA42C2FC5}"/>
          </ac:spMkLst>
        </pc:spChg>
        <pc:spChg chg="mod">
          <ac:chgData name="Jane Suckling" userId="07ee5a047c10596a" providerId="LiveId" clId="{209C006C-06CB-42E5-85C2-8351EC60FFEF}" dt="2025-09-01T13:34:42.001" v="4996" actId="1076"/>
          <ac:spMkLst>
            <pc:docMk/>
            <pc:sldMk cId="522236793" sldId="305"/>
            <ac:spMk id="13" creationId="{23FE3DF5-2436-7F56-6A74-DD47C466771A}"/>
          </ac:spMkLst>
        </pc:spChg>
      </pc:sldChg>
      <pc:sldChg chg="addSp delSp modSp mod modNotesTx">
        <pc:chgData name="Jane Suckling" userId="07ee5a047c10596a" providerId="LiveId" clId="{209C006C-06CB-42E5-85C2-8351EC60FFEF}" dt="2025-09-04T10:17:30.200" v="11482" actId="20577"/>
        <pc:sldMkLst>
          <pc:docMk/>
          <pc:sldMk cId="2156994174" sldId="307"/>
        </pc:sldMkLst>
        <pc:spChg chg="mod">
          <ac:chgData name="Jane Suckling" userId="07ee5a047c10596a" providerId="LiveId" clId="{209C006C-06CB-42E5-85C2-8351EC60FFEF}" dt="2025-09-02T10:29:15.061" v="10403" actId="1076"/>
          <ac:spMkLst>
            <pc:docMk/>
            <pc:sldMk cId="2156994174" sldId="307"/>
            <ac:spMk id="2" creationId="{4612BA58-9937-88F7-F14C-08A91CF57A75}"/>
          </ac:spMkLst>
        </pc:spChg>
        <pc:spChg chg="mod">
          <ac:chgData name="Jane Suckling" userId="07ee5a047c10596a" providerId="LiveId" clId="{209C006C-06CB-42E5-85C2-8351EC60FFEF}" dt="2025-09-02T10:28:54.170" v="10400" actId="1076"/>
          <ac:spMkLst>
            <pc:docMk/>
            <pc:sldMk cId="2156994174" sldId="307"/>
            <ac:spMk id="11" creationId="{D3D51D83-2B64-EB0B-5E6A-86198D5CC3A6}"/>
          </ac:spMkLst>
        </pc:spChg>
        <pc:spChg chg="mod">
          <ac:chgData name="Jane Suckling" userId="07ee5a047c10596a" providerId="LiveId" clId="{209C006C-06CB-42E5-85C2-8351EC60FFEF}" dt="2025-09-02T10:28:47.584" v="10399" actId="1076"/>
          <ac:spMkLst>
            <pc:docMk/>
            <pc:sldMk cId="2156994174" sldId="307"/>
            <ac:spMk id="12" creationId="{DD9BD87C-5BF7-F4E1-2B94-416E1599697F}"/>
          </ac:spMkLst>
        </pc:spChg>
      </pc:sldChg>
      <pc:sldChg chg="modSp mod modNotesTx">
        <pc:chgData name="Jane Suckling" userId="07ee5a047c10596a" providerId="LiveId" clId="{209C006C-06CB-42E5-85C2-8351EC60FFEF}" dt="2025-09-04T10:23:58.588" v="11826" actId="20577"/>
        <pc:sldMkLst>
          <pc:docMk/>
          <pc:sldMk cId="3593742057" sldId="308"/>
        </pc:sldMkLst>
        <pc:spChg chg="mod">
          <ac:chgData name="Jane Suckling" userId="07ee5a047c10596a" providerId="LiveId" clId="{209C006C-06CB-42E5-85C2-8351EC60FFEF}" dt="2025-09-01T19:16:11.983" v="10363" actId="20577"/>
          <ac:spMkLst>
            <pc:docMk/>
            <pc:sldMk cId="3593742057" sldId="308"/>
            <ac:spMk id="2" creationId="{B71750D1-13A2-BD4A-3F43-88AD6BF93A11}"/>
          </ac:spMkLst>
        </pc:spChg>
      </pc:sldChg>
      <pc:sldChg chg="modSp mod modNotesTx">
        <pc:chgData name="Jane Suckling" userId="07ee5a047c10596a" providerId="LiveId" clId="{209C006C-06CB-42E5-85C2-8351EC60FFEF}" dt="2025-09-04T10:27:33.658" v="12004" actId="20577"/>
        <pc:sldMkLst>
          <pc:docMk/>
          <pc:sldMk cId="2163658771" sldId="309"/>
        </pc:sldMkLst>
        <pc:spChg chg="mod">
          <ac:chgData name="Jane Suckling" userId="07ee5a047c10596a" providerId="LiveId" clId="{209C006C-06CB-42E5-85C2-8351EC60FFEF}" dt="2025-09-01T19:17:56.376" v="10373" actId="20577"/>
          <ac:spMkLst>
            <pc:docMk/>
            <pc:sldMk cId="2163658771" sldId="309"/>
            <ac:spMk id="2" creationId="{5CE81FEE-EAFB-000B-14E6-B8E2A9E3576D}"/>
          </ac:spMkLst>
        </pc:spChg>
      </pc:sldChg>
      <pc:sldChg chg="modNotesTx">
        <pc:chgData name="Jane Suckling" userId="07ee5a047c10596a" providerId="LiveId" clId="{209C006C-06CB-42E5-85C2-8351EC60FFEF}" dt="2025-09-04T10:28:11.716" v="12015" actId="20577"/>
        <pc:sldMkLst>
          <pc:docMk/>
          <pc:sldMk cId="3462225747" sldId="310"/>
        </pc:sldMkLst>
      </pc:sldChg>
      <pc:sldChg chg="modNotesTx">
        <pc:chgData name="Jane Suckling" userId="07ee5a047c10596a" providerId="LiveId" clId="{209C006C-06CB-42E5-85C2-8351EC60FFEF}" dt="2025-09-04T10:29:46.729" v="12067" actId="20577"/>
        <pc:sldMkLst>
          <pc:docMk/>
          <pc:sldMk cId="2771518901" sldId="311"/>
        </pc:sldMkLst>
      </pc:sldChg>
      <pc:sldChg chg="modSp modNotesTx">
        <pc:chgData name="Jane Suckling" userId="07ee5a047c10596a" providerId="LiveId" clId="{209C006C-06CB-42E5-85C2-8351EC60FFEF}" dt="2025-09-04T10:25:24.573" v="11908" actId="20577"/>
        <pc:sldMkLst>
          <pc:docMk/>
          <pc:sldMk cId="2705613160" sldId="312"/>
        </pc:sldMkLst>
        <pc:spChg chg="mod">
          <ac:chgData name="Jane Suckling" userId="07ee5a047c10596a" providerId="LiveId" clId="{209C006C-06CB-42E5-85C2-8351EC60FFEF}" dt="2025-09-01T19:16:29.517" v="10367" actId="20577"/>
          <ac:spMkLst>
            <pc:docMk/>
            <pc:sldMk cId="2705613160" sldId="312"/>
            <ac:spMk id="2" creationId="{5BFFF11D-1AD1-6AD3-E657-0A1F78EAB327}"/>
          </ac:spMkLst>
        </pc:spChg>
      </pc:sldChg>
    </pc:docChg>
  </pc:docChgLst>
  <pc:docChgLst>
    <pc:chgData name="Jane Suckling" userId="07ee5a047c10596a" providerId="LiveId" clId="{5804EA4E-763D-4AA0-9A2A-B3E6BB7791C7}"/>
    <pc:docChg chg="undo custSel addSld delSld modSld sldOrd">
      <pc:chgData name="Jane Suckling" userId="07ee5a047c10596a" providerId="LiveId" clId="{5804EA4E-763D-4AA0-9A2A-B3E6BB7791C7}" dt="2025-08-30T18:01:14.257" v="24849" actId="20577"/>
      <pc:docMkLst>
        <pc:docMk/>
      </pc:docMkLst>
      <pc:sldChg chg="modSp mod modClrScheme chgLayout">
        <pc:chgData name="Jane Suckling" userId="07ee5a047c10596a" providerId="LiveId" clId="{5804EA4E-763D-4AA0-9A2A-B3E6BB7791C7}" dt="2025-08-28T13:32:39.083" v="7741" actId="20577"/>
        <pc:sldMkLst>
          <pc:docMk/>
          <pc:sldMk cId="2092018307" sldId="256"/>
        </pc:sldMkLst>
        <pc:spChg chg="mod">
          <ac:chgData name="Jane Suckling" userId="07ee5a047c10596a" providerId="LiveId" clId="{5804EA4E-763D-4AA0-9A2A-B3E6BB7791C7}" dt="2025-08-28T13:32:39.083" v="7741" actId="20577"/>
          <ac:spMkLst>
            <pc:docMk/>
            <pc:sldMk cId="2092018307" sldId="256"/>
            <ac:spMk id="2" creationId="{32EBAF9A-26E8-B7CF-36E5-069C2B661A9F}"/>
          </ac:spMkLst>
        </pc:spChg>
        <pc:spChg chg="mod">
          <ac:chgData name="Jane Suckling" userId="07ee5a047c10596a" providerId="LiveId" clId="{5804EA4E-763D-4AA0-9A2A-B3E6BB7791C7}" dt="2025-08-28T13:32:19.240" v="7737" actId="14100"/>
          <ac:spMkLst>
            <pc:docMk/>
            <pc:sldMk cId="2092018307" sldId="256"/>
            <ac:spMk id="3" creationId="{DE4DCD84-1496-58A1-2EBA-1C7A44C9743B}"/>
          </ac:spMkLst>
        </pc:spChg>
        <pc:picChg chg="mod">
          <ac:chgData name="Jane Suckling" userId="07ee5a047c10596a" providerId="LiveId" clId="{5804EA4E-763D-4AA0-9A2A-B3E6BB7791C7}" dt="2025-08-28T13:32:28.666" v="7738" actId="1076"/>
          <ac:picMkLst>
            <pc:docMk/>
            <pc:sldMk cId="2092018307" sldId="256"/>
            <ac:picMk id="7" creationId="{F9FB7229-F0A1-4F6D-4754-D4CEB46B3E1A}"/>
          </ac:picMkLst>
        </pc:picChg>
      </pc:sldChg>
      <pc:sldChg chg="addSp modSp mod modClrScheme chgLayout modNotesTx">
        <pc:chgData name="Jane Suckling" userId="07ee5a047c10596a" providerId="LiveId" clId="{5804EA4E-763D-4AA0-9A2A-B3E6BB7791C7}" dt="2025-08-30T12:28:23.613" v="11995" actId="20577"/>
        <pc:sldMkLst>
          <pc:docMk/>
          <pc:sldMk cId="437885480" sldId="257"/>
        </pc:sldMkLst>
        <pc:spChg chg="mod">
          <ac:chgData name="Jane Suckling" userId="07ee5a047c10596a" providerId="LiveId" clId="{5804EA4E-763D-4AA0-9A2A-B3E6BB7791C7}" dt="2025-08-27T14:20:39.305" v="123" actId="255"/>
          <ac:spMkLst>
            <pc:docMk/>
            <pc:sldMk cId="437885480" sldId="257"/>
            <ac:spMk id="2" creationId="{A4DF84C9-0223-5298-9657-E6B20CEB9FBD}"/>
          </ac:spMkLst>
        </pc:spChg>
        <pc:spChg chg="mod">
          <ac:chgData name="Jane Suckling" userId="07ee5a047c10596a" providerId="LiveId" clId="{5804EA4E-763D-4AA0-9A2A-B3E6BB7791C7}" dt="2025-08-28T12:55:00.185" v="7277" actId="13926"/>
          <ac:spMkLst>
            <pc:docMk/>
            <pc:sldMk cId="437885480" sldId="257"/>
            <ac:spMk id="3" creationId="{779DEB08-A592-B045-14E4-CEED2DAE734B}"/>
          </ac:spMkLst>
        </pc:spChg>
        <pc:picChg chg="add mod">
          <ac:chgData name="Jane Suckling" userId="07ee5a047c10596a" providerId="LiveId" clId="{5804EA4E-763D-4AA0-9A2A-B3E6BB7791C7}" dt="2025-08-27T16:22:29.129" v="5035" actId="14100"/>
          <ac:picMkLst>
            <pc:docMk/>
            <pc:sldMk cId="437885480" sldId="257"/>
            <ac:picMk id="5" creationId="{1B79E522-766B-309D-7EF8-B0288904E3EB}"/>
          </ac:picMkLst>
        </pc:picChg>
      </pc:sldChg>
      <pc:sldChg chg="modSp mod modNotesTx">
        <pc:chgData name="Jane Suckling" userId="07ee5a047c10596a" providerId="LiveId" clId="{5804EA4E-763D-4AA0-9A2A-B3E6BB7791C7}" dt="2025-08-30T16:17:30.318" v="17218" actId="20577"/>
        <pc:sldMkLst>
          <pc:docMk/>
          <pc:sldMk cId="3732692878" sldId="258"/>
        </pc:sldMkLst>
        <pc:spChg chg="mod">
          <ac:chgData name="Jane Suckling" userId="07ee5a047c10596a" providerId="LiveId" clId="{5804EA4E-763D-4AA0-9A2A-B3E6BB7791C7}" dt="2025-08-28T13:14:42.065" v="7539" actId="1076"/>
          <ac:spMkLst>
            <pc:docMk/>
            <pc:sldMk cId="3732692878" sldId="258"/>
            <ac:spMk id="2" creationId="{19465E3C-E235-FE67-CB20-7D464D40CAC4}"/>
          </ac:spMkLst>
        </pc:spChg>
        <pc:spChg chg="mod">
          <ac:chgData name="Jane Suckling" userId="07ee5a047c10596a" providerId="LiveId" clId="{5804EA4E-763D-4AA0-9A2A-B3E6BB7791C7}" dt="2025-08-28T13:14:34.922" v="7538" actId="1076"/>
          <ac:spMkLst>
            <pc:docMk/>
            <pc:sldMk cId="3732692878" sldId="258"/>
            <ac:spMk id="16" creationId="{E9B6EA7A-33BC-3A7D-BD80-B5818E262DF9}"/>
          </ac:spMkLst>
        </pc:spChg>
        <pc:picChg chg="mod">
          <ac:chgData name="Jane Suckling" userId="07ee5a047c10596a" providerId="LiveId" clId="{5804EA4E-763D-4AA0-9A2A-B3E6BB7791C7}" dt="2025-08-27T16:22:14.288" v="5034" actId="14100"/>
          <ac:picMkLst>
            <pc:docMk/>
            <pc:sldMk cId="3732692878" sldId="258"/>
            <ac:picMk id="4" creationId="{98B1AF08-C7F0-7F8E-AFB0-6CCE976E2E01}"/>
          </ac:picMkLst>
        </pc:picChg>
      </pc:sldChg>
      <pc:sldChg chg="addSp delSp modSp mod modNotesTx">
        <pc:chgData name="Jane Suckling" userId="07ee5a047c10596a" providerId="LiveId" clId="{5804EA4E-763D-4AA0-9A2A-B3E6BB7791C7}" dt="2025-08-28T12:53:48.242" v="7273" actId="20577"/>
        <pc:sldMkLst>
          <pc:docMk/>
          <pc:sldMk cId="2508521540" sldId="259"/>
        </pc:sldMkLst>
        <pc:spChg chg="mod">
          <ac:chgData name="Jane Suckling" userId="07ee5a047c10596a" providerId="LiveId" clId="{5804EA4E-763D-4AA0-9A2A-B3E6BB7791C7}" dt="2025-08-27T16:05:40.080" v="4282" actId="5793"/>
          <ac:spMkLst>
            <pc:docMk/>
            <pc:sldMk cId="2508521540" sldId="259"/>
            <ac:spMk id="2" creationId="{09C62400-577B-B905-5488-294BB9C1E8C7}"/>
          </ac:spMkLst>
        </pc:spChg>
        <pc:spChg chg="mod">
          <ac:chgData name="Jane Suckling" userId="07ee5a047c10596a" providerId="LiveId" clId="{5804EA4E-763D-4AA0-9A2A-B3E6BB7791C7}" dt="2025-08-28T12:53:48.242" v="7273" actId="20577"/>
          <ac:spMkLst>
            <pc:docMk/>
            <pc:sldMk cId="2508521540" sldId="259"/>
            <ac:spMk id="3" creationId="{3A420DB4-4E9B-D9CA-2178-BE393791A9E0}"/>
          </ac:spMkLst>
        </pc:spChg>
        <pc:picChg chg="add mod">
          <ac:chgData name="Jane Suckling" userId="07ee5a047c10596a" providerId="LiveId" clId="{5804EA4E-763D-4AA0-9A2A-B3E6BB7791C7}" dt="2025-08-27T14:23:30.343" v="143" actId="14100"/>
          <ac:picMkLst>
            <pc:docMk/>
            <pc:sldMk cId="2508521540" sldId="259"/>
            <ac:picMk id="6" creationId="{33658EC6-268D-F5CE-F68F-9E2BB4C84D4F}"/>
          </ac:picMkLst>
        </pc:picChg>
      </pc:sldChg>
      <pc:sldChg chg="addSp delSp modSp mod modNotesTx">
        <pc:chgData name="Jane Suckling" userId="07ee5a047c10596a" providerId="LiveId" clId="{5804EA4E-763D-4AA0-9A2A-B3E6BB7791C7}" dt="2025-08-30T12:43:08.173" v="13161" actId="20577"/>
        <pc:sldMkLst>
          <pc:docMk/>
          <pc:sldMk cId="637830735" sldId="260"/>
        </pc:sldMkLst>
        <pc:spChg chg="mod">
          <ac:chgData name="Jane Suckling" userId="07ee5a047c10596a" providerId="LiveId" clId="{5804EA4E-763D-4AA0-9A2A-B3E6BB7791C7}" dt="2025-08-27T16:15:11.497" v="4894" actId="14100"/>
          <ac:spMkLst>
            <pc:docMk/>
            <pc:sldMk cId="637830735" sldId="260"/>
            <ac:spMk id="2" creationId="{C3C90C4C-FAE2-1921-0DDE-B6D7A1F9683A}"/>
          </ac:spMkLst>
        </pc:spChg>
        <pc:spChg chg="add mod">
          <ac:chgData name="Jane Suckling" userId="07ee5a047c10596a" providerId="LiveId" clId="{5804EA4E-763D-4AA0-9A2A-B3E6BB7791C7}" dt="2025-08-30T12:43:08.173" v="13161" actId="20577"/>
          <ac:spMkLst>
            <pc:docMk/>
            <pc:sldMk cId="637830735" sldId="260"/>
            <ac:spMk id="10" creationId="{709B9653-0510-31A0-EB39-9085EBC2C2AA}"/>
          </ac:spMkLst>
        </pc:spChg>
        <pc:picChg chg="add mod">
          <ac:chgData name="Jane Suckling" userId="07ee5a047c10596a" providerId="LiveId" clId="{5804EA4E-763D-4AA0-9A2A-B3E6BB7791C7}" dt="2025-08-27T14:23:47.887" v="146" actId="14100"/>
          <ac:picMkLst>
            <pc:docMk/>
            <pc:sldMk cId="637830735" sldId="260"/>
            <ac:picMk id="6" creationId="{FD4528C9-D09A-5250-56EB-3103FD3E7971}"/>
          </ac:picMkLst>
        </pc:picChg>
      </pc:sldChg>
      <pc:sldChg chg="addSp delSp modSp del mod">
        <pc:chgData name="Jane Suckling" userId="07ee5a047c10596a" providerId="LiveId" clId="{5804EA4E-763D-4AA0-9A2A-B3E6BB7791C7}" dt="2025-08-30T16:24:06.762" v="17853" actId="47"/>
        <pc:sldMkLst>
          <pc:docMk/>
          <pc:sldMk cId="1549504314" sldId="261"/>
        </pc:sldMkLst>
      </pc:sldChg>
      <pc:sldChg chg="addSp delSp modSp mod modNotesTx">
        <pc:chgData name="Jane Suckling" userId="07ee5a047c10596a" providerId="LiveId" clId="{5804EA4E-763D-4AA0-9A2A-B3E6BB7791C7}" dt="2025-08-30T17:59:08.323" v="24760" actId="20577"/>
        <pc:sldMkLst>
          <pc:docMk/>
          <pc:sldMk cId="3311896436" sldId="262"/>
        </pc:sldMkLst>
        <pc:spChg chg="mod">
          <ac:chgData name="Jane Suckling" userId="07ee5a047c10596a" providerId="LiveId" clId="{5804EA4E-763D-4AA0-9A2A-B3E6BB7791C7}" dt="2025-08-28T13:23:05.171" v="7591" actId="27636"/>
          <ac:spMkLst>
            <pc:docMk/>
            <pc:sldMk cId="3311896436" sldId="262"/>
            <ac:spMk id="2" creationId="{497522E8-95A9-9250-8ED2-0E40C3785BE7}"/>
          </ac:spMkLst>
        </pc:spChg>
        <pc:spChg chg="add mod">
          <ac:chgData name="Jane Suckling" userId="07ee5a047c10596a" providerId="LiveId" clId="{5804EA4E-763D-4AA0-9A2A-B3E6BB7791C7}" dt="2025-08-30T17:41:31.662" v="24089" actId="20577"/>
          <ac:spMkLst>
            <pc:docMk/>
            <pc:sldMk cId="3311896436" sldId="262"/>
            <ac:spMk id="10" creationId="{085275C7-1661-C0F0-BE56-9E3730EDB964}"/>
          </ac:spMkLst>
        </pc:spChg>
        <pc:picChg chg="add mod">
          <ac:chgData name="Jane Suckling" userId="07ee5a047c10596a" providerId="LiveId" clId="{5804EA4E-763D-4AA0-9A2A-B3E6BB7791C7}" dt="2025-08-27T14:25:34.028" v="163" actId="14100"/>
          <ac:picMkLst>
            <pc:docMk/>
            <pc:sldMk cId="3311896436" sldId="262"/>
            <ac:picMk id="6" creationId="{0F50EB6D-5B8C-21C5-2088-53C2C966B9FE}"/>
          </ac:picMkLst>
        </pc:picChg>
      </pc:sldChg>
      <pc:sldChg chg="addSp delSp modSp mod modMedia modClrScheme chgLayout modNotesTx">
        <pc:chgData name="Jane Suckling" userId="07ee5a047c10596a" providerId="LiveId" clId="{5804EA4E-763D-4AA0-9A2A-B3E6BB7791C7}" dt="2025-08-29T09:23:26.895" v="11993" actId="20577"/>
        <pc:sldMkLst>
          <pc:docMk/>
          <pc:sldMk cId="1725720213" sldId="263"/>
        </pc:sldMkLst>
        <pc:spChg chg="mod">
          <ac:chgData name="Jane Suckling" userId="07ee5a047c10596a" providerId="LiveId" clId="{5804EA4E-763D-4AA0-9A2A-B3E6BB7791C7}" dt="2025-08-28T13:25:38.034" v="7675" actId="14100"/>
          <ac:spMkLst>
            <pc:docMk/>
            <pc:sldMk cId="1725720213" sldId="263"/>
            <ac:spMk id="2" creationId="{A36CC867-3966-E0F5-F683-E3CB53399027}"/>
          </ac:spMkLst>
        </pc:spChg>
        <pc:spChg chg="mod">
          <ac:chgData name="Jane Suckling" userId="07ee5a047c10596a" providerId="LiveId" clId="{5804EA4E-763D-4AA0-9A2A-B3E6BB7791C7}" dt="2025-08-28T13:26:26.870" v="7678" actId="14100"/>
          <ac:spMkLst>
            <pc:docMk/>
            <pc:sldMk cId="1725720213" sldId="263"/>
            <ac:spMk id="3" creationId="{CE4605C4-C213-A5D3-2C8F-A36A4F67DBCE}"/>
          </ac:spMkLst>
        </pc:spChg>
      </pc:sldChg>
      <pc:sldChg chg="addSp delSp modSp mod ord modNotesTx">
        <pc:chgData name="Jane Suckling" userId="07ee5a047c10596a" providerId="LiveId" clId="{5804EA4E-763D-4AA0-9A2A-B3E6BB7791C7}" dt="2025-08-30T17:03:51.633" v="21616" actId="6549"/>
        <pc:sldMkLst>
          <pc:docMk/>
          <pc:sldMk cId="3305426853" sldId="265"/>
        </pc:sldMkLst>
        <pc:spChg chg="mod">
          <ac:chgData name="Jane Suckling" userId="07ee5a047c10596a" providerId="LiveId" clId="{5804EA4E-763D-4AA0-9A2A-B3E6BB7791C7}" dt="2025-08-29T08:37:27.262" v="10354" actId="20577"/>
          <ac:spMkLst>
            <pc:docMk/>
            <pc:sldMk cId="3305426853" sldId="265"/>
            <ac:spMk id="2" creationId="{95FCB69B-E416-9A8E-E7B8-CA29636118A0}"/>
          </ac:spMkLst>
        </pc:spChg>
        <pc:spChg chg="add mod">
          <ac:chgData name="Jane Suckling" userId="07ee5a047c10596a" providerId="LiveId" clId="{5804EA4E-763D-4AA0-9A2A-B3E6BB7791C7}" dt="2025-08-27T17:16:16.978" v="5285" actId="2711"/>
          <ac:spMkLst>
            <pc:docMk/>
            <pc:sldMk cId="3305426853" sldId="265"/>
            <ac:spMk id="10" creationId="{B048F5DC-CAE6-F440-5EAE-6DFF0FB1689D}"/>
          </ac:spMkLst>
        </pc:spChg>
        <pc:picChg chg="add mod">
          <ac:chgData name="Jane Suckling" userId="07ee5a047c10596a" providerId="LiveId" clId="{5804EA4E-763D-4AA0-9A2A-B3E6BB7791C7}" dt="2025-08-27T16:22:44.211" v="5036" actId="14100"/>
          <ac:picMkLst>
            <pc:docMk/>
            <pc:sldMk cId="3305426853" sldId="265"/>
            <ac:picMk id="6" creationId="{12E2F0E9-C504-BA75-1D8B-BBCCD67A467D}"/>
          </ac:picMkLst>
        </pc:picChg>
      </pc:sldChg>
      <pc:sldChg chg="addSp delSp modSp mod modNotesTx">
        <pc:chgData name="Jane Suckling" userId="07ee5a047c10596a" providerId="LiveId" clId="{5804EA4E-763D-4AA0-9A2A-B3E6BB7791C7}" dt="2025-08-30T12:37:42.023" v="12820" actId="20577"/>
        <pc:sldMkLst>
          <pc:docMk/>
          <pc:sldMk cId="2861750882" sldId="266"/>
        </pc:sldMkLst>
        <pc:spChg chg="mod">
          <ac:chgData name="Jane Suckling" userId="07ee5a047c10596a" providerId="LiveId" clId="{5804EA4E-763D-4AA0-9A2A-B3E6BB7791C7}" dt="2025-08-27T16:15:47.954" v="4896" actId="255"/>
          <ac:spMkLst>
            <pc:docMk/>
            <pc:sldMk cId="2861750882" sldId="266"/>
            <ac:spMk id="2" creationId="{C0FB75A3-44D0-06CA-B976-A9DBAAB277F8}"/>
          </ac:spMkLst>
        </pc:spChg>
        <pc:spChg chg="mod">
          <ac:chgData name="Jane Suckling" userId="07ee5a047c10596a" providerId="LiveId" clId="{5804EA4E-763D-4AA0-9A2A-B3E6BB7791C7}" dt="2025-08-27T17:42:13.877" v="6145" actId="6549"/>
          <ac:spMkLst>
            <pc:docMk/>
            <pc:sldMk cId="2861750882" sldId="266"/>
            <ac:spMk id="3" creationId="{53201C87-03CE-8FD5-BA62-9E0AE7E6BFA3}"/>
          </ac:spMkLst>
        </pc:spChg>
        <pc:picChg chg="add mod">
          <ac:chgData name="Jane Suckling" userId="07ee5a047c10596a" providerId="LiveId" clId="{5804EA4E-763D-4AA0-9A2A-B3E6BB7791C7}" dt="2025-08-27T16:03:07.198" v="4222" actId="14100"/>
          <ac:picMkLst>
            <pc:docMk/>
            <pc:sldMk cId="2861750882" sldId="266"/>
            <ac:picMk id="5" creationId="{036EE755-F180-88E1-03AE-D6C8F8ECE567}"/>
          </ac:picMkLst>
        </pc:picChg>
      </pc:sldChg>
      <pc:sldChg chg="addSp delSp modSp mod modNotesTx">
        <pc:chgData name="Jane Suckling" userId="07ee5a047c10596a" providerId="LiveId" clId="{5804EA4E-763D-4AA0-9A2A-B3E6BB7791C7}" dt="2025-08-30T12:40:19.637" v="12937" actId="20577"/>
        <pc:sldMkLst>
          <pc:docMk/>
          <pc:sldMk cId="275556870" sldId="267"/>
        </pc:sldMkLst>
        <pc:spChg chg="mod">
          <ac:chgData name="Jane Suckling" userId="07ee5a047c10596a" providerId="LiveId" clId="{5804EA4E-763D-4AA0-9A2A-B3E6BB7791C7}" dt="2025-08-27T16:16:08.634" v="4898" actId="255"/>
          <ac:spMkLst>
            <pc:docMk/>
            <pc:sldMk cId="275556870" sldId="267"/>
            <ac:spMk id="2" creationId="{8A04C7A4-F321-09FB-1A99-A933D94374B1}"/>
          </ac:spMkLst>
        </pc:spChg>
        <pc:spChg chg="mod">
          <ac:chgData name="Jane Suckling" userId="07ee5a047c10596a" providerId="LiveId" clId="{5804EA4E-763D-4AA0-9A2A-B3E6BB7791C7}" dt="2025-08-30T12:40:19.637" v="12937" actId="20577"/>
          <ac:spMkLst>
            <pc:docMk/>
            <pc:sldMk cId="275556870" sldId="267"/>
            <ac:spMk id="3" creationId="{433AC3BE-0F04-80AE-68A0-E48C07768532}"/>
          </ac:spMkLst>
        </pc:spChg>
        <pc:picChg chg="add mod">
          <ac:chgData name="Jane Suckling" userId="07ee5a047c10596a" providerId="LiveId" clId="{5804EA4E-763D-4AA0-9A2A-B3E6BB7791C7}" dt="2025-08-27T16:16:26.029" v="4899" actId="14100"/>
          <ac:picMkLst>
            <pc:docMk/>
            <pc:sldMk cId="275556870" sldId="267"/>
            <ac:picMk id="5" creationId="{3C1D10C7-188C-E3AD-8F35-6BC323012BE0}"/>
          </ac:picMkLst>
        </pc:picChg>
      </pc:sldChg>
      <pc:sldChg chg="addSp delSp modSp mod modNotesTx">
        <pc:chgData name="Jane Suckling" userId="07ee5a047c10596a" providerId="LiveId" clId="{5804EA4E-763D-4AA0-9A2A-B3E6BB7791C7}" dt="2025-08-30T12:46:22.374" v="13341" actId="20577"/>
        <pc:sldMkLst>
          <pc:docMk/>
          <pc:sldMk cId="569386615" sldId="268"/>
        </pc:sldMkLst>
        <pc:spChg chg="mod">
          <ac:chgData name="Jane Suckling" userId="07ee5a047c10596a" providerId="LiveId" clId="{5804EA4E-763D-4AA0-9A2A-B3E6BB7791C7}" dt="2025-08-27T16:18:02.750" v="4941" actId="20577"/>
          <ac:spMkLst>
            <pc:docMk/>
            <pc:sldMk cId="569386615" sldId="268"/>
            <ac:spMk id="2" creationId="{2C68B785-8063-C64D-760E-09945EAFEB5E}"/>
          </ac:spMkLst>
        </pc:spChg>
        <pc:spChg chg="mod">
          <ac:chgData name="Jane Suckling" userId="07ee5a047c10596a" providerId="LiveId" clId="{5804EA4E-763D-4AA0-9A2A-B3E6BB7791C7}" dt="2025-08-28T12:50:58.027" v="7119" actId="255"/>
          <ac:spMkLst>
            <pc:docMk/>
            <pc:sldMk cId="569386615" sldId="268"/>
            <ac:spMk id="3" creationId="{85EA3009-B3FA-6D47-021F-0D8B8FE35C7A}"/>
          </ac:spMkLst>
        </pc:spChg>
        <pc:picChg chg="add mod">
          <ac:chgData name="Jane Suckling" userId="07ee5a047c10596a" providerId="LiveId" clId="{5804EA4E-763D-4AA0-9A2A-B3E6BB7791C7}" dt="2025-08-27T16:23:08.734" v="5038" actId="14100"/>
          <ac:picMkLst>
            <pc:docMk/>
            <pc:sldMk cId="569386615" sldId="268"/>
            <ac:picMk id="5" creationId="{412ECD5E-6F71-4EEA-1FD2-BC4EE8422A9D}"/>
          </ac:picMkLst>
        </pc:picChg>
      </pc:sldChg>
      <pc:sldChg chg="addSp delSp modSp mod modAnim modNotesTx">
        <pc:chgData name="Jane Suckling" userId="07ee5a047c10596a" providerId="LiveId" clId="{5804EA4E-763D-4AA0-9A2A-B3E6BB7791C7}" dt="2025-08-30T17:44:18.322" v="24264" actId="20577"/>
        <pc:sldMkLst>
          <pc:docMk/>
          <pc:sldMk cId="2848261809" sldId="269"/>
        </pc:sldMkLst>
        <pc:spChg chg="add mod">
          <ac:chgData name="Jane Suckling" userId="07ee5a047c10596a" providerId="LiveId" clId="{5804EA4E-763D-4AA0-9A2A-B3E6BB7791C7}" dt="2025-08-29T09:01:21.589" v="11100" actId="1076"/>
          <ac:spMkLst>
            <pc:docMk/>
            <pc:sldMk cId="2848261809" sldId="269"/>
            <ac:spMk id="2" creationId="{31E3266D-B7F4-F637-038E-121A020B7B78}"/>
          </ac:spMkLst>
        </pc:spChg>
        <pc:spChg chg="add mod">
          <ac:chgData name="Jane Suckling" userId="07ee5a047c10596a" providerId="LiveId" clId="{5804EA4E-763D-4AA0-9A2A-B3E6BB7791C7}" dt="2025-08-30T12:48:13.430" v="13345" actId="1076"/>
          <ac:spMkLst>
            <pc:docMk/>
            <pc:sldMk cId="2848261809" sldId="269"/>
            <ac:spMk id="4" creationId="{EB533E1E-76FC-82C9-8A31-994390AEA570}"/>
          </ac:spMkLst>
        </pc:spChg>
        <pc:spChg chg="add mod">
          <ac:chgData name="Jane Suckling" userId="07ee5a047c10596a" providerId="LiveId" clId="{5804EA4E-763D-4AA0-9A2A-B3E6BB7791C7}" dt="2025-08-30T16:24:36.508" v="17874" actId="20577"/>
          <ac:spMkLst>
            <pc:docMk/>
            <pc:sldMk cId="2848261809" sldId="269"/>
            <ac:spMk id="10" creationId="{A6D778C4-196A-3BD8-5A66-CD9ACDF7DEEC}"/>
          </ac:spMkLst>
        </pc:spChg>
        <pc:picChg chg="add mod">
          <ac:chgData name="Jane Suckling" userId="07ee5a047c10596a" providerId="LiveId" clId="{5804EA4E-763D-4AA0-9A2A-B3E6BB7791C7}" dt="2025-08-28T12:45:39.324" v="7048" actId="14100"/>
          <ac:picMkLst>
            <pc:docMk/>
            <pc:sldMk cId="2848261809" sldId="269"/>
            <ac:picMk id="9" creationId="{18489ED1-B9A2-5F1D-A080-D12D1696F68E}"/>
          </ac:picMkLst>
        </pc:picChg>
      </pc:sldChg>
      <pc:sldChg chg="addSp delSp modSp del mod modClrScheme chgLayout">
        <pc:chgData name="Jane Suckling" userId="07ee5a047c10596a" providerId="LiveId" clId="{5804EA4E-763D-4AA0-9A2A-B3E6BB7791C7}" dt="2025-08-27T18:10:11.827" v="6708" actId="2696"/>
        <pc:sldMkLst>
          <pc:docMk/>
          <pc:sldMk cId="4220663477" sldId="270"/>
        </pc:sldMkLst>
      </pc:sldChg>
      <pc:sldChg chg="addSp delSp modSp mod modNotesTx">
        <pc:chgData name="Jane Suckling" userId="07ee5a047c10596a" providerId="LiveId" clId="{5804EA4E-763D-4AA0-9A2A-B3E6BB7791C7}" dt="2025-08-30T17:47:11.282" v="24281" actId="20577"/>
        <pc:sldMkLst>
          <pc:docMk/>
          <pc:sldMk cId="2099391325" sldId="271"/>
        </pc:sldMkLst>
        <pc:spChg chg="mod">
          <ac:chgData name="Jane Suckling" userId="07ee5a047c10596a" providerId="LiveId" clId="{5804EA4E-763D-4AA0-9A2A-B3E6BB7791C7}" dt="2025-08-28T13:17:08.113" v="7549" actId="14100"/>
          <ac:spMkLst>
            <pc:docMk/>
            <pc:sldMk cId="2099391325" sldId="271"/>
            <ac:spMk id="2" creationId="{371318D1-925F-CE00-C023-F612D6B11D60}"/>
          </ac:spMkLst>
        </pc:spChg>
        <pc:graphicFrameChg chg="add mod">
          <ac:chgData name="Jane Suckling" userId="07ee5a047c10596a" providerId="LiveId" clId="{5804EA4E-763D-4AA0-9A2A-B3E6BB7791C7}" dt="2025-08-30T13:25:26.059" v="13353" actId="14100"/>
          <ac:graphicFrameMkLst>
            <pc:docMk/>
            <pc:sldMk cId="2099391325" sldId="271"/>
            <ac:graphicFrameMk id="12" creationId="{C14BE636-0EB6-C742-057C-05422A1DACAC}"/>
          </ac:graphicFrameMkLst>
        </pc:graphicFrameChg>
      </pc:sldChg>
      <pc:sldChg chg="addSp delSp modSp mod modNotesTx">
        <pc:chgData name="Jane Suckling" userId="07ee5a047c10596a" providerId="LiveId" clId="{5804EA4E-763D-4AA0-9A2A-B3E6BB7791C7}" dt="2025-08-30T17:51:08.125" v="24414" actId="20577"/>
        <pc:sldMkLst>
          <pc:docMk/>
          <pc:sldMk cId="1578257482" sldId="272"/>
        </pc:sldMkLst>
        <pc:spChg chg="mod">
          <ac:chgData name="Jane Suckling" userId="07ee5a047c10596a" providerId="LiveId" clId="{5804EA4E-763D-4AA0-9A2A-B3E6BB7791C7}" dt="2025-08-28T13:19:02.795" v="7563" actId="14100"/>
          <ac:spMkLst>
            <pc:docMk/>
            <pc:sldMk cId="1578257482" sldId="272"/>
            <ac:spMk id="2" creationId="{7C8D6B02-5A92-F3B7-5956-4879BE08234C}"/>
          </ac:spMkLst>
        </pc:spChg>
        <pc:graphicFrameChg chg="add mod">
          <ac:chgData name="Jane Suckling" userId="07ee5a047c10596a" providerId="LiveId" clId="{5804EA4E-763D-4AA0-9A2A-B3E6BB7791C7}" dt="2025-08-30T14:00:52.172" v="14096" actId="14100"/>
          <ac:graphicFrameMkLst>
            <pc:docMk/>
            <pc:sldMk cId="1578257482" sldId="272"/>
            <ac:graphicFrameMk id="9" creationId="{886F8EFC-D0D7-4142-95B7-23C8F6668D66}"/>
          </ac:graphicFrameMkLst>
        </pc:graphicFrameChg>
      </pc:sldChg>
      <pc:sldChg chg="addSp delSp modSp mod modNotesTx">
        <pc:chgData name="Jane Suckling" userId="07ee5a047c10596a" providerId="LiveId" clId="{5804EA4E-763D-4AA0-9A2A-B3E6BB7791C7}" dt="2025-08-30T18:00:14.425" v="24806" actId="20577"/>
        <pc:sldMkLst>
          <pc:docMk/>
          <pc:sldMk cId="1016251730" sldId="273"/>
        </pc:sldMkLst>
        <pc:spChg chg="mod">
          <ac:chgData name="Jane Suckling" userId="07ee5a047c10596a" providerId="LiveId" clId="{5804EA4E-763D-4AA0-9A2A-B3E6BB7791C7}" dt="2025-08-27T16:31:21.926" v="5154" actId="255"/>
          <ac:spMkLst>
            <pc:docMk/>
            <pc:sldMk cId="1016251730" sldId="273"/>
            <ac:spMk id="2" creationId="{6639EA41-0252-F87C-1E2E-90C0367812DF}"/>
          </ac:spMkLst>
        </pc:spChg>
        <pc:spChg chg="add mod">
          <ac:chgData name="Jane Suckling" userId="07ee5a047c10596a" providerId="LiveId" clId="{5804EA4E-763D-4AA0-9A2A-B3E6BB7791C7}" dt="2025-08-30T17:30:48.615" v="23298" actId="20577"/>
          <ac:spMkLst>
            <pc:docMk/>
            <pc:sldMk cId="1016251730" sldId="273"/>
            <ac:spMk id="10" creationId="{3124BBA3-5E24-EDB0-4E5C-EDE340A6EBB1}"/>
          </ac:spMkLst>
        </pc:spChg>
        <pc:picChg chg="add mod">
          <ac:chgData name="Jane Suckling" userId="07ee5a047c10596a" providerId="LiveId" clId="{5804EA4E-763D-4AA0-9A2A-B3E6BB7791C7}" dt="2025-08-27T14:24:32.389" v="151" actId="14100"/>
          <ac:picMkLst>
            <pc:docMk/>
            <pc:sldMk cId="1016251730" sldId="273"/>
            <ac:picMk id="6" creationId="{23A73A8F-AD66-356B-D041-5A531DF5C7BC}"/>
          </ac:picMkLst>
        </pc:picChg>
      </pc:sldChg>
      <pc:sldChg chg="addSp delSp modSp mod modNotesTx">
        <pc:chgData name="Jane Suckling" userId="07ee5a047c10596a" providerId="LiveId" clId="{5804EA4E-763D-4AA0-9A2A-B3E6BB7791C7}" dt="2025-08-30T18:01:14.257" v="24849" actId="20577"/>
        <pc:sldMkLst>
          <pc:docMk/>
          <pc:sldMk cId="353724604" sldId="274"/>
        </pc:sldMkLst>
        <pc:spChg chg="mod">
          <ac:chgData name="Jane Suckling" userId="07ee5a047c10596a" providerId="LiveId" clId="{5804EA4E-763D-4AA0-9A2A-B3E6BB7791C7}" dt="2025-08-27T14:26:09.544" v="165" actId="26606"/>
          <ac:spMkLst>
            <pc:docMk/>
            <pc:sldMk cId="353724604" sldId="274"/>
            <ac:spMk id="2" creationId="{023DFAEC-DF02-682F-4882-342C01A6A8A9}"/>
          </ac:spMkLst>
        </pc:spChg>
        <pc:spChg chg="add mod">
          <ac:chgData name="Jane Suckling" userId="07ee5a047c10596a" providerId="LiveId" clId="{5804EA4E-763D-4AA0-9A2A-B3E6BB7791C7}" dt="2025-08-30T17:33:14.740" v="23482" actId="20577"/>
          <ac:spMkLst>
            <pc:docMk/>
            <pc:sldMk cId="353724604" sldId="274"/>
            <ac:spMk id="10" creationId="{DF309214-F77C-1C09-697E-BEE90745A026}"/>
          </ac:spMkLst>
        </pc:spChg>
        <pc:picChg chg="add mod">
          <ac:chgData name="Jane Suckling" userId="07ee5a047c10596a" providerId="LiveId" clId="{5804EA4E-763D-4AA0-9A2A-B3E6BB7791C7}" dt="2025-08-27T14:26:15.745" v="166" actId="14100"/>
          <ac:picMkLst>
            <pc:docMk/>
            <pc:sldMk cId="353724604" sldId="274"/>
            <ac:picMk id="6" creationId="{298B9AE6-2C83-1554-E27E-2995433A19F9}"/>
          </ac:picMkLst>
        </pc:picChg>
      </pc:sldChg>
      <pc:sldChg chg="addSp modSp mod">
        <pc:chgData name="Jane Suckling" userId="07ee5a047c10596a" providerId="LiveId" clId="{5804EA4E-763D-4AA0-9A2A-B3E6BB7791C7}" dt="2025-08-27T14:33:51.992" v="241" actId="27636"/>
        <pc:sldMkLst>
          <pc:docMk/>
          <pc:sldMk cId="4200357727" sldId="282"/>
        </pc:sldMkLst>
        <pc:spChg chg="mod">
          <ac:chgData name="Jane Suckling" userId="07ee5a047c10596a" providerId="LiveId" clId="{5804EA4E-763D-4AA0-9A2A-B3E6BB7791C7}" dt="2025-08-27T14:33:51.992" v="241" actId="27636"/>
          <ac:spMkLst>
            <pc:docMk/>
            <pc:sldMk cId="4200357727" sldId="282"/>
            <ac:spMk id="3" creationId="{287136CB-A607-FDB0-ADA7-EE0DEA664572}"/>
          </ac:spMkLst>
        </pc:spChg>
      </pc:sldChg>
      <pc:sldChg chg="addSp delSp modSp new mod">
        <pc:chgData name="Jane Suckling" userId="07ee5a047c10596a" providerId="LiveId" clId="{5804EA4E-763D-4AA0-9A2A-B3E6BB7791C7}" dt="2025-08-29T08:39:36.986" v="10391" actId="14100"/>
        <pc:sldMkLst>
          <pc:docMk/>
          <pc:sldMk cId="2656993990" sldId="303"/>
        </pc:sldMkLst>
        <pc:spChg chg="mod">
          <ac:chgData name="Jane Suckling" userId="07ee5a047c10596a" providerId="LiveId" clId="{5804EA4E-763D-4AA0-9A2A-B3E6BB7791C7}" dt="2025-08-29T08:39:36.986" v="10391" actId="14100"/>
          <ac:spMkLst>
            <pc:docMk/>
            <pc:sldMk cId="2656993990" sldId="303"/>
            <ac:spMk id="2" creationId="{72483B53-F09B-832D-F294-43816BE581AA}"/>
          </ac:spMkLst>
        </pc:spChg>
        <pc:spChg chg="add mod">
          <ac:chgData name="Jane Suckling" userId="07ee5a047c10596a" providerId="LiveId" clId="{5804EA4E-763D-4AA0-9A2A-B3E6BB7791C7}" dt="2025-08-27T16:30:08.851" v="5152" actId="14100"/>
          <ac:spMkLst>
            <pc:docMk/>
            <pc:sldMk cId="2656993990" sldId="303"/>
            <ac:spMk id="10" creationId="{B526241F-2337-36A7-9BB9-7BD189ED2B6C}"/>
          </ac:spMkLst>
        </pc:spChg>
        <pc:picChg chg="add mod">
          <ac:chgData name="Jane Suckling" userId="07ee5a047c10596a" providerId="LiveId" clId="{5804EA4E-763D-4AA0-9A2A-B3E6BB7791C7}" dt="2025-08-27T16:29:48.391" v="5149" actId="14100"/>
          <ac:picMkLst>
            <pc:docMk/>
            <pc:sldMk cId="2656993990" sldId="303"/>
            <ac:picMk id="6" creationId="{90A35235-A7DB-9D98-9C76-338B13F50A59}"/>
          </ac:picMkLst>
        </pc:picChg>
      </pc:sldChg>
      <pc:sldChg chg="addSp delSp modSp new del mod ord">
        <pc:chgData name="Jane Suckling" userId="07ee5a047c10596a" providerId="LiveId" clId="{5804EA4E-763D-4AA0-9A2A-B3E6BB7791C7}" dt="2025-08-30T16:28:46.650" v="18375" actId="47"/>
        <pc:sldMkLst>
          <pc:docMk/>
          <pc:sldMk cId="1207734135" sldId="304"/>
        </pc:sldMkLst>
      </pc:sldChg>
      <pc:sldChg chg="addSp delSp modSp new mod modNotesTx">
        <pc:chgData name="Jane Suckling" userId="07ee5a047c10596a" providerId="LiveId" clId="{5804EA4E-763D-4AA0-9A2A-B3E6BB7791C7}" dt="2025-08-30T17:49:08.410" v="24357" actId="20577"/>
        <pc:sldMkLst>
          <pc:docMk/>
          <pc:sldMk cId="522236793" sldId="305"/>
        </pc:sldMkLst>
        <pc:spChg chg="mod">
          <ac:chgData name="Jane Suckling" userId="07ee5a047c10596a" providerId="LiveId" clId="{5804EA4E-763D-4AA0-9A2A-B3E6BB7791C7}" dt="2025-08-28T13:17:39.893" v="7553" actId="14100"/>
          <ac:spMkLst>
            <pc:docMk/>
            <pc:sldMk cId="522236793" sldId="305"/>
            <ac:spMk id="2" creationId="{C49F942A-901D-8E41-63A8-C8013C10DF15}"/>
          </ac:spMkLst>
        </pc:spChg>
        <pc:spChg chg="add mod">
          <ac:chgData name="Jane Suckling" userId="07ee5a047c10596a" providerId="LiveId" clId="{5804EA4E-763D-4AA0-9A2A-B3E6BB7791C7}" dt="2025-08-30T13:47:24.948" v="14001" actId="1076"/>
          <ac:spMkLst>
            <pc:docMk/>
            <pc:sldMk cId="522236793" sldId="305"/>
            <ac:spMk id="10" creationId="{23FE3DF5-2436-7F56-6A74-DD47C466771A}"/>
          </ac:spMkLst>
        </pc:spChg>
        <pc:spChg chg="add mod">
          <ac:chgData name="Jane Suckling" userId="07ee5a047c10596a" providerId="LiveId" clId="{5804EA4E-763D-4AA0-9A2A-B3E6BB7791C7}" dt="2025-08-30T13:47:08.840" v="14000" actId="1076"/>
          <ac:spMkLst>
            <pc:docMk/>
            <pc:sldMk cId="522236793" sldId="305"/>
            <ac:spMk id="11" creationId="{23FE3DF5-2436-7F56-6A74-DD47C466771A}"/>
          </ac:spMkLst>
        </pc:spChg>
        <pc:spChg chg="add mod">
          <ac:chgData name="Jane Suckling" userId="07ee5a047c10596a" providerId="LiveId" clId="{5804EA4E-763D-4AA0-9A2A-B3E6BB7791C7}" dt="2025-08-30T13:47:00.928" v="13999" actId="1076"/>
          <ac:spMkLst>
            <pc:docMk/>
            <pc:sldMk cId="522236793" sldId="305"/>
            <ac:spMk id="12" creationId="{23FE3DF5-2436-7F56-6A74-DD47C466771A}"/>
          </ac:spMkLst>
        </pc:spChg>
        <pc:spChg chg="add mod">
          <ac:chgData name="Jane Suckling" userId="07ee5a047c10596a" providerId="LiveId" clId="{5804EA4E-763D-4AA0-9A2A-B3E6BB7791C7}" dt="2025-08-30T13:47:54.661" v="14003" actId="1076"/>
          <ac:spMkLst>
            <pc:docMk/>
            <pc:sldMk cId="522236793" sldId="305"/>
            <ac:spMk id="13" creationId="{23FE3DF5-2436-7F56-6A74-DD47C466771A}"/>
          </ac:spMkLst>
        </pc:spChg>
        <pc:spChg chg="add mod">
          <ac:chgData name="Jane Suckling" userId="07ee5a047c10596a" providerId="LiveId" clId="{5804EA4E-763D-4AA0-9A2A-B3E6BB7791C7}" dt="2025-08-30T13:52:35.984" v="14060" actId="1076"/>
          <ac:spMkLst>
            <pc:docMk/>
            <pc:sldMk cId="522236793" sldId="305"/>
            <ac:spMk id="15" creationId="{23FE3DF5-2436-7F56-6A74-DD47C466771A}"/>
          </ac:spMkLst>
        </pc:spChg>
        <pc:spChg chg="add mod">
          <ac:chgData name="Jane Suckling" userId="07ee5a047c10596a" providerId="LiveId" clId="{5804EA4E-763D-4AA0-9A2A-B3E6BB7791C7}" dt="2025-08-30T13:52:27.332" v="14059" actId="1076"/>
          <ac:spMkLst>
            <pc:docMk/>
            <pc:sldMk cId="522236793" sldId="305"/>
            <ac:spMk id="16" creationId="{60006C22-0A9D-95A4-A52C-53443C953070}"/>
          </ac:spMkLst>
        </pc:spChg>
        <pc:graphicFrameChg chg="add mod">
          <ac:chgData name="Jane Suckling" userId="07ee5a047c10596a" providerId="LiveId" clId="{5804EA4E-763D-4AA0-9A2A-B3E6BB7791C7}" dt="2025-08-30T13:42:28.335" v="13761" actId="14100"/>
          <ac:graphicFrameMkLst>
            <pc:docMk/>
            <pc:sldMk cId="522236793" sldId="305"/>
            <ac:graphicFrameMk id="7" creationId="{700383A4-0A51-9B83-4F51-87F0586D8FAB}"/>
          </ac:graphicFrameMkLst>
        </pc:graphicFrameChg>
      </pc:sldChg>
      <pc:sldChg chg="addSp delSp modSp new del mod modNotesTx">
        <pc:chgData name="Jane Suckling" userId="07ee5a047c10596a" providerId="LiveId" clId="{5804EA4E-763D-4AA0-9A2A-B3E6BB7791C7}" dt="2025-08-30T17:44:32.947" v="24265" actId="47"/>
        <pc:sldMkLst>
          <pc:docMk/>
          <pc:sldMk cId="1307826899" sldId="306"/>
        </pc:sldMkLst>
      </pc:sldChg>
      <pc:sldChg chg="addSp delSp modSp new mod ord modNotesTx">
        <pc:chgData name="Jane Suckling" userId="07ee5a047c10596a" providerId="LiveId" clId="{5804EA4E-763D-4AA0-9A2A-B3E6BB7791C7}" dt="2025-08-30T16:40:27.976" v="19908" actId="20577"/>
        <pc:sldMkLst>
          <pc:docMk/>
          <pc:sldMk cId="2156994174" sldId="307"/>
        </pc:sldMkLst>
        <pc:spChg chg="mod">
          <ac:chgData name="Jane Suckling" userId="07ee5a047c10596a" providerId="LiveId" clId="{5804EA4E-763D-4AA0-9A2A-B3E6BB7791C7}" dt="2025-08-28T13:21:51.714" v="7581" actId="2711"/>
          <ac:spMkLst>
            <pc:docMk/>
            <pc:sldMk cId="2156994174" sldId="307"/>
            <ac:spMk id="2" creationId="{4612BA58-9937-88F7-F14C-08A91CF57A75}"/>
          </ac:spMkLst>
        </pc:spChg>
        <pc:spChg chg="add mod">
          <ac:chgData name="Jane Suckling" userId="07ee5a047c10596a" providerId="LiveId" clId="{5804EA4E-763D-4AA0-9A2A-B3E6BB7791C7}" dt="2025-08-28T15:28:17.298" v="7766"/>
          <ac:spMkLst>
            <pc:docMk/>
            <pc:sldMk cId="2156994174" sldId="307"/>
            <ac:spMk id="11" creationId="{D3D51D83-2B64-EB0B-5E6A-86198D5CC3A6}"/>
          </ac:spMkLst>
        </pc:spChg>
        <pc:spChg chg="add mod">
          <ac:chgData name="Jane Suckling" userId="07ee5a047c10596a" providerId="LiveId" clId="{5804EA4E-763D-4AA0-9A2A-B3E6BB7791C7}" dt="2025-08-28T15:31:01.036" v="7784" actId="20577"/>
          <ac:spMkLst>
            <pc:docMk/>
            <pc:sldMk cId="2156994174" sldId="307"/>
            <ac:spMk id="12" creationId="{DD9BD87C-5BF7-F4E1-2B94-416E1599697F}"/>
          </ac:spMkLst>
        </pc:spChg>
      </pc:sldChg>
      <pc:sldChg chg="new del">
        <pc:chgData name="Jane Suckling" userId="07ee5a047c10596a" providerId="LiveId" clId="{5804EA4E-763D-4AA0-9A2A-B3E6BB7791C7}" dt="2025-08-28T12:57:21.508" v="7281" actId="47"/>
        <pc:sldMkLst>
          <pc:docMk/>
          <pc:sldMk cId="3364029601" sldId="308"/>
        </pc:sldMkLst>
      </pc:sldChg>
      <pc:sldChg chg="addSp delSp modSp new mod modNotesTx">
        <pc:chgData name="Jane Suckling" userId="07ee5a047c10596a" providerId="LiveId" clId="{5804EA4E-763D-4AA0-9A2A-B3E6BB7791C7}" dt="2025-08-30T17:52:20.132" v="24553" actId="20577"/>
        <pc:sldMkLst>
          <pc:docMk/>
          <pc:sldMk cId="3593742057" sldId="308"/>
        </pc:sldMkLst>
        <pc:spChg chg="mod">
          <ac:chgData name="Jane Suckling" userId="07ee5a047c10596a" providerId="LiveId" clId="{5804EA4E-763D-4AA0-9A2A-B3E6BB7791C7}" dt="2025-08-28T15:35:23.848" v="7905" actId="20577"/>
          <ac:spMkLst>
            <pc:docMk/>
            <pc:sldMk cId="3593742057" sldId="308"/>
            <ac:spMk id="2" creationId="{B71750D1-13A2-BD4A-3F43-88AD6BF93A11}"/>
          </ac:spMkLst>
        </pc:spChg>
        <pc:graphicFrameChg chg="add mod">
          <ac:chgData name="Jane Suckling" userId="07ee5a047c10596a" providerId="LiveId" clId="{5804EA4E-763D-4AA0-9A2A-B3E6BB7791C7}" dt="2025-08-28T15:56:24.021" v="8137" actId="1076"/>
          <ac:graphicFrameMkLst>
            <pc:docMk/>
            <pc:sldMk cId="3593742057" sldId="308"/>
            <ac:graphicFrameMk id="6" creationId="{9CC7E482-E4F3-3F46-FE65-48A28D7EA0FC}"/>
          </ac:graphicFrameMkLst>
        </pc:graphicFrameChg>
        <pc:graphicFrameChg chg="add mod">
          <ac:chgData name="Jane Suckling" userId="07ee5a047c10596a" providerId="LiveId" clId="{5804EA4E-763D-4AA0-9A2A-B3E6BB7791C7}" dt="2025-08-28T15:56:11.870" v="8134" actId="1076"/>
          <ac:graphicFrameMkLst>
            <pc:docMk/>
            <pc:sldMk cId="3593742057" sldId="308"/>
            <ac:graphicFrameMk id="10" creationId="{A2E6F47C-60EB-19AB-143A-A96AA5E89E1C}"/>
          </ac:graphicFrameMkLst>
        </pc:graphicFrameChg>
      </pc:sldChg>
      <pc:sldChg chg="addSp delSp modSp new mod modNotesTx">
        <pc:chgData name="Jane Suckling" userId="07ee5a047c10596a" providerId="LiveId" clId="{5804EA4E-763D-4AA0-9A2A-B3E6BB7791C7}" dt="2025-08-30T17:54:10.475" v="24597" actId="20577"/>
        <pc:sldMkLst>
          <pc:docMk/>
          <pc:sldMk cId="2163658771" sldId="309"/>
        </pc:sldMkLst>
        <pc:spChg chg="mod">
          <ac:chgData name="Jane Suckling" userId="07ee5a047c10596a" providerId="LiveId" clId="{5804EA4E-763D-4AA0-9A2A-B3E6BB7791C7}" dt="2025-08-28T13:21:06.978" v="7576" actId="2711"/>
          <ac:spMkLst>
            <pc:docMk/>
            <pc:sldMk cId="2163658771" sldId="309"/>
            <ac:spMk id="2" creationId="{5CE81FEE-EAFB-000B-14E6-B8E2A9E3576D}"/>
          </ac:spMkLst>
        </pc:spChg>
        <pc:spChg chg="add mod">
          <ac:chgData name="Jane Suckling" userId="07ee5a047c10596a" providerId="LiveId" clId="{5804EA4E-763D-4AA0-9A2A-B3E6BB7791C7}" dt="2025-08-28T16:11:25.674" v="8222" actId="767"/>
          <ac:spMkLst>
            <pc:docMk/>
            <pc:sldMk cId="2163658771" sldId="309"/>
            <ac:spMk id="9" creationId="{0B8B77AF-E00C-78B4-CC8F-5617350E7AD7}"/>
          </ac:spMkLst>
        </pc:spChg>
        <pc:spChg chg="add mod">
          <ac:chgData name="Jane Suckling" userId="07ee5a047c10596a" providerId="LiveId" clId="{5804EA4E-763D-4AA0-9A2A-B3E6BB7791C7}" dt="2025-08-28T16:20:02.477" v="8248" actId="2711"/>
          <ac:spMkLst>
            <pc:docMk/>
            <pc:sldMk cId="2163658771" sldId="309"/>
            <ac:spMk id="14" creationId="{EB2AE67F-2007-77D1-925F-495E1A6C3D98}"/>
          </ac:spMkLst>
        </pc:spChg>
        <pc:spChg chg="add mod">
          <ac:chgData name="Jane Suckling" userId="07ee5a047c10596a" providerId="LiveId" clId="{5804EA4E-763D-4AA0-9A2A-B3E6BB7791C7}" dt="2025-08-28T16:19:51.200" v="8247" actId="2711"/>
          <ac:spMkLst>
            <pc:docMk/>
            <pc:sldMk cId="2163658771" sldId="309"/>
            <ac:spMk id="15" creationId="{39BCF082-218A-6498-4CA9-5007D4181DAA}"/>
          </ac:spMkLst>
        </pc:spChg>
        <pc:graphicFrameChg chg="add mod">
          <ac:chgData name="Jane Suckling" userId="07ee5a047c10596a" providerId="LiveId" clId="{5804EA4E-763D-4AA0-9A2A-B3E6BB7791C7}" dt="2025-08-28T16:17:22.812" v="8232" actId="1076"/>
          <ac:graphicFrameMkLst>
            <pc:docMk/>
            <pc:sldMk cId="2163658771" sldId="309"/>
            <ac:graphicFrameMk id="8" creationId="{F1A93198-BB50-275B-72B8-B3E60F1DB5B8}"/>
          </ac:graphicFrameMkLst>
        </pc:graphicFrameChg>
        <pc:graphicFrameChg chg="add mod">
          <ac:chgData name="Jane Suckling" userId="07ee5a047c10596a" providerId="LiveId" clId="{5804EA4E-763D-4AA0-9A2A-B3E6BB7791C7}" dt="2025-08-28T16:16:59.453" v="8229" actId="20577"/>
          <ac:graphicFrameMkLst>
            <pc:docMk/>
            <pc:sldMk cId="2163658771" sldId="309"/>
            <ac:graphicFrameMk id="10" creationId="{055D8F12-9F6B-79B4-F13B-898A790163DB}"/>
          </ac:graphicFrameMkLst>
        </pc:graphicFrameChg>
      </pc:sldChg>
      <pc:sldChg chg="addSp delSp modSp new mod modNotesTx">
        <pc:chgData name="Jane Suckling" userId="07ee5a047c10596a" providerId="LiveId" clId="{5804EA4E-763D-4AA0-9A2A-B3E6BB7791C7}" dt="2025-08-30T17:55:46.908" v="24677" actId="20577"/>
        <pc:sldMkLst>
          <pc:docMk/>
          <pc:sldMk cId="3462225747" sldId="310"/>
        </pc:sldMkLst>
        <pc:spChg chg="mod">
          <ac:chgData name="Jane Suckling" userId="07ee5a047c10596a" providerId="LiveId" clId="{5804EA4E-763D-4AA0-9A2A-B3E6BB7791C7}" dt="2025-08-28T17:14:11.578" v="9468" actId="14100"/>
          <ac:spMkLst>
            <pc:docMk/>
            <pc:sldMk cId="3462225747" sldId="310"/>
            <ac:spMk id="2" creationId="{6A509B4C-802C-B00B-493F-C5F00E772438}"/>
          </ac:spMkLst>
        </pc:spChg>
        <pc:spChg chg="add mod">
          <ac:chgData name="Jane Suckling" userId="07ee5a047c10596a" providerId="LiveId" clId="{5804EA4E-763D-4AA0-9A2A-B3E6BB7791C7}" dt="2025-08-28T17:26:15.294" v="9496" actId="1076"/>
          <ac:spMkLst>
            <pc:docMk/>
            <pc:sldMk cId="3462225747" sldId="310"/>
            <ac:spMk id="10" creationId="{7BEB91D7-CB48-351C-3FD5-A724314C7CDA}"/>
          </ac:spMkLst>
        </pc:spChg>
        <pc:spChg chg="add mod">
          <ac:chgData name="Jane Suckling" userId="07ee5a047c10596a" providerId="LiveId" clId="{5804EA4E-763D-4AA0-9A2A-B3E6BB7791C7}" dt="2025-08-28T17:26:25.055" v="9497" actId="2711"/>
          <ac:spMkLst>
            <pc:docMk/>
            <pc:sldMk cId="3462225747" sldId="310"/>
            <ac:spMk id="12" creationId="{C6C8A6EF-9E0B-7E1B-2EF3-656647955816}"/>
          </ac:spMkLst>
        </pc:spChg>
        <pc:graphicFrameChg chg="add mod">
          <ac:chgData name="Jane Suckling" userId="07ee5a047c10596a" providerId="LiveId" clId="{5804EA4E-763D-4AA0-9A2A-B3E6BB7791C7}" dt="2025-08-28T17:24:37.876" v="9487" actId="14100"/>
          <ac:graphicFrameMkLst>
            <pc:docMk/>
            <pc:sldMk cId="3462225747" sldId="310"/>
            <ac:graphicFrameMk id="6" creationId="{D5E829E2-A89D-0165-2849-2341EAE3A822}"/>
          </ac:graphicFrameMkLst>
        </pc:graphicFrameChg>
        <pc:graphicFrameChg chg="add mod">
          <ac:chgData name="Jane Suckling" userId="07ee5a047c10596a" providerId="LiveId" clId="{5804EA4E-763D-4AA0-9A2A-B3E6BB7791C7}" dt="2025-08-28T17:24:32.343" v="9486" actId="14100"/>
          <ac:graphicFrameMkLst>
            <pc:docMk/>
            <pc:sldMk cId="3462225747" sldId="310"/>
            <ac:graphicFrameMk id="11" creationId="{9B15D269-B102-E80C-FDD4-FAC763C1F1C7}"/>
          </ac:graphicFrameMkLst>
        </pc:graphicFrameChg>
      </pc:sldChg>
      <pc:sldChg chg="addSp delSp modSp new mod modNotesTx">
        <pc:chgData name="Jane Suckling" userId="07ee5a047c10596a" providerId="LiveId" clId="{5804EA4E-763D-4AA0-9A2A-B3E6BB7791C7}" dt="2025-08-30T17:57:29.075" v="24752" actId="20577"/>
        <pc:sldMkLst>
          <pc:docMk/>
          <pc:sldMk cId="2771518901" sldId="311"/>
        </pc:sldMkLst>
        <pc:spChg chg="mod">
          <ac:chgData name="Jane Suckling" userId="07ee5a047c10596a" providerId="LiveId" clId="{5804EA4E-763D-4AA0-9A2A-B3E6BB7791C7}" dt="2025-08-28T17:04:13.713" v="9002" actId="14100"/>
          <ac:spMkLst>
            <pc:docMk/>
            <pc:sldMk cId="2771518901" sldId="311"/>
            <ac:spMk id="2" creationId="{43C37A01-A288-294E-3804-5007C056D218}"/>
          </ac:spMkLst>
        </pc:spChg>
        <pc:graphicFrameChg chg="add mod">
          <ac:chgData name="Jane Suckling" userId="07ee5a047c10596a" providerId="LiveId" clId="{5804EA4E-763D-4AA0-9A2A-B3E6BB7791C7}" dt="2025-08-30T16:02:54.594" v="16433" actId="14100"/>
          <ac:graphicFrameMkLst>
            <pc:docMk/>
            <pc:sldMk cId="2771518901" sldId="311"/>
            <ac:graphicFrameMk id="13" creationId="{687236EE-442F-266A-46B7-E8979845616A}"/>
          </ac:graphicFrameMkLst>
        </pc:graphicFrameChg>
        <pc:graphicFrameChg chg="add mod">
          <ac:chgData name="Jane Suckling" userId="07ee5a047c10596a" providerId="LiveId" clId="{5804EA4E-763D-4AA0-9A2A-B3E6BB7791C7}" dt="2025-08-28T17:04:19.230" v="9003" actId="14100"/>
          <ac:graphicFrameMkLst>
            <pc:docMk/>
            <pc:sldMk cId="2771518901" sldId="311"/>
            <ac:graphicFrameMk id="16" creationId="{76D1593C-EB85-35C2-C4F8-F94FC8998536}"/>
          </ac:graphicFrameMkLst>
        </pc:graphicFrameChg>
      </pc:sldChg>
      <pc:sldChg chg="addSp delSp modSp new mod modNotesTx">
        <pc:chgData name="Jane Suckling" userId="07ee5a047c10596a" providerId="LiveId" clId="{5804EA4E-763D-4AA0-9A2A-B3E6BB7791C7}" dt="2025-08-30T16:54:14.728" v="21095" actId="20577"/>
        <pc:sldMkLst>
          <pc:docMk/>
          <pc:sldMk cId="2705613160" sldId="312"/>
        </pc:sldMkLst>
        <pc:spChg chg="mod">
          <ac:chgData name="Jane Suckling" userId="07ee5a047c10596a" providerId="LiveId" clId="{5804EA4E-763D-4AA0-9A2A-B3E6BB7791C7}" dt="2025-08-30T14:18:39.657" v="15809" actId="20577"/>
          <ac:spMkLst>
            <pc:docMk/>
            <pc:sldMk cId="2705613160" sldId="312"/>
            <ac:spMk id="2" creationId="{5BFFF11D-1AD1-6AD3-E657-0A1F78EAB327}"/>
          </ac:spMkLst>
        </pc:spChg>
        <pc:graphicFrameChg chg="add mod">
          <ac:chgData name="Jane Suckling" userId="07ee5a047c10596a" providerId="LiveId" clId="{5804EA4E-763D-4AA0-9A2A-B3E6BB7791C7}" dt="2025-08-30T15:54:04.835" v="15811" actId="1076"/>
          <ac:graphicFrameMkLst>
            <pc:docMk/>
            <pc:sldMk cId="2705613160" sldId="312"/>
            <ac:graphicFrameMk id="5" creationId="{8CF9C8B3-A638-4841-5D6C-237576AF7C83}"/>
          </ac:graphicFrameMkLst>
        </pc:graphicFrameChg>
        <pc:graphicFrameChg chg="add mod">
          <ac:chgData name="Jane Suckling" userId="07ee5a047c10596a" providerId="LiveId" clId="{5804EA4E-763D-4AA0-9A2A-B3E6BB7791C7}" dt="2025-08-28T16:08:21.742" v="8218" actId="1076"/>
          <ac:graphicFrameMkLst>
            <pc:docMk/>
            <pc:sldMk cId="2705613160" sldId="312"/>
            <ac:graphicFrameMk id="7" creationId="{8D35305F-37DB-D01E-1ACE-4A8377B9765B}"/>
          </ac:graphicFrameMkLst>
        </pc:graphicFrameChg>
      </pc:sldChg>
      <pc:sldChg chg="modSp add mod modNotesTx">
        <pc:chgData name="Jane Suckling" userId="07ee5a047c10596a" providerId="LiveId" clId="{5804EA4E-763D-4AA0-9A2A-B3E6BB7791C7}" dt="2025-08-30T16:17:50.353" v="17240" actId="20577"/>
        <pc:sldMkLst>
          <pc:docMk/>
          <pc:sldMk cId="2141302746" sldId="313"/>
        </pc:sldMkLst>
        <pc:spChg chg="mod">
          <ac:chgData name="Jane Suckling" userId="07ee5a047c10596a" providerId="LiveId" clId="{5804EA4E-763D-4AA0-9A2A-B3E6BB7791C7}" dt="2025-08-29T08:44:41.479" v="10394" actId="113"/>
          <ac:spMkLst>
            <pc:docMk/>
            <pc:sldMk cId="2141302746" sldId="313"/>
            <ac:spMk id="16" creationId="{8F8DE169-BAEA-7B54-31C2-7E78D5C41EE7}"/>
          </ac:spMkLst>
        </pc:spChg>
      </pc:sldChg>
      <pc:sldChg chg="addSp delSp modSp add del mod">
        <pc:chgData name="Jane Suckling" userId="07ee5a047c10596a" providerId="LiveId" clId="{5804EA4E-763D-4AA0-9A2A-B3E6BB7791C7}" dt="2025-08-29T09:00:53.538" v="11097" actId="2696"/>
        <pc:sldMkLst>
          <pc:docMk/>
          <pc:sldMk cId="526432330" sldId="314"/>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7.xml"/><Relationship Id="rId1" Type="http://schemas.microsoft.com/office/2011/relationships/chartStyle" Target="style7.xml"/><Relationship Id="rId4" Type="http://schemas.openxmlformats.org/officeDocument/2006/relationships/package" Target="../embeddings/Microsoft_Excel_Worksheet6.xlsx"/></Relationships>
</file>

<file path=ppt/charts/_rels/chart8.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8.xml"/><Relationship Id="rId1" Type="http://schemas.microsoft.com/office/2011/relationships/chartStyle" Target="style8.xml"/><Relationship Id="rId4" Type="http://schemas.openxmlformats.org/officeDocument/2006/relationships/package" Target="../embeddings/Microsoft_Excel_Worksheet7.xlsx"/></Relationships>
</file>

<file path=ppt/charts/_rels/chart9.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9.xml"/><Relationship Id="rId1" Type="http://schemas.microsoft.com/office/2011/relationships/chartStyle" Target="style9.xml"/><Relationship Id="rId4" Type="http://schemas.openxmlformats.org/officeDocument/2006/relationships/package" Target="../embeddings/Microsoft_Excel_Worksheet8.xlsx"/></Relationships>
</file>

<file path=ppt/charts/_rels/chart10.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10.xml"/><Relationship Id="rId1" Type="http://schemas.microsoft.com/office/2011/relationships/chartStyle" Target="style10.xml"/><Relationship Id="rId4" Type="http://schemas.openxmlformats.org/officeDocument/2006/relationships/package" Target="../embeddings/Microsoft_Excel_Worksheet9.xlsx"/></Relationships>
</file>

<file path=ppt/charts/_rels/chart11.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11.xml"/><Relationship Id="rId1" Type="http://schemas.microsoft.com/office/2011/relationships/chartStyle" Target="style11.xml"/><Relationship Id="rId4" Type="http://schemas.openxmlformats.org/officeDocument/2006/relationships/package" Target="../embeddings/Microsoft_Excel_Worksheet10.xlsx"/></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3.xml"/><Relationship Id="rId1" Type="http://schemas.microsoft.com/office/2011/relationships/chartStyle" Target="style1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Positive</a:t>
            </a:r>
            <a:r>
              <a:rPr lang="en-GB" baseline="0"/>
              <a:t> Voice Qualities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Clear</c:v>
                </c:pt>
              </c:strCache>
            </c:strRef>
          </c:tx>
          <c:spPr>
            <a:solidFill>
              <a:schemeClr val="accent1"/>
            </a:solidFill>
            <a:ln>
              <a:noFill/>
            </a:ln>
            <a:effectLst/>
          </c:spPr>
          <c:invertIfNegative val="0"/>
          <c:cat>
            <c:strRef>
              <c:f>Sheet1!$A$2:$A$4</c:f>
              <c:strCache>
                <c:ptCount val="3"/>
                <c:pt idx="0">
                  <c:v>Group A</c:v>
                </c:pt>
                <c:pt idx="1">
                  <c:v>Group B</c:v>
                </c:pt>
                <c:pt idx="2">
                  <c:v>Group C</c:v>
                </c:pt>
              </c:strCache>
            </c:strRef>
          </c:cat>
          <c:val>
            <c:numRef>
              <c:f>Sheet1!$B$2:$B$4</c:f>
              <c:numCache>
                <c:formatCode>General</c:formatCode>
                <c:ptCount val="3"/>
                <c:pt idx="0">
                  <c:v>40</c:v>
                </c:pt>
                <c:pt idx="1">
                  <c:v>30</c:v>
                </c:pt>
                <c:pt idx="2">
                  <c:v>30</c:v>
                </c:pt>
              </c:numCache>
            </c:numRef>
          </c:val>
          <c:extLst>
            <c:ext xmlns:c16="http://schemas.microsoft.com/office/drawing/2014/chart" uri="{C3380CC4-5D6E-409C-BE32-E72D297353CC}">
              <c16:uniqueId val="{00000000-2243-402E-B8EF-33D8AD4B947D}"/>
            </c:ext>
          </c:extLst>
        </c:ser>
        <c:ser>
          <c:idx val="1"/>
          <c:order val="1"/>
          <c:tx>
            <c:strRef>
              <c:f>Sheet1!$C$1</c:f>
              <c:strCache>
                <c:ptCount val="1"/>
                <c:pt idx="0">
                  <c:v>Flexible</c:v>
                </c:pt>
              </c:strCache>
            </c:strRef>
          </c:tx>
          <c:spPr>
            <a:solidFill>
              <a:schemeClr val="accent2"/>
            </a:solidFill>
            <a:ln>
              <a:noFill/>
            </a:ln>
            <a:effectLst/>
          </c:spPr>
          <c:invertIfNegative val="0"/>
          <c:cat>
            <c:strRef>
              <c:f>Sheet1!$A$2:$A$4</c:f>
              <c:strCache>
                <c:ptCount val="3"/>
                <c:pt idx="0">
                  <c:v>Group A</c:v>
                </c:pt>
                <c:pt idx="1">
                  <c:v>Group B</c:v>
                </c:pt>
                <c:pt idx="2">
                  <c:v>Group C</c:v>
                </c:pt>
              </c:strCache>
            </c:strRef>
          </c:cat>
          <c:val>
            <c:numRef>
              <c:f>Sheet1!$C$2:$C$4</c:f>
              <c:numCache>
                <c:formatCode>General</c:formatCode>
                <c:ptCount val="3"/>
                <c:pt idx="0">
                  <c:v>30</c:v>
                </c:pt>
                <c:pt idx="1">
                  <c:v>10</c:v>
                </c:pt>
                <c:pt idx="2">
                  <c:v>60</c:v>
                </c:pt>
              </c:numCache>
            </c:numRef>
          </c:val>
          <c:extLst>
            <c:ext xmlns:c16="http://schemas.microsoft.com/office/drawing/2014/chart" uri="{C3380CC4-5D6E-409C-BE32-E72D297353CC}">
              <c16:uniqueId val="{00000001-2243-402E-B8EF-33D8AD4B947D}"/>
            </c:ext>
          </c:extLst>
        </c:ser>
        <c:ser>
          <c:idx val="2"/>
          <c:order val="2"/>
          <c:tx>
            <c:strRef>
              <c:f>Sheet1!$D$1</c:f>
              <c:strCache>
                <c:ptCount val="1"/>
                <c:pt idx="0">
                  <c:v>Bell-like</c:v>
                </c:pt>
              </c:strCache>
            </c:strRef>
          </c:tx>
          <c:spPr>
            <a:solidFill>
              <a:schemeClr val="accent3"/>
            </a:solidFill>
            <a:ln>
              <a:noFill/>
            </a:ln>
            <a:effectLst/>
          </c:spPr>
          <c:invertIfNegative val="0"/>
          <c:cat>
            <c:strRef>
              <c:f>Sheet1!$A$2:$A$4</c:f>
              <c:strCache>
                <c:ptCount val="3"/>
                <c:pt idx="0">
                  <c:v>Group A</c:v>
                </c:pt>
                <c:pt idx="1">
                  <c:v>Group B</c:v>
                </c:pt>
                <c:pt idx="2">
                  <c:v>Group C</c:v>
                </c:pt>
              </c:strCache>
            </c:strRef>
          </c:cat>
          <c:val>
            <c:numRef>
              <c:f>Sheet1!$D$2:$D$4</c:f>
              <c:numCache>
                <c:formatCode>General</c:formatCode>
                <c:ptCount val="3"/>
                <c:pt idx="0">
                  <c:v>25</c:v>
                </c:pt>
                <c:pt idx="1">
                  <c:v>50</c:v>
                </c:pt>
                <c:pt idx="2">
                  <c:v>25</c:v>
                </c:pt>
              </c:numCache>
            </c:numRef>
          </c:val>
          <c:extLst>
            <c:ext xmlns:c16="http://schemas.microsoft.com/office/drawing/2014/chart" uri="{C3380CC4-5D6E-409C-BE32-E72D297353CC}">
              <c16:uniqueId val="{00000002-2243-402E-B8EF-33D8AD4B947D}"/>
            </c:ext>
          </c:extLst>
        </c:ser>
        <c:ser>
          <c:idx val="3"/>
          <c:order val="3"/>
          <c:tx>
            <c:strRef>
              <c:f>Sheet1!$E$1</c:f>
              <c:strCache>
                <c:ptCount val="1"/>
                <c:pt idx="0">
                  <c:v>Beautiful</c:v>
                </c:pt>
              </c:strCache>
            </c:strRef>
          </c:tx>
          <c:spPr>
            <a:solidFill>
              <a:schemeClr val="accent4"/>
            </a:solidFill>
            <a:ln>
              <a:noFill/>
            </a:ln>
            <a:effectLst/>
          </c:spPr>
          <c:invertIfNegative val="0"/>
          <c:cat>
            <c:strRef>
              <c:f>Sheet1!$A$2:$A$4</c:f>
              <c:strCache>
                <c:ptCount val="3"/>
                <c:pt idx="0">
                  <c:v>Group A</c:v>
                </c:pt>
                <c:pt idx="1">
                  <c:v>Group B</c:v>
                </c:pt>
                <c:pt idx="2">
                  <c:v>Group C</c:v>
                </c:pt>
              </c:strCache>
            </c:strRef>
          </c:cat>
          <c:val>
            <c:numRef>
              <c:f>Sheet1!$E$2:$E$4</c:f>
              <c:numCache>
                <c:formatCode>General</c:formatCode>
                <c:ptCount val="3"/>
                <c:pt idx="0">
                  <c:v>35</c:v>
                </c:pt>
                <c:pt idx="1">
                  <c:v>41</c:v>
                </c:pt>
                <c:pt idx="2">
                  <c:v>24</c:v>
                </c:pt>
              </c:numCache>
            </c:numRef>
          </c:val>
          <c:extLst>
            <c:ext xmlns:c16="http://schemas.microsoft.com/office/drawing/2014/chart" uri="{C3380CC4-5D6E-409C-BE32-E72D297353CC}">
              <c16:uniqueId val="{00000003-2243-402E-B8EF-33D8AD4B947D}"/>
            </c:ext>
          </c:extLst>
        </c:ser>
        <c:ser>
          <c:idx val="4"/>
          <c:order val="4"/>
          <c:tx>
            <c:strRef>
              <c:f>Sheet1!$F$1</c:f>
              <c:strCache>
                <c:ptCount val="1"/>
                <c:pt idx="0">
                  <c:v>Strong</c:v>
                </c:pt>
              </c:strCache>
            </c:strRef>
          </c:tx>
          <c:spPr>
            <a:solidFill>
              <a:schemeClr val="accent5"/>
            </a:solidFill>
            <a:ln>
              <a:noFill/>
            </a:ln>
            <a:effectLst/>
          </c:spPr>
          <c:invertIfNegative val="0"/>
          <c:cat>
            <c:strRef>
              <c:f>Sheet1!$A$2:$A$4</c:f>
              <c:strCache>
                <c:ptCount val="3"/>
                <c:pt idx="0">
                  <c:v>Group A</c:v>
                </c:pt>
                <c:pt idx="1">
                  <c:v>Group B</c:v>
                </c:pt>
                <c:pt idx="2">
                  <c:v>Group C</c:v>
                </c:pt>
              </c:strCache>
            </c:strRef>
          </c:cat>
          <c:val>
            <c:numRef>
              <c:f>Sheet1!$F$2:$F$4</c:f>
              <c:numCache>
                <c:formatCode>General</c:formatCode>
                <c:ptCount val="3"/>
                <c:pt idx="0">
                  <c:v>20</c:v>
                </c:pt>
                <c:pt idx="1">
                  <c:v>40</c:v>
                </c:pt>
                <c:pt idx="2">
                  <c:v>40</c:v>
                </c:pt>
              </c:numCache>
            </c:numRef>
          </c:val>
          <c:extLst>
            <c:ext xmlns:c16="http://schemas.microsoft.com/office/drawing/2014/chart" uri="{C3380CC4-5D6E-409C-BE32-E72D297353CC}">
              <c16:uniqueId val="{00000004-2243-402E-B8EF-33D8AD4B947D}"/>
            </c:ext>
          </c:extLst>
        </c:ser>
        <c:ser>
          <c:idx val="5"/>
          <c:order val="5"/>
          <c:tx>
            <c:strRef>
              <c:f>Sheet1!$G$1</c:f>
              <c:strCache>
                <c:ptCount val="1"/>
                <c:pt idx="0">
                  <c:v>Tuneful</c:v>
                </c:pt>
              </c:strCache>
            </c:strRef>
          </c:tx>
          <c:spPr>
            <a:solidFill>
              <a:schemeClr val="accent6"/>
            </a:solidFill>
            <a:ln>
              <a:noFill/>
            </a:ln>
            <a:effectLst/>
          </c:spPr>
          <c:invertIfNegative val="0"/>
          <c:cat>
            <c:strRef>
              <c:f>Sheet1!$A$2:$A$4</c:f>
              <c:strCache>
                <c:ptCount val="3"/>
                <c:pt idx="0">
                  <c:v>Group A</c:v>
                </c:pt>
                <c:pt idx="1">
                  <c:v>Group B</c:v>
                </c:pt>
                <c:pt idx="2">
                  <c:v>Group C</c:v>
                </c:pt>
              </c:strCache>
            </c:strRef>
          </c:cat>
          <c:val>
            <c:numRef>
              <c:f>Sheet1!$G$2:$G$4</c:f>
              <c:numCache>
                <c:formatCode>General</c:formatCode>
                <c:ptCount val="3"/>
                <c:pt idx="0">
                  <c:v>40</c:v>
                </c:pt>
                <c:pt idx="1">
                  <c:v>27</c:v>
                </c:pt>
                <c:pt idx="2">
                  <c:v>33</c:v>
                </c:pt>
              </c:numCache>
            </c:numRef>
          </c:val>
          <c:extLst>
            <c:ext xmlns:c16="http://schemas.microsoft.com/office/drawing/2014/chart" uri="{C3380CC4-5D6E-409C-BE32-E72D297353CC}">
              <c16:uniqueId val="{00000005-2243-402E-B8EF-33D8AD4B947D}"/>
            </c:ext>
          </c:extLst>
        </c:ser>
        <c:dLbls>
          <c:showLegendKey val="0"/>
          <c:showVal val="0"/>
          <c:showCatName val="0"/>
          <c:showSerName val="0"/>
          <c:showPercent val="0"/>
          <c:showBubbleSize val="0"/>
        </c:dLbls>
        <c:gapWidth val="219"/>
        <c:overlap val="-27"/>
        <c:axId val="1555013503"/>
        <c:axId val="1555013983"/>
      </c:barChart>
      <c:catAx>
        <c:axId val="15550135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5013983"/>
        <c:crosses val="autoZero"/>
        <c:auto val="1"/>
        <c:lblAlgn val="ctr"/>
        <c:lblOffset val="100"/>
        <c:noMultiLvlLbl val="0"/>
      </c:catAx>
      <c:valAx>
        <c:axId val="155501398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50135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Negative Voice Qualities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Scratchy</c:v>
                </c:pt>
              </c:strCache>
            </c:strRef>
          </c:tx>
          <c:spPr>
            <a:solidFill>
              <a:schemeClr val="accent1"/>
            </a:solidFill>
            <a:ln>
              <a:noFill/>
            </a:ln>
            <a:effectLst/>
          </c:spPr>
          <c:invertIfNegative val="0"/>
          <c:cat>
            <c:strRef>
              <c:f>Sheet1!$A$2:$A$4</c:f>
              <c:strCache>
                <c:ptCount val="3"/>
                <c:pt idx="0">
                  <c:v>Group A</c:v>
                </c:pt>
                <c:pt idx="1">
                  <c:v>Group B</c:v>
                </c:pt>
                <c:pt idx="2">
                  <c:v>Group C</c:v>
                </c:pt>
              </c:strCache>
            </c:strRef>
          </c:cat>
          <c:val>
            <c:numRef>
              <c:f>Sheet1!$B$2:$B$4</c:f>
              <c:numCache>
                <c:formatCode>General</c:formatCode>
                <c:ptCount val="3"/>
                <c:pt idx="0">
                  <c:v>29</c:v>
                </c:pt>
                <c:pt idx="1">
                  <c:v>14</c:v>
                </c:pt>
                <c:pt idx="2">
                  <c:v>57</c:v>
                </c:pt>
              </c:numCache>
            </c:numRef>
          </c:val>
          <c:extLst>
            <c:ext xmlns:c16="http://schemas.microsoft.com/office/drawing/2014/chart" uri="{C3380CC4-5D6E-409C-BE32-E72D297353CC}">
              <c16:uniqueId val="{00000000-2E50-4961-A9F2-1A450E63F816}"/>
            </c:ext>
          </c:extLst>
        </c:ser>
        <c:ser>
          <c:idx val="1"/>
          <c:order val="1"/>
          <c:tx>
            <c:strRef>
              <c:f>Sheet1!$C$1</c:f>
              <c:strCache>
                <c:ptCount val="1"/>
                <c:pt idx="0">
                  <c:v>Husky</c:v>
                </c:pt>
              </c:strCache>
            </c:strRef>
          </c:tx>
          <c:spPr>
            <a:solidFill>
              <a:schemeClr val="accent2"/>
            </a:solidFill>
            <a:ln>
              <a:noFill/>
            </a:ln>
            <a:effectLst/>
          </c:spPr>
          <c:invertIfNegative val="0"/>
          <c:cat>
            <c:strRef>
              <c:f>Sheet1!$A$2:$A$4</c:f>
              <c:strCache>
                <c:ptCount val="3"/>
                <c:pt idx="0">
                  <c:v>Group A</c:v>
                </c:pt>
                <c:pt idx="1">
                  <c:v>Group B</c:v>
                </c:pt>
                <c:pt idx="2">
                  <c:v>Group C</c:v>
                </c:pt>
              </c:strCache>
            </c:strRef>
          </c:cat>
          <c:val>
            <c:numRef>
              <c:f>Sheet1!$C$2:$C$4</c:f>
              <c:numCache>
                <c:formatCode>General</c:formatCode>
                <c:ptCount val="3"/>
                <c:pt idx="0">
                  <c:v>0</c:v>
                </c:pt>
                <c:pt idx="1">
                  <c:v>40</c:v>
                </c:pt>
                <c:pt idx="2">
                  <c:v>60</c:v>
                </c:pt>
              </c:numCache>
            </c:numRef>
          </c:val>
          <c:extLst>
            <c:ext xmlns:c16="http://schemas.microsoft.com/office/drawing/2014/chart" uri="{C3380CC4-5D6E-409C-BE32-E72D297353CC}">
              <c16:uniqueId val="{00000001-2E50-4961-A9F2-1A450E63F816}"/>
            </c:ext>
          </c:extLst>
        </c:ser>
        <c:ser>
          <c:idx val="2"/>
          <c:order val="2"/>
          <c:tx>
            <c:strRef>
              <c:f>Sheet1!$D$1</c:f>
              <c:strCache>
                <c:ptCount val="1"/>
                <c:pt idx="0">
                  <c:v>Breathy</c:v>
                </c:pt>
              </c:strCache>
            </c:strRef>
          </c:tx>
          <c:spPr>
            <a:solidFill>
              <a:schemeClr val="accent3"/>
            </a:solidFill>
            <a:ln>
              <a:noFill/>
            </a:ln>
            <a:effectLst/>
          </c:spPr>
          <c:invertIfNegative val="0"/>
          <c:cat>
            <c:strRef>
              <c:f>Sheet1!$A$2:$A$4</c:f>
              <c:strCache>
                <c:ptCount val="3"/>
                <c:pt idx="0">
                  <c:v>Group A</c:v>
                </c:pt>
                <c:pt idx="1">
                  <c:v>Group B</c:v>
                </c:pt>
                <c:pt idx="2">
                  <c:v>Group C</c:v>
                </c:pt>
              </c:strCache>
            </c:strRef>
          </c:cat>
          <c:val>
            <c:numRef>
              <c:f>Sheet1!$D$2:$D$4</c:f>
              <c:numCache>
                <c:formatCode>General</c:formatCode>
                <c:ptCount val="3"/>
                <c:pt idx="0">
                  <c:v>30</c:v>
                </c:pt>
                <c:pt idx="1">
                  <c:v>50</c:v>
                </c:pt>
                <c:pt idx="2">
                  <c:v>20</c:v>
                </c:pt>
              </c:numCache>
            </c:numRef>
          </c:val>
          <c:extLst>
            <c:ext xmlns:c16="http://schemas.microsoft.com/office/drawing/2014/chart" uri="{C3380CC4-5D6E-409C-BE32-E72D297353CC}">
              <c16:uniqueId val="{00000002-2E50-4961-A9F2-1A450E63F816}"/>
            </c:ext>
          </c:extLst>
        </c:ser>
        <c:ser>
          <c:idx val="3"/>
          <c:order val="3"/>
          <c:tx>
            <c:strRef>
              <c:f>Sheet1!$E$1</c:f>
              <c:strCache>
                <c:ptCount val="1"/>
                <c:pt idx="0">
                  <c:v>Hoarse</c:v>
                </c:pt>
              </c:strCache>
            </c:strRef>
          </c:tx>
          <c:spPr>
            <a:solidFill>
              <a:schemeClr val="accent4"/>
            </a:solidFill>
            <a:ln>
              <a:noFill/>
            </a:ln>
            <a:effectLst/>
          </c:spPr>
          <c:invertIfNegative val="0"/>
          <c:cat>
            <c:strRef>
              <c:f>Sheet1!$A$2:$A$4</c:f>
              <c:strCache>
                <c:ptCount val="3"/>
                <c:pt idx="0">
                  <c:v>Group A</c:v>
                </c:pt>
                <c:pt idx="1">
                  <c:v>Group B</c:v>
                </c:pt>
                <c:pt idx="2">
                  <c:v>Group C</c:v>
                </c:pt>
              </c:strCache>
            </c:strRef>
          </c:cat>
          <c:val>
            <c:numRef>
              <c:f>Sheet1!$E$2:$E$4</c:f>
              <c:numCache>
                <c:formatCode>General</c:formatCode>
                <c:ptCount val="3"/>
                <c:pt idx="0">
                  <c:v>17</c:v>
                </c:pt>
                <c:pt idx="1">
                  <c:v>50</c:v>
                </c:pt>
                <c:pt idx="2">
                  <c:v>33</c:v>
                </c:pt>
              </c:numCache>
            </c:numRef>
          </c:val>
          <c:extLst>
            <c:ext xmlns:c16="http://schemas.microsoft.com/office/drawing/2014/chart" uri="{C3380CC4-5D6E-409C-BE32-E72D297353CC}">
              <c16:uniqueId val="{00000003-2E50-4961-A9F2-1A450E63F816}"/>
            </c:ext>
          </c:extLst>
        </c:ser>
        <c:ser>
          <c:idx val="4"/>
          <c:order val="4"/>
          <c:tx>
            <c:strRef>
              <c:f>Sheet1!$F$1</c:f>
              <c:strCache>
                <c:ptCount val="1"/>
                <c:pt idx="0">
                  <c:v>Thin</c:v>
                </c:pt>
              </c:strCache>
            </c:strRef>
          </c:tx>
          <c:spPr>
            <a:solidFill>
              <a:schemeClr val="accent5"/>
            </a:solidFill>
            <a:ln>
              <a:noFill/>
            </a:ln>
            <a:effectLst/>
          </c:spPr>
          <c:invertIfNegative val="0"/>
          <c:cat>
            <c:strRef>
              <c:f>Sheet1!$A$2:$A$4</c:f>
              <c:strCache>
                <c:ptCount val="3"/>
                <c:pt idx="0">
                  <c:v>Group A</c:v>
                </c:pt>
                <c:pt idx="1">
                  <c:v>Group B</c:v>
                </c:pt>
                <c:pt idx="2">
                  <c:v>Group C</c:v>
                </c:pt>
              </c:strCache>
            </c:strRef>
          </c:cat>
          <c:val>
            <c:numRef>
              <c:f>Sheet1!$F$2:$F$4</c:f>
              <c:numCache>
                <c:formatCode>General</c:formatCode>
                <c:ptCount val="3"/>
                <c:pt idx="0">
                  <c:v>33</c:v>
                </c:pt>
                <c:pt idx="1">
                  <c:v>0</c:v>
                </c:pt>
                <c:pt idx="2">
                  <c:v>67</c:v>
                </c:pt>
              </c:numCache>
            </c:numRef>
          </c:val>
          <c:extLst>
            <c:ext xmlns:c16="http://schemas.microsoft.com/office/drawing/2014/chart" uri="{C3380CC4-5D6E-409C-BE32-E72D297353CC}">
              <c16:uniqueId val="{00000004-2E50-4961-A9F2-1A450E63F816}"/>
            </c:ext>
          </c:extLst>
        </c:ser>
        <c:ser>
          <c:idx val="5"/>
          <c:order val="5"/>
          <c:tx>
            <c:strRef>
              <c:f>Sheet1!$G$1</c:f>
              <c:strCache>
                <c:ptCount val="1"/>
                <c:pt idx="0">
                  <c:v>Out of Tune</c:v>
                </c:pt>
              </c:strCache>
            </c:strRef>
          </c:tx>
          <c:spPr>
            <a:solidFill>
              <a:schemeClr val="accent6"/>
            </a:solidFill>
            <a:ln>
              <a:noFill/>
            </a:ln>
            <a:effectLst/>
          </c:spPr>
          <c:invertIfNegative val="0"/>
          <c:cat>
            <c:strRef>
              <c:f>Sheet1!$A$2:$A$4</c:f>
              <c:strCache>
                <c:ptCount val="3"/>
                <c:pt idx="0">
                  <c:v>Group A</c:v>
                </c:pt>
                <c:pt idx="1">
                  <c:v>Group B</c:v>
                </c:pt>
                <c:pt idx="2">
                  <c:v>Group C</c:v>
                </c:pt>
              </c:strCache>
            </c:strRef>
          </c:cat>
          <c:val>
            <c:numRef>
              <c:f>Sheet1!$G$2:$G$4</c:f>
              <c:numCache>
                <c:formatCode>General</c:formatCode>
                <c:ptCount val="3"/>
                <c:pt idx="0">
                  <c:v>48</c:v>
                </c:pt>
                <c:pt idx="1">
                  <c:v>36</c:v>
                </c:pt>
                <c:pt idx="2">
                  <c:v>18</c:v>
                </c:pt>
              </c:numCache>
            </c:numRef>
          </c:val>
          <c:extLst>
            <c:ext xmlns:c16="http://schemas.microsoft.com/office/drawing/2014/chart" uri="{C3380CC4-5D6E-409C-BE32-E72D297353CC}">
              <c16:uniqueId val="{00000005-2E50-4961-A9F2-1A450E63F816}"/>
            </c:ext>
          </c:extLst>
        </c:ser>
        <c:dLbls>
          <c:showLegendKey val="0"/>
          <c:showVal val="0"/>
          <c:showCatName val="0"/>
          <c:showSerName val="0"/>
          <c:showPercent val="0"/>
          <c:showBubbleSize val="0"/>
        </c:dLbls>
        <c:gapWidth val="219"/>
        <c:overlap val="-27"/>
        <c:axId val="40417055"/>
        <c:axId val="40415135"/>
      </c:barChart>
      <c:catAx>
        <c:axId val="4041705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415135"/>
        <c:crosses val="autoZero"/>
        <c:auto val="1"/>
        <c:lblAlgn val="ctr"/>
        <c:lblOffset val="100"/>
        <c:noMultiLvlLbl val="0"/>
      </c:catAx>
      <c:valAx>
        <c:axId val="4041513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0417055"/>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Postive and Negative Voice Qualities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Positive</c:v>
                </c:pt>
              </c:strCache>
            </c:strRef>
          </c:tx>
          <c:spPr>
            <a:solidFill>
              <a:schemeClr val="accent1"/>
            </a:solidFill>
            <a:ln>
              <a:noFill/>
            </a:ln>
            <a:effectLst/>
          </c:spPr>
          <c:invertIfNegative val="0"/>
          <c:cat>
            <c:strRef>
              <c:f>Sheet1!$A$2:$A$4</c:f>
              <c:strCache>
                <c:ptCount val="3"/>
                <c:pt idx="0">
                  <c:v>Group A</c:v>
                </c:pt>
                <c:pt idx="1">
                  <c:v>Group B</c:v>
                </c:pt>
                <c:pt idx="2">
                  <c:v>Group C</c:v>
                </c:pt>
              </c:strCache>
            </c:strRef>
          </c:cat>
          <c:val>
            <c:numRef>
              <c:f>Sheet1!$B$2:$B$4</c:f>
              <c:numCache>
                <c:formatCode>General</c:formatCode>
                <c:ptCount val="3"/>
                <c:pt idx="0">
                  <c:v>65</c:v>
                </c:pt>
                <c:pt idx="1">
                  <c:v>58</c:v>
                </c:pt>
                <c:pt idx="2">
                  <c:v>61</c:v>
                </c:pt>
              </c:numCache>
            </c:numRef>
          </c:val>
          <c:extLst>
            <c:ext xmlns:c16="http://schemas.microsoft.com/office/drawing/2014/chart" uri="{C3380CC4-5D6E-409C-BE32-E72D297353CC}">
              <c16:uniqueId val="{00000000-E624-4233-8DC1-3D871C2D1C9E}"/>
            </c:ext>
          </c:extLst>
        </c:ser>
        <c:ser>
          <c:idx val="1"/>
          <c:order val="1"/>
          <c:tx>
            <c:strRef>
              <c:f>Sheet1!$C$1</c:f>
              <c:strCache>
                <c:ptCount val="1"/>
                <c:pt idx="0">
                  <c:v>Negative</c:v>
                </c:pt>
              </c:strCache>
            </c:strRef>
          </c:tx>
          <c:spPr>
            <a:solidFill>
              <a:schemeClr val="accent2"/>
            </a:solidFill>
            <a:ln>
              <a:noFill/>
            </a:ln>
            <a:effectLst/>
          </c:spPr>
          <c:invertIfNegative val="0"/>
          <c:cat>
            <c:strRef>
              <c:f>Sheet1!$A$2:$A$4</c:f>
              <c:strCache>
                <c:ptCount val="3"/>
                <c:pt idx="0">
                  <c:v>Group A</c:v>
                </c:pt>
                <c:pt idx="1">
                  <c:v>Group B</c:v>
                </c:pt>
                <c:pt idx="2">
                  <c:v>Group C</c:v>
                </c:pt>
              </c:strCache>
            </c:strRef>
          </c:cat>
          <c:val>
            <c:numRef>
              <c:f>Sheet1!$C$2:$C$4</c:f>
              <c:numCache>
                <c:formatCode>General</c:formatCode>
                <c:ptCount val="3"/>
                <c:pt idx="0">
                  <c:v>35</c:v>
                </c:pt>
                <c:pt idx="1">
                  <c:v>42</c:v>
                </c:pt>
                <c:pt idx="2">
                  <c:v>15</c:v>
                </c:pt>
              </c:numCache>
            </c:numRef>
          </c:val>
          <c:extLst>
            <c:ext xmlns:c16="http://schemas.microsoft.com/office/drawing/2014/chart" uri="{C3380CC4-5D6E-409C-BE32-E72D297353CC}">
              <c16:uniqueId val="{00000001-E624-4233-8DC1-3D871C2D1C9E}"/>
            </c:ext>
          </c:extLst>
        </c:ser>
        <c:dLbls>
          <c:showLegendKey val="0"/>
          <c:showVal val="0"/>
          <c:showCatName val="0"/>
          <c:showSerName val="0"/>
          <c:showPercent val="0"/>
          <c:showBubbleSize val="0"/>
        </c:dLbls>
        <c:gapWidth val="219"/>
        <c:overlap val="-27"/>
        <c:axId val="1555015903"/>
        <c:axId val="1555016383"/>
      </c:barChart>
      <c:catAx>
        <c:axId val="155501590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5016383"/>
        <c:crosses val="autoZero"/>
        <c:auto val="1"/>
        <c:lblAlgn val="ctr"/>
        <c:lblOffset val="100"/>
        <c:noMultiLvlLbl val="0"/>
      </c:catAx>
      <c:valAx>
        <c:axId val="155501638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5501590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Groups A, B and C</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spPr>
            <a:ln w="381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Charts!$CC$2:$CC$24</c:f>
              <c:numCache>
                <c:formatCode>General</c:formatCode>
                <c:ptCount val="23"/>
                <c:pt idx="0">
                  <c:v>0</c:v>
                </c:pt>
                <c:pt idx="1">
                  <c:v>1</c:v>
                </c:pt>
                <c:pt idx="2">
                  <c:v>1</c:v>
                </c:pt>
                <c:pt idx="3">
                  <c:v>1</c:v>
                </c:pt>
                <c:pt idx="4">
                  <c:v>0</c:v>
                </c:pt>
                <c:pt idx="5">
                  <c:v>1</c:v>
                </c:pt>
                <c:pt idx="6">
                  <c:v>1</c:v>
                </c:pt>
                <c:pt idx="7">
                  <c:v>1</c:v>
                </c:pt>
                <c:pt idx="8">
                  <c:v>0</c:v>
                </c:pt>
                <c:pt idx="9">
                  <c:v>0</c:v>
                </c:pt>
                <c:pt idx="10">
                  <c:v>0</c:v>
                </c:pt>
                <c:pt idx="11">
                  <c:v>0</c:v>
                </c:pt>
                <c:pt idx="12">
                  <c:v>1</c:v>
                </c:pt>
                <c:pt idx="13">
                  <c:v>0</c:v>
                </c:pt>
                <c:pt idx="14">
                  <c:v>1</c:v>
                </c:pt>
                <c:pt idx="15">
                  <c:v>1</c:v>
                </c:pt>
                <c:pt idx="16">
                  <c:v>1</c:v>
                </c:pt>
                <c:pt idx="17">
                  <c:v>1</c:v>
                </c:pt>
                <c:pt idx="18">
                  <c:v>1</c:v>
                </c:pt>
                <c:pt idx="19">
                  <c:v>1</c:v>
                </c:pt>
                <c:pt idx="20">
                  <c:v>0</c:v>
                </c:pt>
                <c:pt idx="21">
                  <c:v>1</c:v>
                </c:pt>
                <c:pt idx="22">
                  <c:v>1</c:v>
                </c:pt>
              </c:numCache>
            </c:numRef>
          </c:xVal>
          <c:yVal>
            <c:numRef>
              <c:f>Charts!$CD$2:$CD$24</c:f>
              <c:numCache>
                <c:formatCode>General</c:formatCode>
                <c:ptCount val="23"/>
                <c:pt idx="0">
                  <c:v>4</c:v>
                </c:pt>
                <c:pt idx="1">
                  <c:v>5</c:v>
                </c:pt>
                <c:pt idx="2">
                  <c:v>5</c:v>
                </c:pt>
                <c:pt idx="3">
                  <c:v>4</c:v>
                </c:pt>
                <c:pt idx="4">
                  <c:v>4</c:v>
                </c:pt>
                <c:pt idx="5">
                  <c:v>5</c:v>
                </c:pt>
                <c:pt idx="6">
                  <c:v>5</c:v>
                </c:pt>
                <c:pt idx="7">
                  <c:v>5</c:v>
                </c:pt>
                <c:pt idx="8">
                  <c:v>4</c:v>
                </c:pt>
                <c:pt idx="9">
                  <c:v>4</c:v>
                </c:pt>
                <c:pt idx="10">
                  <c:v>4</c:v>
                </c:pt>
                <c:pt idx="11">
                  <c:v>4</c:v>
                </c:pt>
                <c:pt idx="12">
                  <c:v>4</c:v>
                </c:pt>
                <c:pt idx="13">
                  <c:v>4</c:v>
                </c:pt>
                <c:pt idx="14">
                  <c:v>5</c:v>
                </c:pt>
                <c:pt idx="15">
                  <c:v>5</c:v>
                </c:pt>
                <c:pt idx="16">
                  <c:v>5</c:v>
                </c:pt>
                <c:pt idx="17">
                  <c:v>4</c:v>
                </c:pt>
                <c:pt idx="18">
                  <c:v>4</c:v>
                </c:pt>
                <c:pt idx="19">
                  <c:v>5</c:v>
                </c:pt>
                <c:pt idx="20">
                  <c:v>2</c:v>
                </c:pt>
                <c:pt idx="21">
                  <c:v>5</c:v>
                </c:pt>
                <c:pt idx="22">
                  <c:v>5</c:v>
                </c:pt>
              </c:numCache>
            </c:numRef>
          </c:yVal>
          <c:smooth val="0"/>
          <c:extLst xmlns="http://schemas.openxmlformats.org/drawingml/2006/chart">
            <c:ext xmlns:c16="http://schemas.microsoft.com/office/drawing/2014/chart" uri="{C3380CC4-5D6E-409C-BE32-E72D297353CC}">
              <c16:uniqueId val="{00000001-814C-40BF-A39A-A7CD335FC9A2}"/>
            </c:ext>
          </c:extLst>
        </c:ser>
        <c:dLbls>
          <c:showLegendKey val="0"/>
          <c:showVal val="0"/>
          <c:showCatName val="0"/>
          <c:showSerName val="0"/>
          <c:showPercent val="0"/>
          <c:showBubbleSize val="0"/>
        </c:dLbls>
        <c:axId val="1637402863"/>
        <c:axId val="1637403343"/>
      </c:scatterChart>
      <c:valAx>
        <c:axId val="1637402863"/>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Q19: Does your voice ever sound tuneful? </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7403343"/>
        <c:crosses val="autoZero"/>
        <c:crossBetween val="midCat"/>
      </c:valAx>
      <c:valAx>
        <c:axId val="163740334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Q20:</a:t>
                </a:r>
                <a:r>
                  <a:rPr lang="en-GB" baseline="0"/>
                  <a:t> On a scale of 1-5, how much do you enjoy singing? (1=hate/5=love)</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37402863"/>
        <c:crosses val="autoZero"/>
        <c:crossBetween val="midCat"/>
      </c:valAx>
      <c:spPr>
        <a:noFill/>
        <a:ln>
          <a:noFill/>
        </a:ln>
        <a:effectLst/>
      </c:spPr>
    </c:plotArea>
    <c:plotVisOnly val="1"/>
    <c:dispBlanksAs val="gap"/>
    <c:showDLblsOverMax val="0"/>
    <c:extLst xmlns="http://schemas.openxmlformats.org/drawingml/20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Tuneful vs Love Singing</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Tunefulness</c:v>
                </c:pt>
              </c:strCache>
            </c:strRef>
          </c:tx>
          <c:spPr>
            <a:solidFill>
              <a:schemeClr val="accent1"/>
            </a:solidFill>
            <a:ln>
              <a:noFill/>
            </a:ln>
            <a:effectLst/>
          </c:spPr>
          <c:invertIfNegative val="0"/>
          <c:cat>
            <c:strRef>
              <c:f>Sheet1!$A$2:$A$4</c:f>
              <c:strCache>
                <c:ptCount val="3"/>
                <c:pt idx="0">
                  <c:v>Group A</c:v>
                </c:pt>
                <c:pt idx="1">
                  <c:v>Group B</c:v>
                </c:pt>
                <c:pt idx="2">
                  <c:v>Group C</c:v>
                </c:pt>
              </c:strCache>
            </c:strRef>
          </c:cat>
          <c:val>
            <c:numRef>
              <c:f>Sheet1!$B$2:$B$4</c:f>
              <c:numCache>
                <c:formatCode>0.00%</c:formatCode>
                <c:ptCount val="3"/>
                <c:pt idx="0" formatCode="0%">
                  <c:v>0.75</c:v>
                </c:pt>
                <c:pt idx="1">
                  <c:v>0.44500000000000001</c:v>
                </c:pt>
                <c:pt idx="2" formatCode="0%">
                  <c:v>0.83</c:v>
                </c:pt>
              </c:numCache>
            </c:numRef>
          </c:val>
          <c:extLst>
            <c:ext xmlns:c16="http://schemas.microsoft.com/office/drawing/2014/chart" uri="{C3380CC4-5D6E-409C-BE32-E72D297353CC}">
              <c16:uniqueId val="{00000000-A50A-41F7-9A58-F8F7C748CA06}"/>
            </c:ext>
          </c:extLst>
        </c:ser>
        <c:ser>
          <c:idx val="1"/>
          <c:order val="1"/>
          <c:tx>
            <c:strRef>
              <c:f>Sheet1!$C$1</c:f>
              <c:strCache>
                <c:ptCount val="1"/>
                <c:pt idx="0">
                  <c:v>Love Singing</c:v>
                </c:pt>
              </c:strCache>
            </c:strRef>
          </c:tx>
          <c:spPr>
            <a:solidFill>
              <a:schemeClr val="accent2"/>
            </a:solidFill>
            <a:ln>
              <a:noFill/>
            </a:ln>
            <a:effectLst/>
          </c:spPr>
          <c:invertIfNegative val="0"/>
          <c:cat>
            <c:strRef>
              <c:f>Sheet1!$A$2:$A$4</c:f>
              <c:strCache>
                <c:ptCount val="3"/>
                <c:pt idx="0">
                  <c:v>Group A</c:v>
                </c:pt>
                <c:pt idx="1">
                  <c:v>Group B</c:v>
                </c:pt>
                <c:pt idx="2">
                  <c:v>Group C</c:v>
                </c:pt>
              </c:strCache>
            </c:strRef>
          </c:cat>
          <c:val>
            <c:numRef>
              <c:f>Sheet1!$C$2:$C$4</c:f>
              <c:numCache>
                <c:formatCode>0%</c:formatCode>
                <c:ptCount val="3"/>
                <c:pt idx="0">
                  <c:v>1</c:v>
                </c:pt>
                <c:pt idx="1">
                  <c:v>1</c:v>
                </c:pt>
                <c:pt idx="2">
                  <c:v>0.83</c:v>
                </c:pt>
              </c:numCache>
            </c:numRef>
          </c:val>
          <c:extLst>
            <c:ext xmlns:c16="http://schemas.microsoft.com/office/drawing/2014/chart" uri="{C3380CC4-5D6E-409C-BE32-E72D297353CC}">
              <c16:uniqueId val="{00000001-A50A-41F7-9A58-F8F7C748CA06}"/>
            </c:ext>
          </c:extLst>
        </c:ser>
        <c:dLbls>
          <c:showLegendKey val="0"/>
          <c:showVal val="0"/>
          <c:showCatName val="0"/>
          <c:showSerName val="0"/>
          <c:showPercent val="0"/>
          <c:showBubbleSize val="0"/>
        </c:dLbls>
        <c:gapWidth val="219"/>
        <c:overlap val="-27"/>
        <c:axId val="2123527439"/>
        <c:axId val="2123538959"/>
      </c:barChart>
      <c:catAx>
        <c:axId val="21235274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23538959"/>
        <c:crosses val="autoZero"/>
        <c:auto val="1"/>
        <c:lblAlgn val="ctr"/>
        <c:lblOffset val="100"/>
        <c:noMultiLvlLbl val="0"/>
      </c:catAx>
      <c:valAx>
        <c:axId val="212353895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235274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Beautiful</a:t>
            </a:r>
            <a:r>
              <a:rPr lang="en-GB" baseline="0"/>
              <a:t> vs Tuneful</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Beautiful</c:v>
                </c:pt>
              </c:strCache>
            </c:strRef>
          </c:tx>
          <c:spPr>
            <a:solidFill>
              <a:schemeClr val="accent1"/>
            </a:solidFill>
            <a:ln>
              <a:noFill/>
            </a:ln>
            <a:effectLst/>
          </c:spPr>
          <c:invertIfNegative val="0"/>
          <c:cat>
            <c:strRef>
              <c:f>Sheet1!$A$2:$A$4</c:f>
              <c:strCache>
                <c:ptCount val="3"/>
                <c:pt idx="0">
                  <c:v>Group A</c:v>
                </c:pt>
                <c:pt idx="1">
                  <c:v>Group B</c:v>
                </c:pt>
                <c:pt idx="2">
                  <c:v>Group C</c:v>
                </c:pt>
              </c:strCache>
            </c:strRef>
          </c:cat>
          <c:val>
            <c:numRef>
              <c:f>Sheet1!$B$2:$B$4</c:f>
              <c:numCache>
                <c:formatCode>General</c:formatCode>
                <c:ptCount val="3"/>
                <c:pt idx="0">
                  <c:v>88</c:v>
                </c:pt>
                <c:pt idx="1">
                  <c:v>78</c:v>
                </c:pt>
                <c:pt idx="2">
                  <c:v>67</c:v>
                </c:pt>
              </c:numCache>
            </c:numRef>
          </c:val>
          <c:extLst>
            <c:ext xmlns:c16="http://schemas.microsoft.com/office/drawing/2014/chart" uri="{C3380CC4-5D6E-409C-BE32-E72D297353CC}">
              <c16:uniqueId val="{00000000-9B95-4098-A231-0B9F9132E071}"/>
            </c:ext>
          </c:extLst>
        </c:ser>
        <c:ser>
          <c:idx val="1"/>
          <c:order val="1"/>
          <c:tx>
            <c:strRef>
              <c:f>Sheet1!$C$1</c:f>
              <c:strCache>
                <c:ptCount val="1"/>
                <c:pt idx="0">
                  <c:v>Tuneful</c:v>
                </c:pt>
              </c:strCache>
            </c:strRef>
          </c:tx>
          <c:spPr>
            <a:solidFill>
              <a:schemeClr val="accent2"/>
            </a:solidFill>
            <a:ln>
              <a:noFill/>
            </a:ln>
            <a:effectLst/>
          </c:spPr>
          <c:invertIfNegative val="0"/>
          <c:cat>
            <c:strRef>
              <c:f>Sheet1!$A$2:$A$4</c:f>
              <c:strCache>
                <c:ptCount val="3"/>
                <c:pt idx="0">
                  <c:v>Group A</c:v>
                </c:pt>
                <c:pt idx="1">
                  <c:v>Group B</c:v>
                </c:pt>
                <c:pt idx="2">
                  <c:v>Group C</c:v>
                </c:pt>
              </c:strCache>
            </c:strRef>
          </c:cat>
          <c:val>
            <c:numRef>
              <c:f>Sheet1!$C$2:$C$4</c:f>
              <c:numCache>
                <c:formatCode>General</c:formatCode>
                <c:ptCount val="3"/>
                <c:pt idx="0">
                  <c:v>75</c:v>
                </c:pt>
                <c:pt idx="1">
                  <c:v>44</c:v>
                </c:pt>
                <c:pt idx="2">
                  <c:v>83</c:v>
                </c:pt>
              </c:numCache>
            </c:numRef>
          </c:val>
          <c:extLst>
            <c:ext xmlns:c16="http://schemas.microsoft.com/office/drawing/2014/chart" uri="{C3380CC4-5D6E-409C-BE32-E72D297353CC}">
              <c16:uniqueId val="{00000001-9B95-4098-A231-0B9F9132E071}"/>
            </c:ext>
          </c:extLst>
        </c:ser>
        <c:dLbls>
          <c:showLegendKey val="0"/>
          <c:showVal val="0"/>
          <c:showCatName val="0"/>
          <c:showSerName val="0"/>
          <c:showPercent val="0"/>
          <c:showBubbleSize val="0"/>
        </c:dLbls>
        <c:gapWidth val="219"/>
        <c:overlap val="-27"/>
        <c:axId val="804123039"/>
        <c:axId val="804123999"/>
      </c:barChart>
      <c:catAx>
        <c:axId val="80412303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4123999"/>
        <c:crosses val="autoZero"/>
        <c:auto val="1"/>
        <c:lblAlgn val="ctr"/>
        <c:lblOffset val="100"/>
        <c:noMultiLvlLbl val="0"/>
      </c:catAx>
      <c:valAx>
        <c:axId val="8041239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412303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Groups</a:t>
            </a:r>
            <a:r>
              <a:rPr lang="en-GB" baseline="0"/>
              <a:t> A, B and C</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manualLayout>
          <c:layoutTarget val="inner"/>
          <c:xMode val="edge"/>
          <c:yMode val="edge"/>
          <c:x val="9.4874830770785887E-2"/>
          <c:y val="0.12194986609099505"/>
          <c:w val="0.84590544272369195"/>
          <c:h val="0.70876087130426357"/>
        </c:manualLayout>
      </c:layout>
      <c:scatterChart>
        <c:scatterStyle val="lineMarker"/>
        <c:varyColors val="0"/>
        <c:ser>
          <c:idx val="0"/>
          <c:order val="0"/>
          <c:spPr>
            <a:ln w="381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Charts!$IC$2:$IC$24</c:f>
              <c:numCache>
                <c:formatCode>General</c:formatCode>
                <c:ptCount val="23"/>
                <c:pt idx="0">
                  <c:v>1</c:v>
                </c:pt>
                <c:pt idx="1">
                  <c:v>1</c:v>
                </c:pt>
                <c:pt idx="2">
                  <c:v>1</c:v>
                </c:pt>
                <c:pt idx="3">
                  <c:v>1</c:v>
                </c:pt>
                <c:pt idx="4">
                  <c:v>0</c:v>
                </c:pt>
                <c:pt idx="5">
                  <c:v>1</c:v>
                </c:pt>
                <c:pt idx="6">
                  <c:v>1</c:v>
                </c:pt>
                <c:pt idx="7">
                  <c:v>1</c:v>
                </c:pt>
                <c:pt idx="8">
                  <c:v>0</c:v>
                </c:pt>
                <c:pt idx="9">
                  <c:v>1</c:v>
                </c:pt>
                <c:pt idx="10">
                  <c:v>1</c:v>
                </c:pt>
                <c:pt idx="11">
                  <c:v>1</c:v>
                </c:pt>
                <c:pt idx="12">
                  <c:v>1</c:v>
                </c:pt>
                <c:pt idx="13">
                  <c:v>0</c:v>
                </c:pt>
                <c:pt idx="14">
                  <c:v>1</c:v>
                </c:pt>
                <c:pt idx="15">
                  <c:v>1</c:v>
                </c:pt>
                <c:pt idx="16">
                  <c:v>1</c:v>
                </c:pt>
                <c:pt idx="17">
                  <c:v>1</c:v>
                </c:pt>
                <c:pt idx="18">
                  <c:v>1</c:v>
                </c:pt>
                <c:pt idx="19">
                  <c:v>1</c:v>
                </c:pt>
                <c:pt idx="20">
                  <c:v>0</c:v>
                </c:pt>
                <c:pt idx="21">
                  <c:v>1</c:v>
                </c:pt>
                <c:pt idx="22">
                  <c:v>0</c:v>
                </c:pt>
              </c:numCache>
            </c:numRef>
          </c:xVal>
          <c:yVal>
            <c:numRef>
              <c:f>Charts!$ID$2:$ID$24</c:f>
              <c:numCache>
                <c:formatCode>General</c:formatCode>
                <c:ptCount val="23"/>
                <c:pt idx="0">
                  <c:v>0</c:v>
                </c:pt>
                <c:pt idx="1">
                  <c:v>1</c:v>
                </c:pt>
                <c:pt idx="2">
                  <c:v>1</c:v>
                </c:pt>
                <c:pt idx="3">
                  <c:v>1</c:v>
                </c:pt>
                <c:pt idx="4">
                  <c:v>0</c:v>
                </c:pt>
                <c:pt idx="5">
                  <c:v>1</c:v>
                </c:pt>
                <c:pt idx="6">
                  <c:v>1</c:v>
                </c:pt>
                <c:pt idx="7">
                  <c:v>1</c:v>
                </c:pt>
                <c:pt idx="8">
                  <c:v>0</c:v>
                </c:pt>
                <c:pt idx="9">
                  <c:v>0</c:v>
                </c:pt>
                <c:pt idx="10">
                  <c:v>0</c:v>
                </c:pt>
                <c:pt idx="11">
                  <c:v>0</c:v>
                </c:pt>
                <c:pt idx="12">
                  <c:v>1</c:v>
                </c:pt>
                <c:pt idx="13">
                  <c:v>0</c:v>
                </c:pt>
                <c:pt idx="14">
                  <c:v>1</c:v>
                </c:pt>
                <c:pt idx="15">
                  <c:v>1</c:v>
                </c:pt>
                <c:pt idx="16">
                  <c:v>1</c:v>
                </c:pt>
                <c:pt idx="17">
                  <c:v>1</c:v>
                </c:pt>
                <c:pt idx="18">
                  <c:v>1</c:v>
                </c:pt>
                <c:pt idx="19">
                  <c:v>1</c:v>
                </c:pt>
                <c:pt idx="20">
                  <c:v>0</c:v>
                </c:pt>
                <c:pt idx="21">
                  <c:v>1</c:v>
                </c:pt>
                <c:pt idx="22">
                  <c:v>1</c:v>
                </c:pt>
              </c:numCache>
            </c:numRef>
          </c:yVal>
          <c:smooth val="0"/>
          <c:extLst xmlns="http://schemas.openxmlformats.org/drawingml/2006/chart">
            <c:ext xmlns:c16="http://schemas.microsoft.com/office/drawing/2014/chart" uri="{C3380CC4-5D6E-409C-BE32-E72D297353CC}">
              <c16:uniqueId val="{00000001-809B-4465-989E-1A2C889D74BC}"/>
            </c:ext>
          </c:extLst>
        </c:ser>
        <c:dLbls>
          <c:showLegendKey val="0"/>
          <c:showVal val="0"/>
          <c:showCatName val="0"/>
          <c:showSerName val="0"/>
          <c:showPercent val="0"/>
          <c:showBubbleSize val="0"/>
        </c:dLbls>
        <c:axId val="1533756799"/>
        <c:axId val="1667551071"/>
      </c:scatterChart>
      <c:valAx>
        <c:axId val="153375679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Q19:</a:t>
                </a:r>
                <a:r>
                  <a:rPr lang="en-GB" baseline="0"/>
                  <a:t> Does your voice ever sound tuneful?</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67551071"/>
        <c:crosses val="autoZero"/>
        <c:crossBetween val="midCat"/>
      </c:valAx>
      <c:valAx>
        <c:axId val="1667551071"/>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Q19:</a:t>
                </a:r>
                <a:r>
                  <a:rPr lang="en-GB" baseline="0"/>
                  <a:t> Does your voice ever sound beautiful?</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3756799"/>
        <c:crosses val="autoZero"/>
        <c:crossBetween val="midCat"/>
      </c:valAx>
      <c:spPr>
        <a:noFill/>
        <a:ln>
          <a:noFill/>
        </a:ln>
        <a:effectLst/>
      </c:spPr>
    </c:plotArea>
    <c:plotVisOnly val="1"/>
    <c:dispBlanksAs val="gap"/>
    <c:showDLblsOverMax val="0"/>
    <c:extLst xmlns="http://schemas.openxmlformats.org/drawingml/20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Groups</a:t>
            </a:r>
            <a:r>
              <a:rPr lang="en-US" baseline="0"/>
              <a:t> A, B and C</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Charts!$M$1</c:f>
              <c:strCache>
                <c:ptCount val="1"/>
                <c:pt idx="0">
                  <c:v>S2:Q19 - Clear</c:v>
                </c:pt>
              </c:strCache>
            </c:strRef>
          </c:tx>
          <c:spPr>
            <a:ln w="381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Charts!$L$2:$L$24</c:f>
              <c:numCache>
                <c:formatCode>General</c:formatCode>
                <c:ptCount val="23"/>
                <c:pt idx="0">
                  <c:v>1</c:v>
                </c:pt>
                <c:pt idx="1">
                  <c:v>2</c:v>
                </c:pt>
                <c:pt idx="2">
                  <c:v>2</c:v>
                </c:pt>
                <c:pt idx="3">
                  <c:v>3</c:v>
                </c:pt>
                <c:pt idx="4">
                  <c:v>3</c:v>
                </c:pt>
                <c:pt idx="5">
                  <c:v>2</c:v>
                </c:pt>
                <c:pt idx="6">
                  <c:v>3</c:v>
                </c:pt>
                <c:pt idx="7">
                  <c:v>2</c:v>
                </c:pt>
                <c:pt idx="8">
                  <c:v>3</c:v>
                </c:pt>
                <c:pt idx="9">
                  <c:v>2</c:v>
                </c:pt>
                <c:pt idx="10">
                  <c:v>3</c:v>
                </c:pt>
                <c:pt idx="11">
                  <c:v>2</c:v>
                </c:pt>
                <c:pt idx="12">
                  <c:v>2</c:v>
                </c:pt>
                <c:pt idx="13">
                  <c:v>2</c:v>
                </c:pt>
                <c:pt idx="14">
                  <c:v>2</c:v>
                </c:pt>
                <c:pt idx="15">
                  <c:v>2</c:v>
                </c:pt>
                <c:pt idx="16">
                  <c:v>2</c:v>
                </c:pt>
                <c:pt idx="17">
                  <c:v>3</c:v>
                </c:pt>
                <c:pt idx="18">
                  <c:v>2</c:v>
                </c:pt>
                <c:pt idx="19">
                  <c:v>1</c:v>
                </c:pt>
                <c:pt idx="20">
                  <c:v>3</c:v>
                </c:pt>
                <c:pt idx="21">
                  <c:v>2</c:v>
                </c:pt>
                <c:pt idx="22">
                  <c:v>3</c:v>
                </c:pt>
              </c:numCache>
            </c:numRef>
          </c:xVal>
          <c:yVal>
            <c:numRef>
              <c:f>Charts!$M$2:$M$24</c:f>
              <c:numCache>
                <c:formatCode>General</c:formatCode>
                <c:ptCount val="23"/>
                <c:pt idx="0">
                  <c:v>1</c:v>
                </c:pt>
                <c:pt idx="1">
                  <c:v>1</c:v>
                </c:pt>
                <c:pt idx="2">
                  <c:v>1</c:v>
                </c:pt>
                <c:pt idx="3">
                  <c:v>0</c:v>
                </c:pt>
                <c:pt idx="4">
                  <c:v>0</c:v>
                </c:pt>
                <c:pt idx="5">
                  <c:v>0</c:v>
                </c:pt>
                <c:pt idx="6">
                  <c:v>1</c:v>
                </c:pt>
                <c:pt idx="7">
                  <c:v>1</c:v>
                </c:pt>
                <c:pt idx="8">
                  <c:v>0</c:v>
                </c:pt>
                <c:pt idx="9">
                  <c:v>0</c:v>
                </c:pt>
                <c:pt idx="10">
                  <c:v>0</c:v>
                </c:pt>
                <c:pt idx="11">
                  <c:v>0</c:v>
                </c:pt>
                <c:pt idx="12">
                  <c:v>0</c:v>
                </c:pt>
                <c:pt idx="13">
                  <c:v>1</c:v>
                </c:pt>
                <c:pt idx="14">
                  <c:v>1</c:v>
                </c:pt>
                <c:pt idx="15">
                  <c:v>1</c:v>
                </c:pt>
                <c:pt idx="16">
                  <c:v>0</c:v>
                </c:pt>
                <c:pt idx="17">
                  <c:v>0</c:v>
                </c:pt>
                <c:pt idx="18">
                  <c:v>1</c:v>
                </c:pt>
                <c:pt idx="19">
                  <c:v>1</c:v>
                </c:pt>
                <c:pt idx="20">
                  <c:v>0</c:v>
                </c:pt>
                <c:pt idx="21">
                  <c:v>1</c:v>
                </c:pt>
                <c:pt idx="22">
                  <c:v>0</c:v>
                </c:pt>
              </c:numCache>
            </c:numRef>
          </c:yVal>
          <c:smooth val="0"/>
          <c:extLst xmlns="http://schemas.openxmlformats.org/drawingml/2006/chart">
            <c:ext xmlns:c16="http://schemas.microsoft.com/office/drawing/2014/chart" uri="{C3380CC4-5D6E-409C-BE32-E72D297353CC}">
              <c16:uniqueId val="{00000001-95FA-4D2A-AF04-CAB5C2FC78A8}"/>
            </c:ext>
          </c:extLst>
        </c:ser>
        <c:dLbls>
          <c:showLegendKey val="0"/>
          <c:showVal val="0"/>
          <c:showCatName val="0"/>
          <c:showSerName val="0"/>
          <c:showPercent val="0"/>
          <c:showBubbleSize val="0"/>
        </c:dLbls>
        <c:axId val="1693093104"/>
        <c:axId val="1844683088"/>
      </c:scatterChart>
      <c:valAx>
        <c:axId val="169309310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Q2: Do</a:t>
                </a:r>
                <a:r>
                  <a:rPr lang="en-GB" baseline="0"/>
                  <a:t> you prefer to sing low?</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44683088"/>
        <c:crosses val="autoZero"/>
        <c:crossBetween val="midCat"/>
      </c:valAx>
      <c:valAx>
        <c:axId val="18446830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Q19: Doe</a:t>
                </a:r>
                <a:r>
                  <a:rPr lang="en-US" baseline="0"/>
                  <a:t>s your </a:t>
                </a:r>
                <a:r>
                  <a:rPr lang="en-US"/>
                  <a:t>voice ever sound</a:t>
                </a:r>
                <a:r>
                  <a:rPr lang="en-US" baseline="0"/>
                  <a:t> clear?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93093104"/>
        <c:crosses val="autoZero"/>
        <c:crossBetween val="midCat"/>
      </c:valAx>
      <c:spPr>
        <a:noFill/>
        <a:ln>
          <a:noFill/>
        </a:ln>
        <a:effectLst/>
      </c:spPr>
    </c:plotArea>
    <c:plotVisOnly val="1"/>
    <c:dispBlanksAs val="gap"/>
    <c:showDLblsOverMax val="0"/>
    <c:extLst xmlns="http://schemas.openxmlformats.org/drawingml/20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Groups</a:t>
            </a:r>
            <a:r>
              <a:rPr lang="en-US" baseline="0" dirty="0"/>
              <a:t> A, B and C</a:t>
            </a:r>
            <a:endParaRPr lang="en-US"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Charts!$CZ$1</c:f>
              <c:strCache>
                <c:ptCount val="1"/>
                <c:pt idx="0">
                  <c:v>S2:Q19 - Beautiful</c:v>
                </c:pt>
              </c:strCache>
            </c:strRef>
          </c:tx>
          <c:spPr>
            <a:ln w="381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Charts!$CY$2:$CY$24</c:f>
              <c:numCache>
                <c:formatCode>General</c:formatCode>
                <c:ptCount val="23"/>
                <c:pt idx="0">
                  <c:v>1</c:v>
                </c:pt>
                <c:pt idx="1">
                  <c:v>2</c:v>
                </c:pt>
                <c:pt idx="2">
                  <c:v>2</c:v>
                </c:pt>
                <c:pt idx="3">
                  <c:v>3</c:v>
                </c:pt>
                <c:pt idx="4">
                  <c:v>3</c:v>
                </c:pt>
                <c:pt idx="5">
                  <c:v>2</c:v>
                </c:pt>
                <c:pt idx="6">
                  <c:v>3</c:v>
                </c:pt>
                <c:pt idx="7">
                  <c:v>2</c:v>
                </c:pt>
                <c:pt idx="8">
                  <c:v>3</c:v>
                </c:pt>
                <c:pt idx="9">
                  <c:v>2</c:v>
                </c:pt>
                <c:pt idx="10">
                  <c:v>3</c:v>
                </c:pt>
                <c:pt idx="11">
                  <c:v>2</c:v>
                </c:pt>
                <c:pt idx="12">
                  <c:v>2</c:v>
                </c:pt>
                <c:pt idx="13">
                  <c:v>2</c:v>
                </c:pt>
                <c:pt idx="14">
                  <c:v>2</c:v>
                </c:pt>
                <c:pt idx="15">
                  <c:v>2</c:v>
                </c:pt>
                <c:pt idx="16">
                  <c:v>2</c:v>
                </c:pt>
                <c:pt idx="17">
                  <c:v>3</c:v>
                </c:pt>
                <c:pt idx="18">
                  <c:v>2</c:v>
                </c:pt>
                <c:pt idx="19">
                  <c:v>1</c:v>
                </c:pt>
                <c:pt idx="20">
                  <c:v>3</c:v>
                </c:pt>
                <c:pt idx="21">
                  <c:v>2</c:v>
                </c:pt>
                <c:pt idx="22">
                  <c:v>3</c:v>
                </c:pt>
              </c:numCache>
            </c:numRef>
          </c:xVal>
          <c:yVal>
            <c:numRef>
              <c:f>Charts!$CZ$2:$CZ$24</c:f>
              <c:numCache>
                <c:formatCode>General</c:formatCode>
                <c:ptCount val="23"/>
                <c:pt idx="0">
                  <c:v>1</c:v>
                </c:pt>
                <c:pt idx="1">
                  <c:v>1</c:v>
                </c:pt>
                <c:pt idx="2">
                  <c:v>1</c:v>
                </c:pt>
                <c:pt idx="3">
                  <c:v>1</c:v>
                </c:pt>
                <c:pt idx="4">
                  <c:v>0</c:v>
                </c:pt>
                <c:pt idx="5">
                  <c:v>1</c:v>
                </c:pt>
                <c:pt idx="6">
                  <c:v>1</c:v>
                </c:pt>
                <c:pt idx="7">
                  <c:v>1</c:v>
                </c:pt>
                <c:pt idx="8">
                  <c:v>0</c:v>
                </c:pt>
                <c:pt idx="9">
                  <c:v>1</c:v>
                </c:pt>
                <c:pt idx="10">
                  <c:v>1</c:v>
                </c:pt>
                <c:pt idx="11">
                  <c:v>1</c:v>
                </c:pt>
                <c:pt idx="12">
                  <c:v>1</c:v>
                </c:pt>
                <c:pt idx="13">
                  <c:v>0</c:v>
                </c:pt>
                <c:pt idx="14">
                  <c:v>1</c:v>
                </c:pt>
                <c:pt idx="15">
                  <c:v>1</c:v>
                </c:pt>
                <c:pt idx="16">
                  <c:v>1</c:v>
                </c:pt>
                <c:pt idx="17">
                  <c:v>1</c:v>
                </c:pt>
                <c:pt idx="18">
                  <c:v>1</c:v>
                </c:pt>
                <c:pt idx="19">
                  <c:v>1</c:v>
                </c:pt>
                <c:pt idx="20">
                  <c:v>0</c:v>
                </c:pt>
                <c:pt idx="21">
                  <c:v>1</c:v>
                </c:pt>
                <c:pt idx="22">
                  <c:v>0</c:v>
                </c:pt>
              </c:numCache>
            </c:numRef>
          </c:yVal>
          <c:smooth val="0"/>
          <c:extLst xmlns="http://schemas.openxmlformats.org/drawingml/2006/chart">
            <c:ext xmlns:c16="http://schemas.microsoft.com/office/drawing/2014/chart" uri="{C3380CC4-5D6E-409C-BE32-E72D297353CC}">
              <c16:uniqueId val="{00000001-83EF-4EEA-B581-7ABCCE889DFA}"/>
            </c:ext>
          </c:extLst>
        </c:ser>
        <c:dLbls>
          <c:showLegendKey val="0"/>
          <c:showVal val="0"/>
          <c:showCatName val="0"/>
          <c:showSerName val="0"/>
          <c:showPercent val="0"/>
          <c:showBubbleSize val="0"/>
        </c:dLbls>
        <c:axId val="1530014655"/>
        <c:axId val="1530013695"/>
      </c:scatterChart>
      <c:valAx>
        <c:axId val="1530014655"/>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Q2:</a:t>
                </a:r>
                <a:r>
                  <a:rPr lang="en-GB" baseline="0"/>
                  <a:t> Do you prefer to sing low?</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0013695"/>
        <c:crosses val="autoZero"/>
        <c:crossBetween val="midCat"/>
      </c:valAx>
      <c:valAx>
        <c:axId val="1530013695"/>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Q19:</a:t>
                </a:r>
                <a:r>
                  <a:rPr lang="en-GB" baseline="0"/>
                  <a:t> Does your voice ever sound beautiful?</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30014655"/>
        <c:crosses val="autoZero"/>
        <c:crossBetween val="midCat"/>
      </c:valAx>
      <c:spPr>
        <a:noFill/>
        <a:ln>
          <a:noFill/>
        </a:ln>
        <a:effectLst/>
      </c:spPr>
    </c:plotArea>
    <c:plotVisOnly val="1"/>
    <c:dispBlanksAs val="gap"/>
    <c:showDLblsOverMax val="0"/>
    <c:extLst xmlns="http://schemas.openxmlformats.org/drawingml/20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Groups</a:t>
            </a:r>
            <a:r>
              <a:rPr lang="en-US" baseline="0"/>
              <a:t> A, B and C</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Charts!$AK$1</c:f>
              <c:strCache>
                <c:ptCount val="1"/>
                <c:pt idx="0">
                  <c:v>S2:Q19 - Flexible</c:v>
                </c:pt>
              </c:strCache>
            </c:strRef>
          </c:tx>
          <c:spPr>
            <a:ln w="381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Charts!$AJ$2:$AJ$24</c:f>
              <c:numCache>
                <c:formatCode>General</c:formatCode>
                <c:ptCount val="23"/>
                <c:pt idx="0">
                  <c:v>0</c:v>
                </c:pt>
                <c:pt idx="1">
                  <c:v>0</c:v>
                </c:pt>
                <c:pt idx="2">
                  <c:v>0</c:v>
                </c:pt>
                <c:pt idx="3">
                  <c:v>0</c:v>
                </c:pt>
                <c:pt idx="4">
                  <c:v>0</c:v>
                </c:pt>
                <c:pt idx="5">
                  <c:v>0</c:v>
                </c:pt>
                <c:pt idx="6">
                  <c:v>1</c:v>
                </c:pt>
                <c:pt idx="7">
                  <c:v>1</c:v>
                </c:pt>
                <c:pt idx="8">
                  <c:v>0</c:v>
                </c:pt>
                <c:pt idx="9">
                  <c:v>0</c:v>
                </c:pt>
                <c:pt idx="10">
                  <c:v>0</c:v>
                </c:pt>
                <c:pt idx="11">
                  <c:v>0</c:v>
                </c:pt>
                <c:pt idx="12">
                  <c:v>1</c:v>
                </c:pt>
                <c:pt idx="13">
                  <c:v>0</c:v>
                </c:pt>
                <c:pt idx="14">
                  <c:v>0</c:v>
                </c:pt>
                <c:pt idx="15">
                  <c:v>0</c:v>
                </c:pt>
                <c:pt idx="16">
                  <c:v>0</c:v>
                </c:pt>
                <c:pt idx="17">
                  <c:v>0</c:v>
                </c:pt>
                <c:pt idx="18">
                  <c:v>1</c:v>
                </c:pt>
                <c:pt idx="19">
                  <c:v>1</c:v>
                </c:pt>
                <c:pt idx="20">
                  <c:v>1</c:v>
                </c:pt>
                <c:pt idx="21">
                  <c:v>0</c:v>
                </c:pt>
                <c:pt idx="22">
                  <c:v>1</c:v>
                </c:pt>
              </c:numCache>
            </c:numRef>
          </c:xVal>
          <c:yVal>
            <c:numRef>
              <c:f>Charts!$AK$2:$AK$24</c:f>
              <c:numCache>
                <c:formatCode>General</c:formatCode>
                <c:ptCount val="23"/>
                <c:pt idx="0">
                  <c:v>0</c:v>
                </c:pt>
                <c:pt idx="1">
                  <c:v>0</c:v>
                </c:pt>
                <c:pt idx="2">
                  <c:v>0</c:v>
                </c:pt>
                <c:pt idx="3">
                  <c:v>0</c:v>
                </c:pt>
                <c:pt idx="4">
                  <c:v>1</c:v>
                </c:pt>
                <c:pt idx="5">
                  <c:v>0</c:v>
                </c:pt>
                <c:pt idx="6">
                  <c:v>1</c:v>
                </c:pt>
                <c:pt idx="7">
                  <c:v>1</c:v>
                </c:pt>
                <c:pt idx="8">
                  <c:v>0</c:v>
                </c:pt>
                <c:pt idx="9">
                  <c:v>0</c:v>
                </c:pt>
                <c:pt idx="10">
                  <c:v>0</c:v>
                </c:pt>
                <c:pt idx="11">
                  <c:v>0</c:v>
                </c:pt>
                <c:pt idx="12">
                  <c:v>0</c:v>
                </c:pt>
                <c:pt idx="13">
                  <c:v>0</c:v>
                </c:pt>
                <c:pt idx="14">
                  <c:v>1</c:v>
                </c:pt>
                <c:pt idx="15">
                  <c:v>0</c:v>
                </c:pt>
                <c:pt idx="16">
                  <c:v>0</c:v>
                </c:pt>
                <c:pt idx="17">
                  <c:v>1</c:v>
                </c:pt>
                <c:pt idx="18">
                  <c:v>1</c:v>
                </c:pt>
                <c:pt idx="19">
                  <c:v>1</c:v>
                </c:pt>
                <c:pt idx="20">
                  <c:v>1</c:v>
                </c:pt>
                <c:pt idx="21">
                  <c:v>1</c:v>
                </c:pt>
                <c:pt idx="22">
                  <c:v>1</c:v>
                </c:pt>
              </c:numCache>
            </c:numRef>
          </c:yVal>
          <c:smooth val="0"/>
          <c:extLst xmlns="http://schemas.openxmlformats.org/drawingml/2006/chart">
            <c:ext xmlns:c16="http://schemas.microsoft.com/office/drawing/2014/chart" uri="{C3380CC4-5D6E-409C-BE32-E72D297353CC}">
              <c16:uniqueId val="{00000001-09F0-4B8D-91A4-A0034B11295E}"/>
            </c:ext>
          </c:extLst>
        </c:ser>
        <c:dLbls>
          <c:showLegendKey val="0"/>
          <c:showVal val="0"/>
          <c:showCatName val="0"/>
          <c:showSerName val="0"/>
          <c:showPercent val="0"/>
          <c:showBubbleSize val="0"/>
        </c:dLbls>
        <c:axId val="1508087263"/>
        <c:axId val="1508088223"/>
      </c:scatterChart>
      <c:valAx>
        <c:axId val="1508087263"/>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Q9: Has your voice ever sounded scratchy?</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8088223"/>
        <c:crosses val="autoZero"/>
        <c:crossBetween val="midCat"/>
      </c:valAx>
      <c:valAx>
        <c:axId val="150808822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Q19:</a:t>
                </a:r>
                <a:r>
                  <a:rPr lang="en-GB" baseline="0"/>
                  <a:t> Does your voice ever sound flexible?</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08087263"/>
        <c:crosses val="autoZero"/>
        <c:crossBetween val="midCat"/>
      </c:valAx>
      <c:spPr>
        <a:noFill/>
        <a:ln>
          <a:noFill/>
        </a:ln>
        <a:effectLst/>
      </c:spPr>
    </c:plotArea>
    <c:plotVisOnly val="1"/>
    <c:dispBlanksAs val="gap"/>
    <c:showDLblsOverMax val="0"/>
    <c:extLst xmlns="http://schemas.openxmlformats.org/drawingml/20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Group</a:t>
            </a:r>
            <a:r>
              <a:rPr lang="en-GB" baseline="0"/>
              <a:t> A, B and C</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scatterChart>
        <c:scatterStyle val="lineMarker"/>
        <c:varyColors val="0"/>
        <c:ser>
          <c:idx val="0"/>
          <c:order val="0"/>
          <c:spPr>
            <a:ln w="38100" cap="rnd">
              <a:noFill/>
              <a:round/>
            </a:ln>
            <a:effectLst/>
          </c:spPr>
          <c:marker>
            <c:symbol val="circle"/>
            <c:size val="5"/>
            <c:spPr>
              <a:solidFill>
                <a:schemeClr val="accent1"/>
              </a:solidFill>
              <a:ln w="9525">
                <a:solidFill>
                  <a:schemeClr val="accent1"/>
                </a:solidFill>
              </a:ln>
              <a:effectLst/>
            </c:spPr>
          </c:marker>
          <c:trendline>
            <c:spPr>
              <a:ln w="19050" cap="rnd">
                <a:solidFill>
                  <a:schemeClr val="accent1"/>
                </a:solidFill>
                <a:prstDash val="sysDot"/>
              </a:ln>
              <a:effectLst/>
            </c:spPr>
            <c:trendlineType val="linear"/>
            <c:dispRSqr val="0"/>
            <c:dispEq val="0"/>
          </c:trendline>
          <c:xVal>
            <c:numRef>
              <c:f>Charts!$GK$2:$GK$24</c:f>
              <c:numCache>
                <c:formatCode>General</c:formatCode>
                <c:ptCount val="23"/>
                <c:pt idx="0">
                  <c:v>0</c:v>
                </c:pt>
                <c:pt idx="1">
                  <c:v>0</c:v>
                </c:pt>
                <c:pt idx="2">
                  <c:v>0</c:v>
                </c:pt>
                <c:pt idx="3">
                  <c:v>0</c:v>
                </c:pt>
                <c:pt idx="4">
                  <c:v>0</c:v>
                </c:pt>
                <c:pt idx="5">
                  <c:v>0</c:v>
                </c:pt>
                <c:pt idx="6">
                  <c:v>0</c:v>
                </c:pt>
                <c:pt idx="7">
                  <c:v>1</c:v>
                </c:pt>
                <c:pt idx="8">
                  <c:v>0</c:v>
                </c:pt>
                <c:pt idx="9">
                  <c:v>0</c:v>
                </c:pt>
                <c:pt idx="10">
                  <c:v>0</c:v>
                </c:pt>
                <c:pt idx="11">
                  <c:v>0</c:v>
                </c:pt>
                <c:pt idx="12">
                  <c:v>0</c:v>
                </c:pt>
                <c:pt idx="13">
                  <c:v>0</c:v>
                </c:pt>
                <c:pt idx="14">
                  <c:v>0</c:v>
                </c:pt>
                <c:pt idx="15">
                  <c:v>0</c:v>
                </c:pt>
                <c:pt idx="16">
                  <c:v>0</c:v>
                </c:pt>
                <c:pt idx="17">
                  <c:v>1</c:v>
                </c:pt>
                <c:pt idx="18">
                  <c:v>1</c:v>
                </c:pt>
                <c:pt idx="19">
                  <c:v>0</c:v>
                </c:pt>
                <c:pt idx="20">
                  <c:v>0</c:v>
                </c:pt>
                <c:pt idx="21">
                  <c:v>0</c:v>
                </c:pt>
                <c:pt idx="22">
                  <c:v>0</c:v>
                </c:pt>
              </c:numCache>
            </c:numRef>
          </c:xVal>
          <c:yVal>
            <c:numRef>
              <c:f>Charts!$GL$2:$GL$24</c:f>
              <c:numCache>
                <c:formatCode>General</c:formatCode>
                <c:ptCount val="23"/>
                <c:pt idx="0">
                  <c:v>0</c:v>
                </c:pt>
                <c:pt idx="1">
                  <c:v>0</c:v>
                </c:pt>
                <c:pt idx="2">
                  <c:v>0</c:v>
                </c:pt>
                <c:pt idx="3">
                  <c:v>0</c:v>
                </c:pt>
                <c:pt idx="4">
                  <c:v>1</c:v>
                </c:pt>
                <c:pt idx="5">
                  <c:v>0</c:v>
                </c:pt>
                <c:pt idx="6">
                  <c:v>1</c:v>
                </c:pt>
                <c:pt idx="7">
                  <c:v>1</c:v>
                </c:pt>
                <c:pt idx="8">
                  <c:v>0</c:v>
                </c:pt>
                <c:pt idx="9">
                  <c:v>0</c:v>
                </c:pt>
                <c:pt idx="10">
                  <c:v>0</c:v>
                </c:pt>
                <c:pt idx="11">
                  <c:v>0</c:v>
                </c:pt>
                <c:pt idx="12">
                  <c:v>0</c:v>
                </c:pt>
                <c:pt idx="13">
                  <c:v>0</c:v>
                </c:pt>
                <c:pt idx="14">
                  <c:v>1</c:v>
                </c:pt>
                <c:pt idx="15">
                  <c:v>0</c:v>
                </c:pt>
                <c:pt idx="16">
                  <c:v>0</c:v>
                </c:pt>
                <c:pt idx="17">
                  <c:v>1</c:v>
                </c:pt>
                <c:pt idx="18">
                  <c:v>1</c:v>
                </c:pt>
                <c:pt idx="19">
                  <c:v>1</c:v>
                </c:pt>
                <c:pt idx="20">
                  <c:v>1</c:v>
                </c:pt>
                <c:pt idx="21">
                  <c:v>1</c:v>
                </c:pt>
                <c:pt idx="22">
                  <c:v>1</c:v>
                </c:pt>
              </c:numCache>
            </c:numRef>
          </c:yVal>
          <c:smooth val="0"/>
          <c:extLst xmlns="http://schemas.openxmlformats.org/drawingml/2006/chart">
            <c:ext xmlns:c16="http://schemas.microsoft.com/office/drawing/2014/chart" uri="{C3380CC4-5D6E-409C-BE32-E72D297353CC}">
              <c16:uniqueId val="{00000001-47BD-4728-A3D2-DE1E93620FE7}"/>
            </c:ext>
          </c:extLst>
        </c:ser>
        <c:dLbls>
          <c:showLegendKey val="0"/>
          <c:showVal val="0"/>
          <c:showCatName val="0"/>
          <c:showSerName val="0"/>
          <c:showPercent val="0"/>
          <c:showBubbleSize val="0"/>
        </c:dLbls>
        <c:axId val="1684233760"/>
        <c:axId val="1684235200"/>
      </c:scatterChart>
      <c:valAx>
        <c:axId val="1684233760"/>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Q19:</a:t>
                </a:r>
                <a:r>
                  <a:rPr lang="en-GB" baseline="0"/>
                  <a:t> Does your voice ever sound flexible?</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4235200"/>
        <c:crosses val="autoZero"/>
        <c:crossBetween val="midCat"/>
      </c:valAx>
      <c:valAx>
        <c:axId val="16842352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Q9:</a:t>
                </a:r>
                <a:r>
                  <a:rPr lang="en-GB" baseline="0"/>
                  <a:t> Has your voice ever sounded thin?</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GB"/>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84233760"/>
        <c:crosses val="autoZero"/>
        <c:crossBetween val="midCat"/>
      </c:valAx>
      <c:spPr>
        <a:noFill/>
        <a:ln>
          <a:noFill/>
        </a:ln>
        <a:effectLst/>
      </c:spPr>
    </c:plotArea>
    <c:plotVisOnly val="1"/>
    <c:dispBlanksAs val="gap"/>
    <c:showDLblsOverMax val="0"/>
    <c:extLst xmlns="http://schemas.openxmlformats.org/drawingml/2006/char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Did you speak to anyone for Help?</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Class Teacher</c:v>
                </c:pt>
              </c:strCache>
            </c:strRef>
          </c:tx>
          <c:spPr>
            <a:solidFill>
              <a:schemeClr val="accent1"/>
            </a:solidFill>
            <a:ln>
              <a:noFill/>
            </a:ln>
            <a:effectLst/>
          </c:spPr>
          <c:invertIfNegative val="0"/>
          <c:cat>
            <c:strRef>
              <c:f>Sheet1!$A$2</c:f>
              <c:strCache>
                <c:ptCount val="1"/>
                <c:pt idx="0">
                  <c:v>All Groups</c:v>
                </c:pt>
              </c:strCache>
            </c:strRef>
          </c:cat>
          <c:val>
            <c:numRef>
              <c:f>Sheet1!$B$2</c:f>
              <c:numCache>
                <c:formatCode>General</c:formatCode>
                <c:ptCount val="1"/>
                <c:pt idx="0">
                  <c:v>7</c:v>
                </c:pt>
              </c:numCache>
            </c:numRef>
          </c:val>
          <c:extLst>
            <c:ext xmlns:c16="http://schemas.microsoft.com/office/drawing/2014/chart" uri="{C3380CC4-5D6E-409C-BE32-E72D297353CC}">
              <c16:uniqueId val="{00000000-3734-4372-90D4-78294F58CF14}"/>
            </c:ext>
          </c:extLst>
        </c:ser>
        <c:ser>
          <c:idx val="1"/>
          <c:order val="1"/>
          <c:tx>
            <c:strRef>
              <c:f>Sheet1!$C$1</c:f>
              <c:strCache>
                <c:ptCount val="1"/>
                <c:pt idx="0">
                  <c:v>Singing Teacher</c:v>
                </c:pt>
              </c:strCache>
            </c:strRef>
          </c:tx>
          <c:spPr>
            <a:solidFill>
              <a:schemeClr val="accent2"/>
            </a:solidFill>
            <a:ln>
              <a:noFill/>
            </a:ln>
            <a:effectLst/>
          </c:spPr>
          <c:invertIfNegative val="0"/>
          <c:cat>
            <c:strRef>
              <c:f>Sheet1!$A$2</c:f>
              <c:strCache>
                <c:ptCount val="1"/>
                <c:pt idx="0">
                  <c:v>All Groups</c:v>
                </c:pt>
              </c:strCache>
            </c:strRef>
          </c:cat>
          <c:val>
            <c:numRef>
              <c:f>Sheet1!$C$2</c:f>
              <c:numCache>
                <c:formatCode>General</c:formatCode>
                <c:ptCount val="1"/>
                <c:pt idx="0">
                  <c:v>7</c:v>
                </c:pt>
              </c:numCache>
            </c:numRef>
          </c:val>
          <c:extLst>
            <c:ext xmlns:c16="http://schemas.microsoft.com/office/drawing/2014/chart" uri="{C3380CC4-5D6E-409C-BE32-E72D297353CC}">
              <c16:uniqueId val="{00000001-3734-4372-90D4-78294F58CF14}"/>
            </c:ext>
          </c:extLst>
        </c:ser>
        <c:ser>
          <c:idx val="2"/>
          <c:order val="2"/>
          <c:tx>
            <c:strRef>
              <c:f>Sheet1!$D$1</c:f>
              <c:strCache>
                <c:ptCount val="1"/>
                <c:pt idx="0">
                  <c:v>Choir Leader</c:v>
                </c:pt>
              </c:strCache>
            </c:strRef>
          </c:tx>
          <c:spPr>
            <a:solidFill>
              <a:schemeClr val="accent3"/>
            </a:solidFill>
            <a:ln>
              <a:noFill/>
            </a:ln>
            <a:effectLst/>
          </c:spPr>
          <c:invertIfNegative val="0"/>
          <c:cat>
            <c:strRef>
              <c:f>Sheet1!$A$2</c:f>
              <c:strCache>
                <c:ptCount val="1"/>
                <c:pt idx="0">
                  <c:v>All Groups</c:v>
                </c:pt>
              </c:strCache>
            </c:strRef>
          </c:cat>
          <c:val>
            <c:numRef>
              <c:f>Sheet1!$D$2</c:f>
              <c:numCache>
                <c:formatCode>General</c:formatCode>
                <c:ptCount val="1"/>
                <c:pt idx="0">
                  <c:v>13</c:v>
                </c:pt>
              </c:numCache>
            </c:numRef>
          </c:val>
          <c:extLst>
            <c:ext xmlns:c16="http://schemas.microsoft.com/office/drawing/2014/chart" uri="{C3380CC4-5D6E-409C-BE32-E72D297353CC}">
              <c16:uniqueId val="{00000002-3734-4372-90D4-78294F58CF14}"/>
            </c:ext>
          </c:extLst>
        </c:ser>
        <c:ser>
          <c:idx val="3"/>
          <c:order val="3"/>
          <c:tx>
            <c:strRef>
              <c:f>Sheet1!$E$1</c:f>
              <c:strCache>
                <c:ptCount val="1"/>
                <c:pt idx="0">
                  <c:v>Parent</c:v>
                </c:pt>
              </c:strCache>
            </c:strRef>
          </c:tx>
          <c:spPr>
            <a:solidFill>
              <a:schemeClr val="accent4"/>
            </a:solidFill>
            <a:ln>
              <a:noFill/>
            </a:ln>
            <a:effectLst/>
          </c:spPr>
          <c:invertIfNegative val="0"/>
          <c:cat>
            <c:strRef>
              <c:f>Sheet1!$A$2</c:f>
              <c:strCache>
                <c:ptCount val="1"/>
                <c:pt idx="0">
                  <c:v>All Groups</c:v>
                </c:pt>
              </c:strCache>
            </c:strRef>
          </c:cat>
          <c:val>
            <c:numRef>
              <c:f>Sheet1!$E$2</c:f>
              <c:numCache>
                <c:formatCode>General</c:formatCode>
                <c:ptCount val="1"/>
                <c:pt idx="0">
                  <c:v>40</c:v>
                </c:pt>
              </c:numCache>
            </c:numRef>
          </c:val>
          <c:extLst>
            <c:ext xmlns:c16="http://schemas.microsoft.com/office/drawing/2014/chart" uri="{C3380CC4-5D6E-409C-BE32-E72D297353CC}">
              <c16:uniqueId val="{00000003-3734-4372-90D4-78294F58CF14}"/>
            </c:ext>
          </c:extLst>
        </c:ser>
        <c:ser>
          <c:idx val="4"/>
          <c:order val="4"/>
          <c:tx>
            <c:strRef>
              <c:f>Sheet1!$F$1</c:f>
              <c:strCache>
                <c:ptCount val="1"/>
                <c:pt idx="0">
                  <c:v>Doctor</c:v>
                </c:pt>
              </c:strCache>
            </c:strRef>
          </c:tx>
          <c:spPr>
            <a:solidFill>
              <a:schemeClr val="accent5"/>
            </a:solidFill>
            <a:ln>
              <a:noFill/>
            </a:ln>
            <a:effectLst/>
          </c:spPr>
          <c:invertIfNegative val="0"/>
          <c:cat>
            <c:strRef>
              <c:f>Sheet1!$A$2</c:f>
              <c:strCache>
                <c:ptCount val="1"/>
                <c:pt idx="0">
                  <c:v>All Groups</c:v>
                </c:pt>
              </c:strCache>
            </c:strRef>
          </c:cat>
          <c:val>
            <c:numRef>
              <c:f>Sheet1!$F$2</c:f>
              <c:numCache>
                <c:formatCode>General</c:formatCode>
                <c:ptCount val="1"/>
                <c:pt idx="0">
                  <c:v>10</c:v>
                </c:pt>
              </c:numCache>
            </c:numRef>
          </c:val>
          <c:extLst>
            <c:ext xmlns:c16="http://schemas.microsoft.com/office/drawing/2014/chart" uri="{C3380CC4-5D6E-409C-BE32-E72D297353CC}">
              <c16:uniqueId val="{00000004-3734-4372-90D4-78294F58CF14}"/>
            </c:ext>
          </c:extLst>
        </c:ser>
        <c:ser>
          <c:idx val="5"/>
          <c:order val="5"/>
          <c:tx>
            <c:strRef>
              <c:f>Sheet1!$G$1</c:f>
              <c:strCache>
                <c:ptCount val="1"/>
                <c:pt idx="0">
                  <c:v>Someone Else</c:v>
                </c:pt>
              </c:strCache>
            </c:strRef>
          </c:tx>
          <c:spPr>
            <a:solidFill>
              <a:schemeClr val="accent6"/>
            </a:solidFill>
            <a:ln>
              <a:noFill/>
            </a:ln>
            <a:effectLst/>
          </c:spPr>
          <c:invertIfNegative val="0"/>
          <c:cat>
            <c:strRef>
              <c:f>Sheet1!$A$2</c:f>
              <c:strCache>
                <c:ptCount val="1"/>
                <c:pt idx="0">
                  <c:v>All Groups</c:v>
                </c:pt>
              </c:strCache>
            </c:strRef>
          </c:cat>
          <c:val>
            <c:numRef>
              <c:f>Sheet1!$G$2</c:f>
              <c:numCache>
                <c:formatCode>General</c:formatCode>
                <c:ptCount val="1"/>
                <c:pt idx="0">
                  <c:v>23</c:v>
                </c:pt>
              </c:numCache>
            </c:numRef>
          </c:val>
          <c:extLst>
            <c:ext xmlns:c16="http://schemas.microsoft.com/office/drawing/2014/chart" uri="{C3380CC4-5D6E-409C-BE32-E72D297353CC}">
              <c16:uniqueId val="{00000005-3734-4372-90D4-78294F58CF14}"/>
            </c:ext>
          </c:extLst>
        </c:ser>
        <c:dLbls>
          <c:showLegendKey val="0"/>
          <c:showVal val="0"/>
          <c:showCatName val="0"/>
          <c:showSerName val="0"/>
          <c:showPercent val="0"/>
          <c:showBubbleSize val="0"/>
        </c:dLbls>
        <c:gapWidth val="219"/>
        <c:overlap val="-27"/>
        <c:axId val="36948543"/>
        <c:axId val="36953343"/>
      </c:barChart>
      <c:catAx>
        <c:axId val="36948543"/>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Trusted Adults/Groups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953343"/>
        <c:crosses val="autoZero"/>
        <c:auto val="1"/>
        <c:lblAlgn val="ctr"/>
        <c:lblOffset val="100"/>
        <c:noMultiLvlLbl val="0"/>
      </c:catAx>
      <c:valAx>
        <c:axId val="3695334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694854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Did</a:t>
            </a:r>
            <a:r>
              <a:rPr lang="en-GB" baseline="0"/>
              <a:t> you speak to anyone for Help?</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Class Teacher</c:v>
                </c:pt>
              </c:strCache>
            </c:strRef>
          </c:tx>
          <c:spPr>
            <a:solidFill>
              <a:schemeClr val="accent1"/>
            </a:solidFill>
            <a:ln>
              <a:noFill/>
            </a:ln>
            <a:effectLst/>
          </c:spPr>
          <c:invertIfNegative val="0"/>
          <c:cat>
            <c:strRef>
              <c:f>Sheet1!$A$2:$A$4</c:f>
              <c:strCache>
                <c:ptCount val="3"/>
                <c:pt idx="0">
                  <c:v>Group A</c:v>
                </c:pt>
                <c:pt idx="1">
                  <c:v>Group B</c:v>
                </c:pt>
                <c:pt idx="2">
                  <c:v>Group C</c:v>
                </c:pt>
              </c:strCache>
            </c:strRef>
          </c:cat>
          <c:val>
            <c:numRef>
              <c:f>Sheet1!$B$2:$B$4</c:f>
              <c:numCache>
                <c:formatCode>General</c:formatCode>
                <c:ptCount val="3"/>
                <c:pt idx="0">
                  <c:v>50</c:v>
                </c:pt>
                <c:pt idx="1">
                  <c:v>0</c:v>
                </c:pt>
                <c:pt idx="2">
                  <c:v>50</c:v>
                </c:pt>
              </c:numCache>
            </c:numRef>
          </c:val>
          <c:extLst>
            <c:ext xmlns:c16="http://schemas.microsoft.com/office/drawing/2014/chart" uri="{C3380CC4-5D6E-409C-BE32-E72D297353CC}">
              <c16:uniqueId val="{00000000-CF82-48F5-AC6B-BE9D3D043C47}"/>
            </c:ext>
          </c:extLst>
        </c:ser>
        <c:ser>
          <c:idx val="1"/>
          <c:order val="1"/>
          <c:tx>
            <c:strRef>
              <c:f>Sheet1!$C$1</c:f>
              <c:strCache>
                <c:ptCount val="1"/>
                <c:pt idx="0">
                  <c:v>Singing Teacher</c:v>
                </c:pt>
              </c:strCache>
            </c:strRef>
          </c:tx>
          <c:spPr>
            <a:solidFill>
              <a:schemeClr val="accent2"/>
            </a:solidFill>
            <a:ln>
              <a:noFill/>
            </a:ln>
            <a:effectLst/>
          </c:spPr>
          <c:invertIfNegative val="0"/>
          <c:cat>
            <c:strRef>
              <c:f>Sheet1!$A$2:$A$4</c:f>
              <c:strCache>
                <c:ptCount val="3"/>
                <c:pt idx="0">
                  <c:v>Group A</c:v>
                </c:pt>
                <c:pt idx="1">
                  <c:v>Group B</c:v>
                </c:pt>
                <c:pt idx="2">
                  <c:v>Group C</c:v>
                </c:pt>
              </c:strCache>
            </c:strRef>
          </c:cat>
          <c:val>
            <c:numRef>
              <c:f>Sheet1!$C$2:$C$4</c:f>
              <c:numCache>
                <c:formatCode>General</c:formatCode>
                <c:ptCount val="3"/>
                <c:pt idx="0">
                  <c:v>100</c:v>
                </c:pt>
                <c:pt idx="1">
                  <c:v>0</c:v>
                </c:pt>
                <c:pt idx="2">
                  <c:v>0</c:v>
                </c:pt>
              </c:numCache>
            </c:numRef>
          </c:val>
          <c:extLst>
            <c:ext xmlns:c16="http://schemas.microsoft.com/office/drawing/2014/chart" uri="{C3380CC4-5D6E-409C-BE32-E72D297353CC}">
              <c16:uniqueId val="{00000001-CF82-48F5-AC6B-BE9D3D043C47}"/>
            </c:ext>
          </c:extLst>
        </c:ser>
        <c:ser>
          <c:idx val="2"/>
          <c:order val="2"/>
          <c:tx>
            <c:strRef>
              <c:f>Sheet1!$D$1</c:f>
              <c:strCache>
                <c:ptCount val="1"/>
                <c:pt idx="0">
                  <c:v>Choir Leader</c:v>
                </c:pt>
              </c:strCache>
            </c:strRef>
          </c:tx>
          <c:spPr>
            <a:solidFill>
              <a:schemeClr val="accent3"/>
            </a:solidFill>
            <a:ln>
              <a:noFill/>
            </a:ln>
            <a:effectLst/>
          </c:spPr>
          <c:invertIfNegative val="0"/>
          <c:cat>
            <c:strRef>
              <c:f>Sheet1!$A$2:$A$4</c:f>
              <c:strCache>
                <c:ptCount val="3"/>
                <c:pt idx="0">
                  <c:v>Group A</c:v>
                </c:pt>
                <c:pt idx="1">
                  <c:v>Group B</c:v>
                </c:pt>
                <c:pt idx="2">
                  <c:v>Group C</c:v>
                </c:pt>
              </c:strCache>
            </c:strRef>
          </c:cat>
          <c:val>
            <c:numRef>
              <c:f>Sheet1!$D$2:$D$4</c:f>
              <c:numCache>
                <c:formatCode>General</c:formatCode>
                <c:ptCount val="3"/>
                <c:pt idx="0">
                  <c:v>50</c:v>
                </c:pt>
                <c:pt idx="1">
                  <c:v>25</c:v>
                </c:pt>
                <c:pt idx="2">
                  <c:v>25</c:v>
                </c:pt>
              </c:numCache>
            </c:numRef>
          </c:val>
          <c:extLst>
            <c:ext xmlns:c16="http://schemas.microsoft.com/office/drawing/2014/chart" uri="{C3380CC4-5D6E-409C-BE32-E72D297353CC}">
              <c16:uniqueId val="{00000002-CF82-48F5-AC6B-BE9D3D043C47}"/>
            </c:ext>
          </c:extLst>
        </c:ser>
        <c:ser>
          <c:idx val="3"/>
          <c:order val="3"/>
          <c:tx>
            <c:strRef>
              <c:f>Sheet1!$E$1</c:f>
              <c:strCache>
                <c:ptCount val="1"/>
                <c:pt idx="0">
                  <c:v>Parent</c:v>
                </c:pt>
              </c:strCache>
            </c:strRef>
          </c:tx>
          <c:spPr>
            <a:solidFill>
              <a:schemeClr val="accent4"/>
            </a:solidFill>
            <a:ln>
              <a:noFill/>
            </a:ln>
            <a:effectLst/>
          </c:spPr>
          <c:invertIfNegative val="0"/>
          <c:cat>
            <c:strRef>
              <c:f>Sheet1!$A$2:$A$4</c:f>
              <c:strCache>
                <c:ptCount val="3"/>
                <c:pt idx="0">
                  <c:v>Group A</c:v>
                </c:pt>
                <c:pt idx="1">
                  <c:v>Group B</c:v>
                </c:pt>
                <c:pt idx="2">
                  <c:v>Group C</c:v>
                </c:pt>
              </c:strCache>
            </c:strRef>
          </c:cat>
          <c:val>
            <c:numRef>
              <c:f>Sheet1!$E$2:$E$4</c:f>
              <c:numCache>
                <c:formatCode>General</c:formatCode>
                <c:ptCount val="3"/>
                <c:pt idx="0">
                  <c:v>33</c:v>
                </c:pt>
                <c:pt idx="1">
                  <c:v>17</c:v>
                </c:pt>
                <c:pt idx="2">
                  <c:v>50</c:v>
                </c:pt>
              </c:numCache>
            </c:numRef>
          </c:val>
          <c:extLst>
            <c:ext xmlns:c16="http://schemas.microsoft.com/office/drawing/2014/chart" uri="{C3380CC4-5D6E-409C-BE32-E72D297353CC}">
              <c16:uniqueId val="{00000003-CF82-48F5-AC6B-BE9D3D043C47}"/>
            </c:ext>
          </c:extLst>
        </c:ser>
        <c:ser>
          <c:idx val="4"/>
          <c:order val="4"/>
          <c:tx>
            <c:strRef>
              <c:f>Sheet1!$F$1</c:f>
              <c:strCache>
                <c:ptCount val="1"/>
                <c:pt idx="0">
                  <c:v>Doctor</c:v>
                </c:pt>
              </c:strCache>
            </c:strRef>
          </c:tx>
          <c:spPr>
            <a:solidFill>
              <a:schemeClr val="accent5"/>
            </a:solidFill>
            <a:ln>
              <a:noFill/>
            </a:ln>
            <a:effectLst/>
          </c:spPr>
          <c:invertIfNegative val="0"/>
          <c:cat>
            <c:strRef>
              <c:f>Sheet1!$A$2:$A$4</c:f>
              <c:strCache>
                <c:ptCount val="3"/>
                <c:pt idx="0">
                  <c:v>Group A</c:v>
                </c:pt>
                <c:pt idx="1">
                  <c:v>Group B</c:v>
                </c:pt>
                <c:pt idx="2">
                  <c:v>Group C</c:v>
                </c:pt>
              </c:strCache>
            </c:strRef>
          </c:cat>
          <c:val>
            <c:numRef>
              <c:f>Sheet1!$F$2:$F$4</c:f>
              <c:numCache>
                <c:formatCode>General</c:formatCode>
                <c:ptCount val="3"/>
                <c:pt idx="0">
                  <c:v>33.299999999999997</c:v>
                </c:pt>
                <c:pt idx="1">
                  <c:v>33.299999999999997</c:v>
                </c:pt>
                <c:pt idx="2">
                  <c:v>33.299999999999997</c:v>
                </c:pt>
              </c:numCache>
            </c:numRef>
          </c:val>
          <c:extLst>
            <c:ext xmlns:c16="http://schemas.microsoft.com/office/drawing/2014/chart" uri="{C3380CC4-5D6E-409C-BE32-E72D297353CC}">
              <c16:uniqueId val="{00000004-CF82-48F5-AC6B-BE9D3D043C47}"/>
            </c:ext>
          </c:extLst>
        </c:ser>
        <c:ser>
          <c:idx val="5"/>
          <c:order val="5"/>
          <c:tx>
            <c:strRef>
              <c:f>Sheet1!$G$1</c:f>
              <c:strCache>
                <c:ptCount val="1"/>
                <c:pt idx="0">
                  <c:v>Someone Else</c:v>
                </c:pt>
              </c:strCache>
            </c:strRef>
          </c:tx>
          <c:spPr>
            <a:solidFill>
              <a:schemeClr val="accent6"/>
            </a:solidFill>
            <a:ln>
              <a:noFill/>
            </a:ln>
            <a:effectLst/>
          </c:spPr>
          <c:invertIfNegative val="0"/>
          <c:cat>
            <c:strRef>
              <c:f>Sheet1!$A$2:$A$4</c:f>
              <c:strCache>
                <c:ptCount val="3"/>
                <c:pt idx="0">
                  <c:v>Group A</c:v>
                </c:pt>
                <c:pt idx="1">
                  <c:v>Group B</c:v>
                </c:pt>
                <c:pt idx="2">
                  <c:v>Group C</c:v>
                </c:pt>
              </c:strCache>
            </c:strRef>
          </c:cat>
          <c:val>
            <c:numRef>
              <c:f>Sheet1!$G$2:$G$4</c:f>
              <c:numCache>
                <c:formatCode>General</c:formatCode>
                <c:ptCount val="3"/>
                <c:pt idx="0">
                  <c:v>29</c:v>
                </c:pt>
                <c:pt idx="1">
                  <c:v>29</c:v>
                </c:pt>
                <c:pt idx="2">
                  <c:v>42</c:v>
                </c:pt>
              </c:numCache>
            </c:numRef>
          </c:val>
          <c:extLst>
            <c:ext xmlns:c16="http://schemas.microsoft.com/office/drawing/2014/chart" uri="{C3380CC4-5D6E-409C-BE32-E72D297353CC}">
              <c16:uniqueId val="{00000005-CF82-48F5-AC6B-BE9D3D043C47}"/>
            </c:ext>
          </c:extLst>
        </c:ser>
        <c:dLbls>
          <c:showLegendKey val="0"/>
          <c:showVal val="0"/>
          <c:showCatName val="0"/>
          <c:showSerName val="0"/>
          <c:showPercent val="0"/>
          <c:showBubbleSize val="0"/>
        </c:dLbls>
        <c:gapWidth val="219"/>
        <c:overlap val="-27"/>
        <c:axId val="2034362863"/>
        <c:axId val="2034360463"/>
      </c:barChart>
      <c:catAx>
        <c:axId val="203436286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34360463"/>
        <c:crosses val="autoZero"/>
        <c:auto val="1"/>
        <c:lblAlgn val="ctr"/>
        <c:lblOffset val="100"/>
        <c:noMultiLvlLbl val="0"/>
      </c:catAx>
      <c:valAx>
        <c:axId val="203436046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Percentage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3436286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0.45089</cdr:x>
      <cdr:y>0.62726</cdr:y>
    </cdr:from>
    <cdr:to>
      <cdr:x>0.46838</cdr:x>
      <cdr:y>0.72537</cdr:y>
    </cdr:to>
    <cdr:sp macro="" textlink="">
      <cdr:nvSpPr>
        <cdr:cNvPr id="2" name="Arrow: Down 1">
          <a:extLst xmlns:a="http://schemas.openxmlformats.org/drawingml/2006/main">
            <a:ext uri="{FF2B5EF4-FFF2-40B4-BE49-F238E27FC236}">
              <a16:creationId xmlns:a16="http://schemas.microsoft.com/office/drawing/2014/main" id="{E3D98C24-0F80-1ADB-CCB7-471FD72AA539}"/>
            </a:ext>
          </a:extLst>
        </cdr:cNvPr>
        <cdr:cNvSpPr/>
      </cdr:nvSpPr>
      <cdr:spPr>
        <a:xfrm xmlns:a="http://schemas.openxmlformats.org/drawingml/2006/main">
          <a:off x="4911726" y="3251199"/>
          <a:ext cx="190500" cy="508508"/>
        </a:xfrm>
        <a:prstGeom xmlns:a="http://schemas.openxmlformats.org/drawingml/2006/main" prst="downArrow">
          <a:avLst/>
        </a:prstGeom>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endParaRPr lang="en-GB" kern="1200"/>
        </a:p>
      </cdr:txBody>
    </cdr:sp>
  </cdr:relSizeAnchor>
  <cdr:relSizeAnchor xmlns:cdr="http://schemas.openxmlformats.org/drawingml/2006/chartDrawing">
    <cdr:from>
      <cdr:x>0.75984</cdr:x>
      <cdr:y>0.06126</cdr:y>
    </cdr:from>
    <cdr:to>
      <cdr:x>0.77383</cdr:x>
      <cdr:y>0.15446</cdr:y>
    </cdr:to>
    <cdr:sp macro="" textlink="">
      <cdr:nvSpPr>
        <cdr:cNvPr id="3" name="Arrow: Down 2">
          <a:extLst xmlns:a="http://schemas.openxmlformats.org/drawingml/2006/main">
            <a:ext uri="{FF2B5EF4-FFF2-40B4-BE49-F238E27FC236}">
              <a16:creationId xmlns:a16="http://schemas.microsoft.com/office/drawing/2014/main" id="{2AC99186-DBE6-3D61-9C07-BCCA7B7E5750}"/>
            </a:ext>
          </a:extLst>
        </cdr:cNvPr>
        <cdr:cNvSpPr/>
      </cdr:nvSpPr>
      <cdr:spPr>
        <a:xfrm xmlns:a="http://schemas.openxmlformats.org/drawingml/2006/main">
          <a:off x="8277226" y="317499"/>
          <a:ext cx="152400" cy="483108"/>
        </a:xfrm>
        <a:prstGeom xmlns:a="http://schemas.openxmlformats.org/drawingml/2006/main" prst="downArrow">
          <a:avLst/>
        </a:prstGeom>
      </cdr:spPr>
      <cdr:style>
        <a:lnRef xmlns:a="http://schemas.openxmlformats.org/drawingml/2006/main" idx="2">
          <a:schemeClr val="accent1">
            <a:shade val="15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a:lstStyle xmlns:a="http://schemas.openxmlformats.org/drawingml/2006/main">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xmlns:a="http://schemas.openxmlformats.org/drawingml/2006/main">
          <a:endParaRPr lang="en-GB" kern="120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85C262-0E1B-4356-B36D-78F6F62EE925}" type="datetimeFigureOut">
              <a:rPr lang="en-GB" smtClean="0"/>
              <a:t>01/09/2025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971FBB-BC12-4723-BF61-425229E1B060}" type="slidenum">
              <a:rPr lang="en-GB" smtClean="0"/>
              <a:t>‹#›</a:t>
            </a:fld>
            <a:endParaRPr lang="en-GB"/>
          </a:p>
        </p:txBody>
      </p:sp>
    </p:spTree>
    <p:extLst>
      <p:ext uri="{BB962C8B-B14F-4D97-AF65-F5344CB8AC3E}">
        <p14:creationId xmlns:p14="http://schemas.microsoft.com/office/powerpoint/2010/main" val="502153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a teacher of Singing to children aged 5-18. I also sing at an Abbey as a Female Chorister. In previous research, I explored Female Adolescent Voice change in girls aged 10-16 where I came across a research gap in the singing voices of girls aged 9-11 (Skelton, 2007). The majority of my pupils fall into this age and gender category and I became interested in whether they experience voice change at this early age. Boys have been extensively researched over the last century, probably due in part to the UK Cathedral Choral tradition (which was exclusively male) and their audible voice change. Sweet (2015) noted that boys receive structured support for adolescent voice change at this time of their lives, whilst girls’, whose voice change is more subtle, are often left to navigate this time on their own. </a:t>
            </a:r>
          </a:p>
          <a:p>
            <a:endParaRPr lang="en-GB" dirty="0"/>
          </a:p>
          <a:p>
            <a:r>
              <a:rPr lang="en-GB" dirty="0"/>
              <a:t>It has been found that choir numbers for young people are dwindling globally and in the UK. I was interested in why this might be the case.</a:t>
            </a:r>
          </a:p>
          <a:p>
            <a:endParaRPr lang="en-GB" dirty="0"/>
          </a:p>
          <a:p>
            <a:r>
              <a:rPr lang="en-GB" dirty="0"/>
              <a:t>Factors could be due to Poverty (</a:t>
            </a:r>
            <a:r>
              <a:rPr lang="en-GB" dirty="0" err="1"/>
              <a:t>Bhandai</a:t>
            </a:r>
            <a:r>
              <a:rPr lang="en-GB" dirty="0"/>
              <a:t> &amp; Gupta, 2024), The Pandemic (Currie, 2024) or Lack of Intervention (Einhorn et al., 2024) or simply lack of confidence amongst non-specialist teachers to deliver singing as found by the Fabian Society Study (Cole et al., 2024). Funding for singing in schools has been vastly depleted over recent years due to education cuts, so this could be another factor.</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Research shows that adolescence is </a:t>
            </a:r>
            <a:r>
              <a:rPr lang="en-GB" sz="1200" dirty="0" err="1">
                <a:latin typeface="Arial" panose="020B0604020202020204" pitchFamily="34" charset="0"/>
                <a:cs typeface="Arial" panose="020B0604020202020204" pitchFamily="34" charset="0"/>
              </a:rPr>
              <a:t>occuring</a:t>
            </a:r>
            <a:r>
              <a:rPr lang="en-GB" sz="1200" dirty="0">
                <a:latin typeface="Arial" panose="020B0604020202020204" pitchFamily="34" charset="0"/>
                <a:cs typeface="Arial" panose="020B0604020202020204" pitchFamily="34" charset="0"/>
              </a:rPr>
              <a:t> earlier in children, so I also wanted to explore whether Female Adolescent Voice Change had a role to play in the diminishing numbers attending choirs in Primary Schools, and whether girls experienced symptoms between the ages of 9-11</a:t>
            </a:r>
          </a:p>
          <a:p>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ighlight>
                  <a:srgbClr val="FFFF00"/>
                </a:highlight>
              </a:rPr>
              <a:t>(</a:t>
            </a:r>
            <a:r>
              <a:rPr lang="en-GB" strike="sngStrike" dirty="0">
                <a:highlight>
                  <a:srgbClr val="FFFF00"/>
                </a:highlight>
              </a:rPr>
              <a:t>2007 – </a:t>
            </a:r>
            <a:r>
              <a:rPr lang="en-GB" strike="sngStrike" dirty="0" err="1">
                <a:highlight>
                  <a:srgbClr val="FFFF00"/>
                </a:highlight>
              </a:rPr>
              <a:t>Govmt</a:t>
            </a:r>
            <a:r>
              <a:rPr lang="en-GB" strike="sngStrike" dirty="0">
                <a:highlight>
                  <a:srgbClr val="FFFF00"/>
                </a:highlight>
              </a:rPr>
              <a:t> introduced the Sing Up strategy to boost singing in schools led by non-specialists (with Graham Welch) backed by lots of funding (£10M per year </a:t>
            </a:r>
            <a:r>
              <a:rPr lang="en-GB" strike="sngStrike" dirty="0" err="1">
                <a:highlight>
                  <a:srgbClr val="FFFF00"/>
                </a:highlight>
              </a:rPr>
              <a:t>betw</a:t>
            </a:r>
            <a:r>
              <a:rPr lang="en-GB" strike="sngStrike" dirty="0">
                <a:highlight>
                  <a:srgbClr val="FFFF00"/>
                </a:highlight>
              </a:rPr>
              <a:t>. 2007 – 2011). In 2012, the funding cut and the organisation become non-for profit org. At it’s peak it reached 98% of primary schools. However, since 2012, opportunities have diminished. To address this, the Fabian Society supported by the present </a:t>
            </a:r>
            <a:r>
              <a:rPr lang="en-GB" strike="sngStrike" dirty="0" err="1">
                <a:highlight>
                  <a:srgbClr val="FFFF00"/>
                </a:highlight>
              </a:rPr>
              <a:t>Govnmt</a:t>
            </a:r>
            <a:r>
              <a:rPr lang="en-GB" strike="sngStrike" dirty="0">
                <a:highlight>
                  <a:srgbClr val="FFFF00"/>
                </a:highlight>
              </a:rPr>
              <a:t> have written a report, which cites that one of the biggest barriers to singing in schools is lack of confidence among non-specialist teachers who teach music and singing</a:t>
            </a:r>
            <a:r>
              <a:rPr lang="en-GB" dirty="0">
                <a:highlight>
                  <a:srgbClr val="FFFF00"/>
                </a:highlight>
              </a:rPr>
              <a:t>)</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2</a:t>
            </a:fld>
            <a:endParaRPr lang="en-GB"/>
          </a:p>
        </p:txBody>
      </p:sp>
    </p:spTree>
    <p:extLst>
      <p:ext uri="{BB962C8B-B14F-4D97-AF65-F5344CB8AC3E}">
        <p14:creationId xmlns:p14="http://schemas.microsoft.com/office/powerpoint/2010/main" val="4062301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research project was a pragmatic, concurrent, mixed methods study (</a:t>
            </a:r>
            <a:r>
              <a:rPr lang="en-GB" sz="1200" kern="1200" dirty="0" err="1">
                <a:solidFill>
                  <a:schemeClr val="tx1"/>
                </a:solidFill>
                <a:effectLst/>
                <a:latin typeface="+mn-lt"/>
                <a:ea typeface="+mn-ea"/>
                <a:cs typeface="+mn-cs"/>
              </a:rPr>
              <a:t>Feilzer</a:t>
            </a:r>
            <a:r>
              <a:rPr lang="en-GB" sz="1200" kern="1200" dirty="0">
                <a:solidFill>
                  <a:schemeClr val="tx1"/>
                </a:solidFill>
                <a:effectLst/>
                <a:latin typeface="+mn-lt"/>
                <a:ea typeface="+mn-ea"/>
                <a:cs typeface="+mn-cs"/>
              </a:rPr>
              <a:t>, 2010) aiming to discover how young girls aged 9-11 perceived their own voices, whether they may have experienced any symptoms associated with female adolescent voice change and how important singing was in their lives. A pragmatic paradigm allowed for changing and negotiable realities (Forester, 2013) and a flexible approach embracing both qualitative and quantitative analysis according to need and usefulness (Shaw, Juncos and Winter, 2020). Initially, I approached the research through a positivist lens, but as the study progressed, it became clear that my approach had become more constructivist with a subjectivist epistemological stance, and this was going to be more suitable to help interpret the girls’ perceptions and perspectives. </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3</a:t>
            </a:fld>
            <a:endParaRPr lang="en-GB"/>
          </a:p>
        </p:txBody>
      </p:sp>
    </p:spTree>
    <p:extLst>
      <p:ext uri="{BB962C8B-B14F-4D97-AF65-F5344CB8AC3E}">
        <p14:creationId xmlns:p14="http://schemas.microsoft.com/office/powerpoint/2010/main" val="1636499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studying the literature about girls’ singing voices at adolescence, it became clear that boys’ voices at adolescence were over-represented, and that there is much less literature about the singing voices of girls at adolescence generally. </a:t>
            </a:r>
          </a:p>
          <a:p>
            <a:endParaRPr lang="en-GB" dirty="0"/>
          </a:p>
          <a:p>
            <a:r>
              <a:rPr lang="en-GB" dirty="0"/>
              <a:t>Study into female adolescent voice change seems to start at around the age of 11. </a:t>
            </a:r>
          </a:p>
          <a:p>
            <a:endParaRPr lang="en-GB" dirty="0"/>
          </a:p>
          <a:p>
            <a:r>
              <a:rPr lang="en-GB" dirty="0"/>
              <a:t>However, it has been found that adolescence for girls can start at an earlier age, sometimes as young as 8 or 9. </a:t>
            </a:r>
          </a:p>
          <a:p>
            <a:endParaRPr lang="en-GB" dirty="0"/>
          </a:p>
          <a:p>
            <a:r>
              <a:rPr lang="en-GB" dirty="0"/>
              <a:t>Skelton (2008) reported that there is no literature to support study into girls’ singing voices aged younger than 11, thus identifying a literature gap.</a:t>
            </a:r>
          </a:p>
          <a:p>
            <a:endParaRPr lang="en-GB" dirty="0"/>
          </a:p>
          <a:p>
            <a:r>
              <a:rPr lang="en-GB" dirty="0"/>
              <a:t>Realising that earlier research hadn’t addressed female voice change in any impactful way, Lynne </a:t>
            </a:r>
            <a:r>
              <a:rPr lang="en-GB" dirty="0" err="1"/>
              <a:t>Gackle</a:t>
            </a:r>
            <a:r>
              <a:rPr lang="en-GB" dirty="0"/>
              <a:t> identified characteristics that were often present when girls aged 11+ were experiencing adolescent voice change - t</a:t>
            </a:r>
            <a:r>
              <a:rPr lang="en-GB" sz="1200" b="0" i="0" kern="1200" dirty="0">
                <a:solidFill>
                  <a:schemeClr val="tx1"/>
                </a:solidFill>
                <a:effectLst/>
                <a:latin typeface="+mn-lt"/>
                <a:ea typeface="+mn-ea"/>
                <a:cs typeface="+mn-cs"/>
              </a:rPr>
              <a:t>he ability to reach lower pitches, struggling to comfortably sing higher pitches, lowered speaking voice, inconsistent range, breathiness, huskiness or hoarseness, cracking, insecure pitch, a ‘thin’ tone, discomfort in the throat or other areas of the body.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With no literature to guide me, I used the above characteristics used for older girls to inform the questions I asked the younger girls, with the aim of exploring whether Female Adolescent Voice Change was having an impact on girls younger than 11.</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4</a:t>
            </a:fld>
            <a:endParaRPr lang="en-GB"/>
          </a:p>
        </p:txBody>
      </p:sp>
    </p:spTree>
    <p:extLst>
      <p:ext uri="{BB962C8B-B14F-4D97-AF65-F5344CB8AC3E}">
        <p14:creationId xmlns:p14="http://schemas.microsoft.com/office/powerpoint/2010/main" val="2368800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project had several aims and objectives based around possible adolescent voice change for girls. For the purposes of this presentation, I will focus on 2 of these aims. (Cut to next slide)</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5</a:t>
            </a:fld>
            <a:endParaRPr lang="en-GB"/>
          </a:p>
        </p:txBody>
      </p:sp>
    </p:spTree>
    <p:extLst>
      <p:ext uri="{BB962C8B-B14F-4D97-AF65-F5344CB8AC3E}">
        <p14:creationId xmlns:p14="http://schemas.microsoft.com/office/powerpoint/2010/main" val="237101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12847-5C24-73F6-E037-E6216995C5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40BEA-2083-6B35-C7F4-AA1A5E7003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B646A6-BA38-C7F6-57C6-00ED4695AFDA}"/>
              </a:ext>
            </a:extLst>
          </p:cNvPr>
          <p:cNvSpPr>
            <a:spLocks noGrp="1"/>
          </p:cNvSpPr>
          <p:nvPr>
            <p:ph type="body" idx="1"/>
          </p:nvPr>
        </p:nvSpPr>
        <p:spPr/>
        <p:txBody>
          <a:bodyPr/>
          <a:lstStyle/>
          <a:p>
            <a:r>
              <a:rPr lang="en-GB" dirty="0"/>
              <a:t>Firstly, to explore whether more formal musical experiences lead to more or less singing enjoyment. By that I mean do the musical experiences of the 3 different groups of girls, one group who take singing lessons with me, one group who sing for fun, and one group of choristers who sing in a more formal setting, differ from each other?</a:t>
            </a:r>
          </a:p>
          <a:p>
            <a:endParaRPr lang="en-GB" dirty="0"/>
          </a:p>
          <a:p>
            <a:r>
              <a:rPr lang="en-GB" dirty="0"/>
              <a:t>To explore the language used by the girls themselves to describe possible adolescent changes. Examples of quotes from the girls were embedded in my paper, and when coded, delivered the main themes to be explored.</a:t>
            </a:r>
          </a:p>
        </p:txBody>
      </p:sp>
      <p:sp>
        <p:nvSpPr>
          <p:cNvPr id="4" name="Slide Number Placeholder 3">
            <a:extLst>
              <a:ext uri="{FF2B5EF4-FFF2-40B4-BE49-F238E27FC236}">
                <a16:creationId xmlns:a16="http://schemas.microsoft.com/office/drawing/2014/main" id="{4611BCF1-2A48-87F0-B109-E9FB55F196A5}"/>
              </a:ext>
            </a:extLst>
          </p:cNvPr>
          <p:cNvSpPr>
            <a:spLocks noGrp="1"/>
          </p:cNvSpPr>
          <p:nvPr>
            <p:ph type="sldNum" sz="quarter" idx="5"/>
          </p:nvPr>
        </p:nvSpPr>
        <p:spPr/>
        <p:txBody>
          <a:bodyPr/>
          <a:lstStyle/>
          <a:p>
            <a:fld id="{DA971FBB-BC12-4723-BF61-425229E1B060}" type="slidenum">
              <a:rPr lang="en-GB" smtClean="0"/>
              <a:t>6</a:t>
            </a:fld>
            <a:endParaRPr lang="en-GB"/>
          </a:p>
        </p:txBody>
      </p:sp>
    </p:spTree>
    <p:extLst>
      <p:ext uri="{BB962C8B-B14F-4D97-AF65-F5344CB8AC3E}">
        <p14:creationId xmlns:p14="http://schemas.microsoft.com/office/powerpoint/2010/main" val="1204129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initial intention was to recruit 3 groups of 10 girls, aged 9-11</a:t>
            </a:r>
          </a:p>
          <a:p>
            <a:endParaRPr lang="en-GB" dirty="0"/>
          </a:p>
          <a:p>
            <a:r>
              <a:rPr lang="en-GB" dirty="0"/>
              <a:t>            Group A (Singing lessons with me - 8)</a:t>
            </a:r>
          </a:p>
          <a:p>
            <a:r>
              <a:rPr lang="en-GB" dirty="0"/>
              <a:t>            Group B (No singing lessons, but come to choir - 9)</a:t>
            </a:r>
          </a:p>
          <a:p>
            <a:r>
              <a:rPr lang="en-GB" dirty="0"/>
              <a:t>            Group C ( Choristers at an Abbey Church – 6)</a:t>
            </a:r>
          </a:p>
          <a:p>
            <a:endParaRPr lang="en-GB" dirty="0"/>
          </a:p>
          <a:p>
            <a:r>
              <a:rPr lang="en-GB" dirty="0"/>
              <a:t>The hope was that the different experiences and singing backgrounds of the girls would lead to some interesting results and comparisons. </a:t>
            </a:r>
          </a:p>
          <a:p>
            <a:endParaRPr lang="en-GB" dirty="0"/>
          </a:p>
          <a:p>
            <a:r>
              <a:rPr lang="en-GB" dirty="0"/>
              <a:t>My intention was to use In Vivo quotations within my paper, using the girls own words to describe their own perceptions and perspectives and possible Female Adolescent Voice Change  symptoms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7</a:t>
            </a:fld>
            <a:endParaRPr lang="en-GB"/>
          </a:p>
        </p:txBody>
      </p:sp>
    </p:spTree>
    <p:extLst>
      <p:ext uri="{BB962C8B-B14F-4D97-AF65-F5344CB8AC3E}">
        <p14:creationId xmlns:p14="http://schemas.microsoft.com/office/powerpoint/2010/main" val="2911863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produced an information sheet and questionnaire together with consent forms to be filled in by parents and students. Parents were sent all information prior to consenting to their daughters’ involvement in the study. The questionnaire contained open-ended and closed questions, as well as multiple choice (Likert style) questions. I chose to use a physical (paper) questionnaire, rather than conducting the research online, so that I could be present and field any questions, as well as make myself known to any pupils I had not met prior to the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approaching Chorister parents, I sent all the same documentation to the singing staff at the Abbey, to disseminate on my behalf.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teachers and singing staff were sent all information.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Triangulation of trusted adult input and involvement allowed for transparency and openness. (</a:t>
            </a:r>
            <a:r>
              <a:rPr lang="en-GB" strike="sngStrike" dirty="0"/>
              <a:t>Nothing covert)</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8</a:t>
            </a:fld>
            <a:endParaRPr lang="en-GB"/>
          </a:p>
        </p:txBody>
      </p:sp>
    </p:spTree>
    <p:extLst>
      <p:ext uri="{BB962C8B-B14F-4D97-AF65-F5344CB8AC3E}">
        <p14:creationId xmlns:p14="http://schemas.microsoft.com/office/powerpoint/2010/main" val="2785102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sat with the girls while they filled in the questionnaires and collected them in on completion.</a:t>
            </a:r>
          </a:p>
          <a:p>
            <a:endParaRPr lang="en-GB" dirty="0"/>
          </a:p>
          <a:p>
            <a:r>
              <a:rPr lang="en-GB" dirty="0"/>
              <a:t>I hoped to conduct interviews with the girls and maybe also with class teachers and singing teachers, but time constraints did not allow for this.</a:t>
            </a:r>
          </a:p>
          <a:p>
            <a:endParaRPr lang="en-GB" dirty="0"/>
          </a:p>
          <a:p>
            <a:r>
              <a:rPr lang="en-GB" dirty="0"/>
              <a:t>The concurrent research design allowed qualitative and quantitative themes to emerge simultaneously, allowing for triangulation of results.</a:t>
            </a:r>
          </a:p>
          <a:p>
            <a:endParaRPr lang="en-GB" dirty="0"/>
          </a:p>
          <a:p>
            <a:r>
              <a:rPr lang="en-GB" dirty="0"/>
              <a:t>Qualitative data was coded thematically and frequencies analysed. Results were shown in Charts and Tables.</a:t>
            </a:r>
          </a:p>
          <a:p>
            <a:endParaRPr lang="en-GB" dirty="0"/>
          </a:p>
          <a:p>
            <a:r>
              <a:rPr lang="en-GB" dirty="0"/>
              <a:t> Quantitative data was analysed using </a:t>
            </a:r>
            <a:r>
              <a:rPr lang="en-GB" dirty="0" err="1"/>
              <a:t>Jamovi</a:t>
            </a:r>
            <a:r>
              <a:rPr lang="en-GB" dirty="0"/>
              <a:t> - free, open-source software. This was used to produce scatter plots and correlations to explore associations and patterns within the data.</a:t>
            </a:r>
          </a:p>
          <a:p>
            <a:endParaRPr lang="en-GB" dirty="0"/>
          </a:p>
          <a:p>
            <a:r>
              <a:rPr lang="en-GB" dirty="0"/>
              <a:t>Quantitative Analysis was exploratory rather than confirming hypotheses – IT WAS AROUND THIS TIME THAT MY APPROACH AND FOCUS CHANGED TO A MORE INTERPRETIVE LENS.</a:t>
            </a:r>
          </a:p>
          <a:p>
            <a:endParaRPr lang="en-GB" dirty="0"/>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9</a:t>
            </a:fld>
            <a:endParaRPr lang="en-GB"/>
          </a:p>
        </p:txBody>
      </p:sp>
    </p:spTree>
    <p:extLst>
      <p:ext uri="{BB962C8B-B14F-4D97-AF65-F5344CB8AC3E}">
        <p14:creationId xmlns:p14="http://schemas.microsoft.com/office/powerpoint/2010/main" val="33551126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Important to have a transparent relationship with parents. I needed them to have confidence in me to support their child’s wellbeing throughout the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acknowledged that there could be power dynamics in research between children and adults. Participants and parents were furnished with full knowledge that they could withdraw from the research at any time. Children were also empowered as participants within the process and given full permission to speak openly without recourse, even though some were my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Research with younger children can be challenging, partly due to ethical concerns (Crane and Broome, 2017) and researchers’ reliance on their own students. This could be one reason why girls under the age of 11 appear to have been omitted thus far.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Even though adolescence heralds the start of menstruation in girls, I decided against its inclusion as a topic in the questionnaire, which may have prompted uncomfortable and unwanted conversations between parents and participants, and the timing may not have aligned with PHSE lessons at school where this topic is dealt with in an age-appropriate way.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sngStrike" kern="1200" dirty="0">
                <a:solidFill>
                  <a:schemeClr val="tx1"/>
                </a:solidFill>
                <a:effectLst/>
                <a:latin typeface="+mn-lt"/>
                <a:ea typeface="+mn-ea"/>
                <a:cs typeface="+mn-cs"/>
              </a:rPr>
              <a:t>Teachers of the girls were all sent copies of the information sent to parents. Although approved in the Ethics form, no teacher interviews were conducted due to time commitments and a shift in focus of the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sng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10</a:t>
            </a:fld>
            <a:endParaRPr lang="en-GB"/>
          </a:p>
        </p:txBody>
      </p:sp>
    </p:spTree>
    <p:extLst>
      <p:ext uri="{BB962C8B-B14F-4D97-AF65-F5344CB8AC3E}">
        <p14:creationId xmlns:p14="http://schemas.microsoft.com/office/powerpoint/2010/main" val="940193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Being an Insider Researcher can bring both limitations and benefits and it is important to acknowledge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female singer and a teacher of girls aged 9-11, I identify as an Insider Researcher (Saidin, 2016) fully invested in this study.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Insider research can allow practitioners to drive change and gain new perspectives (Costley, 2006). It can also enhance teaching and learning experiences (Scott, 2022).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Insider Researchers are part of the research process, should always acknowledge their presence within the data, with subjectivity and bias carefully considered, and reflexivity ensuring rigour (Scott, 2022).  Using the girls’ words was important so that I wasn’t imposing my own thoughts and perspectives upon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Participants were not obliged to share anything uncomfortable. All data remained anonymous. To mitigate bias and influence, both open-ended and rating scale (Likert-style) questions were used. Links to websites giving information about adolescence, mental health and menstruation were supplied to parents as part of the explanation of the research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(2 SECOND BREAK)</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11</a:t>
            </a:fld>
            <a:endParaRPr lang="en-GB"/>
          </a:p>
        </p:txBody>
      </p:sp>
    </p:spTree>
    <p:extLst>
      <p:ext uri="{BB962C8B-B14F-4D97-AF65-F5344CB8AC3E}">
        <p14:creationId xmlns:p14="http://schemas.microsoft.com/office/powerpoint/2010/main" val="32350663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was created to show the themes that emerged from coding the girls’ responses to questions within the paper. It is </a:t>
            </a:r>
            <a:r>
              <a:rPr lang="en-GB" dirty="0" err="1"/>
              <a:t>heirarchically</a:t>
            </a:r>
            <a:r>
              <a:rPr lang="en-GB" dirty="0"/>
              <a:t> arranged in order of frequency of occurrences, which were then averaged out across the 3 groups.</a:t>
            </a:r>
          </a:p>
          <a:p>
            <a:endParaRPr lang="en-GB" dirty="0"/>
          </a:p>
          <a:p>
            <a:r>
              <a:rPr lang="en-GB" dirty="0"/>
              <a:t>Each theme was explored and further tables created acknowledging the girls’ own words.</a:t>
            </a:r>
          </a:p>
          <a:p>
            <a:endParaRPr lang="en-GB" dirty="0"/>
          </a:p>
          <a:p>
            <a:r>
              <a:rPr lang="en-GB" dirty="0"/>
              <a:t>For the purposes of this paper, I will focus on 2 of the most prevalent themes – ‘Voice Quality/Changes’ (positive and negative) and ‘ I like/Love Singing’.</a:t>
            </a:r>
          </a:p>
          <a:p>
            <a:endParaRPr lang="en-GB" dirty="0"/>
          </a:p>
          <a:p>
            <a:r>
              <a:rPr lang="en-GB" dirty="0"/>
              <a:t>(BRIEF PAUSE)</a:t>
            </a:r>
          </a:p>
        </p:txBody>
      </p:sp>
      <p:sp>
        <p:nvSpPr>
          <p:cNvPr id="4" name="Slide Number Placeholder 3"/>
          <p:cNvSpPr>
            <a:spLocks noGrp="1"/>
          </p:cNvSpPr>
          <p:nvPr>
            <p:ph type="sldNum" sz="quarter" idx="5"/>
          </p:nvPr>
        </p:nvSpPr>
        <p:spPr/>
        <p:txBody>
          <a:bodyPr/>
          <a:lstStyle/>
          <a:p>
            <a:fld id="{DA971FBB-BC12-4723-BF61-425229E1B060}" type="slidenum">
              <a:rPr lang="en-GB" smtClean="0"/>
              <a:t>12</a:t>
            </a:fld>
            <a:endParaRPr lang="en-GB"/>
          </a:p>
        </p:txBody>
      </p:sp>
    </p:spTree>
    <p:extLst>
      <p:ext uri="{BB962C8B-B14F-4D97-AF65-F5344CB8AC3E}">
        <p14:creationId xmlns:p14="http://schemas.microsoft.com/office/powerpoint/2010/main" val="1639740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first look at Positive Voice qualities that the girls observed in their voices based on average frequencies – clear, flexible, bell-like, beautiful, strong and tuneful.</a:t>
            </a:r>
          </a:p>
          <a:p>
            <a:endParaRPr lang="en-GB" dirty="0"/>
          </a:p>
          <a:p>
            <a:r>
              <a:rPr lang="en-GB" dirty="0"/>
              <a:t>As a brief reminder, Group A have singing lessons with me, Group B sing for fun and Group C are Choristers at an abbey.</a:t>
            </a:r>
          </a:p>
          <a:p>
            <a:endParaRPr lang="en-GB" dirty="0"/>
          </a:p>
          <a:p>
            <a:r>
              <a:rPr lang="en-GB" dirty="0"/>
              <a:t>The girls observed clarity in their voices, as well as tunefulness, beauty and strength. There is a striking difference, however in responses between Group B and C and their perceptions of flexibility (as marked by the green arrows).</a:t>
            </a:r>
          </a:p>
          <a:p>
            <a:endParaRPr lang="en-GB" dirty="0"/>
          </a:p>
          <a:p>
            <a:r>
              <a:rPr lang="en-GB" dirty="0"/>
              <a:t>This marked difference could be due to a different understanding of the word ‘flexible’. As the group who do not have singing lessons and who sing just for fun, Group B may perceive the word flexible in terms of bodily flexibility and might not understand how that translates to the voice. Group C, as Choristers, might, however, have a more nuanced understanding of the word ‘flexible’, singing a varied, challenging repertoire that might require vocal agility.</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13</a:t>
            </a:fld>
            <a:endParaRPr lang="en-GB"/>
          </a:p>
        </p:txBody>
      </p:sp>
    </p:spTree>
    <p:extLst>
      <p:ext uri="{BB962C8B-B14F-4D97-AF65-F5344CB8AC3E}">
        <p14:creationId xmlns:p14="http://schemas.microsoft.com/office/powerpoint/2010/main" val="2565284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differences in response to ‘flexible’ between groups B and C were further underlined in the 1-way ANOVA and pairwise comparison. They confirmed the previous slides’ findings from the thematic analysis, that Groups B and C differed greatly in their responses to the word ‘flexible’.</a:t>
            </a:r>
          </a:p>
          <a:p>
            <a:endParaRPr lang="en-GB" dirty="0"/>
          </a:p>
          <a:p>
            <a:r>
              <a:rPr lang="en-GB" dirty="0"/>
              <a:t>(BRIEF PAUSE)</a:t>
            </a:r>
          </a:p>
        </p:txBody>
      </p:sp>
      <p:sp>
        <p:nvSpPr>
          <p:cNvPr id="4" name="Slide Number Placeholder 3"/>
          <p:cNvSpPr>
            <a:spLocks noGrp="1"/>
          </p:cNvSpPr>
          <p:nvPr>
            <p:ph type="sldNum" sz="quarter" idx="5"/>
          </p:nvPr>
        </p:nvSpPr>
        <p:spPr/>
        <p:txBody>
          <a:bodyPr/>
          <a:lstStyle/>
          <a:p>
            <a:fld id="{DA971FBB-BC12-4723-BF61-425229E1B060}" type="slidenum">
              <a:rPr lang="en-GB" smtClean="0"/>
              <a:t>14</a:t>
            </a:fld>
            <a:endParaRPr lang="en-GB"/>
          </a:p>
        </p:txBody>
      </p:sp>
    </p:spTree>
    <p:extLst>
      <p:ext uri="{BB962C8B-B14F-4D97-AF65-F5344CB8AC3E}">
        <p14:creationId xmlns:p14="http://schemas.microsoft.com/office/powerpoint/2010/main" val="1574122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graph shows responses to negative voice qualities – scratchy, husky, breathy, hoarse, thin and out of tune – and has a different look to the positive qualities slide. Not all aspects are mentioned by each group, i.e. ‘Husky’ has been omitted by Group A and ‘Thin’ has been omitted by Group B whilst being the most prevalent negative voice quality for Group C. This difference, again, could signal a misunderstanding of terms. </a:t>
            </a:r>
          </a:p>
          <a:p>
            <a:endParaRPr lang="en-GB" dirty="0"/>
          </a:p>
          <a:p>
            <a:r>
              <a:rPr lang="en-GB" dirty="0"/>
              <a:t>This also relates back to the aims and objectives whereby girls might not describe their voices using the same language, nor understand terms used by others.</a:t>
            </a:r>
          </a:p>
          <a:p>
            <a:endParaRPr lang="en-GB" dirty="0"/>
          </a:p>
          <a:p>
            <a:r>
              <a:rPr lang="en-GB" dirty="0"/>
              <a:t>(When questioned about the meanings of terms when supervising the filling-in of questionnaires, I did not explain terms to the girls, as I wanted them to interpret meanings for themselves).</a:t>
            </a:r>
          </a:p>
          <a:p>
            <a:endParaRPr lang="en-GB" dirty="0"/>
          </a:p>
          <a:p>
            <a:r>
              <a:rPr lang="en-GB" dirty="0"/>
              <a:t>Interestingly, Group C display high percentages of scratchy, husky and thin voice qualities which are all identified as possible adolescent voice change qualities, but a low level of out of tune, which is highest for Group A. Tunefulness will be explored in subsequent slides.</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15</a:t>
            </a:fld>
            <a:endParaRPr lang="en-GB"/>
          </a:p>
        </p:txBody>
      </p:sp>
    </p:spTree>
    <p:extLst>
      <p:ext uri="{BB962C8B-B14F-4D97-AF65-F5344CB8AC3E}">
        <p14:creationId xmlns:p14="http://schemas.microsoft.com/office/powerpoint/2010/main" val="688348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very clear from this chart that positive voice qualities perceived by all the girls far outweighed the negative qualities, particularly for Group C (Choristers) who sing more often than Groups A and B, sometimes 6 times a week, in a formal Abbey setting, rather than once or twice a week in a less formal school setting. It has been suggested by researchers such as Poole &amp; MacDonald (2022) that frequent singing is the best way to improve voice quality outcomes, as they witnessed in the girl choristers at Ely Cathedral. Skelton (2007) also suggested that singing voice disruptions in young girls were helped by frequent singing rather than stopping singing, as suggested by others (Trollinger, 2007). The above relates to the aims and objectives exploring whether more formal settings lead to more or less enjoyment of singing. Enjoyment could be derived from perceiving many positive voice qualities, whichever setting is scrutinised. It might be tempting to hypothesise from the findings that girls aged 9-11 may be experiencing some female adolescent voice changes, and that voice change might begin at age 9-11, but this cannot categorically be stated as there has not been enough research undertaken. However, this study appears to have uncovered an altogether more valuable finding that this period for a young girl’s voice is complex and individual and requires more research.</a:t>
            </a:r>
          </a:p>
          <a:p>
            <a:endParaRPr lang="en-GB" dirty="0"/>
          </a:p>
          <a:p>
            <a:r>
              <a:rPr lang="en-GB" dirty="0"/>
              <a:t>(BRIEF PAUSE)</a:t>
            </a:r>
          </a:p>
        </p:txBody>
      </p:sp>
      <p:sp>
        <p:nvSpPr>
          <p:cNvPr id="4" name="Slide Number Placeholder 3"/>
          <p:cNvSpPr>
            <a:spLocks noGrp="1"/>
          </p:cNvSpPr>
          <p:nvPr>
            <p:ph type="sldNum" sz="quarter" idx="5"/>
          </p:nvPr>
        </p:nvSpPr>
        <p:spPr/>
        <p:txBody>
          <a:bodyPr/>
          <a:lstStyle/>
          <a:p>
            <a:fld id="{DA971FBB-BC12-4723-BF61-425229E1B060}" type="slidenum">
              <a:rPr lang="en-GB" smtClean="0"/>
              <a:t>16</a:t>
            </a:fld>
            <a:endParaRPr lang="en-GB"/>
          </a:p>
        </p:txBody>
      </p:sp>
    </p:spTree>
    <p:extLst>
      <p:ext uri="{BB962C8B-B14F-4D97-AF65-F5344CB8AC3E}">
        <p14:creationId xmlns:p14="http://schemas.microsoft.com/office/powerpoint/2010/main" val="25334223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a significant strong correlation between responses to “Does your Voice ever sound Tuneful?” against “How much do you love singing?” within the scatter plot.</a:t>
            </a:r>
          </a:p>
          <a:p>
            <a:endParaRPr lang="en-GB" dirty="0"/>
          </a:p>
          <a:p>
            <a:r>
              <a:rPr lang="en-GB" dirty="0"/>
              <a:t>The scatter plot shows us that there is a relationship across all the groups; the more tuneful the girls perceived their voices, the more the girls enjoyed singing.</a:t>
            </a:r>
          </a:p>
          <a:p>
            <a:endParaRPr lang="en-GB" dirty="0"/>
          </a:p>
          <a:p>
            <a:r>
              <a:rPr lang="en-GB" dirty="0"/>
              <a:t>However, the bar chart shows a slightly different story; Groups A and B did not perceive their voices to be as tuneful as Group C, but their enjoyment was greater. Group C perceived tunefulness to be equally important as enjoyment, which again might reflect their musical understanding due to more formal training.</a:t>
            </a:r>
          </a:p>
          <a:p>
            <a:endParaRPr lang="en-GB" dirty="0"/>
          </a:p>
          <a:p>
            <a:r>
              <a:rPr lang="en-GB" dirty="0"/>
              <a:t>The above shows us that the true relationship between tunefulness and enjoyment of singing might not be linear. When we look at the separate groups, we can surmise that other factors might be involved making the relationship more complex than it first appears in the scatter plot.</a:t>
            </a:r>
          </a:p>
          <a:p>
            <a:endParaRPr lang="en-GB" dirty="0"/>
          </a:p>
          <a:p>
            <a:r>
              <a:rPr lang="en-GB" dirty="0"/>
              <a:t>Again, this relates back to the aims and objectives and whether more or less formal settings provide greater singing enjoyment.</a:t>
            </a:r>
          </a:p>
          <a:p>
            <a:endParaRPr lang="en-GB" dirty="0"/>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17</a:t>
            </a:fld>
            <a:endParaRPr lang="en-GB"/>
          </a:p>
        </p:txBody>
      </p:sp>
    </p:spTree>
    <p:extLst>
      <p:ext uri="{BB962C8B-B14F-4D97-AF65-F5344CB8AC3E}">
        <p14:creationId xmlns:p14="http://schemas.microsoft.com/office/powerpoint/2010/main" val="11308624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a significant strong correlation between responses to “Does your Voice ever sound Beautiful?” against “Does your voice ever sound tuneful?” within the scatter plot.</a:t>
            </a:r>
          </a:p>
          <a:p>
            <a:endParaRPr lang="en-GB" dirty="0"/>
          </a:p>
          <a:p>
            <a:r>
              <a:rPr lang="en-GB" dirty="0"/>
              <a:t>The scatter plot shows us that there is a relationship across all the groups that the more tuneful the girls perceived their voices to be, the more beautiful their voices sounded to them.</a:t>
            </a:r>
          </a:p>
          <a:p>
            <a:endParaRPr lang="en-GB" dirty="0"/>
          </a:p>
          <a:p>
            <a:r>
              <a:rPr lang="en-GB" dirty="0"/>
              <a:t>Again, the bar chart shows a less linear, more complex story. Groups A and B perceive their voices to be beautiful, even though B’s tunefulness is not as high. Group C differ, in that they seem to value tunefulness above sounding beautiful. This again could be to do with their musical understanding and what they value to be important as Choristers.</a:t>
            </a:r>
          </a:p>
          <a:p>
            <a:endParaRPr lang="en-GB" dirty="0"/>
          </a:p>
          <a:p>
            <a:r>
              <a:rPr lang="en-GB" dirty="0"/>
              <a:t>(BRIEF PAUSE)</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18</a:t>
            </a:fld>
            <a:endParaRPr lang="en-GB"/>
          </a:p>
        </p:txBody>
      </p:sp>
    </p:spTree>
    <p:extLst>
      <p:ext uri="{BB962C8B-B14F-4D97-AF65-F5344CB8AC3E}">
        <p14:creationId xmlns:p14="http://schemas.microsoft.com/office/powerpoint/2010/main" val="26274089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next slide shows 2 strong negative correlations relating to low range.</a:t>
            </a:r>
          </a:p>
          <a:p>
            <a:endParaRPr lang="en-GB" dirty="0"/>
          </a:p>
          <a:p>
            <a:r>
              <a:rPr lang="en-GB" dirty="0"/>
              <a:t>The first is a scatter plot shows responses to “Does your voice sound clear?” against “Do you prefer to sing low?”</a:t>
            </a:r>
          </a:p>
          <a:p>
            <a:r>
              <a:rPr lang="en-GB" sz="1200" kern="1200" dirty="0">
                <a:solidFill>
                  <a:schemeClr val="tx1"/>
                </a:solidFill>
                <a:effectLst/>
                <a:latin typeface="+mn-lt"/>
                <a:ea typeface="+mn-ea"/>
                <a:cs typeface="+mn-cs"/>
              </a:rPr>
              <a:t>It appears that those participants who preferred to sing low were less likely to perceive their singing voices to be clear. It is not evident, however, if participants who enjoyed singing low, preferred not to sing high and whether they perceived more clarity in their voices when singing high. Whether it is a lack of range, flexibility or confidence that causes them to prefer to sing in their lower voice is also not easy to perceive. </a:t>
            </a:r>
            <a:endParaRPr lang="en-GB" dirty="0"/>
          </a:p>
          <a:p>
            <a:endParaRPr lang="en-GB" dirty="0"/>
          </a:p>
          <a:p>
            <a:r>
              <a:rPr lang="en-GB" dirty="0"/>
              <a:t>The second scatter plot shows a strong negative correlation for responses to “ Does your voice ever sound beautiful?” against “Do you prefer to sing low?”</a:t>
            </a:r>
          </a:p>
          <a:p>
            <a:r>
              <a:rPr lang="en-GB" sz="1200" kern="1200" dirty="0">
                <a:solidFill>
                  <a:schemeClr val="tx1"/>
                </a:solidFill>
                <a:effectLst/>
                <a:latin typeface="+mn-lt"/>
                <a:ea typeface="+mn-ea"/>
                <a:cs typeface="+mn-cs"/>
              </a:rPr>
              <a:t>It is not conclusive from the study whether those who gave a higher rating for ‘do you find your voice beautiful’ rated lower for ‘do you prefer to sing low’, however, the Choristers in Group C were the only participants to say that they preferred to sing high and did not prefer to sing low.</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Whether girls sing low because they do not want to stand out for fear sounding unpleasant in a higher register due to cracking, breathiness or hoarseness is also unclear. This might just be signalling a lack of confidence at this 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(BRIEF PAUSE)</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19</a:t>
            </a:fld>
            <a:endParaRPr lang="en-GB"/>
          </a:p>
        </p:txBody>
      </p:sp>
    </p:spTree>
    <p:extLst>
      <p:ext uri="{BB962C8B-B14F-4D97-AF65-F5344CB8AC3E}">
        <p14:creationId xmlns:p14="http://schemas.microsoft.com/office/powerpoint/2010/main" val="17576510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next slide gives 2 examples of surprising associations. Both scatter plots show strong positive correlations of responses to ‘flexibility’ against negative voice descriptions, ‘scratchy’ and ‘thin’. This is surprising because flexibility is considered to be a positive voice description. However, flexibility, scratchy and thin could all mean different things to the different groups of girls.</a:t>
            </a:r>
          </a:p>
          <a:p>
            <a:endParaRPr lang="en-GB" dirty="0"/>
          </a:p>
          <a:p>
            <a:r>
              <a:rPr lang="en-GB" dirty="0"/>
              <a:t>Flexibility could be interpreted as vocally agile by a teacher but could be stylistically interpreted by a child.</a:t>
            </a:r>
          </a:p>
          <a:p>
            <a:endParaRPr lang="en-GB" dirty="0"/>
          </a:p>
          <a:p>
            <a:r>
              <a:rPr lang="en-GB" dirty="0"/>
              <a:t>Scratchy could be interpreted as a technical description for a teacher (fry, creak), but an uncomfortable feeling for a child. </a:t>
            </a:r>
            <a:r>
              <a:rPr lang="en-GB" sz="1200" kern="1200" dirty="0">
                <a:solidFill>
                  <a:schemeClr val="tx1"/>
                </a:solidFill>
                <a:effectLst/>
                <a:latin typeface="+mn-lt"/>
                <a:ea typeface="+mn-ea"/>
                <a:cs typeface="+mn-cs"/>
              </a:rPr>
              <a:t>Nonetheless, while a scratchy voice may seem less flexible, it can retain vocal agility, suggesting that subjective experiences of vocal quality do not always reflect functional capacity (Supriya, 2025).</a:t>
            </a:r>
            <a:endParaRPr lang="en-GB" dirty="0"/>
          </a:p>
          <a:p>
            <a:endParaRPr lang="en-GB" dirty="0"/>
          </a:p>
          <a:p>
            <a:r>
              <a:rPr lang="en-GB" sz="1200" kern="1200" dirty="0">
                <a:solidFill>
                  <a:schemeClr val="tx1"/>
                </a:solidFill>
                <a:effectLst/>
                <a:latin typeface="+mn-lt"/>
                <a:ea typeface="+mn-ea"/>
                <a:cs typeface="+mn-cs"/>
              </a:rPr>
              <a:t>A  ‘thin’ voice could still display flexibility in movement and range until a more powerful voice has been developed. The term ‘thin’ might imply a weaker vocal timbre with no power, or simply a quiet voice (Sheng et al., 2025), but that can still display agility.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(PAUSE)	</a:t>
            </a:r>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20</a:t>
            </a:fld>
            <a:endParaRPr lang="en-GB"/>
          </a:p>
        </p:txBody>
      </p:sp>
    </p:spTree>
    <p:extLst>
      <p:ext uri="{BB962C8B-B14F-4D97-AF65-F5344CB8AC3E}">
        <p14:creationId xmlns:p14="http://schemas.microsoft.com/office/powerpoint/2010/main" val="13073708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Lastly, Trusted Adults emerged as a strong theme in the research by asking the girls who they might ask for help. The results underpinned my thoughts about ethics and building strong relationships with other adults in order to support students.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Whitehead et al. (2019) recommended encouraging children to build networks of trusted adults, particularly when approaching adolescence when support becomes crucial, though the role of these figures remains under-researched. Lawsen (2021) highlighted that female students were especially influenced by mentors, such as Singing Teachers, more so than their male counterparts, but that all students viewed trusted adults in this way. He argued that teachers should not underestimate their impact and should remain mindful of their role as mentors.</a:t>
            </a:r>
          </a:p>
          <a:p>
            <a:endParaRPr lang="en-GB" dirty="0"/>
          </a:p>
          <a:p>
            <a:r>
              <a:rPr lang="en-GB" dirty="0"/>
              <a:t>Individual groups had their preferences for which Trusted Adult they might talk to, i.e. Group A had a strong preference for speaking to their Singing Teacher who they might regard as a mentor. Group B didn’t show a strong preference and Group C might prefer to speak to a class teacher, a parent or ‘someone else’. Strangely, the choristers in Group C did not seem to feel the need to talk to their singing teacher. </a:t>
            </a:r>
          </a:p>
          <a:p>
            <a:endParaRPr lang="en-GB" dirty="0"/>
          </a:p>
          <a:p>
            <a:r>
              <a:rPr lang="en-GB" dirty="0"/>
              <a:t>However, when results were amalgamated, parents were the group that really stood out.  ‘Someone Else’ was also an interesting group, particularly for Group C who greatly valued the opinions of their friends and fellow choristers. This might reflect their responsibility to each other which could be likened to the ‘self-to-other ratio’ </a:t>
            </a:r>
            <a:r>
              <a:rPr lang="en-GB" sz="1200" kern="1200" dirty="0">
                <a:solidFill>
                  <a:schemeClr val="tx1"/>
                </a:solidFill>
                <a:effectLst/>
                <a:latin typeface="+mn-lt"/>
                <a:ea typeface="+mn-ea"/>
                <a:cs typeface="+mn-cs"/>
              </a:rPr>
              <a:t>observed in professional opera choruses (</a:t>
            </a:r>
            <a:r>
              <a:rPr lang="en-GB" sz="1200" kern="1200" dirty="0" err="1">
                <a:solidFill>
                  <a:schemeClr val="tx1"/>
                </a:solidFill>
                <a:effectLst/>
                <a:latin typeface="+mn-lt"/>
                <a:ea typeface="+mn-ea"/>
                <a:cs typeface="+mn-cs"/>
              </a:rPr>
              <a:t>Ternström</a:t>
            </a:r>
            <a:r>
              <a:rPr lang="en-GB" sz="1200" kern="1200" dirty="0">
                <a:solidFill>
                  <a:schemeClr val="tx1"/>
                </a:solidFill>
                <a:effectLst/>
                <a:latin typeface="+mn-lt"/>
                <a:ea typeface="+mn-ea"/>
                <a:cs typeface="+mn-cs"/>
              </a:rPr>
              <a:t>, Cabrera and Davis, 2005).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(PAUSE)</a:t>
            </a: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21</a:t>
            </a:fld>
            <a:endParaRPr lang="en-GB"/>
          </a:p>
        </p:txBody>
      </p:sp>
    </p:spTree>
    <p:extLst>
      <p:ext uri="{BB962C8B-B14F-4D97-AF65-F5344CB8AC3E}">
        <p14:creationId xmlns:p14="http://schemas.microsoft.com/office/powerpoint/2010/main" val="5694138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overarching aim of this research study was to understand the perceptions and perspectives of 3 different groups of young girls’ singing voices aged 9-11 years old. Questionnaire analysis revealed both positive and negative themes, although positives outweighed negatives 61% to 39%.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highlighted aim of this presentation was to explore whether more formal musical experiences led to more or less singing enjoyment. While the three groups valued different aspects of singing, results showed that formal training did not necessarily increase enjoyment, which could be found at any level. Notably, the choristers in group C appeared to value musicality over enjoyment.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second highlighted aim of this presentation was to explore the language used by the girls themselves to describe possible adolescent voice changes. Findings showed a discrepancy in  understanding of some terms and a lack of ability to articulate their vocal experiences. Even though many of the girls experienced symptoms that could be associated with adolescent voice change, there was no categorical evidence that this was the case.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this study highlights the need for a shared, accessible language that enables young girls to describe their voices and, at a later stage, to communicate any changes during adolescence.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(PAUSE)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22</a:t>
            </a:fld>
            <a:endParaRPr lang="en-GB"/>
          </a:p>
        </p:txBody>
      </p:sp>
    </p:spTree>
    <p:extLst>
      <p:ext uri="{BB962C8B-B14F-4D97-AF65-F5344CB8AC3E}">
        <p14:creationId xmlns:p14="http://schemas.microsoft.com/office/powerpoint/2010/main" val="20669342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exploratory study has shown the need for further research into younger girls’ singing voices aged 9-11.</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sample size was small, therefore larger sample sizes might reveal new insights.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this study were to be repeated, interviews, focus groups or consultations with participants, class or singing teachers, might provide richer data.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Based on findings, it will be important to share this work with the local school singing community, and possibly further afield. Developing a common vocabulary for young girls’ voices could be implemented collaboratively with singing colleagues, and shared with parents and primary school teachers alike, in order to support pedagogical practice, normalise adolescent voice change for girls and further the ongoing exploration and study of young female singing voices.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(PAUSE)</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23</a:t>
            </a:fld>
            <a:endParaRPr lang="en-GB"/>
          </a:p>
        </p:txBody>
      </p:sp>
    </p:spTree>
    <p:extLst>
      <p:ext uri="{BB962C8B-B14F-4D97-AF65-F5344CB8AC3E}">
        <p14:creationId xmlns:p14="http://schemas.microsoft.com/office/powerpoint/2010/main" val="28031030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biggest limitation to this study was the lack of literature on younger girls’ singing voices aged 9-11.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Sample sizes were small, as only a limited number were able to take part.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Time constraints in school and at the Abbey prevented interviews, focus groups or consultations with participants, class and singing teachers, which might have provided richer data.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quantitative work was exploratory, highlighting the need for further research in this area.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(PAUSE)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A971FBB-BC12-4723-BF61-425229E1B060}" type="slidenum">
              <a:rPr lang="en-GB" smtClean="0"/>
              <a:t>24</a:t>
            </a:fld>
            <a:endParaRPr lang="en-GB"/>
          </a:p>
        </p:txBody>
      </p:sp>
    </p:spTree>
    <p:extLst>
      <p:ext uri="{BB962C8B-B14F-4D97-AF65-F5344CB8AC3E}">
        <p14:creationId xmlns:p14="http://schemas.microsoft.com/office/powerpoint/2010/main" val="5996441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has compelled me to think about my own singing journey. It is surprising that as a singing community, we are not much further ahead with research into young girls singing voices, especially now that we live in a time where girls are at last able to be choristers and have more equal opportunities to perform at higher levels in this regard. As a young girl growing up without these opportunities (there wasn’t even a National Youth Choir then!), I feel it is my responsibility to ensure that the girls I teach can embrace every singing experience that they can.</a:t>
            </a:r>
          </a:p>
          <a:p>
            <a:endParaRPr lang="en-GB" dirty="0"/>
          </a:p>
          <a:p>
            <a:r>
              <a:rPr lang="en-GB" dirty="0"/>
              <a:t>Studying female adolescent voice change has broadened my knowledge and given me the confidence to change my own practice with young girls, thus making me a more effective and supportive mentor and advocate for them, as well as a resource and support for non-singing specialists in my school. </a:t>
            </a:r>
          </a:p>
          <a:p>
            <a:endParaRPr lang="en-GB" dirty="0"/>
          </a:p>
          <a:p>
            <a:r>
              <a:rPr lang="en-GB" dirty="0"/>
              <a:t>This learning journey has caused me to reflect on my special and privileged position within the school where I teach and how I can empower my students with the language they need to talk about their voices, with me, with other trusted adults and with each other.</a:t>
            </a:r>
          </a:p>
        </p:txBody>
      </p:sp>
      <p:sp>
        <p:nvSpPr>
          <p:cNvPr id="4" name="Slide Number Placeholder 3"/>
          <p:cNvSpPr>
            <a:spLocks noGrp="1"/>
          </p:cNvSpPr>
          <p:nvPr>
            <p:ph type="sldNum" sz="quarter" idx="5"/>
          </p:nvPr>
        </p:nvSpPr>
        <p:spPr/>
        <p:txBody>
          <a:bodyPr/>
          <a:lstStyle/>
          <a:p>
            <a:fld id="{DA971FBB-BC12-4723-BF61-425229E1B060}" type="slidenum">
              <a:rPr lang="en-GB" smtClean="0"/>
              <a:t>25</a:t>
            </a:fld>
            <a:endParaRPr lang="en-GB"/>
          </a:p>
        </p:txBody>
      </p:sp>
    </p:spTree>
    <p:extLst>
      <p:ext uri="{BB962C8B-B14F-4D97-AF65-F5344CB8AC3E}">
        <p14:creationId xmlns:p14="http://schemas.microsoft.com/office/powerpoint/2010/main" val="19315251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vert="horz" lIns="91440" tIns="45720" rIns="91440" bIns="45720" rtlCol="0" anchor="b">
            <a:normAutofit/>
          </a:bodyPr>
          <a:lstStyle>
            <a:lvl1pP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567B50E4-2343-4B20-80BE-1605C97DFB16}" type="datetime1">
              <a:rPr lang="en-US" smtClean="0"/>
              <a:t>9/1/2025</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4943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2DE44A-7CD8-4860-9BDC-2BE4C911F6D0}"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62600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9/1/2025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0651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5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782E7A21-5BA8-4C4C-9705-3A1EA342AD8A}" type="datetime1">
              <a:rPr lang="en-US" smtClean="0"/>
              <a:t>9/1/2025</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41910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vert="horz" lIns="91440" tIns="45720" rIns="91440" bIns="45720" rtlCol="0" anchor="t">
            <a:normAutofit/>
          </a:bodyPr>
          <a:lstStyle>
            <a:lvl1pPr>
              <a:defRPr lang="en-US" sz="7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vert="horz" lIns="91440" tIns="45720" rIns="91440" bIns="45720" rtlCol="0" anchor="b">
            <a:normAutofit/>
          </a:bodyPr>
          <a:lstStyle>
            <a:lvl1pPr marL="0" indent="0">
              <a:buNone/>
              <a:defRPr lang="en-US" sz="220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CBE73BE-5F1F-40EF-8F67-E3F24D65884D}" type="datetime1">
              <a:rPr lang="en-US" smtClean="0"/>
              <a:t>9/1/2025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5334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vert="horz" lIns="91440" tIns="45720" rIns="91440" bIns="45720" rtlCol="0" anchor="b">
            <a:normAutofit/>
          </a:bodyPr>
          <a:lstStyle>
            <a:lvl1pPr>
              <a:defRPr lang="en-US" sz="7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C868EF1-668D-4AD0-8652-1F3B3622EDC2}" type="datetime1">
              <a:rPr lang="en-US" smtClean="0"/>
              <a:t>9/1/2025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0474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E95609F-9B5B-4E29-8DB1-457A85E01A27}" type="datetime1">
              <a:rPr lang="en-US" smtClean="0"/>
              <a:t>9/1/2025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67029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vert="horz" lIns="91440" tIns="45720" rIns="91440" bIns="45720" rtlCol="0" anchor="b">
            <a:normAutofit/>
          </a:bodyPr>
          <a:lstStyle>
            <a:lvl1pPr>
              <a:defRPr lang="en-US" sz="7400" dirty="0"/>
            </a:lvl1pPr>
          </a:lstStyle>
          <a:p>
            <a:pPr lvl="0"/>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6A0DE37-B9D6-425C-B79B-6C6DFFBD0DA2}" type="datetime1">
              <a:rPr lang="en-US" smtClean="0"/>
              <a:t>9/1/2025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2705777"/>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045B0EE-4023-4E3C-8875-10AA631453CF}" type="datetime1">
              <a:rPr lang="en-US" smtClean="0"/>
              <a:t>9/1/2025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0312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6099048"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CE6CA204-B091-40ED-8158-331EE628B522}" type="datetime1">
              <a:rPr lang="en-US" smtClean="0"/>
              <a:t>9/1/2025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49296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3692F09-9D88-4105-92F6-7298804EAA90}"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22510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3744F96-061D-4D71-97A2-2371A43FDE7C}"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0209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C5FE133-02A7-439F-9131-2680F754099D}"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75257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1BF7DD-C7D0-4333-B18D-CCAF5427F9DD}"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1190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15979-091A-4302-A385-56FC1CE52E32}"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35445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836D543-476D-434F-B209-1A114B2E3F04}" type="datetime1">
              <a:rPr lang="en-US" smtClean="0"/>
              <a:t>9/1/2025</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97992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83DD0F20-7689-42E6-8664-6AA00B79F132}" type="datetime1">
              <a:rPr lang="en-US" smtClean="0"/>
              <a:t>9/1/2025</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36473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30F2F577-5BDA-4749-9F3F-0D340DC0D6A8}" type="datetime1">
              <a:rPr lang="en-US" smtClean="0"/>
              <a:t>9/1/2025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87066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AC9378AD-A6D7-4162-BB5C-47C49B2E145B}" type="datetime1">
              <a:rPr lang="en-US" smtClean="0"/>
              <a:t>9/1/2025</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925643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67B65D3-547A-48A8-9F1F-13ED0B55ACC6}" type="datetime1">
              <a:rPr lang="en-US" smtClean="0"/>
              <a:t>9/1/2025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85142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76A7CFE7-E645-4439-AA6B-DA8CF856D63E}" type="datetime1">
              <a:rPr lang="en-US" smtClean="0"/>
              <a:t>9/1/2025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993004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E8B2C0DB-994F-48B0-91F4-5F06C3B86E32}" type="datetime1">
              <a:rPr lang="en-US" smtClean="0"/>
              <a:t>9/1/2025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12979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D3F6A089-BE3E-4BB0-98EE-FDF712FF3613}" type="datetime1">
              <a:rPr lang="en-US" smtClean="0"/>
              <a:t>9/1/2025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64601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AC101298-AE91-4071-9C72-5A98117ABE14}" type="datetime1">
              <a:rPr lang="en-US" smtClean="0"/>
              <a:t>9/1/2025</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3872734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ABE4333-790C-44CD-B503-F52418ED809A}" type="datetime1">
              <a:rPr lang="en-US" smtClean="0"/>
              <a:t>9/1/2025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914986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78136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D2397CCD-8E49-4379-8DCB-9F17CAEDFC10}" type="datetime1">
              <a:rPr lang="en-US" smtClean="0"/>
              <a:t>9/1/2025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29535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6146F6-C62B-441B-BAD2-D550454B4D53}" type="datetime1">
              <a:rPr lang="en-US" smtClean="0"/>
              <a:t>9/1/2025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430410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0383A68-D563-4FD5-B11F-54F8D5F1E37F}" type="datetime1">
              <a:rPr lang="en-US" smtClean="0"/>
              <a:t>9/1/2025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736470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3148FABB-02FF-476F-AB37-BDD0E354E780}" type="datetime1">
              <a:rPr lang="en-US" smtClean="0"/>
              <a:t>9/1/2025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1996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5" y="1828800"/>
            <a:ext cx="6172200" cy="4425696"/>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A428D3-736A-4038-886C-8BF662AA2745}" type="datetime1">
              <a:rPr lang="en-US" smtClean="0"/>
              <a:t>9/1/2025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99132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8" y="2290890"/>
            <a:ext cx="4672584"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D1DDEB-9B85-4E99-8A3D-ABE66C6280C3}" type="datetime1">
              <a:rPr lang="en-US" smtClean="0"/>
              <a:t>9/1/2025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669691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4"/>
            <a:ext cx="3490176"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A65DCA-443F-4667-9ED1-418507CE45A8}" type="datetime1">
              <a:rPr lang="en-US" smtClean="0"/>
              <a:t>9/1/2025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42731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94944" y="4718304"/>
            <a:ext cx="5897880" cy="1353312"/>
          </a:xfrm>
        </p:spPr>
        <p:txBody>
          <a:bodyPr vert="horz" lIns="91440" tIns="45720" rIns="91440" bIns="45720" rtlCol="0" anchor="t">
            <a:normAutofit/>
          </a:bodyPr>
          <a:lstStyle>
            <a:lvl1pPr>
              <a:lnSpc>
                <a:spcPct val="120000"/>
              </a:lnSpc>
              <a:defRPr lang="en-US" sz="2800" b="0" dirty="0">
                <a:solidFill>
                  <a:schemeClr val="accent1">
                    <a:lumMod val="75000"/>
                  </a:schemeClr>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9496" y="603503"/>
            <a:ext cx="10826496" cy="4334256"/>
          </a:xfrm>
        </p:spPr>
        <p:txBody>
          <a:bodyPr vert="horz" lIns="91440" tIns="45720" rIns="91440" bIns="45720" rtlCol="0" anchor="b">
            <a:normAutofit/>
          </a:bodyPr>
          <a:lstStyle>
            <a:lvl1pPr marL="0" indent="0">
              <a:lnSpc>
                <a:spcPct val="90000"/>
              </a:lnSpc>
              <a:spcBef>
                <a:spcPts val="0"/>
              </a:spcBef>
              <a:buNone/>
              <a:defRPr lang="en-US" sz="23200" b="1" dirty="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CA1557D-4816-44D0-B6EE-6CAC6E30B54D}" type="datetime1">
              <a:rPr lang="en-US" smtClean="0"/>
              <a:t>9/1/2025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42545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accent1">
                    <a:lumMod val="75000"/>
                  </a:schemeClr>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51F872E-5ED2-46B0-83A4-0C1AF0E0D91C}" type="datetime1">
              <a:rPr lang="en-US" smtClean="0"/>
              <a:t>9/1/2025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977508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4B1ECB8-9E10-D2F3-E361-7D268551E2E2}"/>
              </a:ext>
            </a:extLst>
          </p:cNvPr>
          <p:cNvSpPr/>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6218575-0C6E-47B4-936E-32183810D7BF}" type="datetime1">
              <a:rPr lang="en-US" smtClean="0"/>
              <a:t>9/1/2025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39169257"/>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1C29FB5-1C86-423F-AEAA-2683840666C3}" type="datetime1">
              <a:rPr lang="en-US" smtClean="0"/>
              <a:t>9/1/2025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7795970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11CCB4E-88AF-46AC-B7C5-30308F179659}" type="datetime1">
              <a:rPr lang="en-US" smtClean="0"/>
              <a:t>9/1/2025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76175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A915B6-CC2A-4462-A7E5-B3080DF8F97D}" type="datetime1">
              <a:rPr lang="en-US" smtClean="0"/>
              <a:t>9/1/2025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2072044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8" y="5431536"/>
            <a:ext cx="9021471"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65760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6188F7-A494-4EEB-A53D-2B97B1D4CD3C}" type="datetime1">
              <a:rPr lang="en-US" smtClean="0"/>
              <a:t>9/1/2025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2571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6DECC02-1725-49EE-C93B-A4C2C4049458}"/>
              </a:ext>
            </a:extLst>
          </p:cNvPr>
          <p:cNvSpPr/>
          <p:nvPr/>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9F406BC0-1562-42E5-89A2-925CA193C8A6}" type="datetime1">
              <a:rPr lang="en-US" smtClean="0"/>
              <a:t>9/1/2025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1941280"/>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100000"/>
              </a:lnSpc>
              <a:spcBef>
                <a:spcPts val="0"/>
              </a:spcBef>
              <a:buNone/>
              <a:defRPr sz="42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7F376A-778D-45CF-8340-DB03B2DA6A3E}" type="datetime1">
              <a:rPr lang="en-US" smtClean="0"/>
              <a:t>9/1/2025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1653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B9DFF5A-622E-43FE-9EE9-BAAB78AB2046}" type="datetime1">
              <a:rPr lang="en-US" smtClean="0"/>
              <a:t>9/1/2025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005836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F55C09E-FF30-4AA0-A227-171955622259}" type="datetime1">
              <a:rPr lang="en-US" smtClean="0"/>
              <a:t>9/1/2025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2799449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7B279FF-407B-4B41-9E69-DE66ED04A328}" type="datetime1">
              <a:rPr lang="en-US" smtClean="0"/>
              <a:t>9/1/2025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49926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03E812-757D-4139-AF81-227C72D4B544}" type="datetime1">
              <a:rPr lang="en-US" smtClean="0"/>
              <a:t>9/1/2025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20773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7D6A7E1-C424-43A5-938A-12DEC0A1D59D}" type="datetime1">
              <a:rPr lang="en-US" smtClean="0"/>
              <a:t>9/1/2025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1769148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557784"/>
            <a:ext cx="6519080" cy="5779007"/>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07C4FC2-B89B-4919-A96B-662A3584681C}" type="datetime1">
              <a:rPr lang="en-US" smtClean="0"/>
              <a:t>9/1/2025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810410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10888473" cy="1133856"/>
          </a:xfrm>
        </p:spPr>
        <p:txBody>
          <a:bodyPr anchor="b">
            <a:normAutofit/>
          </a:bodyPr>
          <a:lstStyle>
            <a:lvl1pPr>
              <a:defRPr sz="6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C24BE51-D660-433D-AABA-154BE028E64E}"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6294024"/>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B61F76E-6064-4431-B5C4-29A511725BCF}" type="datetime1">
              <a:rPr lang="en-US" smtClean="0"/>
              <a:t>9/1/2025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8312677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5EE9E671-1C83-40F7-9D33-FE8AAC7F721F}" type="datetime1">
              <a:rPr lang="en-US" smtClean="0"/>
              <a:t>9/1/2025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094024933"/>
      </p:ext>
    </p:extLst>
  </p:cSld>
  <p:clrMap bg1="lt1" tx1="dk1" bg2="lt2" tx2="dk2" accent1="accent1" accent2="accent2" accent3="accent3" accent4="accent4" accent5="accent5" accent6="accent6" hlink="hlink" folHlink="folHlink"/>
  <p:sldLayoutIdLst>
    <p:sldLayoutId id="2147483749" r:id="rId1"/>
    <p:sldLayoutId id="2147483748" r:id="rId2"/>
    <p:sldLayoutId id="2147483750"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 id="2147483722" r:id="rId24"/>
    <p:sldLayoutId id="2147483723" r:id="rId25"/>
    <p:sldLayoutId id="2147483724" r:id="rId26"/>
    <p:sldLayoutId id="2147483725" r:id="rId27"/>
    <p:sldLayoutId id="2147483726" r:id="rId28"/>
    <p:sldLayoutId id="2147483727" r:id="rId29"/>
    <p:sldLayoutId id="2147483728" r:id="rId30"/>
    <p:sldLayoutId id="2147483729" r:id="rId31"/>
    <p:sldLayoutId id="2147483730" r:id="rId32"/>
    <p:sldLayoutId id="2147483731" r:id="rId33"/>
    <p:sldLayoutId id="2147483732" r:id="rId34"/>
    <p:sldLayoutId id="2147483733" r:id="rId35"/>
    <p:sldLayoutId id="2147483734" r:id="rId36"/>
    <p:sldLayoutId id="2147483735" r:id="rId37"/>
    <p:sldLayoutId id="2147483736" r:id="rId38"/>
    <p:sldLayoutId id="2147483737" r:id="rId39"/>
    <p:sldLayoutId id="2147483738" r:id="rId40"/>
    <p:sldLayoutId id="2147483739" r:id="rId41"/>
    <p:sldLayoutId id="2147483740" r:id="rId42"/>
    <p:sldLayoutId id="2147483741" r:id="rId43"/>
    <p:sldLayoutId id="2147483742" r:id="rId44"/>
    <p:sldLayoutId id="2147483743" r:id="rId45"/>
    <p:sldLayoutId id="2147483744" r:id="rId46"/>
    <p:sldLayoutId id="2147483745" r:id="rId47"/>
    <p:sldLayoutId id="2147483746" r:id="rId48"/>
    <p:sldLayoutId id="2147483747" r:id="rId49"/>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16.xml"/><Relationship Id="rId1" Type="http://schemas.openxmlformats.org/officeDocument/2006/relationships/slideLayout" Target="../slideLayouts/slideLayout23.xml"/><Relationship Id="rId4" Type="http://schemas.openxmlformats.org/officeDocument/2006/relationships/chart" Target="../charts/chart5.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3.xml"/><Relationship Id="rId5" Type="http://schemas.openxmlformats.org/officeDocument/2006/relationships/chart" Target="../charts/chart7.xml"/><Relationship Id="rId4" Type="http://schemas.openxmlformats.org/officeDocument/2006/relationships/chart" Target="../charts/chart6.xml"/></Relationships>
</file>

<file path=ppt/slides/_rels/slide19.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18.xml"/><Relationship Id="rId1" Type="http://schemas.openxmlformats.org/officeDocument/2006/relationships/slideLayout" Target="../slideLayouts/slideLayout23.xml"/><Relationship Id="rId4" Type="http://schemas.openxmlformats.org/officeDocument/2006/relationships/chart" Target="../charts/chart9.xml"/></Relationships>
</file>

<file path=ppt/slides/_rels/slide20.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19.xml"/><Relationship Id="rId1" Type="http://schemas.openxmlformats.org/officeDocument/2006/relationships/slideLayout" Target="../slideLayouts/slideLayout23.xml"/><Relationship Id="rId6" Type="http://schemas.openxmlformats.org/officeDocument/2006/relationships/image" Target="../media/image20.png"/><Relationship Id="rId5" Type="http://schemas.openxmlformats.org/officeDocument/2006/relationships/chart" Target="../charts/chart11.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20.xml"/><Relationship Id="rId1" Type="http://schemas.openxmlformats.org/officeDocument/2006/relationships/slideLayout" Target="../slideLayouts/slideLayout23.xml"/><Relationship Id="rId4" Type="http://schemas.openxmlformats.org/officeDocument/2006/relationships/chart" Target="../charts/char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hyperlink" Target="https://doi.org/10.1188/14.ONF.545-547" TargetMode="External"/><Relationship Id="rId1" Type="http://schemas.openxmlformats.org/officeDocument/2006/relationships/slideLayout" Target="../slideLayouts/slideLayout4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1111/wvn.12209" TargetMode="External"/><Relationship Id="rId1" Type="http://schemas.openxmlformats.org/officeDocument/2006/relationships/slideLayout" Target="../slideLayouts/slideLayout4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16/j.jvoice.2007.09.007" TargetMode="External"/><Relationship Id="rId2" Type="http://schemas.openxmlformats.org/officeDocument/2006/relationships/hyperlink" Target="https://doi.org/10.18502/avr.v34i2.18054" TargetMode="External"/><Relationship Id="rId1" Type="http://schemas.openxmlformats.org/officeDocument/2006/relationships/slideLayout" Target="../slideLayouts/slideLayout4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3390/educsci11080433" TargetMode="External"/><Relationship Id="rId2" Type="http://schemas.openxmlformats.org/officeDocument/2006/relationships/hyperlink" Target="https://doi.org/10.1016/j.jvoice.2018.01.014" TargetMode="External"/><Relationship Id="rId1" Type="http://schemas.openxmlformats.org/officeDocument/2006/relationships/slideLayout" Target="../slideLayouts/slideLayout42.xml"/></Relationships>
</file>

<file path=ppt/slides/_rels/slide31.xml.rels><?xml version="1.0" encoding="UTF-8" standalone="yes"?>
<Relationships xmlns="http://schemas.openxmlformats.org/package/2006/relationships"><Relationship Id="rId3" Type="http://schemas.openxmlformats.org/officeDocument/2006/relationships/hyperlink" Target="https://www.researchgate.net/publication/359816025" TargetMode="External"/><Relationship Id="rId2" Type="http://schemas.openxmlformats.org/officeDocument/2006/relationships/hyperlink" Target="https://doi.org/10.1093/oxfordhb/9780199730810.013.0036" TargetMode="External"/><Relationship Id="rId1" Type="http://schemas.openxmlformats.org/officeDocument/2006/relationships/slideLayout" Target="../slideLayouts/slideLayout42.xml"/><Relationship Id="rId4" Type="http://schemas.openxmlformats.org/officeDocument/2006/relationships/hyperlink" Target="https://doi.org/10.1186/s13643-018-0873-8"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080/14733280701791876" TargetMode="External"/><Relationship Id="rId2" Type="http://schemas.openxmlformats.org/officeDocument/2006/relationships/hyperlink" Target="https://doi.org/10.3389/fpsyg.2020.00882" TargetMode="External"/><Relationship Id="rId1" Type="http://schemas.openxmlformats.org/officeDocument/2006/relationships/slideLayout" Target="../slideLayouts/slideLayout42.xml"/><Relationship Id="rId4" Type="http://schemas.openxmlformats.org/officeDocument/2006/relationships/hyperlink" Target="https://doi.org/10.3389/fped.2024.1326864"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s://doi.org/10.1177/0022429418809981" TargetMode="External"/><Relationship Id="rId1" Type="http://schemas.openxmlformats.org/officeDocument/2006/relationships/slideLayout" Target="../slideLayouts/slideLayout42.xml"/></Relationships>
</file>

<file path=ppt/slides/_rels/slide34.xml.rels><?xml version="1.0" encoding="UTF-8" standalone="yes"?>
<Relationships xmlns="http://schemas.openxmlformats.org/package/2006/relationships"><Relationship Id="rId3" Type="http://schemas.openxmlformats.org/officeDocument/2006/relationships/hyperlink" Target="https://doi.org/10.1016/j.ijporl.2024.111962" TargetMode="External"/><Relationship Id="rId2" Type="http://schemas.openxmlformats.org/officeDocument/2006/relationships/hyperlink" Target="https://doi.org/10.56307/lfyu6710" TargetMode="External"/><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AF9A-26E8-B7CF-36E5-069C2B661A9F}"/>
              </a:ext>
            </a:extLst>
          </p:cNvPr>
          <p:cNvSpPr>
            <a:spLocks noGrp="1"/>
          </p:cNvSpPr>
          <p:nvPr>
            <p:ph type="title"/>
          </p:nvPr>
        </p:nvSpPr>
        <p:spPr>
          <a:xfrm>
            <a:off x="612647" y="553616"/>
            <a:ext cx="4191581" cy="3974841"/>
          </a:xfrm>
        </p:spPr>
        <p:txBody>
          <a:bodyPr anchor="t">
            <a:normAutofit fontScale="90000"/>
          </a:bodyPr>
          <a:lstStyle/>
          <a:p>
            <a:br>
              <a:rPr lang="en-GB" sz="2000" dirty="0"/>
            </a:br>
            <a:br>
              <a:rPr lang="en-GB" sz="2000" dirty="0"/>
            </a:br>
            <a:br>
              <a:rPr lang="en-GB" sz="2000" dirty="0"/>
            </a:br>
            <a:r>
              <a:rPr lang="en-GB" sz="4000" dirty="0">
                <a:latin typeface="Arial" panose="020B0604020202020204" pitchFamily="34" charset="0"/>
                <a:cs typeface="Arial" panose="020B0604020202020204" pitchFamily="34" charset="0"/>
              </a:rPr>
              <a:t>Perceptions and perspectives of young girls aged 9-11 regarding their singing voice quality</a:t>
            </a:r>
          </a:p>
        </p:txBody>
      </p:sp>
      <p:sp>
        <p:nvSpPr>
          <p:cNvPr id="3" name="Subtitle 2">
            <a:extLst>
              <a:ext uri="{FF2B5EF4-FFF2-40B4-BE49-F238E27FC236}">
                <a16:creationId xmlns:a16="http://schemas.microsoft.com/office/drawing/2014/main" id="{DE4DCD84-1496-58A1-2EBA-1C7A44C9743B}"/>
              </a:ext>
            </a:extLst>
          </p:cNvPr>
          <p:cNvSpPr>
            <a:spLocks noGrp="1"/>
          </p:cNvSpPr>
          <p:nvPr>
            <p:ph type="body" sz="half" idx="2"/>
          </p:nvPr>
        </p:nvSpPr>
        <p:spPr>
          <a:xfrm>
            <a:off x="612648" y="5080000"/>
            <a:ext cx="5773638" cy="1224384"/>
          </a:xfrm>
        </p:spPr>
        <p:txBody>
          <a:bodyPr anchor="t">
            <a:noAutofit/>
          </a:bodyPr>
          <a:lstStyle/>
          <a:p>
            <a:r>
              <a:rPr lang="en-GB" sz="2400" dirty="0">
                <a:latin typeface="Arial" panose="020B0604020202020204" pitchFamily="34" charset="0"/>
                <a:cs typeface="Arial" panose="020B0604020202020204" pitchFamily="34" charset="0"/>
              </a:rPr>
              <a:t>BMPF7010 - Jane Suckling – 2225269                                              Friday 5</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September 2025</a:t>
            </a:r>
          </a:p>
        </p:txBody>
      </p:sp>
      <p:pic>
        <p:nvPicPr>
          <p:cNvPr id="7" name="Picture Placeholder 6" descr="A group of kids singing&#10;&#10;AI-generated content may be incorrect.">
            <a:extLst>
              <a:ext uri="{FF2B5EF4-FFF2-40B4-BE49-F238E27FC236}">
                <a16:creationId xmlns:a16="http://schemas.microsoft.com/office/drawing/2014/main" id="{F9FB7229-F0A1-4F6D-4754-D4CEB46B3E1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43122" r="29182" b="-1"/>
          <a:stretch>
            <a:fillRect/>
          </a:stretch>
        </p:blipFill>
        <p:spPr>
          <a:xfrm>
            <a:off x="6654855" y="1380929"/>
            <a:ext cx="5065254" cy="4526385"/>
          </a:xfrm>
          <a:noFill/>
        </p:spPr>
      </p:pic>
    </p:spTree>
    <p:extLst>
      <p:ext uri="{BB962C8B-B14F-4D97-AF65-F5344CB8AC3E}">
        <p14:creationId xmlns:p14="http://schemas.microsoft.com/office/powerpoint/2010/main" val="20920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F84C9-0223-5298-9657-E6B20CEB9FBD}"/>
              </a:ext>
            </a:extLst>
          </p:cNvPr>
          <p:cNvSpPr>
            <a:spLocks noGrp="1"/>
          </p:cNvSpPr>
          <p:nvPr>
            <p:ph type="ctrTitle"/>
          </p:nvPr>
        </p:nvSpPr>
        <p:spPr>
          <a:xfrm>
            <a:off x="365760" y="411480"/>
            <a:ext cx="4654296" cy="3739896"/>
          </a:xfrm>
        </p:spPr>
        <p:txBody>
          <a:bodyPr anchor="t">
            <a:normAutofit/>
          </a:bodyPr>
          <a:lstStyle/>
          <a:p>
            <a:r>
              <a:rPr lang="en-GB" sz="3600" dirty="0"/>
              <a:t>The </a:t>
            </a:r>
            <a:r>
              <a:rPr lang="en-GB" sz="3600" dirty="0">
                <a:latin typeface="Arial" panose="020B0604020202020204" pitchFamily="34" charset="0"/>
                <a:cs typeface="Arial" panose="020B0604020202020204" pitchFamily="34" charset="0"/>
              </a:rPr>
              <a:t>Context</a:t>
            </a:r>
          </a:p>
        </p:txBody>
      </p:sp>
      <p:sp>
        <p:nvSpPr>
          <p:cNvPr id="3" name="Content Placeholder 2">
            <a:extLst>
              <a:ext uri="{FF2B5EF4-FFF2-40B4-BE49-F238E27FC236}">
                <a16:creationId xmlns:a16="http://schemas.microsoft.com/office/drawing/2014/main" id="{779DEB08-A592-B045-14E4-CEED2DAE734B}"/>
              </a:ext>
            </a:extLst>
          </p:cNvPr>
          <p:cNvSpPr>
            <a:spLocks noGrp="1"/>
          </p:cNvSpPr>
          <p:nvPr>
            <p:ph type="subTitle" idx="1"/>
          </p:nvPr>
        </p:nvSpPr>
        <p:spPr>
          <a:xfrm>
            <a:off x="365760" y="1146627"/>
            <a:ext cx="7101840" cy="5486401"/>
          </a:xfrm>
        </p:spPr>
        <p:txBody>
          <a:bodyPr anchor="b">
            <a:normAutofit fontScale="32500" lnSpcReduction="20000"/>
          </a:bodyPr>
          <a:lstStyle/>
          <a:p>
            <a:pPr marL="285750" indent="-285750">
              <a:lnSpc>
                <a:spcPct val="110000"/>
              </a:lnSpc>
              <a:buFont typeface="Arial" panose="020B0604020202020204" pitchFamily="34" charset="0"/>
              <a:buChar char="•"/>
            </a:pPr>
            <a:endParaRPr lang="en-GB" dirty="0"/>
          </a:p>
          <a:p>
            <a:pPr marL="285750" indent="-285750">
              <a:lnSpc>
                <a:spcPct val="110000"/>
              </a:lnSpc>
              <a:buFont typeface="Arial" panose="020B0604020202020204" pitchFamily="34" charset="0"/>
              <a:buChar char="•"/>
            </a:pPr>
            <a:r>
              <a:rPr lang="en-GB" sz="4900" b="1" dirty="0">
                <a:latin typeface="Arial" panose="020B0604020202020204" pitchFamily="34" charset="0"/>
                <a:cs typeface="Arial" panose="020B0604020202020204" pitchFamily="34" charset="0"/>
              </a:rPr>
              <a:t>Background to the study</a:t>
            </a:r>
            <a:endParaRPr lang="en-GB" sz="4900" dirty="0">
              <a:latin typeface="Arial" panose="020B0604020202020204" pitchFamily="34" charset="0"/>
              <a:cs typeface="Arial" panose="020B0604020202020204" pitchFamily="34" charset="0"/>
            </a:endParaRPr>
          </a:p>
          <a:p>
            <a:pPr marL="800100" lvl="1" indent="-342900">
              <a:lnSpc>
                <a:spcPct val="110000"/>
              </a:lnSpc>
            </a:pPr>
            <a:r>
              <a:rPr lang="en-GB" sz="4900" dirty="0">
                <a:latin typeface="Arial" panose="020B0604020202020204" pitchFamily="34" charset="0"/>
                <a:cs typeface="Arial" panose="020B0604020202020204" pitchFamily="34" charset="0"/>
              </a:rPr>
              <a:t>What I do</a:t>
            </a:r>
          </a:p>
          <a:p>
            <a:pPr marL="800100" lvl="1" indent="-342900">
              <a:lnSpc>
                <a:spcPct val="110000"/>
              </a:lnSpc>
            </a:pPr>
            <a:r>
              <a:rPr lang="en-GB" sz="4900" dirty="0">
                <a:latin typeface="Arial" panose="020B0604020202020204" pitchFamily="34" charset="0"/>
                <a:cs typeface="Arial" panose="020B0604020202020204" pitchFamily="34" charset="0"/>
              </a:rPr>
              <a:t>Previous Research</a:t>
            </a:r>
          </a:p>
          <a:p>
            <a:pPr marL="800100" lvl="1" indent="-342900">
              <a:lnSpc>
                <a:spcPct val="110000"/>
              </a:lnSpc>
            </a:pPr>
            <a:r>
              <a:rPr lang="en-GB" sz="4900" dirty="0">
                <a:latin typeface="Arial" panose="020B0604020202020204" pitchFamily="34" charset="0"/>
                <a:cs typeface="Arial" panose="020B0604020202020204" pitchFamily="34" charset="0"/>
              </a:rPr>
              <a:t>Research Gap – Girls 9-11	</a:t>
            </a:r>
          </a:p>
          <a:p>
            <a:pPr lvl="1" indent="0">
              <a:lnSpc>
                <a:spcPct val="110000"/>
              </a:lnSpc>
              <a:buNone/>
            </a:pPr>
            <a:r>
              <a:rPr lang="en-GB" sz="4900" dirty="0">
                <a:latin typeface="Arial" panose="020B0604020202020204" pitchFamily="34" charset="0"/>
                <a:cs typeface="Arial" panose="020B0604020202020204" pitchFamily="34" charset="0"/>
              </a:rPr>
              <a:t>      (Skelton, 2008)</a:t>
            </a:r>
          </a:p>
          <a:p>
            <a:pPr marL="285750" indent="-285750">
              <a:lnSpc>
                <a:spcPct val="110000"/>
              </a:lnSpc>
              <a:buFont typeface="Arial" panose="020B0604020202020204" pitchFamily="34" charset="0"/>
              <a:buChar char="•"/>
            </a:pPr>
            <a:endParaRPr lang="en-GB" sz="4900" dirty="0">
              <a:latin typeface="Arial" panose="020B0604020202020204" pitchFamily="34" charset="0"/>
              <a:cs typeface="Arial" panose="020B0604020202020204" pitchFamily="34" charset="0"/>
            </a:endParaRPr>
          </a:p>
          <a:p>
            <a:pPr marL="285750" indent="-285750">
              <a:lnSpc>
                <a:spcPct val="110000"/>
              </a:lnSpc>
              <a:buFont typeface="Arial" panose="020B0604020202020204" pitchFamily="34" charset="0"/>
              <a:buChar char="•"/>
            </a:pPr>
            <a:r>
              <a:rPr lang="en-GB" sz="4900" b="1" dirty="0">
                <a:latin typeface="Arial" panose="020B0604020202020204" pitchFamily="34" charset="0"/>
                <a:cs typeface="Arial" panose="020B0604020202020204" pitchFamily="34" charset="0"/>
              </a:rPr>
              <a:t>Justification for the study</a:t>
            </a:r>
          </a:p>
          <a:p>
            <a:pPr marL="742950" lvl="1" indent="-285750">
              <a:lnSpc>
                <a:spcPct val="110000"/>
              </a:lnSpc>
            </a:pPr>
            <a:r>
              <a:rPr lang="en-GB" sz="4900" dirty="0">
                <a:latin typeface="Arial" panose="020B0604020202020204" pitchFamily="34" charset="0"/>
                <a:cs typeface="Arial" panose="020B0604020202020204" pitchFamily="34" charset="0"/>
              </a:rPr>
              <a:t>Choir numbers for young people are declining globally (Sealey, 2022)</a:t>
            </a:r>
          </a:p>
          <a:p>
            <a:pPr marL="742950" lvl="1" indent="-285750">
              <a:lnSpc>
                <a:spcPct val="110000"/>
              </a:lnSpc>
            </a:pPr>
            <a:endParaRPr lang="en-GB" sz="4900" dirty="0">
              <a:latin typeface="Arial" panose="020B0604020202020204" pitchFamily="34" charset="0"/>
              <a:cs typeface="Arial" panose="020B0604020202020204" pitchFamily="34" charset="0"/>
            </a:endParaRPr>
          </a:p>
          <a:p>
            <a:pPr marL="742950" lvl="1" indent="-285750">
              <a:lnSpc>
                <a:spcPct val="110000"/>
              </a:lnSpc>
            </a:pPr>
            <a:r>
              <a:rPr lang="en-GB" sz="4900" dirty="0">
                <a:latin typeface="Arial" panose="020B0604020202020204" pitchFamily="34" charset="0"/>
                <a:cs typeface="Arial" panose="020B0604020202020204" pitchFamily="34" charset="0"/>
              </a:rPr>
              <a:t>Why?</a:t>
            </a:r>
          </a:p>
          <a:p>
            <a:pPr marL="971550" lvl="2" indent="-285750">
              <a:lnSpc>
                <a:spcPct val="110000"/>
              </a:lnSpc>
            </a:pPr>
            <a:r>
              <a:rPr lang="en-GB" sz="4900" dirty="0">
                <a:latin typeface="Arial" panose="020B0604020202020204" pitchFamily="34" charset="0"/>
                <a:cs typeface="Arial" panose="020B0604020202020204" pitchFamily="34" charset="0"/>
              </a:rPr>
              <a:t>Poverty</a:t>
            </a:r>
          </a:p>
          <a:p>
            <a:pPr marL="971550" lvl="2" indent="-285750">
              <a:lnSpc>
                <a:spcPct val="110000"/>
              </a:lnSpc>
            </a:pPr>
            <a:r>
              <a:rPr lang="en-GB" sz="4900" dirty="0">
                <a:latin typeface="Arial" panose="020B0604020202020204" pitchFamily="34" charset="0"/>
                <a:cs typeface="Arial" panose="020B0604020202020204" pitchFamily="34" charset="0"/>
              </a:rPr>
              <a:t>Pandemic</a:t>
            </a:r>
          </a:p>
          <a:p>
            <a:pPr marL="971550" lvl="2" indent="-285750">
              <a:lnSpc>
                <a:spcPct val="110000"/>
              </a:lnSpc>
            </a:pPr>
            <a:r>
              <a:rPr lang="en-GB" sz="4900" dirty="0">
                <a:latin typeface="Arial" panose="020B0604020202020204" pitchFamily="34" charset="0"/>
                <a:cs typeface="Arial" panose="020B0604020202020204" pitchFamily="34" charset="0"/>
              </a:rPr>
              <a:t>Lack of Intervention</a:t>
            </a:r>
          </a:p>
          <a:p>
            <a:pPr marL="971550" lvl="2" indent="-285750">
              <a:lnSpc>
                <a:spcPct val="110000"/>
              </a:lnSpc>
            </a:pPr>
            <a:r>
              <a:rPr lang="en-GB" sz="4900" dirty="0">
                <a:latin typeface="Arial" panose="020B0604020202020204" pitchFamily="34" charset="0"/>
                <a:cs typeface="Arial" panose="020B0604020202020204" pitchFamily="34" charset="0"/>
              </a:rPr>
              <a:t>Lack of confidence among non-specialist teachers</a:t>
            </a:r>
          </a:p>
          <a:p>
            <a:pPr marL="971550" lvl="2" indent="-285750">
              <a:lnSpc>
                <a:spcPct val="110000"/>
              </a:lnSpc>
            </a:pPr>
            <a:r>
              <a:rPr lang="en-GB" sz="4900" dirty="0">
                <a:latin typeface="Arial" panose="020B0604020202020204" pitchFamily="34" charset="0"/>
                <a:cs typeface="Arial" panose="020B0604020202020204" pitchFamily="34" charset="0"/>
              </a:rPr>
              <a:t>Lack of funding and support for music and singing</a:t>
            </a:r>
          </a:p>
          <a:p>
            <a:pPr lvl="1" indent="0">
              <a:lnSpc>
                <a:spcPct val="110000"/>
              </a:lnSpc>
              <a:buNone/>
            </a:pPr>
            <a:r>
              <a:rPr lang="en-GB" sz="4900" dirty="0">
                <a:latin typeface="Arial" panose="020B0604020202020204" pitchFamily="34" charset="0"/>
                <a:cs typeface="Arial" panose="020B0604020202020204" pitchFamily="34" charset="0"/>
              </a:rPr>
              <a:t>	(Fabian Society – Arts for All (Cole et al., 2024))	</a:t>
            </a:r>
          </a:p>
          <a:p>
            <a:pPr>
              <a:lnSpc>
                <a:spcPct val="110000"/>
              </a:lnSpc>
            </a:pPr>
            <a:endParaRPr lang="en-GB" dirty="0"/>
          </a:p>
        </p:txBody>
      </p:sp>
      <p:pic>
        <p:nvPicPr>
          <p:cNvPr id="5" name="Picture 4" descr="Man signing a document">
            <a:extLst>
              <a:ext uri="{FF2B5EF4-FFF2-40B4-BE49-F238E27FC236}">
                <a16:creationId xmlns:a16="http://schemas.microsoft.com/office/drawing/2014/main" id="{1B79E522-766B-309D-7EF8-B0288904E3EB}"/>
              </a:ext>
            </a:extLst>
          </p:cNvPr>
          <p:cNvPicPr>
            <a:picLocks noChangeAspect="1"/>
          </p:cNvPicPr>
          <p:nvPr/>
        </p:nvPicPr>
        <p:blipFill>
          <a:blip r:embed="rId3">
            <a:extLst>
              <a:ext uri="{28A0092B-C50C-407E-A947-70E740481C1C}">
                <a14:useLocalDpi xmlns:a14="http://schemas.microsoft.com/office/drawing/2010/main" val="0"/>
              </a:ext>
            </a:extLst>
          </a:blip>
          <a:srcRect l="28960" r="28960"/>
          <a:stretch/>
        </p:blipFill>
        <p:spPr>
          <a:xfrm>
            <a:off x="8345714" y="0"/>
            <a:ext cx="3840824" cy="6858000"/>
          </a:xfrm>
          <a:prstGeom prst="rect">
            <a:avLst/>
          </a:prstGeom>
          <a:noFill/>
        </p:spPr>
      </p:pic>
    </p:spTree>
    <p:extLst>
      <p:ext uri="{BB962C8B-B14F-4D97-AF65-F5344CB8AC3E}">
        <p14:creationId xmlns:p14="http://schemas.microsoft.com/office/powerpoint/2010/main" val="437885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CB69B-E416-9A8E-E7B8-CA29636118A0}"/>
              </a:ext>
            </a:extLst>
          </p:cNvPr>
          <p:cNvSpPr>
            <a:spLocks noGrp="1"/>
          </p:cNvSpPr>
          <p:nvPr>
            <p:ph type="title"/>
          </p:nvPr>
        </p:nvSpPr>
        <p:spPr>
          <a:xfrm>
            <a:off x="612648" y="320040"/>
            <a:ext cx="4572000" cy="1015274"/>
          </a:xfrm>
        </p:spPr>
        <p:txBody>
          <a:bodyPr anchor="b">
            <a:noAutofit/>
          </a:bodyPr>
          <a:lstStyle/>
          <a:p>
            <a:r>
              <a:rPr lang="en-GB" sz="3600" dirty="0">
                <a:latin typeface="Arial" panose="020B0604020202020204" pitchFamily="34" charset="0"/>
                <a:cs typeface="Arial" panose="020B0604020202020204" pitchFamily="34" charset="0"/>
              </a:rPr>
              <a:t>Philosophical Commitment</a:t>
            </a:r>
          </a:p>
        </p:txBody>
      </p:sp>
      <p:sp>
        <p:nvSpPr>
          <p:cNvPr id="10" name="Content Placeholder 2">
            <a:extLst>
              <a:ext uri="{FF2B5EF4-FFF2-40B4-BE49-F238E27FC236}">
                <a16:creationId xmlns:a16="http://schemas.microsoft.com/office/drawing/2014/main" id="{B048F5DC-CAE6-F440-5EAE-6DFF0FB1689D}"/>
              </a:ext>
            </a:extLst>
          </p:cNvPr>
          <p:cNvSpPr>
            <a:spLocks noGrp="1"/>
          </p:cNvSpPr>
          <p:nvPr>
            <p:ph sz="quarter" idx="14"/>
          </p:nvPr>
        </p:nvSpPr>
        <p:spPr>
          <a:xfrm>
            <a:off x="612774" y="1553028"/>
            <a:ext cx="7108826" cy="4811195"/>
          </a:xfrm>
        </p:spPr>
        <p:txBody>
          <a:bodyPr>
            <a:normAutofit/>
          </a:bodyPr>
          <a:lstStyle/>
          <a:p>
            <a:r>
              <a:rPr lang="en-GB" dirty="0">
                <a:latin typeface="Arial" panose="020B0604020202020204" pitchFamily="34" charset="0"/>
                <a:cs typeface="Arial" panose="020B0604020202020204" pitchFamily="34" charset="0"/>
              </a:rPr>
              <a:t>Pragmatic, concurrent, mixed methods</a:t>
            </a:r>
          </a:p>
          <a:p>
            <a:r>
              <a:rPr lang="en-GB" dirty="0">
                <a:latin typeface="Arial" panose="020B0604020202020204" pitchFamily="34" charset="0"/>
                <a:cs typeface="Arial" panose="020B0604020202020204" pitchFamily="34" charset="0"/>
              </a:rPr>
              <a:t>Pragmatic paradigm</a:t>
            </a:r>
          </a:p>
          <a:p>
            <a:pPr lvl="1"/>
            <a:r>
              <a:rPr lang="en-GB" dirty="0">
                <a:latin typeface="Arial" panose="020B0604020202020204" pitchFamily="34" charset="0"/>
                <a:cs typeface="Arial" panose="020B0604020202020204" pitchFamily="34" charset="0"/>
              </a:rPr>
              <a:t>changing and negotiable realities (Forester, 2013) </a:t>
            </a:r>
          </a:p>
          <a:p>
            <a:pPr lvl="1"/>
            <a:r>
              <a:rPr lang="en-GB" dirty="0">
                <a:latin typeface="Arial" panose="020B0604020202020204" pitchFamily="34" charset="0"/>
                <a:cs typeface="Arial" panose="020B0604020202020204" pitchFamily="34" charset="0"/>
              </a:rPr>
              <a:t>a flexible approach</a:t>
            </a:r>
          </a:p>
          <a:p>
            <a:pPr lvl="1"/>
            <a:r>
              <a:rPr lang="en-GB" dirty="0">
                <a:latin typeface="Arial" panose="020B0604020202020204" pitchFamily="34" charset="0"/>
                <a:cs typeface="Arial" panose="020B0604020202020204" pitchFamily="34" charset="0"/>
              </a:rPr>
              <a:t>qualitative and quantitative analysis according to need and usefulness (Shaw, Juncos and Winter, 2020). </a:t>
            </a:r>
          </a:p>
          <a:p>
            <a:r>
              <a:rPr lang="en-GB" dirty="0">
                <a:latin typeface="Arial" panose="020B0604020202020204" pitchFamily="34" charset="0"/>
                <a:cs typeface="Arial" panose="020B0604020202020204" pitchFamily="34" charset="0"/>
              </a:rPr>
              <a:t>Initially, a positivist ontology</a:t>
            </a:r>
          </a:p>
          <a:p>
            <a:r>
              <a:rPr lang="en-GB" dirty="0">
                <a:latin typeface="Arial" panose="020B0604020202020204" pitchFamily="34" charset="0"/>
                <a:cs typeface="Arial" panose="020B0604020202020204" pitchFamily="34" charset="0"/>
              </a:rPr>
              <a:t>Constructivist lens and subjectivist approach epistemology were going to be more suitable to help interpret the girls’ perceptions and perspectives. </a:t>
            </a:r>
          </a:p>
          <a:p>
            <a:endParaRPr lang="en-US" dirty="0"/>
          </a:p>
        </p:txBody>
      </p:sp>
      <p:pic>
        <p:nvPicPr>
          <p:cNvPr id="6" name="Picture 5">
            <a:extLst>
              <a:ext uri="{FF2B5EF4-FFF2-40B4-BE49-F238E27FC236}">
                <a16:creationId xmlns:a16="http://schemas.microsoft.com/office/drawing/2014/main" id="{12E2F0E9-C504-BA75-1D8B-BBCCD67A467D}"/>
              </a:ext>
            </a:extLst>
          </p:cNvPr>
          <p:cNvPicPr>
            <a:picLocks noChangeAspect="1"/>
          </p:cNvPicPr>
          <p:nvPr/>
        </p:nvPicPr>
        <p:blipFill>
          <a:blip r:embed="rId3"/>
          <a:srcRect l="9017" r="1784" b="2"/>
          <a:stretch>
            <a:fillRect/>
          </a:stretch>
        </p:blipFill>
        <p:spPr>
          <a:xfrm>
            <a:off x="8113486" y="10"/>
            <a:ext cx="4078514" cy="6857990"/>
          </a:xfrm>
          <a:prstGeom prst="rect">
            <a:avLst/>
          </a:prstGeom>
          <a:noFill/>
        </p:spPr>
      </p:pic>
    </p:spTree>
    <p:extLst>
      <p:ext uri="{BB962C8B-B14F-4D97-AF65-F5344CB8AC3E}">
        <p14:creationId xmlns:p14="http://schemas.microsoft.com/office/powerpoint/2010/main" val="330542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83B53-F09B-832D-F294-43816BE581AA}"/>
              </a:ext>
            </a:extLst>
          </p:cNvPr>
          <p:cNvSpPr>
            <a:spLocks noGrp="1"/>
          </p:cNvSpPr>
          <p:nvPr>
            <p:ph type="title"/>
          </p:nvPr>
        </p:nvSpPr>
        <p:spPr>
          <a:xfrm>
            <a:off x="612648" y="320039"/>
            <a:ext cx="4572000" cy="826589"/>
          </a:xfrm>
        </p:spPr>
        <p:txBody>
          <a:bodyPr anchor="b">
            <a:normAutofit fontScale="90000"/>
          </a:bodyPr>
          <a:lstStyle/>
          <a:p>
            <a:r>
              <a:rPr lang="en-GB" sz="3600" dirty="0">
                <a:latin typeface="Arial" panose="020B0604020202020204" pitchFamily="34" charset="0"/>
                <a:cs typeface="Arial" panose="020B0604020202020204" pitchFamily="34" charset="0"/>
              </a:rPr>
              <a:t>Key Findings from the Literature Review</a:t>
            </a:r>
          </a:p>
        </p:txBody>
      </p:sp>
      <p:sp>
        <p:nvSpPr>
          <p:cNvPr id="10" name="Content Placeholder 2">
            <a:extLst>
              <a:ext uri="{FF2B5EF4-FFF2-40B4-BE49-F238E27FC236}">
                <a16:creationId xmlns:a16="http://schemas.microsoft.com/office/drawing/2014/main" id="{B526241F-2337-36A7-9BB9-7BD189ED2B6C}"/>
              </a:ext>
            </a:extLst>
          </p:cNvPr>
          <p:cNvSpPr>
            <a:spLocks noGrp="1"/>
          </p:cNvSpPr>
          <p:nvPr>
            <p:ph sz="quarter" idx="14"/>
          </p:nvPr>
        </p:nvSpPr>
        <p:spPr>
          <a:xfrm>
            <a:off x="612773" y="1380744"/>
            <a:ext cx="7065283" cy="4983480"/>
          </a:xfrm>
        </p:spPr>
        <p:txBody>
          <a:bodyPr>
            <a:normAutofit fontScale="92500" lnSpcReduction="20000"/>
          </a:bodyPr>
          <a:lstStyle/>
          <a:p>
            <a:r>
              <a:rPr lang="en-US" dirty="0"/>
              <a:t>Boys over-represented in the literature.</a:t>
            </a:r>
          </a:p>
          <a:p>
            <a:r>
              <a:rPr lang="en-US" dirty="0"/>
              <a:t>Female Adolescent Voice Change – 11 upwards</a:t>
            </a:r>
          </a:p>
          <a:p>
            <a:r>
              <a:rPr lang="en-US" dirty="0"/>
              <a:t>No literature available about singing voices of girls aged 9-11.</a:t>
            </a:r>
          </a:p>
          <a:p>
            <a:r>
              <a:rPr lang="en-US" dirty="0"/>
              <a:t>Early adolescence from age 8/9</a:t>
            </a:r>
          </a:p>
          <a:p>
            <a:r>
              <a:rPr lang="en-US" dirty="0"/>
              <a:t>Skelton (2007). No literature to support study into girls singing voices aged 9-11. </a:t>
            </a:r>
          </a:p>
          <a:p>
            <a:r>
              <a:rPr lang="en-US" dirty="0"/>
              <a:t>Literature Gap.</a:t>
            </a:r>
          </a:p>
          <a:p>
            <a:r>
              <a:rPr lang="en-US" dirty="0"/>
              <a:t>Gackle (1991) – </a:t>
            </a:r>
            <a:r>
              <a:rPr lang="en-US" sz="1800" dirty="0"/>
              <a:t>lower pitches, uncomfortable higher pitches, lower speaking voice, inconsistent range, breathiness, huskiness, hoarseness, cracking, insecure pitch, ‘thin’ tone, discomfort in voice or body</a:t>
            </a:r>
          </a:p>
          <a:p>
            <a:r>
              <a:rPr lang="en-US" dirty="0"/>
              <a:t>Characteristics informed questions</a:t>
            </a:r>
          </a:p>
        </p:txBody>
      </p:sp>
      <p:pic>
        <p:nvPicPr>
          <p:cNvPr id="6" name="Picture 5" descr="Close-up of open book against blurred bookshelf background">
            <a:extLst>
              <a:ext uri="{FF2B5EF4-FFF2-40B4-BE49-F238E27FC236}">
                <a16:creationId xmlns:a16="http://schemas.microsoft.com/office/drawing/2014/main" id="{90A35235-A7DB-9D98-9C76-338B13F50A59}"/>
              </a:ext>
            </a:extLst>
          </p:cNvPr>
          <p:cNvPicPr>
            <a:picLocks noChangeAspect="1"/>
          </p:cNvPicPr>
          <p:nvPr/>
        </p:nvPicPr>
        <p:blipFill>
          <a:blip r:embed="rId3"/>
          <a:srcRect l="26187" r="12744" b="-1"/>
          <a:stretch>
            <a:fillRect/>
          </a:stretch>
        </p:blipFill>
        <p:spPr>
          <a:xfrm>
            <a:off x="8011885" y="10"/>
            <a:ext cx="4180113" cy="6857990"/>
          </a:xfrm>
          <a:prstGeom prst="rect">
            <a:avLst/>
          </a:prstGeom>
          <a:noFill/>
        </p:spPr>
      </p:pic>
    </p:spTree>
    <p:extLst>
      <p:ext uri="{BB962C8B-B14F-4D97-AF65-F5344CB8AC3E}">
        <p14:creationId xmlns:p14="http://schemas.microsoft.com/office/powerpoint/2010/main" val="2656993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65E3C-E235-FE67-CB20-7D464D40CAC4}"/>
              </a:ext>
            </a:extLst>
          </p:cNvPr>
          <p:cNvSpPr>
            <a:spLocks noGrp="1"/>
          </p:cNvSpPr>
          <p:nvPr>
            <p:ph type="title"/>
          </p:nvPr>
        </p:nvSpPr>
        <p:spPr>
          <a:xfrm>
            <a:off x="322487" y="254725"/>
            <a:ext cx="6005740" cy="616131"/>
          </a:xfrm>
        </p:spPr>
        <p:txBody>
          <a:bodyPr anchor="b">
            <a:noAutofit/>
          </a:bodyPr>
          <a:lstStyle/>
          <a:p>
            <a:r>
              <a:rPr lang="en-GB" sz="3600" dirty="0">
                <a:latin typeface="Arial" panose="020B0604020202020204" pitchFamily="34" charset="0"/>
                <a:cs typeface="Arial" panose="020B0604020202020204" pitchFamily="34" charset="0"/>
              </a:rPr>
              <a:t>Aims and Objectives</a:t>
            </a:r>
          </a:p>
        </p:txBody>
      </p:sp>
      <p:sp>
        <p:nvSpPr>
          <p:cNvPr id="16" name="Content Placeholder 2">
            <a:extLst>
              <a:ext uri="{FF2B5EF4-FFF2-40B4-BE49-F238E27FC236}">
                <a16:creationId xmlns:a16="http://schemas.microsoft.com/office/drawing/2014/main" id="{E9B6EA7A-33BC-3A7D-BD80-B5818E262DF9}"/>
              </a:ext>
            </a:extLst>
          </p:cNvPr>
          <p:cNvSpPr>
            <a:spLocks noGrp="1"/>
          </p:cNvSpPr>
          <p:nvPr>
            <p:ph sz="quarter" idx="14"/>
          </p:nvPr>
        </p:nvSpPr>
        <p:spPr>
          <a:xfrm>
            <a:off x="322487" y="957943"/>
            <a:ext cx="7834541" cy="5645332"/>
          </a:xfrm>
        </p:spPr>
        <p:txBody>
          <a:bodyPr>
            <a:noAutofit/>
          </a:bodyPr>
          <a:lstStyle/>
          <a:p>
            <a:pPr lvl="0"/>
            <a:r>
              <a:rPr lang="en-GB" sz="1800" dirty="0">
                <a:latin typeface="Arial" panose="020B0604020202020204" pitchFamily="34" charset="0"/>
                <a:cs typeface="Arial" panose="020B0604020202020204" pitchFamily="34" charset="0"/>
              </a:rPr>
              <a:t>Understanding the perceptions and perspectives of 3 different groups of young girls’ singing voices aged 9-11</a:t>
            </a:r>
          </a:p>
          <a:p>
            <a:pPr lvl="0"/>
            <a:r>
              <a:rPr lang="en-GB" sz="1800" dirty="0">
                <a:latin typeface="Arial" panose="020B0604020202020204" pitchFamily="34" charset="0"/>
                <a:cs typeface="Arial" panose="020B0604020202020204" pitchFamily="34" charset="0"/>
              </a:rPr>
              <a:t>To explore whether more formal musical experiences lead to more or less singing enjoyment</a:t>
            </a:r>
          </a:p>
          <a:p>
            <a:pPr lvl="0"/>
            <a:r>
              <a:rPr lang="en-GB" sz="1800" dirty="0">
                <a:latin typeface="Arial" panose="020B0604020202020204" pitchFamily="34" charset="0"/>
                <a:cs typeface="Arial" panose="020B0604020202020204" pitchFamily="34" charset="0"/>
              </a:rPr>
              <a:t>Understanding the possible adolescent changes that girls aged 9-11 might be experiencing with their singing voices</a:t>
            </a:r>
          </a:p>
          <a:p>
            <a:pPr lvl="0"/>
            <a:r>
              <a:rPr lang="en-GB" sz="1800" dirty="0">
                <a:latin typeface="Arial" panose="020B0604020202020204" pitchFamily="34" charset="0"/>
                <a:cs typeface="Arial" panose="020B0604020202020204" pitchFamily="34" charset="0"/>
              </a:rPr>
              <a:t>To explore the language used by the girls themselves to describe possible adolescent voice changes</a:t>
            </a:r>
          </a:p>
          <a:p>
            <a:pPr lvl="0"/>
            <a:r>
              <a:rPr lang="en-GB" sz="1800" dirty="0">
                <a:latin typeface="Arial" panose="020B0604020202020204" pitchFamily="34" charset="0"/>
                <a:cs typeface="Arial" panose="020B0604020202020204" pitchFamily="34" charset="0"/>
              </a:rPr>
              <a:t>To understand the wider implications of female adolescent singing voice change i.e. possible physical discomfort, embarrassment, friendships, confidence, belonging, happiness</a:t>
            </a:r>
          </a:p>
          <a:p>
            <a:pPr lvl="0"/>
            <a:r>
              <a:rPr lang="en-GB" sz="1800" dirty="0">
                <a:latin typeface="Arial" panose="020B0604020202020204" pitchFamily="34" charset="0"/>
                <a:cs typeface="Arial" panose="020B0604020202020204" pitchFamily="34" charset="0"/>
              </a:rPr>
              <a:t>To use findings to enhance pedagogical practice</a:t>
            </a:r>
          </a:p>
          <a:p>
            <a:pPr lvl="0"/>
            <a:r>
              <a:rPr lang="en-GB" sz="1800" dirty="0">
                <a:latin typeface="Arial" panose="020B0604020202020204" pitchFamily="34" charset="0"/>
                <a:cs typeface="Arial" panose="020B0604020202020204" pitchFamily="34" charset="0"/>
              </a:rPr>
              <a:t>To establish a starting point for further research into the singing voices of girls aged 9-11</a:t>
            </a:r>
          </a:p>
        </p:txBody>
      </p:sp>
      <p:pic>
        <p:nvPicPr>
          <p:cNvPr id="4" name="Content Placeholder 3" descr="Ladder of success change leadership target">
            <a:extLst>
              <a:ext uri="{FF2B5EF4-FFF2-40B4-BE49-F238E27FC236}">
                <a16:creationId xmlns:a16="http://schemas.microsoft.com/office/drawing/2014/main" id="{98B1AF08-C7F0-7F8E-AFB0-6CCE976E2E01}"/>
              </a:ext>
            </a:extLst>
          </p:cNvPr>
          <p:cNvPicPr>
            <a:picLocks noGrp="1" noChangeAspect="1"/>
          </p:cNvPicPr>
          <p:nvPr>
            <p:ph type="pic" sz="quarter" idx="13"/>
          </p:nvPr>
        </p:nvPicPr>
        <p:blipFill>
          <a:blip r:embed="rId3"/>
          <a:srcRect l="20659" r="18271" b="-1"/>
          <a:stretch>
            <a:fillRect/>
          </a:stretch>
        </p:blipFill>
        <p:spPr>
          <a:xfrm>
            <a:off x="8447315" y="10"/>
            <a:ext cx="3744684" cy="6857990"/>
          </a:xfrm>
          <a:prstGeom prst="rect">
            <a:avLst/>
          </a:prstGeom>
          <a:noFill/>
        </p:spPr>
      </p:pic>
    </p:spTree>
    <p:extLst>
      <p:ext uri="{BB962C8B-B14F-4D97-AF65-F5344CB8AC3E}">
        <p14:creationId xmlns:p14="http://schemas.microsoft.com/office/powerpoint/2010/main" val="3732692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76ADE5-18C1-C9FE-618E-45B7627DAA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DB8A3-03CD-E083-795D-0A66A451768E}"/>
              </a:ext>
            </a:extLst>
          </p:cNvPr>
          <p:cNvSpPr>
            <a:spLocks noGrp="1"/>
          </p:cNvSpPr>
          <p:nvPr>
            <p:ph type="title"/>
          </p:nvPr>
        </p:nvSpPr>
        <p:spPr>
          <a:xfrm>
            <a:off x="322487" y="254725"/>
            <a:ext cx="6005740" cy="616131"/>
          </a:xfrm>
        </p:spPr>
        <p:txBody>
          <a:bodyPr anchor="b">
            <a:noAutofit/>
          </a:bodyPr>
          <a:lstStyle/>
          <a:p>
            <a:r>
              <a:rPr lang="en-GB" sz="3600" dirty="0">
                <a:latin typeface="Arial" panose="020B0604020202020204" pitchFamily="34" charset="0"/>
                <a:cs typeface="Arial" panose="020B0604020202020204" pitchFamily="34" charset="0"/>
              </a:rPr>
              <a:t>Aims and Objectives</a:t>
            </a:r>
          </a:p>
        </p:txBody>
      </p:sp>
      <p:sp>
        <p:nvSpPr>
          <p:cNvPr id="16" name="Content Placeholder 2">
            <a:extLst>
              <a:ext uri="{FF2B5EF4-FFF2-40B4-BE49-F238E27FC236}">
                <a16:creationId xmlns:a16="http://schemas.microsoft.com/office/drawing/2014/main" id="{8F8DE169-BAEA-7B54-31C2-7E78D5C41EE7}"/>
              </a:ext>
            </a:extLst>
          </p:cNvPr>
          <p:cNvSpPr>
            <a:spLocks noGrp="1"/>
          </p:cNvSpPr>
          <p:nvPr>
            <p:ph sz="quarter" idx="14"/>
          </p:nvPr>
        </p:nvSpPr>
        <p:spPr>
          <a:xfrm>
            <a:off x="322487" y="957943"/>
            <a:ext cx="7834541" cy="5645332"/>
          </a:xfrm>
        </p:spPr>
        <p:txBody>
          <a:bodyPr>
            <a:noAutofit/>
          </a:bodyPr>
          <a:lstStyle/>
          <a:p>
            <a:pPr lvl="0"/>
            <a:r>
              <a:rPr lang="en-GB" sz="1800" dirty="0">
                <a:latin typeface="Arial" panose="020B0604020202020204" pitchFamily="34" charset="0"/>
                <a:cs typeface="Arial" panose="020B0604020202020204" pitchFamily="34" charset="0"/>
              </a:rPr>
              <a:t>Understanding the perceptions and perspectives of 3 different groups of young girls’ singing voices aged 9-11</a:t>
            </a:r>
          </a:p>
          <a:p>
            <a:pPr lvl="0"/>
            <a:r>
              <a:rPr lang="en-GB" sz="1800" b="1" dirty="0">
                <a:latin typeface="Arial" panose="020B0604020202020204" pitchFamily="34" charset="0"/>
                <a:cs typeface="Arial" panose="020B0604020202020204" pitchFamily="34" charset="0"/>
              </a:rPr>
              <a:t>To explore whether more formal musical experiences lead to more or less singing enjoyment</a:t>
            </a:r>
          </a:p>
          <a:p>
            <a:pPr lvl="0"/>
            <a:r>
              <a:rPr lang="en-GB" sz="1800" dirty="0">
                <a:latin typeface="Arial" panose="020B0604020202020204" pitchFamily="34" charset="0"/>
                <a:cs typeface="Arial" panose="020B0604020202020204" pitchFamily="34" charset="0"/>
              </a:rPr>
              <a:t>Understanding the possible adolescent changes that girls aged 9-11 might be experiencing with their singing voices</a:t>
            </a:r>
          </a:p>
          <a:p>
            <a:pPr lvl="0"/>
            <a:r>
              <a:rPr lang="en-GB" sz="1800" b="1" dirty="0">
                <a:latin typeface="Arial" panose="020B0604020202020204" pitchFamily="34" charset="0"/>
                <a:cs typeface="Arial" panose="020B0604020202020204" pitchFamily="34" charset="0"/>
              </a:rPr>
              <a:t>To explore the language used by the girls themselves to describe possible adolescent voice changes</a:t>
            </a:r>
          </a:p>
          <a:p>
            <a:pPr lvl="0"/>
            <a:r>
              <a:rPr lang="en-GB" sz="1800" dirty="0">
                <a:latin typeface="Arial" panose="020B0604020202020204" pitchFamily="34" charset="0"/>
                <a:cs typeface="Arial" panose="020B0604020202020204" pitchFamily="34" charset="0"/>
              </a:rPr>
              <a:t>To understand the wider implications of female adolescent singing voice change i.e. possible physical discomfort, embarrassment, friendships, confidence, belonging, happiness</a:t>
            </a:r>
          </a:p>
          <a:p>
            <a:pPr lvl="0"/>
            <a:r>
              <a:rPr lang="en-GB" sz="1800" dirty="0">
                <a:latin typeface="Arial" panose="020B0604020202020204" pitchFamily="34" charset="0"/>
                <a:cs typeface="Arial" panose="020B0604020202020204" pitchFamily="34" charset="0"/>
              </a:rPr>
              <a:t>To use findings to enhance pedagogical practice</a:t>
            </a:r>
          </a:p>
          <a:p>
            <a:pPr lvl="0"/>
            <a:r>
              <a:rPr lang="en-GB" sz="1800" dirty="0">
                <a:latin typeface="Arial" panose="020B0604020202020204" pitchFamily="34" charset="0"/>
                <a:cs typeface="Arial" panose="020B0604020202020204" pitchFamily="34" charset="0"/>
              </a:rPr>
              <a:t>To establish a starting point for further research into the singing voices of girls aged 9-11</a:t>
            </a:r>
          </a:p>
        </p:txBody>
      </p:sp>
      <p:pic>
        <p:nvPicPr>
          <p:cNvPr id="4" name="Content Placeholder 3" descr="Ladder of success change leadership target">
            <a:extLst>
              <a:ext uri="{FF2B5EF4-FFF2-40B4-BE49-F238E27FC236}">
                <a16:creationId xmlns:a16="http://schemas.microsoft.com/office/drawing/2014/main" id="{8C073AA2-7D0F-285E-B084-E484A06AF4FD}"/>
              </a:ext>
            </a:extLst>
          </p:cNvPr>
          <p:cNvPicPr>
            <a:picLocks noGrp="1" noChangeAspect="1"/>
          </p:cNvPicPr>
          <p:nvPr>
            <p:ph type="pic" sz="quarter" idx="13"/>
          </p:nvPr>
        </p:nvPicPr>
        <p:blipFill>
          <a:blip r:embed="rId3"/>
          <a:srcRect l="20659" r="18271" b="-1"/>
          <a:stretch>
            <a:fillRect/>
          </a:stretch>
        </p:blipFill>
        <p:spPr>
          <a:xfrm>
            <a:off x="8447315" y="10"/>
            <a:ext cx="3744684" cy="6857990"/>
          </a:xfrm>
          <a:prstGeom prst="rect">
            <a:avLst/>
          </a:prstGeom>
          <a:noFill/>
        </p:spPr>
      </p:pic>
    </p:spTree>
    <p:extLst>
      <p:ext uri="{BB962C8B-B14F-4D97-AF65-F5344CB8AC3E}">
        <p14:creationId xmlns:p14="http://schemas.microsoft.com/office/powerpoint/2010/main" val="2141302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2400-577B-B905-5488-294BB9C1E8C7}"/>
              </a:ext>
            </a:extLst>
          </p:cNvPr>
          <p:cNvSpPr>
            <a:spLocks noGrp="1"/>
          </p:cNvSpPr>
          <p:nvPr>
            <p:ph type="title"/>
          </p:nvPr>
        </p:nvSpPr>
        <p:spPr>
          <a:xfrm>
            <a:off x="612648" y="320040"/>
            <a:ext cx="4572000" cy="932688"/>
          </a:xfrm>
        </p:spPr>
        <p:txBody>
          <a:bodyPr anchor="b">
            <a:noAutofit/>
          </a:bodyPr>
          <a:lstStyle/>
          <a:p>
            <a:r>
              <a:rPr lang="en-GB" sz="3600" dirty="0">
                <a:latin typeface="Arial" panose="020B0604020202020204" pitchFamily="34" charset="0"/>
                <a:cs typeface="Arial" panose="020B0604020202020204" pitchFamily="34" charset="0"/>
              </a:rPr>
              <a:t>Methods – Who?</a:t>
            </a:r>
          </a:p>
        </p:txBody>
      </p:sp>
      <p:sp>
        <p:nvSpPr>
          <p:cNvPr id="3" name="Content Placeholder 2">
            <a:extLst>
              <a:ext uri="{FF2B5EF4-FFF2-40B4-BE49-F238E27FC236}">
                <a16:creationId xmlns:a16="http://schemas.microsoft.com/office/drawing/2014/main" id="{3A420DB4-4E9B-D9CA-2178-BE393791A9E0}"/>
              </a:ext>
            </a:extLst>
          </p:cNvPr>
          <p:cNvSpPr>
            <a:spLocks noGrp="1"/>
          </p:cNvSpPr>
          <p:nvPr>
            <p:ph sz="quarter" idx="14"/>
          </p:nvPr>
        </p:nvSpPr>
        <p:spPr>
          <a:xfrm>
            <a:off x="612773" y="1534886"/>
            <a:ext cx="6822169" cy="4829338"/>
          </a:xfrm>
        </p:spPr>
        <p:txBody>
          <a:bodyPr>
            <a:normAutofit/>
          </a:bodyPr>
          <a:lstStyle/>
          <a:p>
            <a:pPr marL="0" indent="0">
              <a:buNone/>
            </a:pPr>
            <a:endParaRPr lang="en-GB" b="1" dirty="0"/>
          </a:p>
          <a:p>
            <a:pPr lvl="1"/>
            <a:r>
              <a:rPr lang="en-GB" dirty="0">
                <a:latin typeface="Arial" panose="020B0604020202020204" pitchFamily="34" charset="0"/>
                <a:cs typeface="Arial" panose="020B0604020202020204" pitchFamily="34" charset="0"/>
              </a:rPr>
              <a:t>3 participant groups of girls aged 9-11</a:t>
            </a:r>
          </a:p>
          <a:p>
            <a:pPr lvl="1"/>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GROUP A – (Singing lessons - 8)</a:t>
            </a:r>
          </a:p>
          <a:p>
            <a:pPr lvl="1"/>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GROUP B – (No singing lessons - 9)</a:t>
            </a:r>
          </a:p>
          <a:p>
            <a:pPr lvl="1"/>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GROUP C – (Choristers - 6)</a:t>
            </a:r>
          </a:p>
          <a:p>
            <a:endParaRPr lang="en-GB" dirty="0"/>
          </a:p>
        </p:txBody>
      </p:sp>
      <p:pic>
        <p:nvPicPr>
          <p:cNvPr id="6" name="Picture 5" descr="Sticky notes with question marks">
            <a:extLst>
              <a:ext uri="{FF2B5EF4-FFF2-40B4-BE49-F238E27FC236}">
                <a16:creationId xmlns:a16="http://schemas.microsoft.com/office/drawing/2014/main" id="{33658EC6-268D-F5CE-F68F-9E2BB4C84D4F}"/>
              </a:ext>
            </a:extLst>
          </p:cNvPr>
          <p:cNvPicPr>
            <a:picLocks noChangeAspect="1"/>
          </p:cNvPicPr>
          <p:nvPr/>
        </p:nvPicPr>
        <p:blipFill>
          <a:blip r:embed="rId3"/>
          <a:srcRect l="20687" r="18244" b="-1"/>
          <a:stretch>
            <a:fillRect/>
          </a:stretch>
        </p:blipFill>
        <p:spPr>
          <a:xfrm>
            <a:off x="7913914" y="10"/>
            <a:ext cx="4278085" cy="6857990"/>
          </a:xfrm>
          <a:prstGeom prst="rect">
            <a:avLst/>
          </a:prstGeom>
          <a:noFill/>
        </p:spPr>
      </p:pic>
    </p:spTree>
    <p:extLst>
      <p:ext uri="{BB962C8B-B14F-4D97-AF65-F5344CB8AC3E}">
        <p14:creationId xmlns:p14="http://schemas.microsoft.com/office/powerpoint/2010/main" val="2508521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75A3-44D0-06CA-B976-A9DBAAB277F8}"/>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Methods – How?</a:t>
            </a:r>
          </a:p>
        </p:txBody>
      </p:sp>
      <p:sp>
        <p:nvSpPr>
          <p:cNvPr id="3" name="Content Placeholder 2">
            <a:extLst>
              <a:ext uri="{FF2B5EF4-FFF2-40B4-BE49-F238E27FC236}">
                <a16:creationId xmlns:a16="http://schemas.microsoft.com/office/drawing/2014/main" id="{53201C87-03CE-8FD5-BA62-9E0AE7E6BFA3}"/>
              </a:ext>
            </a:extLst>
          </p:cNvPr>
          <p:cNvSpPr>
            <a:spLocks noGrp="1"/>
          </p:cNvSpPr>
          <p:nvPr>
            <p:ph sz="quarter" idx="14"/>
          </p:nvPr>
        </p:nvSpPr>
        <p:spPr>
          <a:xfrm>
            <a:off x="612774" y="1380744"/>
            <a:ext cx="6818540" cy="4983480"/>
          </a:xfrm>
        </p:spPr>
        <p:txBody>
          <a:bodyPr/>
          <a:lstStyle/>
          <a:p>
            <a:pPr marL="0" indent="0">
              <a:buNone/>
            </a:pPr>
            <a:endParaRPr lang="en-GB" b="1" dirty="0"/>
          </a:p>
          <a:p>
            <a:pPr lvl="1"/>
            <a:r>
              <a:rPr lang="en-GB" dirty="0"/>
              <a:t>Parental Information sheet plus child questionnaire</a:t>
            </a:r>
          </a:p>
          <a:p>
            <a:pPr marL="228600" lvl="1" indent="0">
              <a:buNone/>
            </a:pPr>
            <a:endParaRPr lang="en-GB" dirty="0"/>
          </a:p>
          <a:p>
            <a:pPr lvl="1"/>
            <a:r>
              <a:rPr lang="en-GB" dirty="0"/>
              <a:t>Consent forms for parents and children</a:t>
            </a:r>
          </a:p>
          <a:p>
            <a:pPr marL="228600" lvl="1" indent="0">
              <a:buNone/>
            </a:pPr>
            <a:endParaRPr lang="en-GB" dirty="0"/>
          </a:p>
          <a:p>
            <a:pPr lvl="1"/>
            <a:r>
              <a:rPr lang="en-GB" dirty="0"/>
              <a:t>Physical Questionnaire (i.e. not online)</a:t>
            </a:r>
          </a:p>
          <a:p>
            <a:pPr lvl="2"/>
            <a:r>
              <a:rPr lang="en-GB" dirty="0"/>
              <a:t>Open ended and closed questions</a:t>
            </a:r>
          </a:p>
          <a:p>
            <a:pPr lvl="2"/>
            <a:r>
              <a:rPr lang="en-GB" dirty="0"/>
              <a:t>Multiple choice (Likert-style) questions</a:t>
            </a:r>
          </a:p>
          <a:p>
            <a:pPr lvl="1"/>
            <a:endParaRPr lang="en-GB" dirty="0"/>
          </a:p>
          <a:p>
            <a:pPr lvl="1"/>
            <a:r>
              <a:rPr lang="en-GB" dirty="0"/>
              <a:t>All of the above sent to class teachers and singing staff</a:t>
            </a:r>
          </a:p>
          <a:p>
            <a:endParaRPr lang="en-GB" dirty="0"/>
          </a:p>
        </p:txBody>
      </p:sp>
      <p:pic>
        <p:nvPicPr>
          <p:cNvPr id="5" name="Picture Placeholder 4" descr="Sticky notes with question marks">
            <a:extLst>
              <a:ext uri="{FF2B5EF4-FFF2-40B4-BE49-F238E27FC236}">
                <a16:creationId xmlns:a16="http://schemas.microsoft.com/office/drawing/2014/main" id="{036EE755-F180-88E1-03AE-D6C8F8ECE567}"/>
              </a:ext>
            </a:extLst>
          </p:cNvPr>
          <p:cNvPicPr>
            <a:picLocks noGrp="1" noChangeAspect="1"/>
          </p:cNvPicPr>
          <p:nvPr>
            <p:ph type="pic" sz="quarter" idx="13"/>
          </p:nvPr>
        </p:nvPicPr>
        <p:blipFill>
          <a:blip r:embed="rId3"/>
          <a:srcRect l="19514" r="19514"/>
          <a:stretch>
            <a:fillRect/>
          </a:stretch>
        </p:blipFill>
        <p:spPr>
          <a:xfrm>
            <a:off x="7953828" y="0"/>
            <a:ext cx="4238171" cy="6858000"/>
          </a:xfrm>
          <a:prstGeom prst="rect">
            <a:avLst/>
          </a:prstGeom>
          <a:noFill/>
        </p:spPr>
      </p:pic>
    </p:spTree>
    <p:extLst>
      <p:ext uri="{BB962C8B-B14F-4D97-AF65-F5344CB8AC3E}">
        <p14:creationId xmlns:p14="http://schemas.microsoft.com/office/powerpoint/2010/main" val="2861750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C7A4-F321-09FB-1A99-A933D94374B1}"/>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Methods – What?</a:t>
            </a:r>
          </a:p>
        </p:txBody>
      </p:sp>
      <p:sp>
        <p:nvSpPr>
          <p:cNvPr id="3" name="Content Placeholder 2">
            <a:extLst>
              <a:ext uri="{FF2B5EF4-FFF2-40B4-BE49-F238E27FC236}">
                <a16:creationId xmlns:a16="http://schemas.microsoft.com/office/drawing/2014/main" id="{433AC3BE-0F04-80AE-68A0-E48C07768532}"/>
              </a:ext>
            </a:extLst>
          </p:cNvPr>
          <p:cNvSpPr>
            <a:spLocks noGrp="1"/>
          </p:cNvSpPr>
          <p:nvPr>
            <p:ph sz="quarter" idx="14"/>
          </p:nvPr>
        </p:nvSpPr>
        <p:spPr>
          <a:xfrm>
            <a:off x="612774" y="1380744"/>
            <a:ext cx="6092826" cy="4983480"/>
          </a:xfrm>
        </p:spPr>
        <p:txBody>
          <a:bodyPr>
            <a:normAutofit fontScale="85000" lnSpcReduction="20000"/>
          </a:bodyPr>
          <a:lstStyle/>
          <a:p>
            <a:pPr lvl="1"/>
            <a:r>
              <a:rPr lang="en-GB" sz="1900" dirty="0">
                <a:latin typeface="Arial" panose="020B0604020202020204" pitchFamily="34" charset="0"/>
                <a:cs typeface="Arial" panose="020B0604020202020204" pitchFamily="34" charset="0"/>
              </a:rPr>
              <a:t>Collected in Questionnaires on completion</a:t>
            </a:r>
          </a:p>
          <a:p>
            <a:pPr marL="228600" lvl="1" indent="0">
              <a:buNone/>
            </a:pPr>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No interviews or focus groups due to time constraints.</a:t>
            </a:r>
          </a:p>
          <a:p>
            <a:pPr lvl="1"/>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Concurrent research design – Qualitative and Quantitative themes emerging simultaneously - triangulation</a:t>
            </a:r>
          </a:p>
          <a:p>
            <a:pPr lvl="1"/>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Qualitative data coded thematically, and frequencies analysed</a:t>
            </a:r>
          </a:p>
          <a:p>
            <a:pPr lvl="2"/>
            <a:r>
              <a:rPr lang="en-GB" sz="1700" dirty="0">
                <a:latin typeface="Arial" panose="020B0604020202020204" pitchFamily="34" charset="0"/>
                <a:cs typeface="Arial" panose="020B0604020202020204" pitchFamily="34" charset="0"/>
              </a:rPr>
              <a:t>Charts and Tables</a:t>
            </a:r>
          </a:p>
          <a:p>
            <a:pPr marL="228600" lvl="1" indent="0">
              <a:buNone/>
            </a:pPr>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Quantitative data analysed using </a:t>
            </a:r>
            <a:r>
              <a:rPr lang="en-GB" sz="1900" dirty="0" err="1">
                <a:latin typeface="Arial" panose="020B0604020202020204" pitchFamily="34" charset="0"/>
                <a:cs typeface="Arial" panose="020B0604020202020204" pitchFamily="34" charset="0"/>
              </a:rPr>
              <a:t>Jamovi</a:t>
            </a:r>
            <a:r>
              <a:rPr lang="en-GB" sz="1900" dirty="0">
                <a:latin typeface="Arial" panose="020B0604020202020204" pitchFamily="34" charset="0"/>
                <a:cs typeface="Arial" panose="020B0604020202020204" pitchFamily="34" charset="0"/>
              </a:rPr>
              <a:t>, free, open-source software</a:t>
            </a:r>
          </a:p>
          <a:p>
            <a:pPr lvl="2"/>
            <a:r>
              <a:rPr lang="en-GB" sz="1700" dirty="0">
                <a:latin typeface="Arial" panose="020B0604020202020204" pitchFamily="34" charset="0"/>
                <a:cs typeface="Arial" panose="020B0604020202020204" pitchFamily="34" charset="0"/>
              </a:rPr>
              <a:t>correlation matrices and scatter plots</a:t>
            </a:r>
          </a:p>
          <a:p>
            <a:pPr marL="457200" lvl="2" indent="0">
              <a:buNone/>
            </a:pPr>
            <a:endParaRPr lang="en-GB" sz="17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Quantitative Analysis – exploratory</a:t>
            </a:r>
          </a:p>
          <a:p>
            <a:endParaRPr lang="en-GB" dirty="0"/>
          </a:p>
        </p:txBody>
      </p:sp>
      <p:pic>
        <p:nvPicPr>
          <p:cNvPr id="5" name="Picture Placeholder 4" descr="Sticky notes with question marks">
            <a:extLst>
              <a:ext uri="{FF2B5EF4-FFF2-40B4-BE49-F238E27FC236}">
                <a16:creationId xmlns:a16="http://schemas.microsoft.com/office/drawing/2014/main" id="{3C1D10C7-188C-E3AD-8F35-6BC323012BE0}"/>
              </a:ext>
            </a:extLst>
          </p:cNvPr>
          <p:cNvPicPr>
            <a:picLocks noGrp="1" noChangeAspect="1"/>
          </p:cNvPicPr>
          <p:nvPr>
            <p:ph type="pic" sz="quarter" idx="13"/>
          </p:nvPr>
        </p:nvPicPr>
        <p:blipFill>
          <a:blip r:embed="rId3"/>
          <a:srcRect l="19514" r="19514"/>
          <a:stretch>
            <a:fillRect/>
          </a:stretch>
        </p:blipFill>
        <p:spPr>
          <a:xfrm>
            <a:off x="7779657" y="0"/>
            <a:ext cx="4412342" cy="6858000"/>
          </a:xfrm>
          <a:prstGeom prst="rect">
            <a:avLst/>
          </a:prstGeom>
          <a:noFill/>
        </p:spPr>
      </p:pic>
    </p:spTree>
    <p:extLst>
      <p:ext uri="{BB962C8B-B14F-4D97-AF65-F5344CB8AC3E}">
        <p14:creationId xmlns:p14="http://schemas.microsoft.com/office/powerpoint/2010/main" val="275556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90C4C-FAE2-1921-0DDE-B6D7A1F9683A}"/>
              </a:ext>
            </a:extLst>
          </p:cNvPr>
          <p:cNvSpPr>
            <a:spLocks noGrp="1"/>
          </p:cNvSpPr>
          <p:nvPr>
            <p:ph type="title"/>
          </p:nvPr>
        </p:nvSpPr>
        <p:spPr>
          <a:xfrm>
            <a:off x="612648" y="320040"/>
            <a:ext cx="4572000" cy="1232990"/>
          </a:xfrm>
        </p:spPr>
        <p:txBody>
          <a:bodyPr anchor="b">
            <a:noAutofit/>
          </a:bodyPr>
          <a:lstStyle/>
          <a:p>
            <a:r>
              <a:rPr lang="en-GB" sz="3600" dirty="0">
                <a:latin typeface="Arial" panose="020B0604020202020204" pitchFamily="34" charset="0"/>
                <a:cs typeface="Arial" panose="020B0604020202020204" pitchFamily="34" charset="0"/>
              </a:rPr>
              <a:t>Ethical Considerations</a:t>
            </a:r>
          </a:p>
        </p:txBody>
      </p:sp>
      <p:sp>
        <p:nvSpPr>
          <p:cNvPr id="10" name="Content Placeholder 2">
            <a:extLst>
              <a:ext uri="{FF2B5EF4-FFF2-40B4-BE49-F238E27FC236}">
                <a16:creationId xmlns:a16="http://schemas.microsoft.com/office/drawing/2014/main" id="{709B9653-0510-31A0-EB39-9085EBC2C2AA}"/>
              </a:ext>
            </a:extLst>
          </p:cNvPr>
          <p:cNvSpPr>
            <a:spLocks noGrp="1"/>
          </p:cNvSpPr>
          <p:nvPr>
            <p:ph sz="quarter" idx="14"/>
          </p:nvPr>
        </p:nvSpPr>
        <p:spPr>
          <a:xfrm>
            <a:off x="612773" y="1872344"/>
            <a:ext cx="6680655" cy="4491880"/>
          </a:xfrm>
        </p:spPr>
        <p:txBody>
          <a:bodyPr>
            <a:normAutofit/>
          </a:bodyPr>
          <a:lstStyle/>
          <a:p>
            <a:r>
              <a:rPr lang="en-US" sz="2400" b="1" dirty="0">
                <a:latin typeface="Arial" panose="020B0604020202020204" pitchFamily="34" charset="0"/>
                <a:cs typeface="Arial" panose="020B0604020202020204" pitchFamily="34" charset="0"/>
              </a:rPr>
              <a:t>Researching with Children</a:t>
            </a:r>
          </a:p>
          <a:p>
            <a:pPr lvl="1"/>
            <a:r>
              <a:rPr lang="en-US" sz="2400" dirty="0">
                <a:latin typeface="Arial" panose="020B0604020202020204" pitchFamily="34" charset="0"/>
                <a:cs typeface="Arial" panose="020B0604020202020204" pitchFamily="34" charset="0"/>
              </a:rPr>
              <a:t>Relationship with parents</a:t>
            </a:r>
          </a:p>
          <a:p>
            <a:pPr lvl="1"/>
            <a:r>
              <a:rPr lang="en-US" sz="2400" dirty="0">
                <a:latin typeface="Arial" panose="020B0604020202020204" pitchFamily="34" charset="0"/>
                <a:cs typeface="Arial" panose="020B0604020202020204" pitchFamily="34" charset="0"/>
              </a:rPr>
              <a:t>Acknowledging potential power dynamics between children and adults (Harcourt et al., 2011)</a:t>
            </a:r>
          </a:p>
          <a:p>
            <a:pPr lvl="1"/>
            <a:r>
              <a:rPr lang="en-US" sz="2400" dirty="0">
                <a:latin typeface="Arial" panose="020B0604020202020204" pitchFamily="34" charset="0"/>
                <a:cs typeface="Arial" panose="020B0604020202020204" pitchFamily="34" charset="0"/>
              </a:rPr>
              <a:t>Age of children a consideration due to the topic</a:t>
            </a:r>
          </a:p>
          <a:p>
            <a:pPr lvl="1"/>
            <a:r>
              <a:rPr lang="en-US" sz="2400" dirty="0">
                <a:latin typeface="Arial" panose="020B0604020202020204" pitchFamily="34" charset="0"/>
                <a:cs typeface="Arial" panose="020B0604020202020204" pitchFamily="34" charset="0"/>
              </a:rPr>
              <a:t>Topic of menstruation was decided against, even though ethically approved by UWTSD</a:t>
            </a:r>
          </a:p>
        </p:txBody>
      </p:sp>
      <p:pic>
        <p:nvPicPr>
          <p:cNvPr id="6" name="Picture 5" descr="Circle of smiling faces of children with heads together looking downwards">
            <a:extLst>
              <a:ext uri="{FF2B5EF4-FFF2-40B4-BE49-F238E27FC236}">
                <a16:creationId xmlns:a16="http://schemas.microsoft.com/office/drawing/2014/main" id="{FD4528C9-D09A-5250-56EB-3103FD3E7971}"/>
              </a:ext>
            </a:extLst>
          </p:cNvPr>
          <p:cNvPicPr>
            <a:picLocks noChangeAspect="1"/>
          </p:cNvPicPr>
          <p:nvPr/>
        </p:nvPicPr>
        <p:blipFill>
          <a:blip r:embed="rId3">
            <a:extLst>
              <a:ext uri="{28A0092B-C50C-407E-A947-70E740481C1C}">
                <a14:useLocalDpi xmlns:a14="http://schemas.microsoft.com/office/drawing/2010/main" val="0"/>
              </a:ext>
            </a:extLst>
          </a:blip>
          <a:srcRect l="28868" r="28868"/>
          <a:stretch/>
        </p:blipFill>
        <p:spPr>
          <a:xfrm>
            <a:off x="7848600" y="10"/>
            <a:ext cx="4343399" cy="6857990"/>
          </a:xfrm>
          <a:prstGeom prst="rect">
            <a:avLst/>
          </a:prstGeom>
          <a:noFill/>
        </p:spPr>
      </p:pic>
    </p:spTree>
    <p:extLst>
      <p:ext uri="{BB962C8B-B14F-4D97-AF65-F5344CB8AC3E}">
        <p14:creationId xmlns:p14="http://schemas.microsoft.com/office/powerpoint/2010/main" val="637830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8B785-8063-C64D-760E-09945EAFEB5E}"/>
              </a:ext>
            </a:extLst>
          </p:cNvPr>
          <p:cNvSpPr>
            <a:spLocks noGrp="1"/>
          </p:cNvSpPr>
          <p:nvPr>
            <p:ph type="title"/>
          </p:nvPr>
        </p:nvSpPr>
        <p:spPr>
          <a:xfrm>
            <a:off x="612648" y="320039"/>
            <a:ext cx="4572000" cy="1131389"/>
          </a:xfrm>
        </p:spPr>
        <p:txBody>
          <a:bodyPr>
            <a:noAutofit/>
          </a:bodyPr>
          <a:lstStyle/>
          <a:p>
            <a:r>
              <a:rPr lang="en-GB" sz="3600" dirty="0">
                <a:latin typeface="Arial" panose="020B0604020202020204" pitchFamily="34" charset="0"/>
                <a:cs typeface="Arial" panose="020B0604020202020204" pitchFamily="34" charset="0"/>
              </a:rPr>
              <a:t>Ethical Considerations</a:t>
            </a:r>
            <a:endParaRPr lang="en-GB" sz="3600" dirty="0"/>
          </a:p>
        </p:txBody>
      </p:sp>
      <p:sp>
        <p:nvSpPr>
          <p:cNvPr id="3" name="Content Placeholder 2">
            <a:extLst>
              <a:ext uri="{FF2B5EF4-FFF2-40B4-BE49-F238E27FC236}">
                <a16:creationId xmlns:a16="http://schemas.microsoft.com/office/drawing/2014/main" id="{85EA3009-B3FA-6D47-021F-0D8B8FE35C7A}"/>
              </a:ext>
            </a:extLst>
          </p:cNvPr>
          <p:cNvSpPr>
            <a:spLocks noGrp="1"/>
          </p:cNvSpPr>
          <p:nvPr>
            <p:ph sz="quarter" idx="14"/>
          </p:nvPr>
        </p:nvSpPr>
        <p:spPr>
          <a:xfrm>
            <a:off x="612773" y="1451428"/>
            <a:ext cx="6063797" cy="4912795"/>
          </a:xfrm>
        </p:spPr>
        <p:txBody>
          <a:bodyPr>
            <a:normAutofit fontScale="85000" lnSpcReduction="20000"/>
          </a:bodyPr>
          <a:lstStyle/>
          <a:p>
            <a:r>
              <a:rPr lang="en-GB" sz="2600" b="1" dirty="0">
                <a:latin typeface="Arial" panose="020B0604020202020204" pitchFamily="34" charset="0"/>
                <a:cs typeface="Arial" panose="020B0604020202020204" pitchFamily="34" charset="0"/>
              </a:rPr>
              <a:t>Insider Research</a:t>
            </a:r>
          </a:p>
          <a:p>
            <a:pPr lvl="1"/>
            <a:r>
              <a:rPr lang="en-GB" sz="1900" dirty="0">
                <a:latin typeface="Arial" panose="020B0604020202020204" pitchFamily="34" charset="0"/>
                <a:cs typeface="Arial" panose="020B0604020202020204" pitchFamily="34" charset="0"/>
              </a:rPr>
              <a:t>As a female singer invested in the topic, subjectivity and bias were carefully considered. </a:t>
            </a:r>
          </a:p>
          <a:p>
            <a:pPr lvl="1"/>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Allowing qualitative and quantitative data to present findings mitigates bias.</a:t>
            </a:r>
          </a:p>
          <a:p>
            <a:pPr lvl="1"/>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Using the girls’ own voices as the data/evidence.</a:t>
            </a:r>
          </a:p>
          <a:p>
            <a:pPr lvl="1"/>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Allows practitioners to drive change and gain new perspectives (Costley, 2006)</a:t>
            </a:r>
          </a:p>
          <a:p>
            <a:pPr lvl="1"/>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Enhance teaching and learning experiences (Scott, 2022), using a reflexive approach.</a:t>
            </a:r>
          </a:p>
          <a:p>
            <a:pPr lvl="1"/>
            <a:endParaRPr lang="en-GB" sz="1900" dirty="0">
              <a:latin typeface="Arial" panose="020B0604020202020204" pitchFamily="34" charset="0"/>
              <a:cs typeface="Arial" panose="020B0604020202020204" pitchFamily="34" charset="0"/>
            </a:endParaRPr>
          </a:p>
          <a:p>
            <a:pPr lvl="1"/>
            <a:r>
              <a:rPr lang="en-GB" sz="1900" dirty="0">
                <a:latin typeface="Arial" panose="020B0604020202020204" pitchFamily="34" charset="0"/>
                <a:cs typeface="Arial" panose="020B0604020202020204" pitchFamily="34" charset="0"/>
              </a:rPr>
              <a:t>Participants’ anonymity prioritised</a:t>
            </a:r>
            <a:endParaRPr lang="en-GB" sz="22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5" name="Picture Placeholder 4" descr="Worker typing on laptop">
            <a:extLst>
              <a:ext uri="{FF2B5EF4-FFF2-40B4-BE49-F238E27FC236}">
                <a16:creationId xmlns:a16="http://schemas.microsoft.com/office/drawing/2014/main" id="{412ECD5E-6F71-4EEA-1FD2-BC4EE8422A9D}"/>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5638" r="25638"/>
          <a:stretch/>
        </p:blipFill>
        <p:spPr>
          <a:xfrm>
            <a:off x="7736113" y="0"/>
            <a:ext cx="4455885" cy="6858000"/>
          </a:xfrm>
          <a:prstGeom prst="rect">
            <a:avLst/>
          </a:prstGeom>
          <a:noFill/>
        </p:spPr>
      </p:pic>
    </p:spTree>
    <p:extLst>
      <p:ext uri="{BB962C8B-B14F-4D97-AF65-F5344CB8AC3E}">
        <p14:creationId xmlns:p14="http://schemas.microsoft.com/office/powerpoint/2010/main" val="569386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8489ED1-B9A2-5F1D-A080-D12D1696F68E}"/>
              </a:ext>
            </a:extLst>
          </p:cNvPr>
          <p:cNvPicPr>
            <a:picLocks noChangeAspect="1"/>
          </p:cNvPicPr>
          <p:nvPr/>
        </p:nvPicPr>
        <p:blipFill>
          <a:blip r:embed="rId3"/>
          <a:stretch>
            <a:fillRect/>
          </a:stretch>
        </p:blipFill>
        <p:spPr>
          <a:xfrm>
            <a:off x="791028" y="1596570"/>
            <a:ext cx="10609943" cy="5347733"/>
          </a:xfrm>
          <a:prstGeom prst="rect">
            <a:avLst/>
          </a:prstGeom>
        </p:spPr>
      </p:pic>
      <p:sp>
        <p:nvSpPr>
          <p:cNvPr id="10" name="TextBox 9">
            <a:extLst>
              <a:ext uri="{FF2B5EF4-FFF2-40B4-BE49-F238E27FC236}">
                <a16:creationId xmlns:a16="http://schemas.microsoft.com/office/drawing/2014/main" id="{A6D778C4-196A-3BD8-5A66-CD9ACDF7DEEC}"/>
              </a:ext>
            </a:extLst>
          </p:cNvPr>
          <p:cNvSpPr txBox="1"/>
          <p:nvPr/>
        </p:nvSpPr>
        <p:spPr>
          <a:xfrm>
            <a:off x="682171" y="130629"/>
            <a:ext cx="8418286" cy="1292662"/>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Findings</a:t>
            </a:r>
          </a:p>
          <a:p>
            <a:endParaRPr lang="en-GB"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Frequency Coding - Thematic Analysis</a:t>
            </a:r>
          </a:p>
        </p:txBody>
      </p:sp>
      <p:sp>
        <p:nvSpPr>
          <p:cNvPr id="2" name="Arrow: Right 1">
            <a:extLst>
              <a:ext uri="{FF2B5EF4-FFF2-40B4-BE49-F238E27FC236}">
                <a16:creationId xmlns:a16="http://schemas.microsoft.com/office/drawing/2014/main" id="{31E3266D-B7F4-F637-038E-121A020B7B78}"/>
              </a:ext>
            </a:extLst>
          </p:cNvPr>
          <p:cNvSpPr/>
          <p:nvPr/>
        </p:nvSpPr>
        <p:spPr>
          <a:xfrm>
            <a:off x="326572" y="2801256"/>
            <a:ext cx="355599" cy="3104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EB533E1E-76FC-82C9-8A31-994390AEA570}"/>
              </a:ext>
            </a:extLst>
          </p:cNvPr>
          <p:cNvSpPr/>
          <p:nvPr/>
        </p:nvSpPr>
        <p:spPr>
          <a:xfrm>
            <a:off x="326572" y="3273769"/>
            <a:ext cx="355599" cy="3104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8261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318D1-925F-CE00-C023-F612D6B11D60}"/>
              </a:ext>
            </a:extLst>
          </p:cNvPr>
          <p:cNvSpPr>
            <a:spLocks noGrp="1"/>
          </p:cNvSpPr>
          <p:nvPr>
            <p:ph type="title"/>
          </p:nvPr>
        </p:nvSpPr>
        <p:spPr>
          <a:xfrm>
            <a:off x="522513" y="320040"/>
            <a:ext cx="6415315" cy="608874"/>
          </a:xfrm>
        </p:spPr>
        <p:txBody>
          <a:bodyPr>
            <a:normAutofit/>
          </a:bodyPr>
          <a:lstStyle/>
          <a:p>
            <a:r>
              <a:rPr lang="en-GB" sz="3600" dirty="0">
                <a:latin typeface="Arial" panose="020B0604020202020204" pitchFamily="34" charset="0"/>
                <a:cs typeface="Arial" panose="020B0604020202020204" pitchFamily="34" charset="0"/>
              </a:rPr>
              <a:t>Positive Voice Qualities</a:t>
            </a:r>
          </a:p>
        </p:txBody>
      </p:sp>
      <p:graphicFrame>
        <p:nvGraphicFramePr>
          <p:cNvPr id="12" name="Content Placeholder 11">
            <a:extLst>
              <a:ext uri="{FF2B5EF4-FFF2-40B4-BE49-F238E27FC236}">
                <a16:creationId xmlns:a16="http://schemas.microsoft.com/office/drawing/2014/main" id="{C14BE636-0EB6-C742-057C-05422A1DACAC}"/>
              </a:ext>
            </a:extLst>
          </p:cNvPr>
          <p:cNvGraphicFramePr>
            <a:graphicFrameLocks noGrp="1"/>
          </p:cNvGraphicFramePr>
          <p:nvPr>
            <p:ph sz="quarter" idx="14"/>
            <p:extLst>
              <p:ext uri="{D42A27DB-BD31-4B8C-83A1-F6EECF244321}">
                <p14:modId xmlns:p14="http://schemas.microsoft.com/office/powerpoint/2010/main" val="408807951"/>
              </p:ext>
            </p:extLst>
          </p:nvPr>
        </p:nvGraphicFramePr>
        <p:xfrm>
          <a:off x="612774" y="1181101"/>
          <a:ext cx="10893425" cy="518318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099391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2BA58-9937-88F7-F14C-08A91CF57A75}"/>
              </a:ext>
            </a:extLst>
          </p:cNvPr>
          <p:cNvSpPr>
            <a:spLocks noGrp="1"/>
          </p:cNvSpPr>
          <p:nvPr>
            <p:ph type="title"/>
          </p:nvPr>
        </p:nvSpPr>
        <p:spPr>
          <a:xfrm>
            <a:off x="1946438" y="320039"/>
            <a:ext cx="8299123" cy="957217"/>
          </a:xfrm>
        </p:spPr>
        <p:txBody>
          <a:bodyPr>
            <a:normAutofit/>
          </a:bodyPr>
          <a:lstStyle/>
          <a:p>
            <a:r>
              <a:rPr lang="en-GB" sz="4000" dirty="0">
                <a:latin typeface="Arial" panose="020B0604020202020204" pitchFamily="34" charset="0"/>
                <a:cs typeface="Arial" panose="020B0604020202020204" pitchFamily="34" charset="0"/>
              </a:rPr>
              <a:t>Positive Voice Qualities </a:t>
            </a:r>
            <a:r>
              <a:rPr lang="en-GB" dirty="0"/>
              <a:t>- </a:t>
            </a:r>
            <a:r>
              <a:rPr lang="en-GB" dirty="0">
                <a:latin typeface="Arial" panose="020B0604020202020204" pitchFamily="34" charset="0"/>
                <a:cs typeface="Arial" panose="020B0604020202020204" pitchFamily="34" charset="0"/>
              </a:rPr>
              <a:t>Flexible</a:t>
            </a:r>
          </a:p>
        </p:txBody>
      </p:sp>
      <p:sp>
        <p:nvSpPr>
          <p:cNvPr id="11" name="TextBox 10">
            <a:extLst>
              <a:ext uri="{FF2B5EF4-FFF2-40B4-BE49-F238E27FC236}">
                <a16:creationId xmlns:a16="http://schemas.microsoft.com/office/drawing/2014/main" id="{D3D51D83-2B64-EB0B-5E6A-86198D5CC3A6}"/>
              </a:ext>
            </a:extLst>
          </p:cNvPr>
          <p:cNvSpPr txBox="1"/>
          <p:nvPr/>
        </p:nvSpPr>
        <p:spPr>
          <a:xfrm>
            <a:off x="2426933" y="1599284"/>
            <a:ext cx="6731581" cy="2585323"/>
          </a:xfrm>
          <a:prstGeom prst="rect">
            <a:avLst/>
          </a:prstGeom>
          <a:noFill/>
        </p:spPr>
        <p:txBody>
          <a:bodyPr wrap="square" rtlCol="0">
            <a:spAutoFit/>
          </a:bodyPr>
          <a:lstStyle/>
          <a:p>
            <a:r>
              <a:rPr lang="en-GB" dirty="0"/>
              <a:t>1-way ANOVA (</a:t>
            </a:r>
            <a:r>
              <a:rPr lang="en-GB" dirty="0">
                <a:sym typeface="Symbol" panose="05050102010706020507" pitchFamily="18" charset="2"/>
              </a:rPr>
              <a:t></a:t>
            </a:r>
            <a:r>
              <a:rPr lang="en-GB" baseline="30000" dirty="0"/>
              <a:t>2</a:t>
            </a:r>
            <a:r>
              <a:rPr lang="en-GB" dirty="0"/>
              <a:t> = 11.242, p = 0.004). </a:t>
            </a:r>
          </a:p>
          <a:p>
            <a:r>
              <a:rPr lang="en-GB" dirty="0"/>
              <a:t>Kruskal-Wallis</a:t>
            </a:r>
          </a:p>
          <a:p>
            <a:r>
              <a:rPr lang="en-GB" dirty="0"/>
              <a:t> 			χ²	</a:t>
            </a:r>
            <a:r>
              <a:rPr lang="en-GB" dirty="0" err="1"/>
              <a:t>df</a:t>
            </a:r>
            <a:r>
              <a:rPr lang="en-GB" dirty="0"/>
              <a:t>	p</a:t>
            </a:r>
          </a:p>
          <a:p>
            <a:r>
              <a:rPr lang="en-GB" dirty="0"/>
              <a:t>S2:Q19 - Clear		1.396	2	0.498</a:t>
            </a:r>
          </a:p>
          <a:p>
            <a:r>
              <a:rPr lang="en-GB" dirty="0">
                <a:highlight>
                  <a:srgbClr val="FFFF00"/>
                </a:highlight>
              </a:rPr>
              <a:t>S2:Q19 - Flexible		11.242	2	0.004</a:t>
            </a:r>
          </a:p>
          <a:p>
            <a:r>
              <a:rPr lang="en-GB" dirty="0"/>
              <a:t>S2:Q19 - Bell-like		0.136	2	0.934</a:t>
            </a:r>
          </a:p>
          <a:p>
            <a:r>
              <a:rPr lang="en-GB" dirty="0"/>
              <a:t>S2:Q19 - Beautiful	0.839	2	0.658</a:t>
            </a:r>
          </a:p>
          <a:p>
            <a:r>
              <a:rPr lang="en-GB" dirty="0"/>
              <a:t>S2:Q19 - Strong		1.183	2	0.554</a:t>
            </a:r>
          </a:p>
          <a:p>
            <a:r>
              <a:rPr lang="en-GB" dirty="0"/>
              <a:t>S2:Q19 - Tuneful		2.791	2	0.248</a:t>
            </a:r>
          </a:p>
        </p:txBody>
      </p:sp>
      <p:sp>
        <p:nvSpPr>
          <p:cNvPr id="12" name="TextBox 11">
            <a:extLst>
              <a:ext uri="{FF2B5EF4-FFF2-40B4-BE49-F238E27FC236}">
                <a16:creationId xmlns:a16="http://schemas.microsoft.com/office/drawing/2014/main" id="{DD9BD87C-5BF7-F4E1-2B94-416E1599697F}"/>
              </a:ext>
            </a:extLst>
          </p:cNvPr>
          <p:cNvSpPr txBox="1"/>
          <p:nvPr/>
        </p:nvSpPr>
        <p:spPr>
          <a:xfrm>
            <a:off x="2426933" y="4506635"/>
            <a:ext cx="7007353" cy="2031325"/>
          </a:xfrm>
          <a:prstGeom prst="rect">
            <a:avLst/>
          </a:prstGeom>
          <a:noFill/>
        </p:spPr>
        <p:txBody>
          <a:bodyPr wrap="square" rtlCol="0">
            <a:spAutoFit/>
          </a:bodyPr>
          <a:lstStyle/>
          <a:p>
            <a:endParaRPr lang="en-GB" dirty="0"/>
          </a:p>
          <a:p>
            <a:r>
              <a:rPr lang="en-GB" dirty="0"/>
              <a:t>Pairwise comparisons - S2:Q19 – Flexible (W = 4.62, p = 0.003)</a:t>
            </a:r>
          </a:p>
          <a:p>
            <a:r>
              <a:rPr lang="en-GB" dirty="0"/>
              <a:t> 	 	   W	   p</a:t>
            </a:r>
          </a:p>
          <a:p>
            <a:r>
              <a:rPr lang="en-GB" dirty="0"/>
              <a:t>A	B	-1.76	0.428</a:t>
            </a:r>
          </a:p>
          <a:p>
            <a:r>
              <a:rPr lang="en-GB" dirty="0"/>
              <a:t>A	C	3.29	0.052</a:t>
            </a:r>
          </a:p>
          <a:p>
            <a:r>
              <a:rPr lang="en-GB" dirty="0">
                <a:highlight>
                  <a:srgbClr val="FFFF00"/>
                </a:highlight>
              </a:rPr>
              <a:t>B	C	4.62	0.003</a:t>
            </a:r>
          </a:p>
          <a:p>
            <a:r>
              <a:rPr lang="en-GB" dirty="0"/>
              <a:t>			</a:t>
            </a:r>
          </a:p>
        </p:txBody>
      </p:sp>
    </p:spTree>
    <p:extLst>
      <p:ext uri="{BB962C8B-B14F-4D97-AF65-F5344CB8AC3E}">
        <p14:creationId xmlns:p14="http://schemas.microsoft.com/office/powerpoint/2010/main" val="2156994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F942A-901D-8E41-63A8-C8013C10DF15}"/>
              </a:ext>
            </a:extLst>
          </p:cNvPr>
          <p:cNvSpPr>
            <a:spLocks noGrp="1"/>
          </p:cNvSpPr>
          <p:nvPr>
            <p:ph type="title"/>
          </p:nvPr>
        </p:nvSpPr>
        <p:spPr>
          <a:xfrm>
            <a:off x="449943" y="320040"/>
            <a:ext cx="5965371" cy="594360"/>
          </a:xfrm>
        </p:spPr>
        <p:txBody>
          <a:bodyPr>
            <a:noAutofit/>
          </a:bodyPr>
          <a:lstStyle/>
          <a:p>
            <a:r>
              <a:rPr lang="en-GB" sz="3600" dirty="0">
                <a:latin typeface="Arial" panose="020B0604020202020204" pitchFamily="34" charset="0"/>
                <a:cs typeface="Arial" panose="020B0604020202020204" pitchFamily="34" charset="0"/>
              </a:rPr>
              <a:t>Negative Voice Qualities</a:t>
            </a:r>
          </a:p>
        </p:txBody>
      </p:sp>
      <p:graphicFrame>
        <p:nvGraphicFramePr>
          <p:cNvPr id="7" name="Content Placeholder 6">
            <a:extLst>
              <a:ext uri="{FF2B5EF4-FFF2-40B4-BE49-F238E27FC236}">
                <a16:creationId xmlns:a16="http://schemas.microsoft.com/office/drawing/2014/main" id="{700383A4-0A51-9B83-4F51-87F0586D8FAB}"/>
              </a:ext>
            </a:extLst>
          </p:cNvPr>
          <p:cNvGraphicFramePr>
            <a:graphicFrameLocks noGrp="1"/>
          </p:cNvGraphicFramePr>
          <p:nvPr>
            <p:ph sz="quarter" idx="14"/>
            <p:extLst>
              <p:ext uri="{D42A27DB-BD31-4B8C-83A1-F6EECF244321}">
                <p14:modId xmlns:p14="http://schemas.microsoft.com/office/powerpoint/2010/main" val="526473140"/>
              </p:ext>
            </p:extLst>
          </p:nvPr>
        </p:nvGraphicFramePr>
        <p:xfrm>
          <a:off x="612774" y="1381125"/>
          <a:ext cx="10906125" cy="4983163"/>
        </p:xfrm>
        <a:graphic>
          <a:graphicData uri="http://schemas.openxmlformats.org/drawingml/2006/chart">
            <c:chart xmlns:c="http://schemas.openxmlformats.org/drawingml/2006/chart" xmlns:r="http://schemas.openxmlformats.org/officeDocument/2006/relationships" r:id="rId3"/>
          </a:graphicData>
        </a:graphic>
      </p:graphicFrame>
      <p:sp>
        <p:nvSpPr>
          <p:cNvPr id="10" name="Arrow: Down 9">
            <a:extLst>
              <a:ext uri="{FF2B5EF4-FFF2-40B4-BE49-F238E27FC236}">
                <a16:creationId xmlns:a16="http://schemas.microsoft.com/office/drawing/2014/main" id="{23FE3DF5-2436-7F56-6A74-DD47C466771A}"/>
              </a:ext>
            </a:extLst>
          </p:cNvPr>
          <p:cNvSpPr/>
          <p:nvPr/>
        </p:nvSpPr>
        <p:spPr>
          <a:xfrm>
            <a:off x="2101850" y="5057013"/>
            <a:ext cx="190500" cy="5085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en-GB" kern="1200"/>
          </a:p>
        </p:txBody>
      </p:sp>
      <p:sp>
        <p:nvSpPr>
          <p:cNvPr id="11" name="Arrow: Down 10">
            <a:extLst>
              <a:ext uri="{FF2B5EF4-FFF2-40B4-BE49-F238E27FC236}">
                <a16:creationId xmlns:a16="http://schemas.microsoft.com/office/drawing/2014/main" id="{23FE3DF5-2436-7F56-6A74-DD47C466771A}"/>
              </a:ext>
            </a:extLst>
          </p:cNvPr>
          <p:cNvSpPr/>
          <p:nvPr/>
        </p:nvSpPr>
        <p:spPr>
          <a:xfrm>
            <a:off x="6889750" y="5057013"/>
            <a:ext cx="190500" cy="5085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en-GB" kern="1200"/>
          </a:p>
        </p:txBody>
      </p:sp>
      <p:sp>
        <p:nvSpPr>
          <p:cNvPr id="12" name="Arrow: Down 11">
            <a:extLst>
              <a:ext uri="{FF2B5EF4-FFF2-40B4-BE49-F238E27FC236}">
                <a16:creationId xmlns:a16="http://schemas.microsoft.com/office/drawing/2014/main" id="{23FE3DF5-2436-7F56-6A74-DD47C466771A}"/>
              </a:ext>
            </a:extLst>
          </p:cNvPr>
          <p:cNvSpPr/>
          <p:nvPr/>
        </p:nvSpPr>
        <p:spPr>
          <a:xfrm flipH="1">
            <a:off x="10263414" y="1556766"/>
            <a:ext cx="190500" cy="5943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en-GB" kern="1200"/>
          </a:p>
        </p:txBody>
      </p:sp>
      <p:sp>
        <p:nvSpPr>
          <p:cNvPr id="13" name="Arrow: Down 12">
            <a:extLst>
              <a:ext uri="{FF2B5EF4-FFF2-40B4-BE49-F238E27FC236}">
                <a16:creationId xmlns:a16="http://schemas.microsoft.com/office/drawing/2014/main" id="{23FE3DF5-2436-7F56-6A74-DD47C466771A}"/>
              </a:ext>
            </a:extLst>
          </p:cNvPr>
          <p:cNvSpPr/>
          <p:nvPr/>
        </p:nvSpPr>
        <p:spPr>
          <a:xfrm>
            <a:off x="8896350" y="2141121"/>
            <a:ext cx="190500" cy="5085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en-GB" kern="1200"/>
          </a:p>
        </p:txBody>
      </p:sp>
      <p:sp>
        <p:nvSpPr>
          <p:cNvPr id="15" name="Arrow: Down 14">
            <a:extLst>
              <a:ext uri="{FF2B5EF4-FFF2-40B4-BE49-F238E27FC236}">
                <a16:creationId xmlns:a16="http://schemas.microsoft.com/office/drawing/2014/main" id="{23FE3DF5-2436-7F56-6A74-DD47C466771A}"/>
              </a:ext>
            </a:extLst>
          </p:cNvPr>
          <p:cNvSpPr/>
          <p:nvPr/>
        </p:nvSpPr>
        <p:spPr>
          <a:xfrm>
            <a:off x="3917950" y="2747201"/>
            <a:ext cx="190500" cy="508508"/>
          </a:xfrm>
          <a:prstGeom prst="dow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en-GB" kern="1200"/>
          </a:p>
        </p:txBody>
      </p:sp>
      <p:sp>
        <p:nvSpPr>
          <p:cNvPr id="16" name="Arrow: Down 15">
            <a:extLst>
              <a:ext uri="{FF2B5EF4-FFF2-40B4-BE49-F238E27FC236}">
                <a16:creationId xmlns:a16="http://schemas.microsoft.com/office/drawing/2014/main" id="{60006C22-0A9D-95A4-A52C-53443C953070}"/>
              </a:ext>
            </a:extLst>
          </p:cNvPr>
          <p:cNvSpPr/>
          <p:nvPr/>
        </p:nvSpPr>
        <p:spPr>
          <a:xfrm>
            <a:off x="10699750" y="4169601"/>
            <a:ext cx="190500" cy="508508"/>
          </a:xfrm>
          <a:prstGeom prst="down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en-GB" kern="1200"/>
          </a:p>
        </p:txBody>
      </p:sp>
      <p:sp>
        <p:nvSpPr>
          <p:cNvPr id="3" name="Arrow: Down 2">
            <a:extLst>
              <a:ext uri="{FF2B5EF4-FFF2-40B4-BE49-F238E27FC236}">
                <a16:creationId xmlns:a16="http://schemas.microsoft.com/office/drawing/2014/main" id="{EFAC25BD-2142-53C5-0C3F-413FA42C2FC5}"/>
              </a:ext>
            </a:extLst>
          </p:cNvPr>
          <p:cNvSpPr/>
          <p:nvPr/>
        </p:nvSpPr>
        <p:spPr>
          <a:xfrm>
            <a:off x="8446407" y="2327313"/>
            <a:ext cx="190500" cy="5085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a:lstStyle>
            <a:lvl1pPr marL="0" indent="0">
              <a:defRPr sz="1100">
                <a:solidFill>
                  <a:schemeClr val="lt1"/>
                </a:solidFill>
                <a:latin typeface="+mn-lt"/>
                <a:ea typeface="+mn-ea"/>
                <a:cs typeface="+mn-cs"/>
              </a:defRPr>
            </a:lvl1pPr>
            <a:lvl2pPr marL="457200" indent="0">
              <a:defRPr sz="1100">
                <a:solidFill>
                  <a:schemeClr val="lt1"/>
                </a:solidFill>
                <a:latin typeface="+mn-lt"/>
                <a:ea typeface="+mn-ea"/>
                <a:cs typeface="+mn-cs"/>
              </a:defRPr>
            </a:lvl2pPr>
            <a:lvl3pPr marL="914400" indent="0">
              <a:defRPr sz="1100">
                <a:solidFill>
                  <a:schemeClr val="lt1"/>
                </a:solidFill>
                <a:latin typeface="+mn-lt"/>
                <a:ea typeface="+mn-ea"/>
                <a:cs typeface="+mn-cs"/>
              </a:defRPr>
            </a:lvl3pPr>
            <a:lvl4pPr marL="1371600" indent="0">
              <a:defRPr sz="1100">
                <a:solidFill>
                  <a:schemeClr val="lt1"/>
                </a:solidFill>
                <a:latin typeface="+mn-lt"/>
                <a:ea typeface="+mn-ea"/>
                <a:cs typeface="+mn-cs"/>
              </a:defRPr>
            </a:lvl4pPr>
            <a:lvl5pPr marL="1828800" indent="0">
              <a:defRPr sz="1100">
                <a:solidFill>
                  <a:schemeClr val="lt1"/>
                </a:solidFill>
                <a:latin typeface="+mn-lt"/>
                <a:ea typeface="+mn-ea"/>
                <a:cs typeface="+mn-cs"/>
              </a:defRPr>
            </a:lvl5pPr>
            <a:lvl6pPr marL="2286000" indent="0">
              <a:defRPr sz="1100">
                <a:solidFill>
                  <a:schemeClr val="lt1"/>
                </a:solidFill>
                <a:latin typeface="+mn-lt"/>
                <a:ea typeface="+mn-ea"/>
                <a:cs typeface="+mn-cs"/>
              </a:defRPr>
            </a:lvl6pPr>
            <a:lvl7pPr marL="2743200" indent="0">
              <a:defRPr sz="1100">
                <a:solidFill>
                  <a:schemeClr val="lt1"/>
                </a:solidFill>
                <a:latin typeface="+mn-lt"/>
                <a:ea typeface="+mn-ea"/>
                <a:cs typeface="+mn-cs"/>
              </a:defRPr>
            </a:lvl7pPr>
            <a:lvl8pPr marL="3200400" indent="0">
              <a:defRPr sz="1100">
                <a:solidFill>
                  <a:schemeClr val="lt1"/>
                </a:solidFill>
                <a:latin typeface="+mn-lt"/>
                <a:ea typeface="+mn-ea"/>
                <a:cs typeface="+mn-cs"/>
              </a:defRPr>
            </a:lvl8pPr>
            <a:lvl9pPr marL="3657600" indent="0">
              <a:defRPr sz="1100">
                <a:solidFill>
                  <a:schemeClr val="lt1"/>
                </a:solidFill>
                <a:latin typeface="+mn-lt"/>
                <a:ea typeface="+mn-ea"/>
                <a:cs typeface="+mn-cs"/>
              </a:defRPr>
            </a:lvl9pPr>
          </a:lstStyle>
          <a:p>
            <a:endParaRPr lang="en-GB" kern="1200"/>
          </a:p>
        </p:txBody>
      </p:sp>
    </p:spTree>
    <p:extLst>
      <p:ext uri="{BB962C8B-B14F-4D97-AF65-F5344CB8AC3E}">
        <p14:creationId xmlns:p14="http://schemas.microsoft.com/office/powerpoint/2010/main" val="522236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D6B02-5A92-F3B7-5956-4879BE08234C}"/>
              </a:ext>
            </a:extLst>
          </p:cNvPr>
          <p:cNvSpPr>
            <a:spLocks noGrp="1"/>
          </p:cNvSpPr>
          <p:nvPr>
            <p:ph type="title"/>
          </p:nvPr>
        </p:nvSpPr>
        <p:spPr>
          <a:xfrm>
            <a:off x="612647" y="174172"/>
            <a:ext cx="6789637" cy="1001486"/>
          </a:xfrm>
        </p:spPr>
        <p:txBody>
          <a:bodyPr>
            <a:noAutofit/>
          </a:bodyPr>
          <a:lstStyle/>
          <a:p>
            <a:r>
              <a:rPr lang="en-GB" dirty="0">
                <a:latin typeface="Arial" panose="020B0604020202020204" pitchFamily="34" charset="0"/>
                <a:cs typeface="Arial" panose="020B0604020202020204" pitchFamily="34" charset="0"/>
              </a:rPr>
              <a:t>Positive vs Negative Voice Qualities</a:t>
            </a:r>
          </a:p>
        </p:txBody>
      </p:sp>
      <p:graphicFrame>
        <p:nvGraphicFramePr>
          <p:cNvPr id="9" name="Content Placeholder 8">
            <a:extLst>
              <a:ext uri="{FF2B5EF4-FFF2-40B4-BE49-F238E27FC236}">
                <a16:creationId xmlns:a16="http://schemas.microsoft.com/office/drawing/2014/main" id="{886F8EFC-D0D7-4142-95B7-23C8F6668D66}"/>
              </a:ext>
            </a:extLst>
          </p:cNvPr>
          <p:cNvGraphicFramePr>
            <a:graphicFrameLocks noGrp="1"/>
          </p:cNvGraphicFramePr>
          <p:nvPr>
            <p:ph sz="quarter" idx="14"/>
            <p:extLst>
              <p:ext uri="{D42A27DB-BD31-4B8C-83A1-F6EECF244321}">
                <p14:modId xmlns:p14="http://schemas.microsoft.com/office/powerpoint/2010/main" val="2104155591"/>
              </p:ext>
            </p:extLst>
          </p:nvPr>
        </p:nvGraphicFramePr>
        <p:xfrm>
          <a:off x="612647" y="1175658"/>
          <a:ext cx="10855453" cy="518863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5782574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750D1-13A2-BD4A-3F43-88AD6BF93A11}"/>
              </a:ext>
            </a:extLst>
          </p:cNvPr>
          <p:cNvSpPr>
            <a:spLocks noGrp="1"/>
          </p:cNvSpPr>
          <p:nvPr>
            <p:ph type="title"/>
          </p:nvPr>
        </p:nvSpPr>
        <p:spPr>
          <a:xfrm>
            <a:off x="612647" y="377371"/>
            <a:ext cx="6804153" cy="1339813"/>
          </a:xfrm>
        </p:spPr>
        <p:txBody>
          <a:bodyPr>
            <a:normAutofit fontScale="90000"/>
          </a:bodyPr>
          <a:lstStyle/>
          <a:p>
            <a:r>
              <a:rPr lang="en-GB" sz="4000" dirty="0">
                <a:latin typeface="Arial" panose="020B0604020202020204" pitchFamily="34" charset="0"/>
                <a:cs typeface="Arial" panose="020B0604020202020204" pitchFamily="34" charset="0"/>
              </a:rPr>
              <a:t>Positive Voice Qualities</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dirty="0"/>
              <a:t>– </a:t>
            </a:r>
            <a:r>
              <a:rPr lang="en-GB" dirty="0">
                <a:latin typeface="Arial" panose="020B0604020202020204" pitchFamily="34" charset="0"/>
                <a:cs typeface="Arial" panose="020B0604020202020204" pitchFamily="34" charset="0"/>
              </a:rPr>
              <a:t>Tuneful vs Love Singing</a:t>
            </a:r>
            <a:br>
              <a:rPr lang="en-GB"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(r = 0.663, p &lt;0.001)</a:t>
            </a:r>
          </a:p>
        </p:txBody>
      </p:sp>
      <p:graphicFrame>
        <p:nvGraphicFramePr>
          <p:cNvPr id="6" name="Content Placeholder 5">
            <a:extLst>
              <a:ext uri="{FF2B5EF4-FFF2-40B4-BE49-F238E27FC236}">
                <a16:creationId xmlns:a16="http://schemas.microsoft.com/office/drawing/2014/main" id="{9CC7E482-E4F3-3F46-FE65-48A28D7EA0FC}"/>
              </a:ext>
            </a:extLst>
          </p:cNvPr>
          <p:cNvGraphicFramePr>
            <a:graphicFrameLocks noGrp="1"/>
          </p:cNvGraphicFramePr>
          <p:nvPr>
            <p:ph sz="quarter" idx="14"/>
            <p:extLst>
              <p:ext uri="{D42A27DB-BD31-4B8C-83A1-F6EECF244321}">
                <p14:modId xmlns:p14="http://schemas.microsoft.com/office/powerpoint/2010/main" val="399157842"/>
              </p:ext>
            </p:extLst>
          </p:nvPr>
        </p:nvGraphicFramePr>
        <p:xfrm>
          <a:off x="82938" y="1901369"/>
          <a:ext cx="6136369" cy="403497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Chart 9">
            <a:extLst>
              <a:ext uri="{FF2B5EF4-FFF2-40B4-BE49-F238E27FC236}">
                <a16:creationId xmlns:a16="http://schemas.microsoft.com/office/drawing/2014/main" id="{A2E6F47C-60EB-19AB-143A-A96AA5E89E1C}"/>
              </a:ext>
            </a:extLst>
          </p:cNvPr>
          <p:cNvGraphicFramePr/>
          <p:nvPr>
            <p:extLst>
              <p:ext uri="{D42A27DB-BD31-4B8C-83A1-F6EECF244321}">
                <p14:modId xmlns:p14="http://schemas.microsoft.com/office/powerpoint/2010/main" val="2082979178"/>
              </p:ext>
            </p:extLst>
          </p:nvPr>
        </p:nvGraphicFramePr>
        <p:xfrm>
          <a:off x="6444343" y="2318655"/>
          <a:ext cx="5486400" cy="32004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593742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a:extLst>
                  <a:ext uri="{FF2B5EF4-FFF2-40B4-BE49-F238E27FC236}">
                    <a16:creationId xmlns:a16="http://schemas.microsoft.com/office/drawing/2014/main" id="{5BFFF11D-1AD1-6AD3-E657-0A1F78EAB327}"/>
                  </a:ext>
                </a:extLst>
              </p:cNvPr>
              <p:cNvSpPr>
                <a:spLocks noGrp="1"/>
              </p:cNvSpPr>
              <p:nvPr>
                <p:ph type="title"/>
              </p:nvPr>
            </p:nvSpPr>
            <p:spPr>
              <a:xfrm>
                <a:off x="612647" y="-1"/>
                <a:ext cx="6760609" cy="1526269"/>
              </a:xfrm>
            </p:spPr>
            <p:txBody>
              <a:bodyPr>
                <a:noAutofit/>
              </a:bodyPr>
              <a:lstStyle/>
              <a:p>
                <a:r>
                  <a:rPr lang="en-GB" sz="3600" dirty="0">
                    <a:latin typeface="Arial" panose="020B0604020202020204" pitchFamily="34" charset="0"/>
                    <a:cs typeface="Arial" panose="020B0604020202020204" pitchFamily="34" charset="0"/>
                  </a:rPr>
                  <a:t>Positive Voice Qualities</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Beautiful vs Tuneful</a:t>
                </a:r>
                <a:br>
                  <a:rPr lang="en-GB" sz="2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14:m>
                  <m:oMath xmlns:m="http://schemas.openxmlformats.org/officeDocument/2006/math">
                    <m:r>
                      <m:rPr>
                        <m:sty m:val="p"/>
                      </m:rPr>
                      <a:rPr lang="en-GB" sz="1800">
                        <a:latin typeface="Cambria Math" panose="02040503050406030204" pitchFamily="18" charset="0"/>
                      </a:rPr>
                      <m:t>φ</m:t>
                    </m:r>
                  </m:oMath>
                </a14:m>
                <a:r>
                  <a:rPr lang="en-GB" sz="1800" dirty="0">
                    <a:latin typeface="Arial" panose="020B0604020202020204" pitchFamily="34" charset="0"/>
                    <a:cs typeface="Arial" panose="020B0604020202020204" pitchFamily="34" charset="0"/>
                  </a:rPr>
                  <a:t> = 0.5, p = 0.015)</a:t>
                </a:r>
              </a:p>
            </p:txBody>
          </p:sp>
        </mc:Choice>
        <mc:Fallback>
          <p:sp>
            <p:nvSpPr>
              <p:cNvPr id="2" name="Title 1">
                <a:extLst>
                  <a:ext uri="{FF2B5EF4-FFF2-40B4-BE49-F238E27FC236}">
                    <a16:creationId xmlns:a16="http://schemas.microsoft.com/office/drawing/2014/main" id="{5BFFF11D-1AD1-6AD3-E657-0A1F78EAB327}"/>
                  </a:ext>
                </a:extLst>
              </p:cNvPr>
              <p:cNvSpPr>
                <a:spLocks noGrp="1" noRot="1" noChangeAspect="1" noMove="1" noResize="1" noEditPoints="1" noAdjustHandles="1" noChangeArrowheads="1" noChangeShapeType="1" noTextEdit="1"/>
              </p:cNvSpPr>
              <p:nvPr>
                <p:ph type="title"/>
              </p:nvPr>
            </p:nvSpPr>
            <p:spPr>
              <a:xfrm>
                <a:off x="612647" y="-1"/>
                <a:ext cx="6760609" cy="1526269"/>
              </a:xfrm>
              <a:blipFill>
                <a:blip r:embed="rId3"/>
                <a:stretch>
                  <a:fillRect l="-2703" b="-6800"/>
                </a:stretch>
              </a:blipFill>
            </p:spPr>
            <p:txBody>
              <a:bodyPr/>
              <a:lstStyle/>
              <a:p>
                <a:r>
                  <a:rPr lang="en-GB">
                    <a:noFill/>
                  </a:rPr>
                  <a:t> </a:t>
                </a:r>
              </a:p>
            </p:txBody>
          </p:sp>
        </mc:Fallback>
      </mc:AlternateContent>
      <p:graphicFrame>
        <p:nvGraphicFramePr>
          <p:cNvPr id="5" name="Content Placeholder 4">
            <a:extLst>
              <a:ext uri="{FF2B5EF4-FFF2-40B4-BE49-F238E27FC236}">
                <a16:creationId xmlns:a16="http://schemas.microsoft.com/office/drawing/2014/main" id="{8CF9C8B3-A638-4841-5D6C-237576AF7C83}"/>
              </a:ext>
            </a:extLst>
          </p:cNvPr>
          <p:cNvGraphicFramePr>
            <a:graphicFrameLocks noGrp="1"/>
          </p:cNvGraphicFramePr>
          <p:nvPr>
            <p:ph sz="quarter" idx="14"/>
            <p:extLst>
              <p:ext uri="{D42A27DB-BD31-4B8C-83A1-F6EECF244321}">
                <p14:modId xmlns:p14="http://schemas.microsoft.com/office/powerpoint/2010/main" val="257052674"/>
              </p:ext>
            </p:extLst>
          </p:nvPr>
        </p:nvGraphicFramePr>
        <p:xfrm>
          <a:off x="6096000" y="1445081"/>
          <a:ext cx="5381753" cy="4381046"/>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 name="Chart 6">
            <a:extLst>
              <a:ext uri="{FF2B5EF4-FFF2-40B4-BE49-F238E27FC236}">
                <a16:creationId xmlns:a16="http://schemas.microsoft.com/office/drawing/2014/main" id="{8D35305F-37DB-D01E-1ACE-4A8377B9765B}"/>
              </a:ext>
            </a:extLst>
          </p:cNvPr>
          <p:cNvGraphicFramePr/>
          <p:nvPr>
            <p:extLst>
              <p:ext uri="{D42A27DB-BD31-4B8C-83A1-F6EECF244321}">
                <p14:modId xmlns:p14="http://schemas.microsoft.com/office/powerpoint/2010/main" val="436566238"/>
              </p:ext>
            </p:extLst>
          </p:nvPr>
        </p:nvGraphicFramePr>
        <p:xfrm>
          <a:off x="159658" y="1671413"/>
          <a:ext cx="5529942" cy="4235902"/>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7056131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81FEE-EAFB-000B-14E6-B8E2A9E3576D}"/>
              </a:ext>
            </a:extLst>
          </p:cNvPr>
          <p:cNvSpPr>
            <a:spLocks noGrp="1"/>
          </p:cNvSpPr>
          <p:nvPr>
            <p:ph type="title"/>
          </p:nvPr>
        </p:nvSpPr>
        <p:spPr>
          <a:xfrm>
            <a:off x="612647" y="320040"/>
            <a:ext cx="7762096" cy="932688"/>
          </a:xfrm>
        </p:spPr>
        <p:txBody>
          <a:bodyPr>
            <a:normAutofit fontScale="90000"/>
          </a:bodyPr>
          <a:lstStyle/>
          <a:p>
            <a:r>
              <a:rPr lang="en-GB" sz="4000" dirty="0">
                <a:latin typeface="Arial" panose="020B0604020202020204" pitchFamily="34" charset="0"/>
                <a:cs typeface="Arial" panose="020B0604020202020204" pitchFamily="34" charset="0"/>
              </a:rPr>
              <a:t>Negative Voice Qualities </a:t>
            </a:r>
            <a:br>
              <a:rPr lang="en-GB" sz="4000" dirty="0">
                <a:latin typeface="Arial" panose="020B0604020202020204" pitchFamily="34" charset="0"/>
                <a:cs typeface="Arial" panose="020B0604020202020204" pitchFamily="34" charset="0"/>
              </a:rPr>
            </a:br>
            <a:r>
              <a:rPr lang="en-GB" dirty="0"/>
              <a:t>– </a:t>
            </a:r>
            <a:r>
              <a:rPr lang="en-GB" dirty="0">
                <a:latin typeface="Arial" panose="020B0604020202020204" pitchFamily="34" charset="0"/>
                <a:cs typeface="Arial" panose="020B0604020202020204" pitchFamily="34" charset="0"/>
              </a:rPr>
              <a:t>Low Range</a:t>
            </a:r>
          </a:p>
        </p:txBody>
      </p:sp>
      <p:graphicFrame>
        <p:nvGraphicFramePr>
          <p:cNvPr id="8" name="Content Placeholder 7">
            <a:extLst>
              <a:ext uri="{FF2B5EF4-FFF2-40B4-BE49-F238E27FC236}">
                <a16:creationId xmlns:a16="http://schemas.microsoft.com/office/drawing/2014/main" id="{F1A93198-BB50-275B-72B8-B3E60F1DB5B8}"/>
              </a:ext>
            </a:extLst>
          </p:cNvPr>
          <p:cNvGraphicFramePr>
            <a:graphicFrameLocks noGrp="1"/>
          </p:cNvGraphicFramePr>
          <p:nvPr>
            <p:ph sz="quarter" idx="14"/>
            <p:extLst>
              <p:ext uri="{D42A27DB-BD31-4B8C-83A1-F6EECF244321}">
                <p14:modId xmlns:p14="http://schemas.microsoft.com/office/powerpoint/2010/main" val="3801501168"/>
              </p:ext>
            </p:extLst>
          </p:nvPr>
        </p:nvGraphicFramePr>
        <p:xfrm>
          <a:off x="612775" y="1857828"/>
          <a:ext cx="5149398" cy="3556001"/>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Box 8">
            <a:extLst>
              <a:ext uri="{FF2B5EF4-FFF2-40B4-BE49-F238E27FC236}">
                <a16:creationId xmlns:a16="http://schemas.microsoft.com/office/drawing/2014/main" id="{0B8B77AF-E00C-78B4-CC8F-5617350E7AD7}"/>
              </a:ext>
            </a:extLst>
          </p:cNvPr>
          <p:cNvSpPr txBox="1"/>
          <p:nvPr/>
        </p:nvSpPr>
        <p:spPr>
          <a:xfrm>
            <a:off x="6952343" y="1625600"/>
            <a:ext cx="5239657" cy="4383314"/>
          </a:xfrm>
          <a:prstGeom prst="rect">
            <a:avLst/>
          </a:prstGeom>
          <a:noFill/>
        </p:spPr>
        <p:txBody>
          <a:bodyPr wrap="square" rtlCol="0">
            <a:spAutoFit/>
          </a:bodyPr>
          <a:lstStyle/>
          <a:p>
            <a:endParaRPr lang="en-GB" dirty="0"/>
          </a:p>
        </p:txBody>
      </p:sp>
      <p:graphicFrame>
        <p:nvGraphicFramePr>
          <p:cNvPr id="10" name="Chart 9">
            <a:extLst>
              <a:ext uri="{FF2B5EF4-FFF2-40B4-BE49-F238E27FC236}">
                <a16:creationId xmlns:a16="http://schemas.microsoft.com/office/drawing/2014/main" id="{055D8F12-9F6B-79B4-F13B-898A790163DB}"/>
              </a:ext>
            </a:extLst>
          </p:cNvPr>
          <p:cNvGraphicFramePr/>
          <p:nvPr>
            <p:extLst>
              <p:ext uri="{D42A27DB-BD31-4B8C-83A1-F6EECF244321}">
                <p14:modId xmlns:p14="http://schemas.microsoft.com/office/powerpoint/2010/main" val="1983368582"/>
              </p:ext>
            </p:extLst>
          </p:nvPr>
        </p:nvGraphicFramePr>
        <p:xfrm>
          <a:off x="6429828" y="1857829"/>
          <a:ext cx="5442857" cy="3672114"/>
        </p:xfrm>
        <a:graphic>
          <a:graphicData uri="http://schemas.openxmlformats.org/drawingml/2006/chart">
            <c:chart xmlns:c="http://schemas.openxmlformats.org/drawingml/2006/chart" xmlns:r="http://schemas.openxmlformats.org/officeDocument/2006/relationships" r:id="rId4"/>
          </a:graphicData>
        </a:graphic>
      </p:graphicFrame>
      <p:sp>
        <p:nvSpPr>
          <p:cNvPr id="14" name="TextBox 13">
            <a:extLst>
              <a:ext uri="{FF2B5EF4-FFF2-40B4-BE49-F238E27FC236}">
                <a16:creationId xmlns:a16="http://schemas.microsoft.com/office/drawing/2014/main" id="{EB2AE67F-2007-77D1-925F-495E1A6C3D98}"/>
              </a:ext>
            </a:extLst>
          </p:cNvPr>
          <p:cNvSpPr txBox="1"/>
          <p:nvPr/>
        </p:nvSpPr>
        <p:spPr>
          <a:xfrm>
            <a:off x="7141029" y="5529943"/>
            <a:ext cx="371565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 = -0.469, p = 0.024)</a:t>
            </a:r>
          </a:p>
        </p:txBody>
      </p:sp>
      <p:sp>
        <p:nvSpPr>
          <p:cNvPr id="15" name="TextBox 14">
            <a:extLst>
              <a:ext uri="{FF2B5EF4-FFF2-40B4-BE49-F238E27FC236}">
                <a16:creationId xmlns:a16="http://schemas.microsoft.com/office/drawing/2014/main" id="{39BCF082-218A-6498-4CA9-5007D4181DAA}"/>
              </a:ext>
            </a:extLst>
          </p:cNvPr>
          <p:cNvSpPr txBox="1"/>
          <p:nvPr/>
        </p:nvSpPr>
        <p:spPr>
          <a:xfrm>
            <a:off x="1146629" y="5529943"/>
            <a:ext cx="3947885" cy="369332"/>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r = -0.556, p = 0.006)</a:t>
            </a:r>
          </a:p>
        </p:txBody>
      </p:sp>
    </p:spTree>
    <p:extLst>
      <p:ext uri="{BB962C8B-B14F-4D97-AF65-F5344CB8AC3E}">
        <p14:creationId xmlns:p14="http://schemas.microsoft.com/office/powerpoint/2010/main" val="21636587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09B4C-802C-B00B-493F-C5F00E772438}"/>
              </a:ext>
            </a:extLst>
          </p:cNvPr>
          <p:cNvSpPr>
            <a:spLocks noGrp="1"/>
          </p:cNvSpPr>
          <p:nvPr>
            <p:ph type="title"/>
          </p:nvPr>
        </p:nvSpPr>
        <p:spPr>
          <a:xfrm>
            <a:off x="612647" y="320040"/>
            <a:ext cx="6629981" cy="579846"/>
          </a:xfrm>
        </p:spPr>
        <p:txBody>
          <a:bodyPr>
            <a:noAutofit/>
          </a:bodyPr>
          <a:lstStyle/>
          <a:p>
            <a:r>
              <a:rPr lang="en-GB" sz="3600" dirty="0">
                <a:latin typeface="Arial" panose="020B0604020202020204" pitchFamily="34" charset="0"/>
                <a:cs typeface="Arial" panose="020B0604020202020204" pitchFamily="34" charset="0"/>
              </a:rPr>
              <a:t>Surprising Associations</a:t>
            </a:r>
          </a:p>
        </p:txBody>
      </p:sp>
      <p:graphicFrame>
        <p:nvGraphicFramePr>
          <p:cNvPr id="6" name="Content Placeholder 5">
            <a:extLst>
              <a:ext uri="{FF2B5EF4-FFF2-40B4-BE49-F238E27FC236}">
                <a16:creationId xmlns:a16="http://schemas.microsoft.com/office/drawing/2014/main" id="{D5E829E2-A89D-0165-2849-2341EAE3A822}"/>
              </a:ext>
            </a:extLst>
          </p:cNvPr>
          <p:cNvGraphicFramePr>
            <a:graphicFrameLocks noGrp="1"/>
          </p:cNvGraphicFramePr>
          <p:nvPr>
            <p:ph sz="quarter" idx="14"/>
            <p:extLst>
              <p:ext uri="{D42A27DB-BD31-4B8C-83A1-F6EECF244321}">
                <p14:modId xmlns:p14="http://schemas.microsoft.com/office/powerpoint/2010/main" val="930863095"/>
              </p:ext>
            </p:extLst>
          </p:nvPr>
        </p:nvGraphicFramePr>
        <p:xfrm>
          <a:off x="377371" y="1381126"/>
          <a:ext cx="5544458" cy="3902074"/>
        </p:xfrm>
        <a:graphic>
          <a:graphicData uri="http://schemas.openxmlformats.org/drawingml/2006/chart">
            <c:chart xmlns:c="http://schemas.openxmlformats.org/drawingml/2006/chart" xmlns:r="http://schemas.openxmlformats.org/officeDocument/2006/relationships" r:id="rId3"/>
          </a:graphicData>
        </a:graphic>
      </p:graphicFrame>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7BEB91D7-CB48-351C-3FD5-A724314C7CDA}"/>
                  </a:ext>
                </a:extLst>
              </p:cNvPr>
              <p:cNvSpPr txBox="1"/>
              <p:nvPr/>
            </p:nvSpPr>
            <p:spPr>
              <a:xfrm>
                <a:off x="801333" y="5476874"/>
                <a:ext cx="529466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14:m>
                  <m:oMath xmlns:m="http://schemas.openxmlformats.org/officeDocument/2006/math">
                    <m:r>
                      <m:rPr>
                        <m:sty m:val="p"/>
                      </m:rPr>
                      <a:rPr lang="en-GB">
                        <a:latin typeface="Cambria Math" panose="02040503050406030204" pitchFamily="18" charset="0"/>
                      </a:rPr>
                      <m:t>φ</m:t>
                    </m:r>
                  </m:oMath>
                </a14:m>
                <a:r>
                  <a:rPr lang="en-GB" dirty="0">
                    <a:latin typeface="Arial" panose="020B0604020202020204" pitchFamily="34" charset="0"/>
                    <a:cs typeface="Arial" panose="020B0604020202020204" pitchFamily="34" charset="0"/>
                  </a:rPr>
                  <a:t> = 0.564, p= 0.005)</a:t>
                </a:r>
              </a:p>
            </p:txBody>
          </p:sp>
        </mc:Choice>
        <mc:Fallback xmlns="">
          <p:sp>
            <p:nvSpPr>
              <p:cNvPr id="10" name="TextBox 9">
                <a:extLst>
                  <a:ext uri="{FF2B5EF4-FFF2-40B4-BE49-F238E27FC236}">
                    <a16:creationId xmlns:a16="http://schemas.microsoft.com/office/drawing/2014/main" id="{7BEB91D7-CB48-351C-3FD5-A724314C7CDA}"/>
                  </a:ext>
                </a:extLst>
              </p:cNvPr>
              <p:cNvSpPr txBox="1">
                <a:spLocks noRot="1" noChangeAspect="1" noMove="1" noResize="1" noEditPoints="1" noAdjustHandles="1" noChangeArrowheads="1" noChangeShapeType="1" noTextEdit="1"/>
              </p:cNvSpPr>
              <p:nvPr/>
            </p:nvSpPr>
            <p:spPr>
              <a:xfrm>
                <a:off x="801333" y="5476874"/>
                <a:ext cx="5294667" cy="369332"/>
              </a:xfrm>
              <a:prstGeom prst="rect">
                <a:avLst/>
              </a:prstGeom>
              <a:blipFill>
                <a:blip r:embed="rId4"/>
                <a:stretch>
                  <a:fillRect l="-921" t="-8197" b="-24590"/>
                </a:stretch>
              </a:blipFill>
            </p:spPr>
            <p:txBody>
              <a:bodyPr/>
              <a:lstStyle/>
              <a:p>
                <a:r>
                  <a:rPr lang="en-GB">
                    <a:noFill/>
                  </a:rPr>
                  <a:t> </a:t>
                </a:r>
              </a:p>
            </p:txBody>
          </p:sp>
        </mc:Fallback>
      </mc:AlternateContent>
      <p:graphicFrame>
        <p:nvGraphicFramePr>
          <p:cNvPr id="11" name="Chart 10">
            <a:extLst>
              <a:ext uri="{FF2B5EF4-FFF2-40B4-BE49-F238E27FC236}">
                <a16:creationId xmlns:a16="http://schemas.microsoft.com/office/drawing/2014/main" id="{9B15D269-B102-E80C-FDD4-FAC763C1F1C7}"/>
              </a:ext>
            </a:extLst>
          </p:cNvPr>
          <p:cNvGraphicFramePr/>
          <p:nvPr>
            <p:extLst>
              <p:ext uri="{D42A27DB-BD31-4B8C-83A1-F6EECF244321}">
                <p14:modId xmlns:p14="http://schemas.microsoft.com/office/powerpoint/2010/main" val="2021141313"/>
              </p:ext>
            </p:extLst>
          </p:nvPr>
        </p:nvGraphicFramePr>
        <p:xfrm>
          <a:off x="5921829" y="1381126"/>
          <a:ext cx="6008913" cy="3902074"/>
        </p:xfrm>
        <a:graphic>
          <a:graphicData uri="http://schemas.openxmlformats.org/drawingml/2006/chart">
            <c:chart xmlns:c="http://schemas.openxmlformats.org/drawingml/2006/chart" xmlns:r="http://schemas.openxmlformats.org/officeDocument/2006/relationships" r:id="rId5"/>
          </a:graphicData>
        </a:graphic>
      </p:graphicFrame>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C6C8A6EF-9E0B-7E1B-2EF3-656647955816}"/>
                  </a:ext>
                </a:extLst>
              </p:cNvPr>
              <p:cNvSpPr txBox="1"/>
              <p:nvPr/>
            </p:nvSpPr>
            <p:spPr>
              <a:xfrm>
                <a:off x="6487886" y="5428343"/>
                <a:ext cx="4717143" cy="369332"/>
              </a:xfrm>
              <a:prstGeom prst="rect">
                <a:avLst/>
              </a:prstGeom>
              <a:noFill/>
            </p:spPr>
            <p:txBody>
              <a:bodyPr wrap="square" rtlCol="0">
                <a:spAutoFit/>
              </a:bodyPr>
              <a:lstStyle/>
              <a:p>
                <a14:m>
                  <m:oMath xmlns:m="http://schemas.openxmlformats.org/officeDocument/2006/math">
                    <m:r>
                      <a:rPr lang="en-GB">
                        <a:latin typeface="Cambria Math" panose="02040503050406030204" pitchFamily="18" charset="0"/>
                      </a:rPr>
                      <m:t>(</m:t>
                    </m:r>
                    <m:r>
                      <m:rPr>
                        <m:sty m:val="p"/>
                      </m:rPr>
                      <a:rPr lang="en-GB">
                        <a:latin typeface="Cambria Math" panose="02040503050406030204" pitchFamily="18" charset="0"/>
                      </a:rPr>
                      <m:t>φ</m:t>
                    </m:r>
                  </m:oMath>
                </a14:m>
                <a:r>
                  <a:rPr lang="en-GB" dirty="0">
                    <a:latin typeface="Arial" panose="020B0604020202020204" pitchFamily="34" charset="0"/>
                    <a:cs typeface="Arial" panose="020B0604020202020204" pitchFamily="34" charset="0"/>
                  </a:rPr>
                  <a:t> = 0.442, p = 0.035) </a:t>
                </a:r>
              </a:p>
            </p:txBody>
          </p:sp>
        </mc:Choice>
        <mc:Fallback xmlns="">
          <p:sp>
            <p:nvSpPr>
              <p:cNvPr id="12" name="TextBox 11">
                <a:extLst>
                  <a:ext uri="{FF2B5EF4-FFF2-40B4-BE49-F238E27FC236}">
                    <a16:creationId xmlns:a16="http://schemas.microsoft.com/office/drawing/2014/main" id="{C6C8A6EF-9E0B-7E1B-2EF3-656647955816}"/>
                  </a:ext>
                </a:extLst>
              </p:cNvPr>
              <p:cNvSpPr txBox="1">
                <a:spLocks noRot="1" noChangeAspect="1" noMove="1" noResize="1" noEditPoints="1" noAdjustHandles="1" noChangeArrowheads="1" noChangeShapeType="1" noTextEdit="1"/>
              </p:cNvSpPr>
              <p:nvPr/>
            </p:nvSpPr>
            <p:spPr>
              <a:xfrm>
                <a:off x="6487886" y="5428343"/>
                <a:ext cx="4717143" cy="369332"/>
              </a:xfrm>
              <a:prstGeom prst="rect">
                <a:avLst/>
              </a:prstGeom>
              <a:blipFill>
                <a:blip r:embed="rId6"/>
                <a:stretch>
                  <a:fillRect l="-388" t="-8197" b="-24590"/>
                </a:stretch>
              </a:blipFill>
            </p:spPr>
            <p:txBody>
              <a:bodyPr/>
              <a:lstStyle/>
              <a:p>
                <a:r>
                  <a:rPr lang="en-GB">
                    <a:noFill/>
                  </a:rPr>
                  <a:t> </a:t>
                </a:r>
              </a:p>
            </p:txBody>
          </p:sp>
        </mc:Fallback>
      </mc:AlternateContent>
    </p:spTree>
    <p:extLst>
      <p:ext uri="{BB962C8B-B14F-4D97-AF65-F5344CB8AC3E}">
        <p14:creationId xmlns:p14="http://schemas.microsoft.com/office/powerpoint/2010/main" val="3462225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7A01-A288-294E-3804-5007C056D218}"/>
              </a:ext>
            </a:extLst>
          </p:cNvPr>
          <p:cNvSpPr>
            <a:spLocks noGrp="1"/>
          </p:cNvSpPr>
          <p:nvPr>
            <p:ph type="title"/>
          </p:nvPr>
        </p:nvSpPr>
        <p:spPr>
          <a:xfrm>
            <a:off x="612648" y="320040"/>
            <a:ext cx="4572000" cy="652417"/>
          </a:xfrm>
        </p:spPr>
        <p:txBody>
          <a:bodyPr>
            <a:normAutofit/>
          </a:bodyPr>
          <a:lstStyle/>
          <a:p>
            <a:r>
              <a:rPr lang="en-GB" sz="4000" dirty="0">
                <a:latin typeface="Arial" panose="020B0604020202020204" pitchFamily="34" charset="0"/>
                <a:cs typeface="Arial" panose="020B0604020202020204" pitchFamily="34" charset="0"/>
              </a:rPr>
              <a:t>Trusted Adults</a:t>
            </a:r>
            <a:endParaRPr lang="en-GB" dirty="0">
              <a:latin typeface="Arial" panose="020B0604020202020204" pitchFamily="34" charset="0"/>
              <a:cs typeface="Arial" panose="020B0604020202020204" pitchFamily="34" charset="0"/>
            </a:endParaRPr>
          </a:p>
        </p:txBody>
      </p:sp>
      <p:graphicFrame>
        <p:nvGraphicFramePr>
          <p:cNvPr id="13" name="Chart 12">
            <a:extLst>
              <a:ext uri="{FF2B5EF4-FFF2-40B4-BE49-F238E27FC236}">
                <a16:creationId xmlns:a16="http://schemas.microsoft.com/office/drawing/2014/main" id="{687236EE-442F-266A-46B7-E8979845616A}"/>
              </a:ext>
            </a:extLst>
          </p:cNvPr>
          <p:cNvGraphicFramePr/>
          <p:nvPr>
            <p:extLst>
              <p:ext uri="{D42A27DB-BD31-4B8C-83A1-F6EECF244321}">
                <p14:modId xmlns:p14="http://schemas.microsoft.com/office/powerpoint/2010/main" val="1802035474"/>
              </p:ext>
            </p:extLst>
          </p:nvPr>
        </p:nvGraphicFramePr>
        <p:xfrm>
          <a:off x="6096000" y="1381126"/>
          <a:ext cx="5805714" cy="494710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6" name="Content Placeholder 15">
            <a:extLst>
              <a:ext uri="{FF2B5EF4-FFF2-40B4-BE49-F238E27FC236}">
                <a16:creationId xmlns:a16="http://schemas.microsoft.com/office/drawing/2014/main" id="{76D1593C-EB85-35C2-C4F8-F94FC8998536}"/>
              </a:ext>
            </a:extLst>
          </p:cNvPr>
          <p:cNvGraphicFramePr>
            <a:graphicFrameLocks noGrp="1"/>
          </p:cNvGraphicFramePr>
          <p:nvPr>
            <p:ph sz="quarter" idx="14"/>
            <p:extLst>
              <p:ext uri="{D42A27DB-BD31-4B8C-83A1-F6EECF244321}">
                <p14:modId xmlns:p14="http://schemas.microsoft.com/office/powerpoint/2010/main" val="2575853733"/>
              </p:ext>
            </p:extLst>
          </p:nvPr>
        </p:nvGraphicFramePr>
        <p:xfrm>
          <a:off x="612774" y="1381126"/>
          <a:ext cx="5192939" cy="494710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7715189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522E8-95A9-9250-8ED2-0E40C3785BE7}"/>
              </a:ext>
            </a:extLst>
          </p:cNvPr>
          <p:cNvSpPr>
            <a:spLocks noGrp="1"/>
          </p:cNvSpPr>
          <p:nvPr>
            <p:ph type="title"/>
          </p:nvPr>
        </p:nvSpPr>
        <p:spPr>
          <a:xfrm>
            <a:off x="612648" y="320040"/>
            <a:ext cx="4572000" cy="565331"/>
          </a:xfrm>
        </p:spPr>
        <p:txBody>
          <a:bodyPr anchor="b">
            <a:normAutofit fontScale="90000"/>
          </a:bodyPr>
          <a:lstStyle/>
          <a:p>
            <a:r>
              <a:rPr lang="en-GB" sz="3600" dirty="0">
                <a:latin typeface="Arial" panose="020B0604020202020204" pitchFamily="34" charset="0"/>
                <a:cs typeface="Arial" panose="020B0604020202020204" pitchFamily="34" charset="0"/>
              </a:rPr>
              <a:t>Conclusions</a:t>
            </a:r>
          </a:p>
        </p:txBody>
      </p:sp>
      <p:sp>
        <p:nvSpPr>
          <p:cNvPr id="10" name="Content Placeholder 2">
            <a:extLst>
              <a:ext uri="{FF2B5EF4-FFF2-40B4-BE49-F238E27FC236}">
                <a16:creationId xmlns:a16="http://schemas.microsoft.com/office/drawing/2014/main" id="{085275C7-1661-C0F0-BE56-9E3730EDB964}"/>
              </a:ext>
            </a:extLst>
          </p:cNvPr>
          <p:cNvSpPr>
            <a:spLocks noGrp="1"/>
          </p:cNvSpPr>
          <p:nvPr>
            <p:ph sz="quarter" idx="14"/>
          </p:nvPr>
        </p:nvSpPr>
        <p:spPr>
          <a:xfrm>
            <a:off x="612774" y="1380744"/>
            <a:ext cx="6691540" cy="4983480"/>
          </a:xfrm>
        </p:spPr>
        <p:txBody>
          <a:bodyPr/>
          <a:lstStyle/>
          <a:p>
            <a:r>
              <a:rPr lang="en-US" dirty="0"/>
              <a:t>Understanding perceptions and perspectives of girls’ singing voices aged 9-11.</a:t>
            </a:r>
          </a:p>
          <a:p>
            <a:r>
              <a:rPr lang="en-US" dirty="0"/>
              <a:t>Positive and negative themes revealed</a:t>
            </a:r>
          </a:p>
          <a:p>
            <a:pPr lvl="1"/>
            <a:r>
              <a:rPr lang="en-US" dirty="0"/>
              <a:t>Positive 61% outweighed negative 39%</a:t>
            </a:r>
          </a:p>
          <a:p>
            <a:r>
              <a:rPr lang="en-US" dirty="0"/>
              <a:t>Formal training did not necessarily increase enjoyment of singing.</a:t>
            </a:r>
          </a:p>
          <a:p>
            <a:r>
              <a:rPr lang="en-US" dirty="0"/>
              <a:t>Findings showed a discrepancy in understanding of some terms revealing the need for a shared, accessible language for young girls that will allow for more effective communication when changes do occur at adolescence.</a:t>
            </a:r>
          </a:p>
        </p:txBody>
      </p:sp>
      <p:pic>
        <p:nvPicPr>
          <p:cNvPr id="6" name="Picture 5" descr="Metallic 3D bubbles">
            <a:extLst>
              <a:ext uri="{FF2B5EF4-FFF2-40B4-BE49-F238E27FC236}">
                <a16:creationId xmlns:a16="http://schemas.microsoft.com/office/drawing/2014/main" id="{0F50EB6D-5B8C-21C5-2088-53C2C966B9FE}"/>
              </a:ext>
            </a:extLst>
          </p:cNvPr>
          <p:cNvPicPr>
            <a:picLocks noChangeAspect="1"/>
          </p:cNvPicPr>
          <p:nvPr/>
        </p:nvPicPr>
        <p:blipFill>
          <a:blip r:embed="rId3"/>
          <a:srcRect r="15144" b="-1"/>
          <a:stretch>
            <a:fillRect/>
          </a:stretch>
        </p:blipFill>
        <p:spPr>
          <a:xfrm>
            <a:off x="7826829" y="10"/>
            <a:ext cx="4365170" cy="6857990"/>
          </a:xfrm>
          <a:prstGeom prst="rect">
            <a:avLst/>
          </a:prstGeom>
          <a:noFill/>
        </p:spPr>
      </p:pic>
    </p:spTree>
    <p:extLst>
      <p:ext uri="{BB962C8B-B14F-4D97-AF65-F5344CB8AC3E}">
        <p14:creationId xmlns:p14="http://schemas.microsoft.com/office/powerpoint/2010/main" val="3311896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9EA41-0252-F87C-1E2E-90C0367812DF}"/>
              </a:ext>
            </a:extLst>
          </p:cNvPr>
          <p:cNvSpPr>
            <a:spLocks noGrp="1"/>
          </p:cNvSpPr>
          <p:nvPr>
            <p:ph type="title"/>
          </p:nvPr>
        </p:nvSpPr>
        <p:spPr>
          <a:xfrm>
            <a:off x="612648" y="320040"/>
            <a:ext cx="4572000" cy="932688"/>
          </a:xfrm>
        </p:spPr>
        <p:txBody>
          <a:bodyPr anchor="b">
            <a:normAutofit/>
          </a:bodyPr>
          <a:lstStyle/>
          <a:p>
            <a:r>
              <a:rPr lang="en-GB" sz="3600" dirty="0">
                <a:latin typeface="Arial" panose="020B0604020202020204" pitchFamily="34" charset="0"/>
                <a:cs typeface="Arial" panose="020B0604020202020204" pitchFamily="34" charset="0"/>
              </a:rPr>
              <a:t>Recommendations</a:t>
            </a:r>
          </a:p>
        </p:txBody>
      </p:sp>
      <p:sp>
        <p:nvSpPr>
          <p:cNvPr id="10" name="Content Placeholder 2">
            <a:extLst>
              <a:ext uri="{FF2B5EF4-FFF2-40B4-BE49-F238E27FC236}">
                <a16:creationId xmlns:a16="http://schemas.microsoft.com/office/drawing/2014/main" id="{3124BBA3-5E24-EDB0-4E5C-EDE340A6EBB1}"/>
              </a:ext>
            </a:extLst>
          </p:cNvPr>
          <p:cNvSpPr>
            <a:spLocks noGrp="1"/>
          </p:cNvSpPr>
          <p:nvPr>
            <p:ph sz="quarter" idx="14"/>
          </p:nvPr>
        </p:nvSpPr>
        <p:spPr>
          <a:xfrm>
            <a:off x="612773" y="1380744"/>
            <a:ext cx="6604455" cy="4983480"/>
          </a:xfrm>
        </p:spPr>
        <p:txBody>
          <a:bodyPr/>
          <a:lstStyle/>
          <a:p>
            <a:r>
              <a:rPr lang="en-US" dirty="0"/>
              <a:t>More research into girls’ singing voices aged 9-11</a:t>
            </a:r>
          </a:p>
          <a:p>
            <a:r>
              <a:rPr lang="en-US" dirty="0"/>
              <a:t>Larger sample sizes</a:t>
            </a:r>
          </a:p>
          <a:p>
            <a:r>
              <a:rPr lang="en-US" dirty="0"/>
              <a:t>Interviews, focus groups to provide richer data</a:t>
            </a:r>
          </a:p>
          <a:p>
            <a:r>
              <a:rPr lang="en-US" dirty="0"/>
              <a:t>Development of common vocabulary for young girls’ voices</a:t>
            </a:r>
          </a:p>
          <a:p>
            <a:r>
              <a:rPr lang="en-US" dirty="0"/>
              <a:t>Collaboration with singing teaching colleagues</a:t>
            </a:r>
          </a:p>
          <a:p>
            <a:r>
              <a:rPr lang="en-US" dirty="0"/>
              <a:t>Communication with parents and primary school teachers to </a:t>
            </a:r>
            <a:r>
              <a:rPr lang="en-US" dirty="0" err="1"/>
              <a:t>normalise</a:t>
            </a:r>
            <a:r>
              <a:rPr lang="en-US" dirty="0"/>
              <a:t> adolescent voice change for girls together with supporting vocabulary.</a:t>
            </a:r>
          </a:p>
        </p:txBody>
      </p:sp>
      <p:pic>
        <p:nvPicPr>
          <p:cNvPr id="6" name="Picture 5">
            <a:extLst>
              <a:ext uri="{FF2B5EF4-FFF2-40B4-BE49-F238E27FC236}">
                <a16:creationId xmlns:a16="http://schemas.microsoft.com/office/drawing/2014/main" id="{23A73A8F-AD66-356B-D041-5A531DF5C7BC}"/>
              </a:ext>
            </a:extLst>
          </p:cNvPr>
          <p:cNvPicPr>
            <a:picLocks noChangeAspect="1"/>
          </p:cNvPicPr>
          <p:nvPr/>
        </p:nvPicPr>
        <p:blipFill>
          <a:blip r:embed="rId3"/>
          <a:srcRect l="9245" r="22138"/>
          <a:stretch>
            <a:fillRect/>
          </a:stretch>
        </p:blipFill>
        <p:spPr>
          <a:xfrm>
            <a:off x="7761514" y="10"/>
            <a:ext cx="4430485" cy="6857990"/>
          </a:xfrm>
          <a:prstGeom prst="rect">
            <a:avLst/>
          </a:prstGeom>
          <a:noFill/>
        </p:spPr>
      </p:pic>
    </p:spTree>
    <p:extLst>
      <p:ext uri="{BB962C8B-B14F-4D97-AF65-F5344CB8AC3E}">
        <p14:creationId xmlns:p14="http://schemas.microsoft.com/office/powerpoint/2010/main" val="10162517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DFAEC-DF02-682F-4882-342C01A6A8A9}"/>
              </a:ext>
            </a:extLst>
          </p:cNvPr>
          <p:cNvSpPr>
            <a:spLocks noGrp="1"/>
          </p:cNvSpPr>
          <p:nvPr>
            <p:ph type="title"/>
          </p:nvPr>
        </p:nvSpPr>
        <p:spPr>
          <a:xfrm>
            <a:off x="612648" y="320040"/>
            <a:ext cx="4572000" cy="932688"/>
          </a:xfrm>
        </p:spPr>
        <p:txBody>
          <a:bodyPr anchor="b">
            <a:normAutofit/>
          </a:bodyPr>
          <a:lstStyle/>
          <a:p>
            <a:r>
              <a:rPr lang="en-GB" dirty="0"/>
              <a:t>Limitations</a:t>
            </a:r>
          </a:p>
        </p:txBody>
      </p:sp>
      <p:sp>
        <p:nvSpPr>
          <p:cNvPr id="10" name="Content Placeholder 2">
            <a:extLst>
              <a:ext uri="{FF2B5EF4-FFF2-40B4-BE49-F238E27FC236}">
                <a16:creationId xmlns:a16="http://schemas.microsoft.com/office/drawing/2014/main" id="{DF309214-F77C-1C09-697E-BEE90745A026}"/>
              </a:ext>
            </a:extLst>
          </p:cNvPr>
          <p:cNvSpPr>
            <a:spLocks noGrp="1"/>
          </p:cNvSpPr>
          <p:nvPr>
            <p:ph sz="quarter" idx="14"/>
          </p:nvPr>
        </p:nvSpPr>
        <p:spPr>
          <a:xfrm>
            <a:off x="612773" y="1380744"/>
            <a:ext cx="6680655" cy="4983480"/>
          </a:xfrm>
        </p:spPr>
        <p:txBody>
          <a:bodyPr/>
          <a:lstStyle/>
          <a:p>
            <a:r>
              <a:rPr lang="en-US" dirty="0"/>
              <a:t>Lack of Literature – girls aged 9-11</a:t>
            </a:r>
          </a:p>
          <a:p>
            <a:r>
              <a:rPr lang="en-US" dirty="0"/>
              <a:t>Small sample size</a:t>
            </a:r>
          </a:p>
          <a:p>
            <a:r>
              <a:rPr lang="en-US" dirty="0"/>
              <a:t>Time constraints</a:t>
            </a:r>
          </a:p>
          <a:p>
            <a:r>
              <a:rPr lang="en-US" dirty="0"/>
              <a:t>Quantitative work was exploratory</a:t>
            </a:r>
          </a:p>
        </p:txBody>
      </p:sp>
      <p:pic>
        <p:nvPicPr>
          <p:cNvPr id="6" name="Picture 5" descr="Stack of hardcover books without spine titles">
            <a:extLst>
              <a:ext uri="{FF2B5EF4-FFF2-40B4-BE49-F238E27FC236}">
                <a16:creationId xmlns:a16="http://schemas.microsoft.com/office/drawing/2014/main" id="{298B9AE6-2C83-1554-E27E-2995433A19F9}"/>
              </a:ext>
            </a:extLst>
          </p:cNvPr>
          <p:cNvPicPr>
            <a:picLocks noChangeAspect="1"/>
          </p:cNvPicPr>
          <p:nvPr/>
        </p:nvPicPr>
        <p:blipFill>
          <a:blip r:embed="rId3">
            <a:extLst>
              <a:ext uri="{28A0092B-C50C-407E-A947-70E740481C1C}">
                <a14:useLocalDpi xmlns:a14="http://schemas.microsoft.com/office/drawing/2010/main" val="0"/>
              </a:ext>
            </a:extLst>
          </a:blip>
          <a:srcRect l="28825" r="28825"/>
          <a:stretch/>
        </p:blipFill>
        <p:spPr>
          <a:xfrm>
            <a:off x="7826829" y="10"/>
            <a:ext cx="4365170" cy="6857990"/>
          </a:xfrm>
          <a:prstGeom prst="rect">
            <a:avLst/>
          </a:prstGeom>
          <a:noFill/>
        </p:spPr>
      </p:pic>
    </p:spTree>
    <p:extLst>
      <p:ext uri="{BB962C8B-B14F-4D97-AF65-F5344CB8AC3E}">
        <p14:creationId xmlns:p14="http://schemas.microsoft.com/office/powerpoint/2010/main" val="3537246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CC867-3966-E0F5-F683-E3CB53399027}"/>
              </a:ext>
            </a:extLst>
          </p:cNvPr>
          <p:cNvSpPr>
            <a:spLocks noGrp="1"/>
          </p:cNvSpPr>
          <p:nvPr>
            <p:ph type="title"/>
          </p:nvPr>
        </p:nvSpPr>
        <p:spPr>
          <a:xfrm>
            <a:off x="612648" y="583414"/>
            <a:ext cx="4361688" cy="592244"/>
          </a:xfrm>
        </p:spPr>
        <p:txBody>
          <a:bodyPr anchor="b">
            <a:normAutofit/>
          </a:bodyPr>
          <a:lstStyle/>
          <a:p>
            <a:r>
              <a:rPr lang="en-GB" dirty="0">
                <a:latin typeface="Arial" panose="020B0604020202020204" pitchFamily="34" charset="0"/>
                <a:cs typeface="Arial" panose="020B0604020202020204" pitchFamily="34" charset="0"/>
              </a:rPr>
              <a:t>Reflection</a:t>
            </a:r>
          </a:p>
        </p:txBody>
      </p:sp>
      <p:sp>
        <p:nvSpPr>
          <p:cNvPr id="3" name="Content Placeholder 2">
            <a:extLst>
              <a:ext uri="{FF2B5EF4-FFF2-40B4-BE49-F238E27FC236}">
                <a16:creationId xmlns:a16="http://schemas.microsoft.com/office/drawing/2014/main" id="{CE4605C4-C213-A5D3-2C8F-A36A4F67DBCE}"/>
              </a:ext>
            </a:extLst>
          </p:cNvPr>
          <p:cNvSpPr>
            <a:spLocks noGrp="1"/>
          </p:cNvSpPr>
          <p:nvPr>
            <p:ph sz="quarter" idx="14"/>
          </p:nvPr>
        </p:nvSpPr>
        <p:spPr>
          <a:xfrm>
            <a:off x="612775" y="1335314"/>
            <a:ext cx="6687911" cy="4973411"/>
          </a:xfrm>
        </p:spPr>
        <p:txBody>
          <a:bodyPr>
            <a:normAutofit/>
          </a:bodyPr>
          <a:lstStyle/>
          <a:p>
            <a:r>
              <a:rPr lang="en-GB" sz="1800" dirty="0">
                <a:latin typeface="Arial" panose="020B0604020202020204" pitchFamily="34" charset="0"/>
                <a:cs typeface="Arial" panose="020B0604020202020204" pitchFamily="34" charset="0"/>
              </a:rPr>
              <a:t>My singing journey</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Female Adolescent Voice Change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Mentor and Advocate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Resource and Support</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Special Position</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Empower with Language</a:t>
            </a:r>
          </a:p>
        </p:txBody>
      </p:sp>
      <p:pic>
        <p:nvPicPr>
          <p:cNvPr id="5" name="Picture 4" descr="Reflection of trees">
            <a:extLst>
              <a:ext uri="{FF2B5EF4-FFF2-40B4-BE49-F238E27FC236}">
                <a16:creationId xmlns:a16="http://schemas.microsoft.com/office/drawing/2014/main" id="{35729351-9B8E-AB69-EFDD-B30AE2B87A1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49466" y="0"/>
            <a:ext cx="6542534" cy="6858000"/>
          </a:xfrm>
          <a:prstGeom prst="rect">
            <a:avLst/>
          </a:prstGeom>
        </p:spPr>
      </p:pic>
    </p:spTree>
    <p:extLst>
      <p:ext uri="{BB962C8B-B14F-4D97-AF65-F5344CB8AC3E}">
        <p14:creationId xmlns:p14="http://schemas.microsoft.com/office/powerpoint/2010/main" val="1725720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27583-C7EA-84EE-EA21-AE1593ED5E4C}"/>
              </a:ext>
            </a:extLst>
          </p:cNvPr>
          <p:cNvSpPr>
            <a:spLocks noGrp="1"/>
          </p:cNvSpPr>
          <p:nvPr>
            <p:ph type="title"/>
          </p:nvPr>
        </p:nvSpPr>
        <p:spPr>
          <a:xfrm>
            <a:off x="612648" y="548640"/>
            <a:ext cx="10741152" cy="365760"/>
          </a:xfrm>
        </p:spPr>
        <p:txBody>
          <a:bodyPr anchor="t">
            <a:normAutofit/>
          </a:bodyPr>
          <a:lstStyle/>
          <a:p>
            <a:r>
              <a:rPr lang="en-GB" sz="2000" dirty="0">
                <a:latin typeface="Arial" panose="020B0604020202020204" pitchFamily="34" charset="0"/>
                <a:cs typeface="Arial" panose="020B0604020202020204" pitchFamily="34" charset="0"/>
              </a:rPr>
              <a:t>References:</a:t>
            </a:r>
          </a:p>
        </p:txBody>
      </p:sp>
      <p:sp>
        <p:nvSpPr>
          <p:cNvPr id="9" name="Text Placeholder 2">
            <a:extLst>
              <a:ext uri="{FF2B5EF4-FFF2-40B4-BE49-F238E27FC236}">
                <a16:creationId xmlns:a16="http://schemas.microsoft.com/office/drawing/2014/main" id="{B7E915A5-2970-5630-E5D1-88E471C351B6}"/>
              </a:ext>
            </a:extLst>
          </p:cNvPr>
          <p:cNvSpPr>
            <a:spLocks noGrp="1"/>
          </p:cNvSpPr>
          <p:nvPr>
            <p:ph type="body" sz="quarter" idx="13"/>
          </p:nvPr>
        </p:nvSpPr>
        <p:spPr>
          <a:xfrm>
            <a:off x="612775" y="1045028"/>
            <a:ext cx="11013168" cy="5366657"/>
          </a:xfrm>
        </p:spPr>
        <p:txBody>
          <a:bodyPr>
            <a:normAutofit/>
          </a:bodyPr>
          <a:lstStyle/>
          <a:p>
            <a:pPr>
              <a:lnSpc>
                <a:spcPct val="150000"/>
              </a:lnSpc>
            </a:pPr>
            <a:r>
              <a:rPr lang="en-GB" sz="1400" dirty="0">
                <a:latin typeface="Arial" panose="020B0604020202020204" pitchFamily="34" charset="0"/>
                <a:cs typeface="Arial" panose="020B0604020202020204" pitchFamily="34" charset="0"/>
              </a:rPr>
              <a:t>Abitbol, J., Abitbol, T. and Abitbol, B. (1999) Sex Hormones and the Female Voice, Journal of Voice.</a:t>
            </a:r>
          </a:p>
          <a:p>
            <a:pPr>
              <a:lnSpc>
                <a:spcPct val="150000"/>
              </a:lnSpc>
            </a:pPr>
            <a:r>
              <a:rPr lang="en-GB" sz="1400" dirty="0">
                <a:latin typeface="Arial" panose="020B0604020202020204" pitchFamily="34" charset="0"/>
                <a:cs typeface="Arial" panose="020B0604020202020204" pitchFamily="34" charset="0"/>
              </a:rPr>
              <a:t>Action for Children (2025) Action for Children - Is Youth Mental Health Getting better or worse? (Blog), https://www.actionforchildren.org.uk/blog/is-youth-mental-health-getting-better-or-worse/. Available at: https://www.actionforchildren.org.uk/blog/is-youth-mental-health-getting-better-or-worse/(Accessed: 20 January 2025).</a:t>
            </a:r>
          </a:p>
          <a:p>
            <a:pPr>
              <a:lnSpc>
                <a:spcPct val="150000"/>
              </a:lnSpc>
            </a:pPr>
            <a:r>
              <a:rPr lang="en-GB" sz="1400" dirty="0">
                <a:latin typeface="Arial" panose="020B0604020202020204" pitchFamily="34" charset="0"/>
                <a:cs typeface="Arial" panose="020B0604020202020204" pitchFamily="34" charset="0"/>
              </a:rPr>
              <a:t>Andersen, E. et al. (2024) ‘Life stress influences the relationship between sex hormone fluctuation and affective symptoms in peripubertal female adolescents’, Development and Psychopathology, 36(2), pp. 821–833. Available at: https://doi.org/10.1017/S095457942300010X.</a:t>
            </a:r>
          </a:p>
          <a:p>
            <a:pPr>
              <a:lnSpc>
                <a:spcPct val="150000"/>
              </a:lnSpc>
            </a:pPr>
            <a:r>
              <a:rPr lang="en-GB" sz="1400" dirty="0">
                <a:latin typeface="Arial" panose="020B0604020202020204" pitchFamily="34" charset="0"/>
                <a:cs typeface="Arial" panose="020B0604020202020204" pitchFamily="34" charset="0"/>
              </a:rPr>
              <a:t>Blum, R.W. and Chandra-Mouli, V. (2024) ‘Where We Are and How We Got Here: Taking Stock of the State of Global Adolescent Health’, Journal of Adolescent Health. Elsevier Inc., pp. S6–S8. Available at: https://doi.org/10.1016/j.jadohealth.2024.07.003.</a:t>
            </a:r>
          </a:p>
          <a:p>
            <a:r>
              <a:rPr lang="en-GB" sz="1400" dirty="0" err="1">
                <a:latin typeface="Arial" panose="020B0604020202020204" pitchFamily="34" charset="0"/>
                <a:cs typeface="Arial" panose="020B0604020202020204" pitchFamily="34" charset="0"/>
              </a:rPr>
              <a:t>Caldretti</a:t>
            </a:r>
            <a:r>
              <a:rPr lang="en-GB" sz="1400" dirty="0">
                <a:latin typeface="Arial" panose="020B0604020202020204" pitchFamily="34" charset="0"/>
                <a:cs typeface="Arial" panose="020B0604020202020204" pitchFamily="34" charset="0"/>
              </a:rPr>
              <a:t>, M. (2017) Vocal Pedagogy and the Adolescent Female Singing Voice. Los Angeles.</a:t>
            </a:r>
          </a:p>
          <a:p>
            <a:pPr>
              <a:lnSpc>
                <a:spcPct val="160000"/>
              </a:lnSpc>
            </a:pPr>
            <a:r>
              <a:rPr lang="en-GB" sz="1400" dirty="0">
                <a:latin typeface="Arial" panose="020B0604020202020204" pitchFamily="34" charset="0"/>
                <a:cs typeface="Arial" panose="020B0604020202020204" pitchFamily="34" charset="0"/>
              </a:rPr>
              <a:t>Carter, N. et al. (2014) ‘The use of triangulation in qualitative research’, Oncology Nursing Forum. Oncology Nursing Society, pp. 545–547. Available at: </a:t>
            </a:r>
            <a:r>
              <a:rPr lang="en-GB" sz="1400" dirty="0">
                <a:latin typeface="Arial" panose="020B0604020202020204" pitchFamily="34" charset="0"/>
                <a:cs typeface="Arial" panose="020B0604020202020204" pitchFamily="34" charset="0"/>
                <a:hlinkClick r:id="rId2"/>
              </a:rPr>
              <a:t>https://doi.org/10.1188/14.ONF.545-547</a:t>
            </a:r>
            <a:r>
              <a:rPr lang="en-GB" sz="1400" dirty="0">
                <a:latin typeface="Arial" panose="020B0604020202020204" pitchFamily="34" charset="0"/>
                <a:cs typeface="Arial" panose="020B0604020202020204" pitchFamily="34" charset="0"/>
              </a:rPr>
              <a:t>.</a:t>
            </a:r>
          </a:p>
          <a:p>
            <a:pPr>
              <a:lnSpc>
                <a:spcPct val="160000"/>
              </a:lnSpc>
            </a:pPr>
            <a:r>
              <a:rPr lang="en-GB" sz="1400" dirty="0">
                <a:latin typeface="Arial" panose="020B0604020202020204" pitchFamily="34" charset="0"/>
                <a:cs typeface="Arial" panose="020B0604020202020204" pitchFamily="34" charset="0"/>
              </a:rPr>
              <a:t>Cheng, T.S., Ong, K.K. and Biro, F.M. (2022) ‘Adverse Effects of Early Puberty Timing in Girls and Potential Solutions’, Journal of </a:t>
            </a:r>
            <a:r>
              <a:rPr lang="en-GB" sz="1400" dirty="0" err="1">
                <a:latin typeface="Arial" panose="020B0604020202020204" pitchFamily="34" charset="0"/>
                <a:cs typeface="Arial" panose="020B0604020202020204" pitchFamily="34" charset="0"/>
              </a:rPr>
              <a:t>Pediatric</a:t>
            </a:r>
            <a:r>
              <a:rPr lang="en-GB" sz="1400" dirty="0">
                <a:latin typeface="Arial" panose="020B0604020202020204" pitchFamily="34" charset="0"/>
                <a:cs typeface="Arial" panose="020B0604020202020204" pitchFamily="34" charset="0"/>
              </a:rPr>
              <a:t> and Adolescent </a:t>
            </a:r>
            <a:r>
              <a:rPr lang="en-GB" sz="1400" dirty="0" err="1">
                <a:latin typeface="Arial" panose="020B0604020202020204" pitchFamily="34" charset="0"/>
                <a:cs typeface="Arial" panose="020B0604020202020204" pitchFamily="34" charset="0"/>
              </a:rPr>
              <a:t>Gynecology</a:t>
            </a:r>
            <a:r>
              <a:rPr lang="en-GB" sz="1400" dirty="0">
                <a:latin typeface="Arial" panose="020B0604020202020204" pitchFamily="34" charset="0"/>
                <a:cs typeface="Arial" panose="020B0604020202020204" pitchFamily="34" charset="0"/>
              </a:rPr>
              <a:t>. Elsevier Inc., pp. 532–535. Available at: https://doi.org/10.1016/j.jpag.2022.05.005</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4094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87136CB-A607-FDB0-ADA7-EE0DEA664572}"/>
              </a:ext>
            </a:extLst>
          </p:cNvPr>
          <p:cNvSpPr>
            <a:spLocks noGrp="1"/>
          </p:cNvSpPr>
          <p:nvPr>
            <p:ph type="body" sz="quarter" idx="13"/>
          </p:nvPr>
        </p:nvSpPr>
        <p:spPr>
          <a:xfrm>
            <a:off x="562202" y="674914"/>
            <a:ext cx="11067596" cy="5834743"/>
          </a:xfrm>
        </p:spPr>
        <p:txBody>
          <a:bodyPr>
            <a:normAutofit lnSpcReduction="10000"/>
          </a:bodyPr>
          <a:lstStyle/>
          <a:p>
            <a:pPr>
              <a:lnSpc>
                <a:spcPct val="150000"/>
              </a:lnSpc>
            </a:pPr>
            <a:r>
              <a:rPr lang="en-GB" sz="1400" dirty="0">
                <a:latin typeface="Arial" panose="020B0604020202020204" pitchFamily="34" charset="0"/>
                <a:cs typeface="Arial" panose="020B0604020202020204" pitchFamily="34" charset="0"/>
              </a:rPr>
              <a:t>Clift, S., Hancox, G., et al. (2010) ‘Choral singing and psychological wellbeing: Quantitative and qualitative findings from English choirs in a cross-national survey’, Journal of Applied Arts &amp; Health, 1(1), pp. 19–34. Available at: https://doi.org/10.1386/jaah.1.1.19/1..</a:t>
            </a:r>
          </a:p>
          <a:p>
            <a:pPr>
              <a:lnSpc>
                <a:spcPct val="150000"/>
              </a:lnSpc>
            </a:pPr>
            <a:r>
              <a:rPr lang="en-GB" sz="1400" dirty="0">
                <a:latin typeface="Arial" panose="020B0604020202020204" pitchFamily="34" charset="0"/>
                <a:cs typeface="Arial" panose="020B0604020202020204" pitchFamily="34" charset="0"/>
              </a:rPr>
              <a:t>Cole, A. et al. (2024) Arts For Us All Putting Culture And Creativity At The Heart Of National Renewal Fabian Ideas No.665 Arts For Us All Putting Culture And Creativity At The Heart Of National Renewal. Available at: www.fabians.org.ukwww.fabians.org.uk.</a:t>
            </a:r>
          </a:p>
          <a:p>
            <a:pPr>
              <a:lnSpc>
                <a:spcPct val="170000"/>
              </a:lnSpc>
            </a:pPr>
            <a:r>
              <a:rPr lang="en-GB" sz="1400" dirty="0">
                <a:latin typeface="Arial" panose="020B0604020202020204" pitchFamily="34" charset="0"/>
                <a:cs typeface="Arial" panose="020B0604020202020204" pitchFamily="34" charset="0"/>
              </a:rPr>
              <a:t>Cooksey, J.M. (1977a) The Development of a Contemporary, Eclectic Theory For The Training And Cultivation of The Junior High School Male Changing Voice: PART I: Existing Theories, Source: The Choral Journal.</a:t>
            </a:r>
          </a:p>
          <a:p>
            <a:pPr>
              <a:lnSpc>
                <a:spcPct val="170000"/>
              </a:lnSpc>
            </a:pPr>
            <a:r>
              <a:rPr lang="en-GB" sz="1400" dirty="0">
                <a:latin typeface="Arial" panose="020B0604020202020204" pitchFamily="34" charset="0"/>
                <a:cs typeface="Arial" panose="020B0604020202020204" pitchFamily="34" charset="0"/>
              </a:rPr>
              <a:t>Cooksey, J.M. (1977b) The Development of a Contemporary, Eclectic Theory For The Training And Cultivation of The Junior High School Male Changing Voice: Part II: Scientific And Empirical Findings; Some Tentative Solutions, Source: The Choral Journal.</a:t>
            </a:r>
          </a:p>
          <a:p>
            <a:pPr>
              <a:lnSpc>
                <a:spcPct val="170000"/>
              </a:lnSpc>
            </a:pPr>
            <a:r>
              <a:rPr lang="en-GB" sz="1400" dirty="0">
                <a:latin typeface="Arial" panose="020B0604020202020204" pitchFamily="34" charset="0"/>
                <a:cs typeface="Arial" panose="020B0604020202020204" pitchFamily="34" charset="0"/>
              </a:rPr>
              <a:t>Cooksey, J.M. (1977c) The Development of a Contemporary, Eclectic Theory For The Training And Cultivation of The Junior High School Male Changing Voice: Part III: Developing An Integrated Approach To The Care And Training Of The Junior High School Male Changing Voice, Source: The Choral Journal.</a:t>
            </a:r>
          </a:p>
          <a:p>
            <a:pPr>
              <a:lnSpc>
                <a:spcPct val="170000"/>
              </a:lnSpc>
            </a:pPr>
            <a:r>
              <a:rPr lang="en-GB" sz="1400" dirty="0">
                <a:latin typeface="Arial" panose="020B0604020202020204" pitchFamily="34" charset="0"/>
                <a:cs typeface="Arial" panose="020B0604020202020204" pitchFamily="34" charset="0"/>
              </a:rPr>
              <a:t>Cooksey, J.M. (1978) The Development of a Contemporary, Eclectic Theory For The Training And Cultivation of The Junior High School Male Changing Voice: Part IV: Selecting Music For The Junior High School Male Changing Voice, Source: The Choral Journal.</a:t>
            </a:r>
          </a:p>
          <a:p>
            <a:pPr>
              <a:lnSpc>
                <a:spcPct val="150000"/>
              </a:lnSpc>
            </a:pPr>
            <a:r>
              <a:rPr lang="en-GB" sz="1400" dirty="0">
                <a:latin typeface="Arial" panose="020B0604020202020204" pitchFamily="34" charset="0"/>
                <a:cs typeface="Arial" panose="020B0604020202020204" pitchFamily="34" charset="0"/>
              </a:rPr>
              <a:t>Cooksey, J.M. and Welch, G.F. (1998) ‘Adolescence, singing development and national curricula design’, British Journal of Music Education, 15(1), pp. 99–119. Available at: https://doi.org/10.1017/S026505170000379X.</a:t>
            </a:r>
          </a:p>
          <a:p>
            <a:pPr>
              <a:lnSpc>
                <a:spcPct val="17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0357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2AC949-358D-A643-4126-F456FD885793}"/>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77800D89-B857-33FC-EF44-1AE6432B35BA}"/>
              </a:ext>
            </a:extLst>
          </p:cNvPr>
          <p:cNvSpPr>
            <a:spLocks noGrp="1"/>
          </p:cNvSpPr>
          <p:nvPr>
            <p:ph type="body" sz="quarter" idx="13"/>
          </p:nvPr>
        </p:nvSpPr>
        <p:spPr>
          <a:xfrm>
            <a:off x="612775" y="435428"/>
            <a:ext cx="11067596" cy="6204857"/>
          </a:xfrm>
        </p:spPr>
        <p:txBody>
          <a:bodyPr>
            <a:normAutofit/>
          </a:bodyPr>
          <a:lstStyle/>
          <a:p>
            <a:pPr>
              <a:lnSpc>
                <a:spcPct val="150000"/>
              </a:lnSpc>
            </a:pPr>
            <a:r>
              <a:rPr lang="en-GB" sz="1400" dirty="0">
                <a:latin typeface="Arial" panose="020B0604020202020204" pitchFamily="34" charset="0"/>
                <a:cs typeface="Arial" panose="020B0604020202020204" pitchFamily="34" charset="0"/>
              </a:rPr>
              <a:t>Costley, C. (2006) Practitioner-led enquiry as development of professional practice.</a:t>
            </a:r>
          </a:p>
          <a:p>
            <a:pPr>
              <a:lnSpc>
                <a:spcPct val="150000"/>
              </a:lnSpc>
            </a:pPr>
            <a:r>
              <a:rPr lang="en-GB" sz="1400" dirty="0">
                <a:latin typeface="Arial" panose="020B0604020202020204" pitchFamily="34" charset="0"/>
                <a:cs typeface="Arial" panose="020B0604020202020204" pitchFamily="34" charset="0"/>
              </a:rPr>
              <a:t>Costley, C., Elliott, G. and Gibbs, P. (2010) ‘Doing Work Based Research: Approaches to Enquiry for Insider-Researchers - Key concepts for the insider-researcher’, in Doing Work Based Research. London: Sage Publications Ltd.</a:t>
            </a:r>
          </a:p>
          <a:p>
            <a:pPr>
              <a:lnSpc>
                <a:spcPct val="150000"/>
              </a:lnSpc>
            </a:pPr>
            <a:r>
              <a:rPr lang="en-GB" sz="1400" dirty="0">
                <a:latin typeface="Arial" panose="020B0604020202020204" pitchFamily="34" charset="0"/>
                <a:cs typeface="Arial" panose="020B0604020202020204" pitchFamily="34" charset="0"/>
              </a:rPr>
              <a:t>Crane, S. and Broome, M.E. (2017) ‘Understanding Ethical Issues of Research Participation From the Perspective of Participating Children and Adolescents: A Systematic Review’, Worldviews on Evidence-Based Nursing, 14(3), pp. 200–209. Available at: </a:t>
            </a:r>
            <a:r>
              <a:rPr lang="en-GB" sz="1400" dirty="0">
                <a:latin typeface="Arial" panose="020B0604020202020204" pitchFamily="34" charset="0"/>
                <a:cs typeface="Arial" panose="020B0604020202020204" pitchFamily="34" charset="0"/>
                <a:hlinkClick r:id="rId2"/>
              </a:rPr>
              <a:t>https://doi.org/10.1111/wvn.12209</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Currie, J. (2024) ‘The Economics of Child Mental Health Introducing the Causes and Consequences of Child Mental Health Special Issue’, Journal of Human Resources, 59(Supplement), pp. S1–S13. Available at: https://doi.org/10.3368/jhr.2023SI-intro-child-mental-health.</a:t>
            </a:r>
          </a:p>
          <a:p>
            <a:pPr>
              <a:lnSpc>
                <a:spcPct val="160000"/>
              </a:lnSpc>
            </a:pPr>
            <a:r>
              <a:rPr lang="en-GB" sz="1400" dirty="0">
                <a:latin typeface="Arial" panose="020B0604020202020204" pitchFamily="34" charset="0"/>
                <a:cs typeface="Arial" panose="020B0604020202020204" pitchFamily="34" charset="0"/>
              </a:rPr>
              <a:t>David, M. (2001) ‘Children and School-based Research: “informed consent” or “educated consent”?’, British Educational Research Journal, 27(3). Available at: https://doi.org/10.1080/0141192012004834.</a:t>
            </a:r>
          </a:p>
          <a:p>
            <a:pPr>
              <a:lnSpc>
                <a:spcPct val="160000"/>
              </a:lnSpc>
            </a:pPr>
            <a:r>
              <a:rPr lang="en-GB" sz="1400" dirty="0">
                <a:latin typeface="Arial" panose="020B0604020202020204" pitchFamily="34" charset="0"/>
                <a:cs typeface="Arial" panose="020B0604020202020204" pitchFamily="34" charset="0"/>
              </a:rPr>
              <a:t>Davies, J., Bentham, S. and Duah, F. (2023) ‘The impact of group singing on children’s subjective well-being: Mixed methods research’, Children and Society, 37(4), pp. 1252–1273. Available at: https://doi.org/10.1111/chso.12727.</a:t>
            </a:r>
          </a:p>
          <a:p>
            <a:pPr>
              <a:lnSpc>
                <a:spcPct val="160000"/>
              </a:lnSpc>
            </a:pPr>
            <a:r>
              <a:rPr lang="en-GB" sz="1400" dirty="0">
                <a:latin typeface="Arial" panose="020B0604020202020204" pitchFamily="34" charset="0"/>
                <a:cs typeface="Arial" panose="020B0604020202020204" pitchFamily="34" charset="0"/>
              </a:rPr>
              <a:t>DeMaio, B.F. (2016) ‘Girls and Puberty: The Voice, It Is a-Changin’; A Discussion of Pedagogical Methods for the Training of the Voice through Puberty’, in J. Warwick and A. Adrian (eds) Voicing Girlhood in Popular Music: Performance, Authority, Authenticity. Routledge Taylor and Francis Group, pp. 99–112.</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7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8125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29A0BAB-3698-8874-7AB0-B2C82A6C8508}"/>
              </a:ext>
            </a:extLst>
          </p:cNvPr>
          <p:cNvSpPr>
            <a:spLocks noGrp="1"/>
          </p:cNvSpPr>
          <p:nvPr>
            <p:ph type="body" sz="quarter" idx="13"/>
          </p:nvPr>
        </p:nvSpPr>
        <p:spPr>
          <a:xfrm>
            <a:off x="612775" y="522514"/>
            <a:ext cx="10991396" cy="5987143"/>
          </a:xfrm>
        </p:spPr>
        <p:txBody>
          <a:bodyPr>
            <a:normAutofit lnSpcReduction="10000"/>
          </a:bodyPr>
          <a:lstStyle/>
          <a:p>
            <a:pPr>
              <a:lnSpc>
                <a:spcPct val="160000"/>
              </a:lnSpc>
            </a:pPr>
            <a:r>
              <a:rPr lang="en-GB" sz="1400" dirty="0" err="1">
                <a:latin typeface="Arial" panose="020B0604020202020204" pitchFamily="34" charset="0"/>
                <a:cs typeface="Arial" panose="020B0604020202020204" pitchFamily="34" charset="0"/>
              </a:rPr>
              <a:t>Dewanckele</a:t>
            </a:r>
            <a:r>
              <a:rPr lang="en-GB" sz="1400" dirty="0">
                <a:latin typeface="Arial" panose="020B0604020202020204" pitchFamily="34" charset="0"/>
                <a:cs typeface="Arial" panose="020B0604020202020204" pitchFamily="34" charset="0"/>
              </a:rPr>
              <a:t>, C. et al. (2025) ‘The Power of Singing in Childhood: Voice Quality and Voice-Related Quality of Life in Children Choir Singers’, Journal of Voice [Preprint]. Available at: https://doi.org/10.1016/j.jvoice.2025.04.001.</a:t>
            </a:r>
          </a:p>
          <a:p>
            <a:pPr>
              <a:lnSpc>
                <a:spcPct val="150000"/>
              </a:lnSpc>
            </a:pPr>
            <a:r>
              <a:rPr lang="en-GB" sz="1400" dirty="0">
                <a:latin typeface="Arial" panose="020B0604020202020204" pitchFamily="34" charset="0"/>
                <a:cs typeface="Arial" panose="020B0604020202020204" pitchFamily="34" charset="0"/>
              </a:rPr>
              <a:t>Einhorn, J. et al. (2024) ‘Changes in self-reported health and wellbeing outcomes in 36,951 primary school children from 2014 to 2022 in Wales: an analysis using annual survey data’, Frontiers in Public Health, 12. Available at: https://doi.org/10.3389/fpubh.2024.1285687.</a:t>
            </a:r>
          </a:p>
          <a:p>
            <a:pPr>
              <a:lnSpc>
                <a:spcPct val="160000"/>
              </a:lnSpc>
            </a:pPr>
            <a:r>
              <a:rPr lang="en-GB" sz="1400" dirty="0" err="1">
                <a:latin typeface="Arial" panose="020B0604020202020204" pitchFamily="34" charset="0"/>
                <a:cs typeface="Arial" panose="020B0604020202020204" pitchFamily="34" charset="0"/>
              </a:rPr>
              <a:t>Eraiah</a:t>
            </a:r>
            <a:r>
              <a:rPr lang="en-GB" sz="1400" dirty="0">
                <a:latin typeface="Arial" panose="020B0604020202020204" pitchFamily="34" charset="0"/>
                <a:cs typeface="Arial" panose="020B0604020202020204" pitchFamily="34" charset="0"/>
              </a:rPr>
              <a:t>, R. and </a:t>
            </a:r>
            <a:r>
              <a:rPr lang="en-GB" sz="1400" dirty="0" err="1">
                <a:latin typeface="Arial" panose="020B0604020202020204" pitchFamily="34" charset="0"/>
                <a:cs typeface="Arial" panose="020B0604020202020204" pitchFamily="34" charset="0"/>
              </a:rPr>
              <a:t>Neelamegarajan</a:t>
            </a:r>
            <a:r>
              <a:rPr lang="en-GB" sz="1400" dirty="0">
                <a:latin typeface="Arial" panose="020B0604020202020204" pitchFamily="34" charset="0"/>
                <a:cs typeface="Arial" panose="020B0604020202020204" pitchFamily="34" charset="0"/>
              </a:rPr>
              <a:t>, D. (2025) ‘The Perception of Pitch Contours in Typically Developing Children with and without Musical Training’, Auditory and Vestibular Research, 34(2), pp. 116–123. Available at: </a:t>
            </a:r>
            <a:r>
              <a:rPr lang="en-GB" sz="1400" dirty="0">
                <a:latin typeface="Arial" panose="020B0604020202020204" pitchFamily="34" charset="0"/>
                <a:cs typeface="Arial" panose="020B0604020202020204" pitchFamily="34" charset="0"/>
                <a:hlinkClick r:id="rId2"/>
              </a:rPr>
              <a:t>https://doi.org/10.18502/avr.v34i2.18054</a:t>
            </a:r>
            <a:r>
              <a:rPr lang="en-GB" sz="1400" dirty="0">
                <a:latin typeface="Arial" panose="020B0604020202020204" pitchFamily="34" charset="0"/>
                <a:cs typeface="Arial" panose="020B0604020202020204" pitchFamily="34" charset="0"/>
              </a:rPr>
              <a:t>.</a:t>
            </a:r>
          </a:p>
          <a:p>
            <a:pPr>
              <a:lnSpc>
                <a:spcPct val="160000"/>
              </a:lnSpc>
            </a:pPr>
            <a:r>
              <a:rPr lang="en-GB" sz="1400" dirty="0" err="1">
                <a:latin typeface="Arial" panose="020B0604020202020204" pitchFamily="34" charset="0"/>
                <a:cs typeface="Arial" panose="020B0604020202020204" pitchFamily="34" charset="0"/>
              </a:rPr>
              <a:t>Feilzer</a:t>
            </a:r>
            <a:r>
              <a:rPr lang="en-GB" sz="1400" dirty="0">
                <a:latin typeface="Arial" panose="020B0604020202020204" pitchFamily="34" charset="0"/>
                <a:cs typeface="Arial" panose="020B0604020202020204" pitchFamily="34" charset="0"/>
              </a:rPr>
              <a:t>, M.Y. (2010) ‘Doing mixed methods research pragmatically: Implications for the rediscovery of pragmatism as a research paradigm’, Journal of Mixed Methods Research, 4(1), pp. 6–16. Available at: https://doi.org/10.1177/1558689809349691.</a:t>
            </a:r>
          </a:p>
          <a:p>
            <a:pPr>
              <a:lnSpc>
                <a:spcPct val="160000"/>
              </a:lnSpc>
            </a:pPr>
            <a:r>
              <a:rPr lang="en-GB" sz="1400" dirty="0">
                <a:latin typeface="Arial" panose="020B0604020202020204" pitchFamily="34" charset="0"/>
                <a:cs typeface="Arial" panose="020B0604020202020204" pitchFamily="34" charset="0"/>
              </a:rPr>
              <a:t>Fuchs, M. et al. (2009) ‘Influence of Singing Activity, Age, and Sex on Voice Performance Parameters, on Subjects’ Perception and Use of Their Voice in Childhood and Adolescence’, Journal of Voice, 23(2), pp. 182–189. Available at: </a:t>
            </a:r>
            <a:r>
              <a:rPr lang="en-GB" sz="1400" dirty="0">
                <a:latin typeface="Arial" panose="020B0604020202020204" pitchFamily="34" charset="0"/>
                <a:cs typeface="Arial" panose="020B0604020202020204" pitchFamily="34" charset="0"/>
                <a:hlinkClick r:id="rId3"/>
              </a:rPr>
              <a:t>https://doi.org/10.1016/j.jvoice.2007.09.007</a:t>
            </a:r>
            <a:r>
              <a:rPr lang="en-GB" sz="1400" dirty="0">
                <a:latin typeface="Arial" panose="020B0604020202020204" pitchFamily="34" charset="0"/>
                <a:cs typeface="Arial" panose="020B0604020202020204" pitchFamily="34" charset="0"/>
              </a:rPr>
              <a:t>.</a:t>
            </a:r>
          </a:p>
          <a:p>
            <a:pPr>
              <a:lnSpc>
                <a:spcPct val="160000"/>
              </a:lnSpc>
            </a:pPr>
            <a:r>
              <a:rPr lang="en-GB" sz="1400" dirty="0" err="1">
                <a:latin typeface="Arial" panose="020B0604020202020204" pitchFamily="34" charset="0"/>
                <a:cs typeface="Arial" panose="020B0604020202020204" pitchFamily="34" charset="0"/>
              </a:rPr>
              <a:t>Gackle</a:t>
            </a:r>
            <a:r>
              <a:rPr lang="en-GB" sz="1400" dirty="0">
                <a:latin typeface="Arial" panose="020B0604020202020204" pitchFamily="34" charset="0"/>
                <a:cs typeface="Arial" panose="020B0604020202020204" pitchFamily="34" charset="0"/>
              </a:rPr>
              <a:t>, L. (1991) The Adolescent Female Voice: Characteristics of Change and Stages of Development, Source: The Choral Journal.</a:t>
            </a:r>
          </a:p>
          <a:p>
            <a:pPr>
              <a:lnSpc>
                <a:spcPct val="160000"/>
              </a:lnSpc>
            </a:pPr>
            <a:r>
              <a:rPr lang="en-GB" sz="1400" dirty="0">
                <a:latin typeface="Arial" panose="020B0604020202020204" pitchFamily="34" charset="0"/>
                <a:cs typeface="Arial" panose="020B0604020202020204" pitchFamily="34" charset="0"/>
              </a:rPr>
              <a:t>Van Gend, M. et al. (2017) ‘Adolescent girls’ changing voices: re-thinking classification’, Australian Voice, 10.</a:t>
            </a:r>
          </a:p>
          <a:p>
            <a:pPr>
              <a:lnSpc>
                <a:spcPct val="150000"/>
              </a:lnSpc>
            </a:pPr>
            <a:r>
              <a:rPr lang="en-GB" sz="1400" dirty="0">
                <a:latin typeface="Arial" panose="020B0604020202020204" pitchFamily="34" charset="0"/>
                <a:cs typeface="Arial" panose="020B0604020202020204" pitchFamily="34" charset="0"/>
              </a:rPr>
              <a:t>Government, H. (2022) The power of music to change lives - A National Plan for Music Education.</a:t>
            </a:r>
          </a:p>
          <a:p>
            <a:pPr>
              <a:lnSpc>
                <a:spcPct val="150000"/>
              </a:lnSpc>
            </a:pPr>
            <a:endParaRPr lang="en-GB" sz="1400" dirty="0">
              <a:latin typeface="Arial" panose="020B0604020202020204" pitchFamily="34" charset="0"/>
              <a:cs typeface="Arial" panose="020B0604020202020204" pitchFamily="34" charset="0"/>
            </a:endParaRPr>
          </a:p>
          <a:p>
            <a:pPr>
              <a:lnSpc>
                <a:spcPct val="160000"/>
              </a:lnSpc>
            </a:pPr>
            <a:endParaRPr lang="en-GB" sz="1400" dirty="0">
              <a:latin typeface="Arial" panose="020B0604020202020204" pitchFamily="34" charset="0"/>
              <a:cs typeface="Arial" panose="020B0604020202020204" pitchFamily="34" charset="0"/>
            </a:endParaRPr>
          </a:p>
          <a:p>
            <a:pPr>
              <a:lnSpc>
                <a:spcPct val="160000"/>
              </a:lnSpc>
            </a:pPr>
            <a:endParaRPr lang="en-GB" sz="1400" dirty="0">
              <a:latin typeface="Arial" panose="020B0604020202020204" pitchFamily="34" charset="0"/>
              <a:cs typeface="Arial" panose="020B0604020202020204" pitchFamily="34" charset="0"/>
            </a:endParaRPr>
          </a:p>
          <a:p>
            <a:pPr>
              <a:lnSpc>
                <a:spcPct val="160000"/>
              </a:lnSpc>
            </a:pPr>
            <a:endParaRPr lang="en-GB" sz="1400" dirty="0">
              <a:latin typeface="Arial" panose="020B0604020202020204" pitchFamily="34" charset="0"/>
              <a:cs typeface="Arial" panose="020B0604020202020204" pitchFamily="34" charset="0"/>
            </a:endParaRPr>
          </a:p>
          <a:p>
            <a:pPr marL="0" indent="0">
              <a:lnSpc>
                <a:spcPct val="160000"/>
              </a:lnSpc>
              <a:buNone/>
            </a:pPr>
            <a:endParaRPr lang="en-GB" sz="1400" dirty="0">
              <a:latin typeface="Arial" panose="020B0604020202020204" pitchFamily="34" charset="0"/>
              <a:cs typeface="Arial" panose="020B0604020202020204" pitchFamily="34" charset="0"/>
            </a:endParaRPr>
          </a:p>
          <a:p>
            <a:pPr>
              <a:lnSpc>
                <a:spcPct val="160000"/>
              </a:lnSpc>
            </a:pPr>
            <a:endParaRPr lang="en-GB" sz="1400" dirty="0">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1841991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AACF3A7-73DA-F63C-7D8F-F1773B5AEEB5}"/>
              </a:ext>
            </a:extLst>
          </p:cNvPr>
          <p:cNvSpPr>
            <a:spLocks noGrp="1"/>
          </p:cNvSpPr>
          <p:nvPr>
            <p:ph type="body" sz="quarter" idx="13"/>
          </p:nvPr>
        </p:nvSpPr>
        <p:spPr>
          <a:xfrm>
            <a:off x="612774" y="206829"/>
            <a:ext cx="11056711" cy="6542314"/>
          </a:xfrm>
        </p:spPr>
        <p:txBody>
          <a:bodyPr>
            <a:normAutofit lnSpcReduction="10000"/>
          </a:bodyPr>
          <a:lstStyle/>
          <a:p>
            <a:pPr>
              <a:lnSpc>
                <a:spcPct val="150000"/>
              </a:lnSpc>
            </a:pPr>
            <a:r>
              <a:rPr lang="en-GB" sz="1400" dirty="0">
                <a:latin typeface="Arial" panose="020B0604020202020204" pitchFamily="34" charset="0"/>
                <a:cs typeface="Arial" panose="020B0604020202020204" pitchFamily="34" charset="0"/>
              </a:rPr>
              <a:t>Harcourt, D. and Conroy, H. (2011) ‘Researching Young Children’s Perspectives - Debating the ethics and dilemmas of educational research with children’, in D. Harcourt, B. Perry, and T. Waller (eds). Oxford: Routledge - Taylor &amp; Francis Group, pp. 38–51.</a:t>
            </a:r>
          </a:p>
          <a:p>
            <a:pPr>
              <a:lnSpc>
                <a:spcPct val="170000"/>
              </a:lnSpc>
            </a:pPr>
            <a:r>
              <a:rPr lang="en-GB" sz="1400" dirty="0">
                <a:latin typeface="Arial" panose="020B0604020202020204" pitchFamily="34" charset="0"/>
                <a:cs typeface="Arial" panose="020B0604020202020204" pitchFamily="34" charset="0"/>
              </a:rPr>
              <a:t>Hedden, D. (2012) ‘An Overview of Existing Research About Children’s Singing and the Implications for Teaching Children to Sing’, Update: Applications of Research in Music Education, 30(2), pp. 52–62. Available at: https://doi.org/10.1177/8755123312438516.</a:t>
            </a:r>
          </a:p>
          <a:p>
            <a:pPr>
              <a:lnSpc>
                <a:spcPct val="170000"/>
              </a:lnSpc>
            </a:pPr>
            <a:r>
              <a:rPr lang="en-GB" sz="1400" dirty="0">
                <a:latin typeface="Arial" panose="020B0604020202020204" pitchFamily="34" charset="0"/>
                <a:cs typeface="Arial" panose="020B0604020202020204" pitchFamily="34" charset="0"/>
              </a:rPr>
              <a:t>Higgins, C. (2025) ‘The Female Voice in Flux: Exploring the Psychological Constructs of Identity and Control in Relation to the Changing Female Voice During Puberty’, Voice and Speech Review, pp. 1–14. Available at: https://doi.org/10.1080/23268263.2025.2506578.</a:t>
            </a:r>
          </a:p>
          <a:p>
            <a:pPr>
              <a:lnSpc>
                <a:spcPct val="160000"/>
              </a:lnSpc>
            </a:pPr>
            <a:r>
              <a:rPr lang="en-GB" sz="1400" dirty="0">
                <a:latin typeface="Arial" panose="020B0604020202020204" pitchFamily="34" charset="0"/>
                <a:cs typeface="Arial" panose="020B0604020202020204" pitchFamily="34" charset="0"/>
              </a:rPr>
              <a:t>Howard, D.M. et al. (2019) ‘The Developing Female Chorister Voice: Case-Study Evidence of Musical Development’, Journal of Voice, 33(4), pp. 516–525. Available at: </a:t>
            </a:r>
            <a:r>
              <a:rPr lang="en-GB" sz="1400" dirty="0">
                <a:latin typeface="Arial" panose="020B0604020202020204" pitchFamily="34" charset="0"/>
                <a:cs typeface="Arial" panose="020B0604020202020204" pitchFamily="34" charset="0"/>
                <a:hlinkClick r:id="rId2"/>
              </a:rPr>
              <a:t>https://doi.org/10.1016/j.jvoice.2018.01.014</a:t>
            </a:r>
            <a:r>
              <a:rPr lang="en-GB" sz="1400" dirty="0">
                <a:latin typeface="Arial" panose="020B0604020202020204" pitchFamily="34" charset="0"/>
                <a:cs typeface="Arial" panose="020B0604020202020204" pitchFamily="34" charset="0"/>
              </a:rPr>
              <a:t>.</a:t>
            </a:r>
          </a:p>
          <a:p>
            <a:pPr>
              <a:lnSpc>
                <a:spcPct val="160000"/>
              </a:lnSpc>
            </a:pPr>
            <a:r>
              <a:rPr lang="en-GB" sz="1400" dirty="0">
                <a:latin typeface="Arial" panose="020B0604020202020204" pitchFamily="34" charset="0"/>
                <a:cs typeface="Arial" panose="020B0604020202020204" pitchFamily="34" charset="0"/>
              </a:rPr>
              <a:t>Howard, D.M., Welch, G.F. and </a:t>
            </a:r>
            <a:r>
              <a:rPr lang="en-GB" sz="1400" dirty="0" err="1">
                <a:latin typeface="Arial" panose="020B0604020202020204" pitchFamily="34" charset="0"/>
                <a:cs typeface="Arial" panose="020B0604020202020204" pitchFamily="34" charset="0"/>
              </a:rPr>
              <a:t>Himonides</a:t>
            </a:r>
            <a:r>
              <a:rPr lang="en-GB" sz="1400" dirty="0">
                <a:latin typeface="Arial" panose="020B0604020202020204" pitchFamily="34" charset="0"/>
                <a:cs typeface="Arial" panose="020B0604020202020204" pitchFamily="34" charset="0"/>
              </a:rPr>
              <a:t>, E. (2019) ‘The Female Choir Voice: important considerations’, The Female Singing Voice [Preprint].</a:t>
            </a:r>
          </a:p>
          <a:p>
            <a:pPr>
              <a:lnSpc>
                <a:spcPct val="160000"/>
              </a:lnSpc>
            </a:pPr>
            <a:r>
              <a:rPr lang="en-GB" sz="1400" dirty="0">
                <a:latin typeface="Arial" panose="020B0604020202020204" pitchFamily="34" charset="0"/>
                <a:cs typeface="Arial" panose="020B0604020202020204" pitchFamily="34" charset="0"/>
              </a:rPr>
              <a:t>Ibbotson, L. and See, B.H. (2021) ‘Delivering music education training for non-specialist teachers through effective partnership: A Kodály-inspired intervention to improve young children’s development outcomes’, Education Sciences, 11(8). Available at: </a:t>
            </a:r>
            <a:r>
              <a:rPr lang="en-GB" sz="1400" dirty="0">
                <a:latin typeface="Arial" panose="020B0604020202020204" pitchFamily="34" charset="0"/>
                <a:cs typeface="Arial" panose="020B0604020202020204" pitchFamily="34" charset="0"/>
                <a:hlinkClick r:id="rId3"/>
              </a:rPr>
              <a:t>https://doi.org/10.3390/educsci11080433</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Lawsen, T. (2021) The Influence of Trusted Adults on Student Achievement. Biola University.</a:t>
            </a:r>
          </a:p>
          <a:p>
            <a:pPr>
              <a:lnSpc>
                <a:spcPct val="150000"/>
              </a:lnSpc>
            </a:pPr>
            <a:r>
              <a:rPr lang="en-GB" sz="1400" dirty="0">
                <a:latin typeface="Arial" panose="020B0604020202020204" pitchFamily="34" charset="0"/>
                <a:cs typeface="Arial" panose="020B0604020202020204" pitchFamily="34" charset="0"/>
              </a:rPr>
              <a:t>Martinez, J. et al. (2010) ‘Growth patterns in early childhood and the onset of menarche before age twelve’, Rev </a:t>
            </a:r>
            <a:r>
              <a:rPr lang="en-GB" sz="1400" dirty="0" err="1">
                <a:latin typeface="Arial" panose="020B0604020202020204" pitchFamily="34" charset="0"/>
                <a:cs typeface="Arial" panose="020B0604020202020204" pitchFamily="34" charset="0"/>
              </a:rPr>
              <a:t>Saúde</a:t>
            </a:r>
            <a:r>
              <a:rPr lang="en-GB" sz="1400" dirty="0">
                <a:latin typeface="Arial" panose="020B0604020202020204" pitchFamily="34" charset="0"/>
                <a:cs typeface="Arial" panose="020B0604020202020204" pitchFamily="34" charset="0"/>
              </a:rPr>
              <a:t> Pública (Journal of Public Health), 44(2), pp. 249–60. Available at: www.scielo.br/rsp.</a:t>
            </a:r>
          </a:p>
          <a:p>
            <a:pPr>
              <a:lnSpc>
                <a:spcPct val="160000"/>
              </a:lnSpc>
            </a:pPr>
            <a:endParaRPr lang="en-GB" sz="1400" dirty="0">
              <a:latin typeface="Arial" panose="020B0604020202020204" pitchFamily="34" charset="0"/>
              <a:cs typeface="Arial" panose="020B0604020202020204" pitchFamily="34" charset="0"/>
            </a:endParaRPr>
          </a:p>
          <a:p>
            <a:pPr>
              <a:lnSpc>
                <a:spcPct val="170000"/>
              </a:lnSpc>
            </a:pPr>
            <a:endParaRPr lang="en-GB"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7544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4F9482D-FD15-F181-94E3-C21025B158D9}"/>
              </a:ext>
            </a:extLst>
          </p:cNvPr>
          <p:cNvSpPr>
            <a:spLocks noGrp="1"/>
          </p:cNvSpPr>
          <p:nvPr>
            <p:ph type="body" sz="quarter" idx="13"/>
          </p:nvPr>
        </p:nvSpPr>
        <p:spPr>
          <a:xfrm>
            <a:off x="612775" y="275771"/>
            <a:ext cx="11013168" cy="6233886"/>
          </a:xfrm>
        </p:spPr>
        <p:txBody>
          <a:bodyPr>
            <a:normAutofit fontScale="92500" lnSpcReduction="10000"/>
          </a:bodyPr>
          <a:lstStyle/>
          <a:p>
            <a:pPr>
              <a:lnSpc>
                <a:spcPct val="160000"/>
              </a:lnSpc>
            </a:pPr>
            <a:r>
              <a:rPr lang="en-GB" sz="1500" dirty="0">
                <a:latin typeface="Arial" panose="020B0604020202020204" pitchFamily="34" charset="0"/>
                <a:cs typeface="Arial" panose="020B0604020202020204" pitchFamily="34" charset="0"/>
              </a:rPr>
              <a:t>May, C.N. (2009) A Study of the Relationship between the Adolescent Female Mutating Voice and Musical Self-Concept. Shenandoah University.</a:t>
            </a:r>
          </a:p>
          <a:p>
            <a:pPr>
              <a:lnSpc>
                <a:spcPct val="160000"/>
              </a:lnSpc>
            </a:pPr>
            <a:r>
              <a:rPr lang="en-GB" sz="1500" dirty="0" err="1">
                <a:latin typeface="Arial" panose="020B0604020202020204" pitchFamily="34" charset="0"/>
                <a:cs typeface="Arial" panose="020B0604020202020204" pitchFamily="34" charset="0"/>
              </a:rPr>
              <a:t>Oktaviani</a:t>
            </a:r>
            <a:r>
              <a:rPr lang="en-GB" sz="1500" dirty="0">
                <a:latin typeface="Arial" panose="020B0604020202020204" pitchFamily="34" charset="0"/>
                <a:cs typeface="Arial" panose="020B0604020202020204" pitchFamily="34" charset="0"/>
              </a:rPr>
              <a:t>, M. et al. (2024) ‘Effectiveness of Children’s Language and Cognitive Development Through Singing Method in Early Children at At-Taqwa Islamic Kindergarten’, in International Conference on Education. East Jakarta, pp. 239–245.</a:t>
            </a:r>
          </a:p>
          <a:p>
            <a:pPr>
              <a:lnSpc>
                <a:spcPct val="160000"/>
              </a:lnSpc>
            </a:pPr>
            <a:r>
              <a:rPr lang="en-GB" sz="1500" dirty="0" err="1">
                <a:latin typeface="Arial" panose="020B0604020202020204" pitchFamily="34" charset="0"/>
                <a:cs typeface="Arial" panose="020B0604020202020204" pitchFamily="34" charset="0"/>
              </a:rPr>
              <a:t>Papageorgi</a:t>
            </a:r>
            <a:r>
              <a:rPr lang="en-GB" sz="1500" dirty="0">
                <a:latin typeface="Arial" panose="020B0604020202020204" pitchFamily="34" charset="0"/>
                <a:cs typeface="Arial" panose="020B0604020202020204" pitchFamily="34" charset="0"/>
              </a:rPr>
              <a:t>, I. et al. (2022) ‘Singing and Social Identity in Young Children’, Frontiers in Psychology, 13. Available at: https://doi.org/10.3389/fpsyg.2022.823229.</a:t>
            </a:r>
          </a:p>
          <a:p>
            <a:pPr>
              <a:lnSpc>
                <a:spcPct val="160000"/>
              </a:lnSpc>
            </a:pPr>
            <a:r>
              <a:rPr lang="en-GB" sz="1500" dirty="0">
                <a:latin typeface="Arial" panose="020B0604020202020204" pitchFamily="34" charset="0"/>
                <a:cs typeface="Arial" panose="020B0604020202020204" pitchFamily="34" charset="0"/>
              </a:rPr>
              <a:t>Phillips, K.H., Williams, J. and Edwin, R. (2012) The Young Singer. Oxford University Press. Available at: </a:t>
            </a:r>
            <a:r>
              <a:rPr lang="en-GB" sz="1500" dirty="0">
                <a:latin typeface="Arial" panose="020B0604020202020204" pitchFamily="34" charset="0"/>
                <a:cs typeface="Arial" panose="020B0604020202020204" pitchFamily="34" charset="0"/>
                <a:hlinkClick r:id="rId2"/>
              </a:rPr>
              <a:t>https://doi.org/10.1093/oxfordhb/9780199730810.013.0036</a:t>
            </a:r>
            <a:r>
              <a:rPr lang="en-GB" sz="1500" dirty="0">
                <a:latin typeface="Arial" panose="020B0604020202020204" pitchFamily="34" charset="0"/>
                <a:cs typeface="Arial" panose="020B0604020202020204" pitchFamily="34" charset="0"/>
              </a:rPr>
              <a:t>.</a:t>
            </a:r>
          </a:p>
          <a:p>
            <a:pPr>
              <a:lnSpc>
                <a:spcPct val="150000"/>
              </a:lnSpc>
            </a:pPr>
            <a:r>
              <a:rPr lang="en-GB" sz="1500" dirty="0">
                <a:latin typeface="Arial" panose="020B0604020202020204" pitchFamily="34" charset="0"/>
                <a:cs typeface="Arial" panose="020B0604020202020204" pitchFamily="34" charset="0"/>
              </a:rPr>
              <a:t>Poole, L. and Macdonald, S. (2022) ‘Voice Change and the Professional Girl Chorister’, Choral Research Journal [Preprint]. Available at: </a:t>
            </a:r>
            <a:r>
              <a:rPr lang="en-GB" sz="1500" dirty="0">
                <a:latin typeface="Arial" panose="020B0604020202020204" pitchFamily="34" charset="0"/>
                <a:cs typeface="Arial" panose="020B0604020202020204" pitchFamily="34" charset="0"/>
                <a:hlinkClick r:id="rId3"/>
              </a:rPr>
              <a:t>https://www.researchgate.net/publication/359816025</a:t>
            </a:r>
            <a:r>
              <a:rPr lang="en-GB" sz="1500" dirty="0">
                <a:latin typeface="Arial" panose="020B0604020202020204" pitchFamily="34" charset="0"/>
                <a:cs typeface="Arial" panose="020B0604020202020204" pitchFamily="34" charset="0"/>
              </a:rPr>
              <a:t>.</a:t>
            </a:r>
          </a:p>
          <a:p>
            <a:pPr>
              <a:lnSpc>
                <a:spcPct val="150000"/>
              </a:lnSpc>
            </a:pPr>
            <a:r>
              <a:rPr lang="en-GB" sz="1500" dirty="0">
                <a:latin typeface="Arial" panose="020B0604020202020204" pitchFamily="34" charset="0"/>
                <a:cs typeface="Arial" panose="020B0604020202020204" pitchFamily="34" charset="0"/>
              </a:rPr>
              <a:t>Pringle, J. et al. (2018) ‘The relationship between a trusted adult and adolescent outcomes: A protocol of a scoping review’, Systematic Reviews, 7(1). Available at: </a:t>
            </a:r>
            <a:r>
              <a:rPr lang="en-GB" sz="1500" dirty="0">
                <a:latin typeface="Arial" panose="020B0604020202020204" pitchFamily="34" charset="0"/>
                <a:cs typeface="Arial" panose="020B0604020202020204" pitchFamily="34" charset="0"/>
                <a:hlinkClick r:id="rId4"/>
              </a:rPr>
              <a:t>https://doi.org/10.1186/s13643-018-0873-8</a:t>
            </a:r>
            <a:r>
              <a:rPr lang="en-GB" sz="1500" dirty="0">
                <a:latin typeface="Arial" panose="020B0604020202020204" pitchFamily="34" charset="0"/>
                <a:cs typeface="Arial" panose="020B0604020202020204" pitchFamily="34" charset="0"/>
              </a:rPr>
              <a:t>.</a:t>
            </a:r>
          </a:p>
          <a:p>
            <a:pPr>
              <a:lnSpc>
                <a:spcPct val="160000"/>
              </a:lnSpc>
            </a:pPr>
            <a:r>
              <a:rPr lang="en-GB" sz="1500" dirty="0">
                <a:latin typeface="Arial" panose="020B0604020202020204" pitchFamily="34" charset="0"/>
                <a:cs typeface="Arial" panose="020B0604020202020204" pitchFamily="34" charset="0"/>
              </a:rPr>
              <a:t>Saidin, K. (2016) ‘Insider Researchers: Challenges &amp; Opportunities’, Proceedings of the ICECRS, 1(1). Available at: https://doi.org/10.21070/picecrs.v1i1.563.</a:t>
            </a:r>
          </a:p>
          <a:p>
            <a:pPr>
              <a:lnSpc>
                <a:spcPct val="160000"/>
              </a:lnSpc>
            </a:pPr>
            <a:r>
              <a:rPr lang="en-GB" sz="1500" dirty="0">
                <a:latin typeface="Arial" panose="020B0604020202020204" pitchFamily="34" charset="0"/>
                <a:cs typeface="Arial" panose="020B0604020202020204" pitchFamily="34" charset="0"/>
              </a:rPr>
              <a:t>Scott, S. (2022) ‘Insights, Considerations, and Suggestions for the Practitioner-Researcher in Voice Studies’, Voice and Speech Review [Preprint]. Available at: https://doi.org/10.1080/23268263.2022.2137972.</a:t>
            </a:r>
          </a:p>
          <a:p>
            <a:pPr>
              <a:lnSpc>
                <a:spcPct val="150000"/>
              </a:lnSpc>
            </a:pPr>
            <a:endParaRPr lang="en-GB" sz="1500" dirty="0">
              <a:latin typeface="Arial" panose="020B0604020202020204" pitchFamily="34" charset="0"/>
              <a:cs typeface="Arial" panose="020B0604020202020204" pitchFamily="34" charset="0"/>
            </a:endParaRPr>
          </a:p>
          <a:p>
            <a:pPr>
              <a:lnSpc>
                <a:spcPct val="150000"/>
              </a:lnSpc>
            </a:pPr>
            <a:endParaRPr lang="en-GB" sz="1500" dirty="0">
              <a:latin typeface="Arial" panose="020B0604020202020204" pitchFamily="34" charset="0"/>
              <a:cs typeface="Arial" panose="020B0604020202020204" pitchFamily="34" charset="0"/>
            </a:endParaRPr>
          </a:p>
          <a:p>
            <a:pPr>
              <a:lnSpc>
                <a:spcPct val="160000"/>
              </a:lnSpc>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1137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52D4ABD-3964-DB70-7FE4-BA3F5C5E5015}"/>
              </a:ext>
            </a:extLst>
          </p:cNvPr>
          <p:cNvSpPr>
            <a:spLocks noGrp="1"/>
          </p:cNvSpPr>
          <p:nvPr>
            <p:ph type="body" sz="quarter" idx="13"/>
          </p:nvPr>
        </p:nvSpPr>
        <p:spPr>
          <a:xfrm>
            <a:off x="612775" y="402771"/>
            <a:ext cx="11002282" cy="6150429"/>
          </a:xfrm>
        </p:spPr>
        <p:txBody>
          <a:bodyPr>
            <a:normAutofit lnSpcReduction="10000"/>
          </a:bodyPr>
          <a:lstStyle/>
          <a:p>
            <a:pPr>
              <a:lnSpc>
                <a:spcPct val="150000"/>
              </a:lnSpc>
            </a:pPr>
            <a:r>
              <a:rPr lang="en-GB" sz="1400" dirty="0">
                <a:latin typeface="Arial" panose="020B0604020202020204" pitchFamily="34" charset="0"/>
                <a:cs typeface="Arial" panose="020B0604020202020204" pitchFamily="34" charset="0"/>
              </a:rPr>
              <a:t>Sealey, L. (2022) ‘Composing Territory: Compositional and Pedagogical Considerations Necessary When Composing Choral Works for Pre and Post </a:t>
            </a:r>
            <a:r>
              <a:rPr lang="en-GB" sz="1400" dirty="0" err="1">
                <a:latin typeface="Arial" panose="020B0604020202020204" pitchFamily="34" charset="0"/>
                <a:cs typeface="Arial" panose="020B0604020202020204" pitchFamily="34" charset="0"/>
              </a:rPr>
              <a:t>Menarcheal</a:t>
            </a:r>
            <a:r>
              <a:rPr lang="en-GB" sz="1400" dirty="0">
                <a:latin typeface="Arial" panose="020B0604020202020204" pitchFamily="34" charset="0"/>
                <a:cs typeface="Arial" panose="020B0604020202020204" pitchFamily="34" charset="0"/>
              </a:rPr>
              <a:t> Female Voices of Varying Linguistic Diversity in the Northern Territory’. Available at: https://doi.org/10.25918/thesis.268.</a:t>
            </a:r>
          </a:p>
          <a:p>
            <a:pPr>
              <a:lnSpc>
                <a:spcPct val="150000"/>
              </a:lnSpc>
            </a:pPr>
            <a:r>
              <a:rPr lang="en-GB" sz="1400" dirty="0">
                <a:latin typeface="Arial" panose="020B0604020202020204" pitchFamily="34" charset="0"/>
                <a:cs typeface="Arial" panose="020B0604020202020204" pitchFamily="34" charset="0"/>
              </a:rPr>
              <a:t>Shaw, T.A., Juncos, D.G. and Winter, D. (2020) ‘Piloting a New Model for Treating Music Performance Anxiety: Training a Singing Teacher to Use Acceptance and Commitment Coaching with a Student’, Frontiers in Psychology, 11. Available at: </a:t>
            </a:r>
            <a:r>
              <a:rPr lang="en-GB" sz="1400" dirty="0">
                <a:latin typeface="Arial" panose="020B0604020202020204" pitchFamily="34" charset="0"/>
                <a:cs typeface="Arial" panose="020B0604020202020204" pitchFamily="34" charset="0"/>
                <a:hlinkClick r:id="rId2"/>
              </a:rPr>
              <a:t>https://doi.org/10.3389/fpsyg.2020.00882</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Sheng, Z. et al. (2025) ‘The Voice Timbre Attribute Detection 2025 Challenge Evaluation Plan’. Available at: http://arxiv.org/abs/2505.09382.</a:t>
            </a:r>
          </a:p>
          <a:p>
            <a:pPr>
              <a:lnSpc>
                <a:spcPct val="150000"/>
              </a:lnSpc>
            </a:pPr>
            <a:r>
              <a:rPr lang="en-GB" sz="1400" dirty="0">
                <a:latin typeface="Arial" panose="020B0604020202020204" pitchFamily="34" charset="0"/>
                <a:cs typeface="Arial" panose="020B0604020202020204" pitchFamily="34" charset="0"/>
              </a:rPr>
              <a:t>Skelton, K.D. (2007) ‘The Child’s Voice: A Closer Look at Pedagogy and Science’, Journal of Singing, 63(5), pp. 537–544.</a:t>
            </a:r>
          </a:p>
          <a:p>
            <a:pPr>
              <a:lnSpc>
                <a:spcPct val="150000"/>
              </a:lnSpc>
            </a:pPr>
            <a:r>
              <a:rPr lang="en-GB" sz="1400" dirty="0">
                <a:latin typeface="Arial" panose="020B0604020202020204" pitchFamily="34" charset="0"/>
                <a:cs typeface="Arial" panose="020B0604020202020204" pitchFamily="34" charset="0"/>
              </a:rPr>
              <a:t>Skelton, T. (2008) ‘Research with children and young people: Exploring the tensions between ethics, competence and participation’, Children’s Geographies, 6(1), pp. 21–36. Available at: </a:t>
            </a:r>
            <a:r>
              <a:rPr lang="en-GB" sz="1400" dirty="0">
                <a:latin typeface="Arial" panose="020B0604020202020204" pitchFamily="34" charset="0"/>
                <a:cs typeface="Arial" panose="020B0604020202020204" pitchFamily="34" charset="0"/>
                <a:hlinkClick r:id="rId3"/>
              </a:rPr>
              <a:t>https://doi.org/10.1080/14733280701791876</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Stewart, C.E. (2020) The impact of the introduction of girl choristers at Salisbury and its influence on other British Anglican cathedral choirs.</a:t>
            </a:r>
          </a:p>
          <a:p>
            <a:pPr>
              <a:lnSpc>
                <a:spcPct val="150000"/>
              </a:lnSpc>
            </a:pPr>
            <a:r>
              <a:rPr lang="en-GB" sz="1400" dirty="0">
                <a:latin typeface="Arial" panose="020B0604020202020204" pitchFamily="34" charset="0"/>
                <a:cs typeface="Arial" panose="020B0604020202020204" pitchFamily="34" charset="0"/>
              </a:rPr>
              <a:t>Sun, M. and Wong, H.Y. (2025) ‘A Review of Children’s Music Education’, International Journal of Academic Research in Business and Social Sciences, 15(1). Available at: https://doi.org/10.6007/ijarbss/v15-i1/24422.</a:t>
            </a:r>
          </a:p>
          <a:p>
            <a:pPr>
              <a:lnSpc>
                <a:spcPct val="160000"/>
              </a:lnSpc>
            </a:pPr>
            <a:r>
              <a:rPr lang="en-GB" sz="1400" dirty="0">
                <a:latin typeface="Arial" panose="020B0604020202020204" pitchFamily="34" charset="0"/>
                <a:cs typeface="Arial" panose="020B0604020202020204" pitchFamily="34" charset="0"/>
              </a:rPr>
              <a:t>Sun, Y. et al. (2024) ‘Early puberty: a review on its role as a risk factor for metabolic and mental disorders’, Frontiers in </a:t>
            </a:r>
            <a:r>
              <a:rPr lang="en-GB" sz="1400" dirty="0" err="1">
                <a:latin typeface="Arial" panose="020B0604020202020204" pitchFamily="34" charset="0"/>
                <a:cs typeface="Arial" panose="020B0604020202020204" pitchFamily="34" charset="0"/>
              </a:rPr>
              <a:t>Pediatrics</a:t>
            </a:r>
            <a:r>
              <a:rPr lang="en-GB" sz="1400" dirty="0">
                <a:latin typeface="Arial" panose="020B0604020202020204" pitchFamily="34" charset="0"/>
                <a:cs typeface="Arial" panose="020B0604020202020204" pitchFamily="34" charset="0"/>
              </a:rPr>
              <a:t>. Frontiers Media SA. Available at: </a:t>
            </a:r>
            <a:r>
              <a:rPr lang="en-GB" sz="1400" dirty="0">
                <a:latin typeface="Arial" panose="020B0604020202020204" pitchFamily="34" charset="0"/>
                <a:cs typeface="Arial" panose="020B0604020202020204" pitchFamily="34" charset="0"/>
                <a:hlinkClick r:id="rId4"/>
              </a:rPr>
              <a:t>https://doi.org/10.3389/fped.2024.1326864</a:t>
            </a:r>
            <a:r>
              <a:rPr lang="en-GB" sz="1400" dirty="0">
                <a:latin typeface="Arial" panose="020B0604020202020204" pitchFamily="34" charset="0"/>
                <a:cs typeface="Arial" panose="020B0604020202020204" pitchFamily="34" charset="0"/>
              </a:rPr>
              <a:t>.</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65475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540F8A-D38D-67C9-E08B-35F7633CBCBC}"/>
              </a:ext>
            </a:extLst>
          </p:cNvPr>
          <p:cNvSpPr>
            <a:spLocks noGrp="1"/>
          </p:cNvSpPr>
          <p:nvPr>
            <p:ph type="body" sz="quarter" idx="13"/>
          </p:nvPr>
        </p:nvSpPr>
        <p:spPr>
          <a:xfrm>
            <a:off x="612774" y="609599"/>
            <a:ext cx="11056711" cy="5921829"/>
          </a:xfrm>
        </p:spPr>
        <p:txBody>
          <a:bodyPr>
            <a:normAutofit lnSpcReduction="10000"/>
          </a:bodyPr>
          <a:lstStyle/>
          <a:p>
            <a:pPr>
              <a:lnSpc>
                <a:spcPct val="160000"/>
              </a:lnSpc>
            </a:pPr>
            <a:r>
              <a:rPr lang="en-GB" sz="1400" dirty="0">
                <a:latin typeface="Arial" panose="020B0604020202020204" pitchFamily="34" charset="0"/>
                <a:cs typeface="Arial" panose="020B0604020202020204" pitchFamily="34" charset="0"/>
              </a:rPr>
              <a:t>Supriya, Dr. (2025) ‘Advances in Voice Therapy: Managing Vocal Cord Disorders in Professional Voice Users’, Scholar’s Digest: Journal of Otolaryngology (ENT), 1(1), pp. 119–145.</a:t>
            </a:r>
          </a:p>
          <a:p>
            <a:pPr>
              <a:lnSpc>
                <a:spcPct val="160000"/>
              </a:lnSpc>
            </a:pPr>
            <a:r>
              <a:rPr lang="en-GB" sz="1400" dirty="0">
                <a:latin typeface="Arial" panose="020B0604020202020204" pitchFamily="34" charset="0"/>
                <a:cs typeface="Arial" panose="020B0604020202020204" pitchFamily="34" charset="0"/>
              </a:rPr>
              <a:t>Sweet, B. (2015) ‘The adolescent female changing voice: A phenomenological investigation’, Journal of Research in Music Education, 63(1), pp. 70–88. Available at: https://doi.org/10.1177/0022429415570755.</a:t>
            </a:r>
          </a:p>
          <a:p>
            <a:pPr>
              <a:lnSpc>
                <a:spcPct val="160000"/>
              </a:lnSpc>
            </a:pPr>
            <a:r>
              <a:rPr lang="en-GB" sz="1400" dirty="0">
                <a:latin typeface="Arial" panose="020B0604020202020204" pitchFamily="34" charset="0"/>
                <a:cs typeface="Arial" panose="020B0604020202020204" pitchFamily="34" charset="0"/>
              </a:rPr>
              <a:t>Sweet, B. (2016) ‘Teaching Adolescents with a Holistic Perspective - Keeping the Glass Half Full’, Choral Journal, 57(3).</a:t>
            </a:r>
          </a:p>
          <a:p>
            <a:pPr>
              <a:lnSpc>
                <a:spcPct val="160000"/>
              </a:lnSpc>
            </a:pPr>
            <a:r>
              <a:rPr lang="en-GB" sz="1400" dirty="0">
                <a:latin typeface="Arial" panose="020B0604020202020204" pitchFamily="34" charset="0"/>
                <a:cs typeface="Arial" panose="020B0604020202020204" pitchFamily="34" charset="0"/>
              </a:rPr>
              <a:t>Sweet, B. (2018) ‘Voice Change and Singing Experiences of Adolescent Females’, Journal of Research in Music Education, 66(2), pp. 133–149. Available at: https://doi.org/10.1177/0022429418763790.</a:t>
            </a:r>
          </a:p>
          <a:p>
            <a:pPr>
              <a:lnSpc>
                <a:spcPct val="160000"/>
              </a:lnSpc>
            </a:pPr>
            <a:r>
              <a:rPr lang="en-GB" sz="1400" dirty="0">
                <a:latin typeface="Arial" panose="020B0604020202020204" pitchFamily="34" charset="0"/>
                <a:cs typeface="Arial" panose="020B0604020202020204" pitchFamily="34" charset="0"/>
              </a:rPr>
              <a:t>Sweet, B. (2020) Thinking Outside the Voice Box: Adolescent Voice Change in Music Education. Oxford: Oxford University Press.</a:t>
            </a:r>
          </a:p>
          <a:p>
            <a:pPr>
              <a:lnSpc>
                <a:spcPct val="160000"/>
              </a:lnSpc>
            </a:pPr>
            <a:r>
              <a:rPr lang="en-GB" sz="1400" dirty="0">
                <a:latin typeface="Arial" panose="020B0604020202020204" pitchFamily="34" charset="0"/>
                <a:cs typeface="Arial" panose="020B0604020202020204" pitchFamily="34" charset="0"/>
              </a:rPr>
              <a:t>Sweet, B. and Parker, E.C. (2019) ‘Female Vocal Identity Development: A Phenomenology’, Journal of Research in Music Education, 67(1), pp. 62–82. Available at: </a:t>
            </a:r>
            <a:r>
              <a:rPr lang="en-GB" sz="1400" dirty="0">
                <a:latin typeface="Arial" panose="020B0604020202020204" pitchFamily="34" charset="0"/>
                <a:cs typeface="Arial" panose="020B0604020202020204" pitchFamily="34" charset="0"/>
                <a:hlinkClick r:id="rId2"/>
              </a:rPr>
              <a:t>https://doi.org/10.1177/0022429418809981</a:t>
            </a:r>
            <a:r>
              <a:rPr lang="en-GB" sz="1400" dirty="0">
                <a:latin typeface="Arial" panose="020B0604020202020204" pitchFamily="34" charset="0"/>
                <a:cs typeface="Arial" panose="020B0604020202020204" pitchFamily="34" charset="0"/>
              </a:rPr>
              <a:t>.</a:t>
            </a:r>
          </a:p>
          <a:p>
            <a:pPr>
              <a:lnSpc>
                <a:spcPct val="160000"/>
              </a:lnSpc>
            </a:pPr>
            <a:r>
              <a:rPr lang="en-GB" sz="1400" dirty="0" err="1">
                <a:latin typeface="Arial" panose="020B0604020202020204" pitchFamily="34" charset="0"/>
                <a:cs typeface="Arial" panose="020B0604020202020204" pitchFamily="34" charset="0"/>
              </a:rPr>
              <a:t>Ternström</a:t>
            </a:r>
            <a:r>
              <a:rPr lang="en-GB" sz="1400" dirty="0">
                <a:latin typeface="Arial" panose="020B0604020202020204" pitchFamily="34" charset="0"/>
                <a:cs typeface="Arial" panose="020B0604020202020204" pitchFamily="34" charset="0"/>
              </a:rPr>
              <a:t>, S., Cabrera, D. and Davis, P. (2005) ‘Self-to-other ratios measured in an opera chorus in performance. The Journal of the Acoustical Society of America’, The Journal of the Acoustical Society of America, 6(118), pp. 3903–3911.</a:t>
            </a:r>
          </a:p>
          <a:p>
            <a:pPr>
              <a:lnSpc>
                <a:spcPct val="160000"/>
              </a:lnSpc>
            </a:pPr>
            <a:r>
              <a:rPr lang="en-GB" sz="1400" dirty="0">
                <a:latin typeface="Arial" panose="020B0604020202020204" pitchFamily="34" charset="0"/>
                <a:cs typeface="Arial" panose="020B0604020202020204" pitchFamily="34" charset="0"/>
              </a:rPr>
              <a:t>‘The </a:t>
            </a:r>
            <a:r>
              <a:rPr lang="en-GB" sz="1400" dirty="0" err="1">
                <a:latin typeface="Arial" panose="020B0604020202020204" pitchFamily="34" charset="0"/>
                <a:cs typeface="Arial" panose="020B0604020202020204" pitchFamily="34" charset="0"/>
              </a:rPr>
              <a:t>Jamovi</a:t>
            </a:r>
            <a:r>
              <a:rPr lang="en-GB" sz="1400" dirty="0">
                <a:latin typeface="Arial" panose="020B0604020202020204" pitchFamily="34" charset="0"/>
                <a:cs typeface="Arial" panose="020B0604020202020204" pitchFamily="34" charset="0"/>
              </a:rPr>
              <a:t> Project - </a:t>
            </a:r>
            <a:r>
              <a:rPr lang="en-GB" sz="1400" dirty="0" err="1">
                <a:latin typeface="Arial" panose="020B0604020202020204" pitchFamily="34" charset="0"/>
                <a:cs typeface="Arial" panose="020B0604020202020204" pitchFamily="34" charset="0"/>
              </a:rPr>
              <a:t>Jamovi</a:t>
            </a:r>
            <a:r>
              <a:rPr lang="en-GB" sz="1400" dirty="0">
                <a:latin typeface="Arial" panose="020B0604020202020204" pitchFamily="34" charset="0"/>
                <a:cs typeface="Arial" panose="020B0604020202020204" pitchFamily="34" charset="0"/>
              </a:rPr>
              <a:t> (version 2.6)’ (2024). Available at: https://www.jamovi.org (Accessed: 15 July 2025).</a:t>
            </a:r>
          </a:p>
          <a:p>
            <a:pPr>
              <a:lnSpc>
                <a:spcPct val="160000"/>
              </a:lnSpc>
            </a:pPr>
            <a:r>
              <a:rPr lang="en-GB" sz="1400" dirty="0">
                <a:latin typeface="Arial" panose="020B0604020202020204" pitchFamily="34" charset="0"/>
                <a:cs typeface="Arial" panose="020B0604020202020204" pitchFamily="34" charset="0"/>
              </a:rPr>
              <a:t>Trollinger, V. (2007) ‘Paediatric vocal development and voice science implications for teaching singing’, General Music Today, 20(3), pp. 19–25.</a:t>
            </a:r>
          </a:p>
          <a:p>
            <a:pPr>
              <a:lnSpc>
                <a:spcPct val="160000"/>
              </a:lnSpc>
            </a:pPr>
            <a:endParaRPr lang="en-GB" sz="1400" dirty="0">
              <a:latin typeface="Arial" panose="020B0604020202020204" pitchFamily="34" charset="0"/>
              <a:cs typeface="Arial" panose="020B0604020202020204" pitchFamily="34" charset="0"/>
            </a:endParaRPr>
          </a:p>
          <a:p>
            <a:pPr>
              <a:lnSpc>
                <a:spcPct val="160000"/>
              </a:lnSpc>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7316713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A3ADB87-C8B9-E827-C8A7-E21A7720A2FF}"/>
              </a:ext>
            </a:extLst>
          </p:cNvPr>
          <p:cNvSpPr>
            <a:spLocks noGrp="1"/>
          </p:cNvSpPr>
          <p:nvPr>
            <p:ph type="body" sz="quarter" idx="13"/>
          </p:nvPr>
        </p:nvSpPr>
        <p:spPr>
          <a:xfrm>
            <a:off x="612775" y="620486"/>
            <a:ext cx="11078482" cy="5954485"/>
          </a:xfrm>
        </p:spPr>
        <p:txBody>
          <a:bodyPr>
            <a:normAutofit/>
          </a:bodyPr>
          <a:lstStyle/>
          <a:p>
            <a:pPr>
              <a:lnSpc>
                <a:spcPct val="160000"/>
              </a:lnSpc>
            </a:pPr>
            <a:r>
              <a:rPr lang="en-GB" sz="1400" dirty="0">
                <a:latin typeface="Arial" panose="020B0604020202020204" pitchFamily="34" charset="0"/>
                <a:cs typeface="Arial" panose="020B0604020202020204" pitchFamily="34" charset="0"/>
              </a:rPr>
              <a:t>Walvoord, E.C. (2010) ‘The timing of puberty: Is it changing? Does it matter?’, Journal of Adolescent Health, pp. 433–439. Available at: https://doi.org/10.1016/j.jadohealth.2010.05.018.</a:t>
            </a:r>
          </a:p>
          <a:p>
            <a:pPr>
              <a:lnSpc>
                <a:spcPct val="160000"/>
              </a:lnSpc>
            </a:pPr>
            <a:r>
              <a:rPr lang="en-GB" sz="1400" dirty="0">
                <a:latin typeface="Arial" panose="020B0604020202020204" pitchFamily="34" charset="0"/>
                <a:cs typeface="Arial" panose="020B0604020202020204" pitchFamily="34" charset="0"/>
              </a:rPr>
              <a:t>Welch, G. (2017) The Benefits of Singing for Children.</a:t>
            </a:r>
          </a:p>
          <a:p>
            <a:pPr>
              <a:lnSpc>
                <a:spcPct val="150000"/>
              </a:lnSpc>
            </a:pPr>
            <a:r>
              <a:rPr lang="en-GB" sz="1400" dirty="0">
                <a:latin typeface="Arial" panose="020B0604020202020204" pitchFamily="34" charset="0"/>
                <a:cs typeface="Arial" panose="020B0604020202020204" pitchFamily="34" charset="0"/>
              </a:rPr>
              <a:t>Welch, G.F. (2011) The Benefits of Singing for Adolescents. London. Available at: https://www.researchgate.net/publication/273427833.</a:t>
            </a:r>
          </a:p>
          <a:p>
            <a:pPr>
              <a:lnSpc>
                <a:spcPct val="150000"/>
              </a:lnSpc>
            </a:pPr>
            <a:r>
              <a:rPr lang="en-GB" sz="1400" dirty="0">
                <a:latin typeface="Arial" panose="020B0604020202020204" pitchFamily="34" charset="0"/>
                <a:cs typeface="Arial" panose="020B0604020202020204" pitchFamily="34" charset="0"/>
              </a:rPr>
              <a:t>Welch, G.F. et al. (2021) ‘Sing Every Day’: The Wider Benefits of a School-Based Singing Project with Disadvantaged Children. London. Available at: https://voces8.foundation/education.</a:t>
            </a:r>
          </a:p>
          <a:p>
            <a:pPr>
              <a:lnSpc>
                <a:spcPct val="150000"/>
              </a:lnSpc>
            </a:pPr>
            <a:r>
              <a:rPr lang="en-GB" sz="1400" dirty="0">
                <a:latin typeface="Arial" panose="020B0604020202020204" pitchFamily="34" charset="0"/>
                <a:cs typeface="Arial" panose="020B0604020202020204" pitchFamily="34" charset="0"/>
              </a:rPr>
              <a:t>Welch, G.F. and Howard, D.M. (2002) Gendered Voice in the Cathedral Choir.</a:t>
            </a:r>
          </a:p>
          <a:p>
            <a:pPr>
              <a:lnSpc>
                <a:spcPct val="150000"/>
              </a:lnSpc>
            </a:pPr>
            <a:r>
              <a:rPr lang="en-GB" sz="1400" dirty="0">
                <a:latin typeface="Arial" panose="020B0604020202020204" pitchFamily="34" charset="0"/>
                <a:cs typeface="Arial" panose="020B0604020202020204" pitchFamily="34" charset="0"/>
              </a:rPr>
              <a:t>Whitehead, R. et al. (2019) ‘The relationship between a trusted adult and adolescent health and education outcomes: A systematic review’, in. BMJ, p. A12.1-A12. Available at: https://doi.org/10.1136/bmjpo-2019-rcpch-sahm.26.</a:t>
            </a:r>
          </a:p>
          <a:p>
            <a:pPr>
              <a:lnSpc>
                <a:spcPct val="150000"/>
              </a:lnSpc>
            </a:pPr>
            <a:r>
              <a:rPr lang="en-GB" sz="1400" dirty="0">
                <a:latin typeface="Arial" panose="020B0604020202020204" pitchFamily="34" charset="0"/>
                <a:cs typeface="Arial" panose="020B0604020202020204" pitchFamily="34" charset="0"/>
              </a:rPr>
              <a:t>Williams, J. (2019) Teaching Singing to Children and Young Adults. 1st edition. Oxford: Compton Publishing Ltd.</a:t>
            </a:r>
          </a:p>
          <a:p>
            <a:pPr>
              <a:lnSpc>
                <a:spcPct val="150000"/>
              </a:lnSpc>
            </a:pPr>
            <a:r>
              <a:rPr lang="en-GB" sz="1400" dirty="0">
                <a:latin typeface="Arial" panose="020B0604020202020204" pitchFamily="34" charset="0"/>
                <a:cs typeface="Arial" panose="020B0604020202020204" pitchFamily="34" charset="0"/>
              </a:rPr>
              <a:t>Yarnold, R. (2024) ‘Singing Together, Growing Confident: Social Relationships and Music Performance Anxiety in Pre-adolescent Voice Students’, Australian Voice, 25(2024), pp. 57–72. Available at: </a:t>
            </a:r>
            <a:r>
              <a:rPr lang="en-GB" sz="1400" dirty="0">
                <a:latin typeface="Arial" panose="020B0604020202020204" pitchFamily="34" charset="0"/>
                <a:cs typeface="Arial" panose="020B0604020202020204" pitchFamily="34" charset="0"/>
                <a:hlinkClick r:id="rId2"/>
              </a:rPr>
              <a:t>https://doi.org/10.56307/lfyu6710</a:t>
            </a:r>
            <a:r>
              <a:rPr lang="en-GB" sz="1400" dirty="0">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Yücel Ekici, N., Demet Akbaş, E. and Kadir Arslan, A. (2024) ‘Voice aspects in children with precocious puberty’, International Journal of </a:t>
            </a:r>
            <a:r>
              <a:rPr lang="en-GB" sz="1400" dirty="0" err="1">
                <a:latin typeface="Arial" panose="020B0604020202020204" pitchFamily="34" charset="0"/>
                <a:cs typeface="Arial" panose="020B0604020202020204" pitchFamily="34" charset="0"/>
              </a:rPr>
              <a:t>Pediatric</a:t>
            </a:r>
            <a:r>
              <a:rPr lang="en-GB" sz="1400" dirty="0">
                <a:latin typeface="Arial" panose="020B0604020202020204" pitchFamily="34" charset="0"/>
                <a:cs typeface="Arial" panose="020B0604020202020204" pitchFamily="34" charset="0"/>
              </a:rPr>
              <a:t> Otorhinolaryngology, 180. Available at: </a:t>
            </a:r>
            <a:r>
              <a:rPr lang="en-GB" sz="1400" dirty="0">
                <a:latin typeface="Arial" panose="020B0604020202020204" pitchFamily="34" charset="0"/>
                <a:cs typeface="Arial" panose="020B0604020202020204" pitchFamily="34" charset="0"/>
                <a:hlinkClick r:id="rId3"/>
              </a:rPr>
              <a:t>https://doi.org/10.1016/j.ijporl.2024.111962</a:t>
            </a:r>
            <a:r>
              <a:rPr lang="en-GB" sz="1400" dirty="0">
                <a:latin typeface="Arial" panose="020B0604020202020204" pitchFamily="34" charset="0"/>
                <a:cs typeface="Arial" panose="020B0604020202020204" pitchFamily="34" charset="0"/>
              </a:rPr>
              <a:t>.</a:t>
            </a:r>
          </a:p>
          <a:p>
            <a:pPr>
              <a:lnSpc>
                <a:spcPct val="150000"/>
              </a:lnSpc>
            </a:pPr>
            <a:endParaRPr lang="en-GB" sz="1400" dirty="0">
              <a:latin typeface="Arial" panose="020B0604020202020204" pitchFamily="34" charset="0"/>
              <a:cs typeface="Arial" panose="020B0604020202020204" pitchFamily="34" charset="0"/>
            </a:endParaRPr>
          </a:p>
          <a:p>
            <a:pPr>
              <a:lnSpc>
                <a:spcPct val="160000"/>
              </a:lnSpc>
            </a:pPr>
            <a:endParaRPr lang="en-GB" sz="1400" dirty="0">
              <a:latin typeface="Arial" panose="020B0604020202020204" pitchFamily="34" charset="0"/>
              <a:cs typeface="Arial" panose="020B0604020202020204" pitchFamily="34" charset="0"/>
            </a:endParaRPr>
          </a:p>
          <a:p>
            <a:pPr>
              <a:lnSpc>
                <a:spcPct val="160000"/>
              </a:lnSpc>
            </a:pPr>
            <a:endParaRPr lang="en-GB" sz="1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6793979"/>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9756</TotalTime>
  <Words>8854</Words>
  <Application>Microsoft Office PowerPoint</Application>
  <PresentationFormat>Widescreen</PresentationFormat>
  <Paragraphs>494</Paragraphs>
  <Slides>34</Slides>
  <Notes>24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Aptos</vt:lpstr>
      <vt:lpstr>Arial</vt:lpstr>
      <vt:lpstr>Cambria Math</vt:lpstr>
      <vt:lpstr>Neue Haas Grotesk Text Pro</vt:lpstr>
      <vt:lpstr>Symbol</vt:lpstr>
      <vt:lpstr>Helena</vt:lpstr>
      <vt:lpstr>   Perceptions and perspectives of young girls aged 9-11 regarding their singing voice quality</vt:lpstr>
      <vt:lpstr>The Context</vt:lpstr>
      <vt:lpstr>Philosophical Commitment</vt:lpstr>
      <vt:lpstr>Key Findings from the Literature Review</vt:lpstr>
      <vt:lpstr>Aims and Objectives</vt:lpstr>
      <vt:lpstr>Aims and Objectives</vt:lpstr>
      <vt:lpstr>Methods – Who?</vt:lpstr>
      <vt:lpstr>Methods – How?</vt:lpstr>
      <vt:lpstr>Methods – What?</vt:lpstr>
      <vt:lpstr>Ethical Considerations</vt:lpstr>
      <vt:lpstr>Ethical Considerations</vt:lpstr>
      <vt:lpstr>PowerPoint Presentation</vt:lpstr>
      <vt:lpstr>Positive Voice Qualities</vt:lpstr>
      <vt:lpstr>Positive Voice Qualities - Flexible</vt:lpstr>
      <vt:lpstr>Negative Voice Qualities</vt:lpstr>
      <vt:lpstr>Positive vs Negative Voice Qualities</vt:lpstr>
      <vt:lpstr>Positive Voice Qualities  – Tuneful vs Love Singing (r = 0.663, p &lt;0.001)</vt:lpstr>
      <vt:lpstr>Positive Voice Qualities - Beautiful vs Tuneful (φ = 0.5, p = 0.015)</vt:lpstr>
      <vt:lpstr>Negative Voice Qualities  – Low Range</vt:lpstr>
      <vt:lpstr>Surprising Associations</vt:lpstr>
      <vt:lpstr>Trusted Adults</vt:lpstr>
      <vt:lpstr>Conclusions</vt:lpstr>
      <vt:lpstr>Recommendations</vt:lpstr>
      <vt:lpstr>Limitations</vt:lpstr>
      <vt:lpstr>Reflection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 Suckling</dc:creator>
  <cp:lastModifiedBy>Jane Suckling</cp:lastModifiedBy>
  <cp:revision>2</cp:revision>
  <dcterms:created xsi:type="dcterms:W3CDTF">2025-08-26T08:19:06Z</dcterms:created>
  <dcterms:modified xsi:type="dcterms:W3CDTF">2025-09-04T10:35:53Z</dcterms:modified>
</cp:coreProperties>
</file>