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omments/comment1.xml" ContentType="application/vnd.openxmlformats-officedocument.presentationml.comment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23"/>
  </p:notesMasterIdLst>
  <p:handoutMasterIdLst>
    <p:handoutMasterId r:id="rId24"/>
  </p:handoutMasterIdLst>
  <p:sldIdLst>
    <p:sldId id="286" r:id="rId2"/>
    <p:sldId id="256" r:id="rId3"/>
    <p:sldId id="288" r:id="rId4"/>
    <p:sldId id="257" r:id="rId5"/>
    <p:sldId id="258" r:id="rId6"/>
    <p:sldId id="270" r:id="rId7"/>
    <p:sldId id="263" r:id="rId8"/>
    <p:sldId id="291" r:id="rId9"/>
    <p:sldId id="298" r:id="rId10"/>
    <p:sldId id="293" r:id="rId11"/>
    <p:sldId id="295" r:id="rId12"/>
    <p:sldId id="296" r:id="rId13"/>
    <p:sldId id="294" r:id="rId14"/>
    <p:sldId id="277" r:id="rId15"/>
    <p:sldId id="292" r:id="rId16"/>
    <p:sldId id="299" r:id="rId17"/>
    <p:sldId id="280" r:id="rId18"/>
    <p:sldId id="300" r:id="rId19"/>
    <p:sldId id="290" r:id="rId20"/>
    <p:sldId id="289" r:id="rId21"/>
    <p:sldId id="301" r:id="rId22"/>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yeda Begum" initials="SB" lastIdx="2" clrIdx="0">
    <p:extLst>
      <p:ext uri="{19B8F6BF-5375-455C-9EA6-DF929625EA0E}">
        <p15:presenceInfo xmlns:p15="http://schemas.microsoft.com/office/powerpoint/2012/main" userId="f4dd81b675e6eb26" providerId="Windows Live"/>
      </p:ext>
    </p:extLst>
  </p:cmAuthor>
  <p:cmAuthor id="2" name="Syeda Begum (1707409)" initials="SB(" lastIdx="1" clrIdx="1">
    <p:extLst>
      <p:ext uri="{19B8F6BF-5375-455C-9EA6-DF929625EA0E}">
        <p15:presenceInfo xmlns:p15="http://schemas.microsoft.com/office/powerpoint/2012/main" userId="9b1ccd61-005b-4c20-b9e1-43b5324b2e39"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3891" autoAdjust="0"/>
  </p:normalViewPr>
  <p:slideViewPr>
    <p:cSldViewPr>
      <p:cViewPr varScale="1">
        <p:scale>
          <a:sx n="115" d="100"/>
          <a:sy n="115" d="100"/>
        </p:scale>
        <p:origin x="684" y="8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7-11-20T18:42:53.886" idx="1">
    <p:pos x="10" y="10"/>
    <p:tex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57849575-C3E1-4D36-9F19-BAB8967C154C}"/>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DBD3AF9E-09B7-415A-A6BA-F403DC856CED}"/>
              </a:ext>
            </a:extLst>
          </p:cNvPr>
          <p:cNvSpPr>
            <a:spLocks noGrp="1" noChangeArrowheads="1"/>
          </p:cNvSpPr>
          <p:nvPr>
            <p:ph type="dt" sz="quarter"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EE358AB2-913B-4E0C-935D-CCC165674DEC}"/>
              </a:ext>
            </a:extLst>
          </p:cNvPr>
          <p:cNvSpPr>
            <a:spLocks noGrp="1" noChangeArrowheads="1"/>
          </p:cNvSpPr>
          <p:nvPr>
            <p:ph type="ftr" sz="quarter" idx="2"/>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91FFE2DA-8C45-4A17-AA76-15F31BE3805C}"/>
              </a:ext>
            </a:extLst>
          </p:cNvPr>
          <p:cNvSpPr>
            <a:spLocks noGrp="1" noChangeArrowheads="1"/>
          </p:cNvSpPr>
          <p:nvPr>
            <p:ph type="sldNum" sz="quarter" idx="3"/>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8F5F1D83-4AED-4B91-B8F8-8726AFB5B5E9}"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0C6D7649-C5EB-49A5-8503-9533F6C90435}"/>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091DC24B-AEBD-429B-9A1C-5224F39DBA51}"/>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45061" name="Rectangle 5">
            <a:extLst>
              <a:ext uri="{FF2B5EF4-FFF2-40B4-BE49-F238E27FC236}">
                <a16:creationId xmlns:a16="http://schemas.microsoft.com/office/drawing/2014/main" id="{7C1E2C95-5807-4ED6-975C-94941B882563}"/>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A4CE1A9B-7059-44DE-BB20-E833401071B5}"/>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C3506BA-1F86-483F-97DA-E5506A7263B8}"/>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0920F526-58B9-4DB1-AE59-41B70D847487}"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4A39891-6CF3-4C1E-B6AE-36AEB7EFF5A3}" type="slidenum">
              <a:rPr lang="en-US" altLang="en-US" smtClean="0"/>
              <a:pPr>
                <a:spcBef>
                  <a:spcPct val="0"/>
                </a:spcBef>
              </a:pPr>
              <a:t>2</a:t>
            </a:fld>
            <a:endParaRPr lang="en-US" altLang="en-US"/>
          </a:p>
        </p:txBody>
      </p:sp>
      <p:sp>
        <p:nvSpPr>
          <p:cNvPr id="8195" name="Rectangle 2"/>
          <p:cNvSpPr>
            <a:spLocks noGrp="1" noRot="1" noChangeAspect="1" noChangeArrowheads="1" noTextEdit="1"/>
          </p:cNvSpPr>
          <p:nvPr>
            <p:ph type="sldImg"/>
          </p:nvPr>
        </p:nvSpPr>
        <p:spPr>
          <a:ln/>
        </p:spPr>
      </p:sp>
      <p:sp>
        <p:nvSpPr>
          <p:cNvPr id="8196" name="Rectangle 3"/>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CE9A98A-F8C4-474B-AA98-A7395282020D}" type="slidenum">
              <a:rPr lang="en-US" altLang="en-US" smtClean="0"/>
              <a:pPr>
                <a:spcBef>
                  <a:spcPct val="0"/>
                </a:spcBef>
              </a:pPr>
              <a:t>3</a:t>
            </a:fld>
            <a:endParaRPr lang="en-US" altLang="en-US"/>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ABAE2BB-FE73-4A9E-B3FD-3FC3B074656F}" type="slidenum">
              <a:rPr lang="en-US" altLang="en-US" smtClean="0"/>
              <a:pPr>
                <a:spcBef>
                  <a:spcPct val="0"/>
                </a:spcBef>
              </a:pPr>
              <a:t>4</a:t>
            </a:fld>
            <a:endParaRPr lang="en-US" altLang="en-US"/>
          </a:p>
        </p:txBody>
      </p:sp>
      <p:sp>
        <p:nvSpPr>
          <p:cNvPr id="12291" name="Rectangle 2"/>
          <p:cNvSpPr>
            <a:spLocks noGrp="1" noRot="1" noChangeAspect="1" noChangeArrowheads="1" noTextEdit="1"/>
          </p:cNvSpPr>
          <p:nvPr>
            <p:ph type="sldImg"/>
          </p:nvPr>
        </p:nvSpPr>
        <p:spPr>
          <a:ln/>
        </p:spPr>
      </p:sp>
      <p:sp>
        <p:nvSpPr>
          <p:cNvPr id="12292" name="Rectangle 3"/>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A5AC0A2-747C-40D1-8F39-7128492CB54C}" type="slidenum">
              <a:rPr lang="en-US" altLang="en-US" smtClean="0"/>
              <a:pPr>
                <a:spcBef>
                  <a:spcPct val="0"/>
                </a:spcBef>
              </a:pPr>
              <a:t>5</a:t>
            </a:fld>
            <a:endParaRPr lang="en-US" altLang="en-US"/>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8D9F8F3-CD50-401D-9F4D-6A23F82AEEF4}" type="slidenum">
              <a:rPr lang="en-US" altLang="en-US" smtClean="0"/>
              <a:pPr>
                <a:spcBef>
                  <a:spcPct val="0"/>
                </a:spcBef>
              </a:pPr>
              <a:t>6</a:t>
            </a:fld>
            <a:endParaRPr lang="en-US" altLang="en-US"/>
          </a:p>
        </p:txBody>
      </p:sp>
      <p:sp>
        <p:nvSpPr>
          <p:cNvPr id="16387" name="Rectangle 2"/>
          <p:cNvSpPr>
            <a:spLocks noGrp="1" noRot="1" noChangeAspect="1" noChangeArrowheads="1" noTextEdit="1"/>
          </p:cNvSpPr>
          <p:nvPr>
            <p:ph type="sldImg"/>
          </p:nvPr>
        </p:nvSpPr>
        <p:spPr>
          <a:ln/>
        </p:spPr>
      </p:sp>
      <p:sp>
        <p:nvSpPr>
          <p:cNvPr id="16388" name="Rectangle 3"/>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C20869F-CB08-454D-8BA0-B5C0EB4AE8A6}" type="slidenum">
              <a:rPr lang="en-US" altLang="en-US" smtClean="0"/>
              <a:pPr>
                <a:spcBef>
                  <a:spcPct val="0"/>
                </a:spcBef>
              </a:pPr>
              <a:t>7</a:t>
            </a:fld>
            <a:endParaRPr lang="en-US" altLang="en-US"/>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C7EB856-53F3-4E94-8D0A-7F526D4886B0}" type="slidenum">
              <a:rPr lang="en-US" altLang="en-US" smtClean="0"/>
              <a:pPr>
                <a:spcBef>
                  <a:spcPct val="0"/>
                </a:spcBef>
              </a:pPr>
              <a:t>14</a:t>
            </a:fld>
            <a:endParaRPr lang="en-US" altLang="en-US"/>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244CA988-D1F8-4E7C-B3A2-911802938A2E}" type="slidenum">
              <a:rPr lang="en-US" altLang="en-US" smtClean="0"/>
              <a:pPr>
                <a:spcBef>
                  <a:spcPct val="0"/>
                </a:spcBef>
              </a:pPr>
              <a:t>17</a:t>
            </a:fld>
            <a:endParaRPr lang="en-US" altLang="en-US"/>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p:cNvPr>
          <p:cNvSpPr>
            <a:spLocks noGrp="1"/>
          </p:cNvSpPr>
          <p:nvPr>
            <p:ph type="dt" sz="half" idx="10"/>
          </p:nvPr>
        </p:nvSpPr>
        <p:spPr>
          <a:xfrm>
            <a:off x="395288" y="6524625"/>
            <a:ext cx="971550" cy="219075"/>
          </a:xfrm>
        </p:spPr>
        <p:txBody>
          <a:bodyPr/>
          <a:lstStyle>
            <a:lvl1pPr>
              <a:defRPr/>
            </a:lvl1pPr>
          </a:lstStyle>
          <a:p>
            <a:pPr>
              <a:defRPr/>
            </a:pPr>
            <a:fld id="{3F49F9CC-545C-49CD-8BDE-EAF994CB903E}" type="datetime1">
              <a:rPr lang="en-GB" altLang="en-US"/>
              <a:pPr>
                <a:defRPr/>
              </a:pPr>
              <a:t>11/12/2017</a:t>
            </a:fld>
            <a:endParaRPr lang="en-GB" altLang="en-US"/>
          </a:p>
        </p:txBody>
      </p:sp>
      <p:sp>
        <p:nvSpPr>
          <p:cNvPr id="5" name="Footer Placeholder 4">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p:cNvPr>
          <p:cNvSpPr>
            <a:spLocks noGrp="1"/>
          </p:cNvSpPr>
          <p:nvPr>
            <p:ph type="sldNum" sz="quarter" idx="12"/>
          </p:nvPr>
        </p:nvSpPr>
        <p:spPr/>
        <p:txBody>
          <a:bodyPr/>
          <a:lstStyle>
            <a:lvl1pPr>
              <a:defRPr/>
            </a:lvl1pPr>
          </a:lstStyle>
          <a:p>
            <a:pPr>
              <a:defRPr/>
            </a:pPr>
            <a:fld id="{26AF3D40-7507-4B23-92F7-05F73DE32A20}" type="slidenum">
              <a:rPr lang="en-GB" altLang="en-US"/>
              <a:pPr>
                <a:defRPr/>
              </a:pPr>
              <a:t>‹#›</a:t>
            </a:fld>
            <a:endParaRPr lang="en-GB" altLang="en-US"/>
          </a:p>
        </p:txBody>
      </p:sp>
    </p:spTree>
    <p:extLst>
      <p:ext uri="{BB962C8B-B14F-4D97-AF65-F5344CB8AC3E}">
        <p14:creationId xmlns:p14="http://schemas.microsoft.com/office/powerpoint/2010/main" val="25428582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p:cNvPr>
          <p:cNvSpPr>
            <a:spLocks noGrp="1"/>
          </p:cNvSpPr>
          <p:nvPr>
            <p:ph type="dt" sz="half" idx="10"/>
          </p:nvPr>
        </p:nvSpPr>
        <p:spPr/>
        <p:txBody>
          <a:bodyPr/>
          <a:lstStyle>
            <a:lvl1pPr>
              <a:defRPr/>
            </a:lvl1pPr>
          </a:lstStyle>
          <a:p>
            <a:pPr>
              <a:defRPr/>
            </a:pPr>
            <a:fld id="{D8BE10FA-F376-4597-8841-EDC104F15039}" type="datetime1">
              <a:rPr lang="en-GB" altLang="en-US"/>
              <a:pPr>
                <a:defRPr/>
              </a:pPr>
              <a:t>11/12/2017</a:t>
            </a:fld>
            <a:endParaRPr lang="en-GB" altLang="en-US"/>
          </a:p>
        </p:txBody>
      </p:sp>
      <p:sp>
        <p:nvSpPr>
          <p:cNvPr id="5" name="Footer Placeholder 4">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p:cNvPr>
          <p:cNvSpPr>
            <a:spLocks noGrp="1"/>
          </p:cNvSpPr>
          <p:nvPr>
            <p:ph type="sldNum" sz="quarter" idx="12"/>
          </p:nvPr>
        </p:nvSpPr>
        <p:spPr/>
        <p:txBody>
          <a:bodyPr/>
          <a:lstStyle>
            <a:lvl1pPr>
              <a:defRPr/>
            </a:lvl1pPr>
          </a:lstStyle>
          <a:p>
            <a:pPr>
              <a:defRPr/>
            </a:pPr>
            <a:fld id="{9D4063CB-F2A4-403D-9C09-0C70CD21EA52}" type="slidenum">
              <a:rPr lang="en-GB" altLang="en-US"/>
              <a:pPr>
                <a:defRPr/>
              </a:pPr>
              <a:t>‹#›</a:t>
            </a:fld>
            <a:endParaRPr lang="en-GB" altLang="en-US"/>
          </a:p>
        </p:txBody>
      </p:sp>
    </p:spTree>
    <p:extLst>
      <p:ext uri="{BB962C8B-B14F-4D97-AF65-F5344CB8AC3E}">
        <p14:creationId xmlns:p14="http://schemas.microsoft.com/office/powerpoint/2010/main" val="1306059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p:cNvPr>
          <p:cNvSpPr>
            <a:spLocks noGrp="1"/>
          </p:cNvSpPr>
          <p:nvPr>
            <p:ph type="dt" sz="half" idx="10"/>
          </p:nvPr>
        </p:nvSpPr>
        <p:spPr/>
        <p:txBody>
          <a:bodyPr/>
          <a:lstStyle>
            <a:lvl1pPr>
              <a:defRPr/>
            </a:lvl1pPr>
          </a:lstStyle>
          <a:p>
            <a:pPr>
              <a:defRPr/>
            </a:pPr>
            <a:fld id="{44652577-5DBD-42BC-9780-A781EB93CDB9}" type="datetime1">
              <a:rPr lang="en-GB" altLang="en-US"/>
              <a:pPr>
                <a:defRPr/>
              </a:pPr>
              <a:t>11/12/2017</a:t>
            </a:fld>
            <a:endParaRPr lang="en-GB" altLang="en-US"/>
          </a:p>
        </p:txBody>
      </p:sp>
      <p:sp>
        <p:nvSpPr>
          <p:cNvPr id="5" name="Slide Number Placeholder 5">
            <a:extLst/>
          </p:cNvPr>
          <p:cNvSpPr>
            <a:spLocks noGrp="1"/>
          </p:cNvSpPr>
          <p:nvPr>
            <p:ph type="sldNum" sz="quarter" idx="11"/>
          </p:nvPr>
        </p:nvSpPr>
        <p:spPr/>
        <p:txBody>
          <a:bodyPr/>
          <a:lstStyle>
            <a:lvl1pPr>
              <a:defRPr/>
            </a:lvl1pPr>
          </a:lstStyle>
          <a:p>
            <a:pPr>
              <a:defRPr/>
            </a:pPr>
            <a:fld id="{BAAD70C6-9B1E-4FFA-8690-FA270191E36B}" type="slidenum">
              <a:rPr lang="en-GB" altLang="en-US"/>
              <a:pPr>
                <a:defRPr/>
              </a:pPr>
              <a:t>‹#›</a:t>
            </a:fld>
            <a:endParaRPr lang="en-GB" altLang="en-US"/>
          </a:p>
        </p:txBody>
      </p:sp>
    </p:spTree>
    <p:extLst>
      <p:ext uri="{BB962C8B-B14F-4D97-AF65-F5344CB8AC3E}">
        <p14:creationId xmlns:p14="http://schemas.microsoft.com/office/powerpoint/2010/main" val="31801920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p:cNvPr>
          <p:cNvSpPr>
            <a:spLocks noGrp="1"/>
          </p:cNvSpPr>
          <p:nvPr>
            <p:ph type="dt" sz="half" idx="10"/>
          </p:nvPr>
        </p:nvSpPr>
        <p:spPr/>
        <p:txBody>
          <a:bodyPr/>
          <a:lstStyle>
            <a:lvl1pPr>
              <a:defRPr/>
            </a:lvl1pPr>
          </a:lstStyle>
          <a:p>
            <a:pPr>
              <a:defRPr/>
            </a:pPr>
            <a:fld id="{FBF00186-87EA-43C9-B64D-0D4328FB78D4}" type="datetime1">
              <a:rPr lang="en-GB" altLang="en-US"/>
              <a:pPr>
                <a:defRPr/>
              </a:pPr>
              <a:t>11/12/2017</a:t>
            </a:fld>
            <a:endParaRPr lang="en-GB" altLang="en-US"/>
          </a:p>
        </p:txBody>
      </p:sp>
      <p:sp>
        <p:nvSpPr>
          <p:cNvPr id="6" name="Slide Number Placeholder 5">
            <a:extLst/>
          </p:cNvPr>
          <p:cNvSpPr>
            <a:spLocks noGrp="1"/>
          </p:cNvSpPr>
          <p:nvPr>
            <p:ph type="sldNum" sz="quarter" idx="11"/>
          </p:nvPr>
        </p:nvSpPr>
        <p:spPr/>
        <p:txBody>
          <a:bodyPr/>
          <a:lstStyle>
            <a:lvl1pPr>
              <a:defRPr/>
            </a:lvl1pPr>
          </a:lstStyle>
          <a:p>
            <a:pPr>
              <a:defRPr/>
            </a:pPr>
            <a:fld id="{38A9F60C-6B21-4877-A853-8CA3B5D62C75}" type="slidenum">
              <a:rPr lang="en-GB" altLang="en-US"/>
              <a:pPr>
                <a:defRPr/>
              </a:pPr>
              <a:t>‹#›</a:t>
            </a:fld>
            <a:endParaRPr lang="en-GB" altLang="en-US"/>
          </a:p>
        </p:txBody>
      </p:sp>
    </p:spTree>
    <p:extLst>
      <p:ext uri="{BB962C8B-B14F-4D97-AF65-F5344CB8AC3E}">
        <p14:creationId xmlns:p14="http://schemas.microsoft.com/office/powerpoint/2010/main" val="4480245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p:cNvPr>
          <p:cNvSpPr>
            <a:spLocks noGrp="1"/>
          </p:cNvSpPr>
          <p:nvPr>
            <p:ph type="dt" sz="half" idx="10"/>
          </p:nvPr>
        </p:nvSpPr>
        <p:spPr/>
        <p:txBody>
          <a:bodyPr/>
          <a:lstStyle>
            <a:lvl1pPr>
              <a:defRPr/>
            </a:lvl1pPr>
          </a:lstStyle>
          <a:p>
            <a:pPr>
              <a:defRPr/>
            </a:pPr>
            <a:fld id="{8CC2973C-1029-4346-8DA4-CB76F0FD50A6}" type="datetime1">
              <a:rPr lang="en-GB" altLang="en-US"/>
              <a:pPr>
                <a:defRPr/>
              </a:pPr>
              <a:t>11/12/2017</a:t>
            </a:fld>
            <a:endParaRPr lang="en-GB" altLang="en-US"/>
          </a:p>
        </p:txBody>
      </p:sp>
      <p:sp>
        <p:nvSpPr>
          <p:cNvPr id="8" name="Slide Number Placeholder 5">
            <a:extLst/>
          </p:cNvPr>
          <p:cNvSpPr>
            <a:spLocks noGrp="1"/>
          </p:cNvSpPr>
          <p:nvPr>
            <p:ph type="sldNum" sz="quarter" idx="11"/>
          </p:nvPr>
        </p:nvSpPr>
        <p:spPr/>
        <p:txBody>
          <a:bodyPr/>
          <a:lstStyle>
            <a:lvl1pPr>
              <a:defRPr/>
            </a:lvl1pPr>
          </a:lstStyle>
          <a:p>
            <a:pPr>
              <a:defRPr/>
            </a:pPr>
            <a:fld id="{EA69A908-CBC1-4DA6-817D-7BD5D5C47BA6}" type="slidenum">
              <a:rPr lang="en-GB" altLang="en-US"/>
              <a:pPr>
                <a:defRPr/>
              </a:pPr>
              <a:t>‹#›</a:t>
            </a:fld>
            <a:endParaRPr lang="en-GB" altLang="en-US"/>
          </a:p>
        </p:txBody>
      </p:sp>
    </p:spTree>
    <p:extLst>
      <p:ext uri="{BB962C8B-B14F-4D97-AF65-F5344CB8AC3E}">
        <p14:creationId xmlns:p14="http://schemas.microsoft.com/office/powerpoint/2010/main" val="10374681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p:cNvPr>
          <p:cNvSpPr>
            <a:spLocks noGrp="1"/>
          </p:cNvSpPr>
          <p:nvPr>
            <p:ph type="dt" sz="half" idx="10"/>
          </p:nvPr>
        </p:nvSpPr>
        <p:spPr/>
        <p:txBody>
          <a:bodyPr/>
          <a:lstStyle>
            <a:lvl1pPr>
              <a:defRPr/>
            </a:lvl1pPr>
          </a:lstStyle>
          <a:p>
            <a:pPr>
              <a:defRPr/>
            </a:pPr>
            <a:fld id="{522F75DB-6154-4F6F-ADD8-2A4DD514FF0F}" type="datetime1">
              <a:rPr lang="en-GB" altLang="en-US"/>
              <a:pPr>
                <a:defRPr/>
              </a:pPr>
              <a:t>11/12/2017</a:t>
            </a:fld>
            <a:endParaRPr lang="en-GB" altLang="en-US"/>
          </a:p>
        </p:txBody>
      </p:sp>
      <p:sp>
        <p:nvSpPr>
          <p:cNvPr id="4" name="Slide Number Placeholder 5">
            <a:extLst/>
          </p:cNvPr>
          <p:cNvSpPr>
            <a:spLocks noGrp="1"/>
          </p:cNvSpPr>
          <p:nvPr>
            <p:ph type="sldNum" sz="quarter" idx="11"/>
          </p:nvPr>
        </p:nvSpPr>
        <p:spPr/>
        <p:txBody>
          <a:bodyPr/>
          <a:lstStyle>
            <a:lvl1pPr>
              <a:defRPr/>
            </a:lvl1pPr>
          </a:lstStyle>
          <a:p>
            <a:pPr>
              <a:defRPr/>
            </a:pPr>
            <a:fld id="{7BD7C0C6-4F98-4E39-B84B-CB39CCF11215}" type="slidenum">
              <a:rPr lang="en-GB" altLang="en-US"/>
              <a:pPr>
                <a:defRPr/>
              </a:pPr>
              <a:t>‹#›</a:t>
            </a:fld>
            <a:endParaRPr lang="en-GB" altLang="en-US"/>
          </a:p>
        </p:txBody>
      </p:sp>
    </p:spTree>
    <p:extLst>
      <p:ext uri="{BB962C8B-B14F-4D97-AF65-F5344CB8AC3E}">
        <p14:creationId xmlns:p14="http://schemas.microsoft.com/office/powerpoint/2010/main" val="5342928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p:cNvPr>
          <p:cNvSpPr>
            <a:spLocks noGrp="1"/>
          </p:cNvSpPr>
          <p:nvPr>
            <p:ph type="dt" sz="half" idx="10"/>
          </p:nvPr>
        </p:nvSpPr>
        <p:spPr/>
        <p:txBody>
          <a:bodyPr/>
          <a:lstStyle>
            <a:lvl1pPr>
              <a:defRPr/>
            </a:lvl1pPr>
          </a:lstStyle>
          <a:p>
            <a:pPr>
              <a:defRPr/>
            </a:pPr>
            <a:fld id="{C1BED4B5-7A4A-442C-B98C-A647F9F2F7FD}" type="datetime1">
              <a:rPr lang="en-GB" altLang="en-US"/>
              <a:pPr>
                <a:defRPr/>
              </a:pPr>
              <a:t>11/12/2017</a:t>
            </a:fld>
            <a:endParaRPr lang="en-GB" altLang="en-US"/>
          </a:p>
        </p:txBody>
      </p:sp>
      <p:sp>
        <p:nvSpPr>
          <p:cNvPr id="3" name="Slide Number Placeholder 5">
            <a:extLst/>
          </p:cNvPr>
          <p:cNvSpPr>
            <a:spLocks noGrp="1"/>
          </p:cNvSpPr>
          <p:nvPr>
            <p:ph type="sldNum" sz="quarter" idx="11"/>
          </p:nvPr>
        </p:nvSpPr>
        <p:spPr/>
        <p:txBody>
          <a:bodyPr/>
          <a:lstStyle>
            <a:lvl1pPr>
              <a:defRPr/>
            </a:lvl1pPr>
          </a:lstStyle>
          <a:p>
            <a:pPr>
              <a:defRPr/>
            </a:pPr>
            <a:fld id="{671299B1-5D04-46BA-861A-353354EDCE86}" type="slidenum">
              <a:rPr lang="en-GB" altLang="en-US"/>
              <a:pPr>
                <a:defRPr/>
              </a:pPr>
              <a:t>‹#›</a:t>
            </a:fld>
            <a:endParaRPr lang="en-GB" altLang="en-US"/>
          </a:p>
        </p:txBody>
      </p:sp>
    </p:spTree>
    <p:extLst>
      <p:ext uri="{BB962C8B-B14F-4D97-AF65-F5344CB8AC3E}">
        <p14:creationId xmlns:p14="http://schemas.microsoft.com/office/powerpoint/2010/main" val="3996925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p:cNvPr>
          <p:cNvSpPr>
            <a:spLocks noGrp="1"/>
          </p:cNvSpPr>
          <p:nvPr>
            <p:ph type="dt" sz="half" idx="10"/>
          </p:nvPr>
        </p:nvSpPr>
        <p:spPr/>
        <p:txBody>
          <a:bodyPr/>
          <a:lstStyle>
            <a:lvl1pPr>
              <a:defRPr/>
            </a:lvl1pPr>
          </a:lstStyle>
          <a:p>
            <a:pPr>
              <a:defRPr/>
            </a:pPr>
            <a:fld id="{EAAD74DC-0E94-46C5-9C09-D2E29DC540E3}" type="datetime1">
              <a:rPr lang="en-GB" altLang="en-US"/>
              <a:pPr>
                <a:defRPr/>
              </a:pPr>
              <a:t>11/12/2017</a:t>
            </a:fld>
            <a:endParaRPr lang="en-GB" altLang="en-US"/>
          </a:p>
        </p:txBody>
      </p:sp>
      <p:sp>
        <p:nvSpPr>
          <p:cNvPr id="6" name="Slide Number Placeholder 5">
            <a:extLst/>
          </p:cNvPr>
          <p:cNvSpPr>
            <a:spLocks noGrp="1"/>
          </p:cNvSpPr>
          <p:nvPr>
            <p:ph type="sldNum" sz="quarter" idx="11"/>
          </p:nvPr>
        </p:nvSpPr>
        <p:spPr/>
        <p:txBody>
          <a:bodyPr/>
          <a:lstStyle>
            <a:lvl1pPr>
              <a:defRPr/>
            </a:lvl1pPr>
          </a:lstStyle>
          <a:p>
            <a:pPr>
              <a:defRPr/>
            </a:pPr>
            <a:fld id="{4B7E7A22-1E19-4916-BF87-A24926FEAA1B}" type="slidenum">
              <a:rPr lang="en-GB" altLang="en-US"/>
              <a:pPr>
                <a:defRPr/>
              </a:pPr>
              <a:t>‹#›</a:t>
            </a:fld>
            <a:endParaRPr lang="en-GB" altLang="en-US"/>
          </a:p>
        </p:txBody>
      </p:sp>
    </p:spTree>
    <p:extLst>
      <p:ext uri="{BB962C8B-B14F-4D97-AF65-F5344CB8AC3E}">
        <p14:creationId xmlns:p14="http://schemas.microsoft.com/office/powerpoint/2010/main" val="22001475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p:cNvPr>
          <p:cNvSpPr>
            <a:spLocks noGrp="1"/>
          </p:cNvSpPr>
          <p:nvPr>
            <p:ph type="dt" sz="half" idx="10"/>
          </p:nvPr>
        </p:nvSpPr>
        <p:spPr/>
        <p:txBody>
          <a:bodyPr/>
          <a:lstStyle>
            <a:lvl1pPr>
              <a:defRPr/>
            </a:lvl1pPr>
          </a:lstStyle>
          <a:p>
            <a:pPr>
              <a:defRPr/>
            </a:pPr>
            <a:fld id="{84EA517A-1590-4C42-849C-584C2A131B7A}" type="datetime1">
              <a:rPr lang="en-GB" altLang="en-US"/>
              <a:pPr>
                <a:defRPr/>
              </a:pPr>
              <a:t>11/12/2017</a:t>
            </a:fld>
            <a:endParaRPr lang="en-GB" altLang="en-US"/>
          </a:p>
        </p:txBody>
      </p:sp>
      <p:sp>
        <p:nvSpPr>
          <p:cNvPr id="6" name="Slide Number Placeholder 5">
            <a:extLst/>
          </p:cNvPr>
          <p:cNvSpPr>
            <a:spLocks noGrp="1"/>
          </p:cNvSpPr>
          <p:nvPr>
            <p:ph type="sldNum" sz="quarter" idx="11"/>
          </p:nvPr>
        </p:nvSpPr>
        <p:spPr/>
        <p:txBody>
          <a:bodyPr/>
          <a:lstStyle>
            <a:lvl1pPr>
              <a:defRPr/>
            </a:lvl1pPr>
          </a:lstStyle>
          <a:p>
            <a:pPr>
              <a:defRPr/>
            </a:pPr>
            <a:fld id="{24AD3700-161A-4D05-B179-4E8AB87490F2}" type="slidenum">
              <a:rPr lang="en-GB" altLang="en-US"/>
              <a:pPr>
                <a:defRPr/>
              </a:pPr>
              <a:t>‹#›</a:t>
            </a:fld>
            <a:endParaRPr lang="en-GB" altLang="en-US"/>
          </a:p>
        </p:txBody>
      </p:sp>
    </p:spTree>
    <p:extLst>
      <p:ext uri="{BB962C8B-B14F-4D97-AF65-F5344CB8AC3E}">
        <p14:creationId xmlns:p14="http://schemas.microsoft.com/office/powerpoint/2010/main" val="29924480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p:cNvPr>
          <p:cNvSpPr>
            <a:spLocks noGrp="1"/>
          </p:cNvSpPr>
          <p:nvPr>
            <p:ph type="dt" sz="half" idx="10"/>
          </p:nvPr>
        </p:nvSpPr>
        <p:spPr/>
        <p:txBody>
          <a:bodyPr/>
          <a:lstStyle>
            <a:lvl1pPr>
              <a:defRPr/>
            </a:lvl1pPr>
          </a:lstStyle>
          <a:p>
            <a:pPr>
              <a:defRPr/>
            </a:pPr>
            <a:fld id="{EBA7A2AF-F30B-4E7A-9513-A362495AAFED}" type="datetime1">
              <a:rPr lang="en-GB" altLang="en-US"/>
              <a:pPr>
                <a:defRPr/>
              </a:pPr>
              <a:t>11/12/2017</a:t>
            </a:fld>
            <a:endParaRPr lang="en-GB" altLang="en-US"/>
          </a:p>
        </p:txBody>
      </p:sp>
      <p:sp>
        <p:nvSpPr>
          <p:cNvPr id="5" name="Slide Number Placeholder 5">
            <a:extLst/>
          </p:cNvPr>
          <p:cNvSpPr>
            <a:spLocks noGrp="1"/>
          </p:cNvSpPr>
          <p:nvPr>
            <p:ph type="sldNum" sz="quarter" idx="11"/>
          </p:nvPr>
        </p:nvSpPr>
        <p:spPr/>
        <p:txBody>
          <a:bodyPr/>
          <a:lstStyle>
            <a:lvl1pPr>
              <a:defRPr/>
            </a:lvl1pPr>
          </a:lstStyle>
          <a:p>
            <a:pPr>
              <a:defRPr/>
            </a:pPr>
            <a:fld id="{3F19374C-EA8D-4CDB-A5E1-2E7E2F9D699B}" type="slidenum">
              <a:rPr lang="en-GB" altLang="en-US"/>
              <a:pPr>
                <a:defRPr/>
              </a:pPr>
              <a:t>‹#›</a:t>
            </a:fld>
            <a:endParaRPr lang="en-GB" altLang="en-US"/>
          </a:p>
        </p:txBody>
      </p:sp>
    </p:spTree>
    <p:extLst>
      <p:ext uri="{BB962C8B-B14F-4D97-AF65-F5344CB8AC3E}">
        <p14:creationId xmlns:p14="http://schemas.microsoft.com/office/powerpoint/2010/main" val="16036888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p:cNvPr>
          <p:cNvSpPr>
            <a:spLocks noGrp="1"/>
          </p:cNvSpPr>
          <p:nvPr>
            <p:ph type="dt" sz="half" idx="10"/>
          </p:nvPr>
        </p:nvSpPr>
        <p:spPr/>
        <p:txBody>
          <a:bodyPr/>
          <a:lstStyle>
            <a:lvl1pPr>
              <a:defRPr/>
            </a:lvl1pPr>
          </a:lstStyle>
          <a:p>
            <a:pPr>
              <a:defRPr/>
            </a:pPr>
            <a:fld id="{668BD03C-2A58-46A8-B9B7-6C858F2EAE31}" type="datetime1">
              <a:rPr lang="en-GB" altLang="en-US"/>
              <a:pPr>
                <a:defRPr/>
              </a:pPr>
              <a:t>11/12/2017</a:t>
            </a:fld>
            <a:endParaRPr lang="en-GB" altLang="en-US"/>
          </a:p>
        </p:txBody>
      </p:sp>
      <p:sp>
        <p:nvSpPr>
          <p:cNvPr id="5" name="Slide Number Placeholder 5">
            <a:extLst/>
          </p:cNvPr>
          <p:cNvSpPr>
            <a:spLocks noGrp="1"/>
          </p:cNvSpPr>
          <p:nvPr>
            <p:ph type="sldNum" sz="quarter" idx="11"/>
          </p:nvPr>
        </p:nvSpPr>
        <p:spPr/>
        <p:txBody>
          <a:bodyPr/>
          <a:lstStyle>
            <a:lvl1pPr>
              <a:defRPr/>
            </a:lvl1pPr>
          </a:lstStyle>
          <a:p>
            <a:pPr>
              <a:defRPr/>
            </a:pPr>
            <a:fld id="{DCDA99F5-0018-46AC-B7EB-7AA5EE95A9C8}" type="slidenum">
              <a:rPr lang="en-GB" altLang="en-US"/>
              <a:pPr>
                <a:defRPr/>
              </a:pPr>
              <a:t>‹#›</a:t>
            </a:fld>
            <a:endParaRPr lang="en-GB" altLang="en-US"/>
          </a:p>
        </p:txBody>
      </p:sp>
    </p:spTree>
    <p:extLst>
      <p:ext uri="{BB962C8B-B14F-4D97-AF65-F5344CB8AC3E}">
        <p14:creationId xmlns:p14="http://schemas.microsoft.com/office/powerpoint/2010/main" val="22180486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E3767432-AAA2-46F7-A5ED-1C8D8D832F4E}"/>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C195722-2E67-4BA2-87FE-5E94205F8DE2}" type="datetime1">
              <a:rPr lang="en-GB" altLang="en-US"/>
              <a:pPr>
                <a:defRPr/>
              </a:pPr>
              <a:t>11/12/2017</a:t>
            </a:fld>
            <a:endParaRPr lang="en-GB" altLang="en-US"/>
          </a:p>
        </p:txBody>
      </p:sp>
      <p:sp>
        <p:nvSpPr>
          <p:cNvPr id="6" name="Slide Number Placeholder 5">
            <a:extLst>
              <a:ext uri="{FF2B5EF4-FFF2-40B4-BE49-F238E27FC236}">
                <a16:creationId xmlns:a16="http://schemas.microsoft.com/office/drawing/2014/main" id="{CAF41963-4C04-42E7-AD57-4E27AD15E31C}"/>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05CC9489-554F-4151-8590-C63C4E63FF9B}"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00" r:id="rId1"/>
    <p:sldLayoutId id="2147483801"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 Id="rId5" Type="http://schemas.openxmlformats.org/officeDocument/2006/relationships/comments" Target="../comments/comment1.xml"/><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9D7DE7F-508F-4CF8-A6E0-1A38C4514D58}"/>
              </a:ext>
            </a:extLst>
          </p:cNvPr>
          <p:cNvSpPr>
            <a:spLocks noGrp="1"/>
          </p:cNvSpPr>
          <p:nvPr>
            <p:ph type="subTitle" idx="1"/>
          </p:nvPr>
        </p:nvSpPr>
        <p:spPr>
          <a:xfrm>
            <a:off x="827088" y="3726193"/>
            <a:ext cx="2486516" cy="2366632"/>
          </a:xfrm>
        </p:spPr>
        <p:txBody>
          <a:bodyPr/>
          <a:lstStyle/>
          <a:p>
            <a:pPr eaLnBrk="1" hangingPunct="1">
              <a:buFont typeface="Arial" charset="0"/>
              <a:buNone/>
              <a:defRPr/>
            </a:pPr>
            <a:endParaRPr lang="en-GB" sz="2400" dirty="0"/>
          </a:p>
          <a:p>
            <a:pPr eaLnBrk="1" hangingPunct="1">
              <a:buFont typeface="Arial" charset="0"/>
              <a:buNone/>
              <a:defRPr/>
            </a:pPr>
            <a:endParaRPr lang="en-GB" sz="2400" dirty="0"/>
          </a:p>
          <a:p>
            <a:pPr eaLnBrk="1" hangingPunct="1">
              <a:buFont typeface="Arial" charset="0"/>
              <a:buNone/>
              <a:defRPr/>
            </a:pPr>
            <a:endParaRPr lang="en-GB" sz="2400" dirty="0"/>
          </a:p>
          <a:p>
            <a:pPr eaLnBrk="1" hangingPunct="1">
              <a:buFont typeface="Arial" charset="0"/>
              <a:buNone/>
              <a:defRPr/>
            </a:pPr>
            <a:endParaRPr lang="en-GB" sz="2400" dirty="0"/>
          </a:p>
        </p:txBody>
      </p:sp>
      <p:sp>
        <p:nvSpPr>
          <p:cNvPr id="4" name="Date Placeholder 3">
            <a:extLst>
              <a:ext uri="{FF2B5EF4-FFF2-40B4-BE49-F238E27FC236}">
                <a16:creationId xmlns:a16="http://schemas.microsoft.com/office/drawing/2014/main" id="{01B03880-876A-4722-9B37-94C6219CA5D7}"/>
              </a:ext>
            </a:extLst>
          </p:cNvPr>
          <p:cNvSpPr>
            <a:spLocks noGrp="1"/>
          </p:cNvSpPr>
          <p:nvPr>
            <p:ph type="dt" sz="quarter" idx="10"/>
          </p:nvPr>
        </p:nvSpPr>
        <p:spPr/>
        <p:txBody>
          <a:bodyPr/>
          <a:lstStyle/>
          <a:p>
            <a:pPr>
              <a:defRPr/>
            </a:pPr>
            <a:fld id="{73B07335-0E4B-4830-9DA1-499DF5ED18FC}" type="datetime1">
              <a:rPr lang="en-GB" altLang="en-US"/>
              <a:pPr>
                <a:defRPr/>
              </a:pPr>
              <a:t>11/12/2017</a:t>
            </a:fld>
            <a:endParaRPr lang="en-GB" altLang="en-US"/>
          </a:p>
        </p:txBody>
      </p:sp>
      <p:pic>
        <p:nvPicPr>
          <p:cNvPr id="2" name="Picture 4">
            <a:extLst>
              <a:ext uri="{FF2B5EF4-FFF2-40B4-BE49-F238E27FC236}">
                <a16:creationId xmlns:a16="http://schemas.microsoft.com/office/drawing/2014/main" id="{9BB8ED7B-0EBB-944B-97D1-880EC08424F8}"/>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6970784" y="4793463"/>
            <a:ext cx="2116458" cy="1097288"/>
          </a:xfrm>
          <a:prstGeom prst="rect">
            <a:avLst/>
          </a:prstGeom>
        </p:spPr>
      </p:pic>
      <p:sp>
        <p:nvSpPr>
          <p:cNvPr id="6" name="TextBox 5">
            <a:extLst>
              <a:ext uri="{FF2B5EF4-FFF2-40B4-BE49-F238E27FC236}">
                <a16:creationId xmlns:a16="http://schemas.microsoft.com/office/drawing/2014/main" id="{582D291C-D496-8545-B9C9-187CEFA164AD}"/>
              </a:ext>
            </a:extLst>
          </p:cNvPr>
          <p:cNvSpPr txBox="1"/>
          <p:nvPr/>
        </p:nvSpPr>
        <p:spPr>
          <a:xfrm>
            <a:off x="580203" y="2344958"/>
            <a:ext cx="8225990" cy="1323439"/>
          </a:xfrm>
          <a:prstGeom prst="rect">
            <a:avLst/>
          </a:prstGeom>
          <a:noFill/>
        </p:spPr>
        <p:txBody>
          <a:bodyPr wrap="square" rtlCol="0">
            <a:spAutoFit/>
          </a:bodyPr>
          <a:lstStyle/>
          <a:p>
            <a:pPr algn="ctr"/>
            <a:r>
              <a:rPr lang="en-GB" sz="8000">
                <a:solidFill>
                  <a:schemeClr val="bg1"/>
                </a:solidFill>
                <a:latin typeface="Broadway" panose="020F0502020204030204" pitchFamily="34" charset="0"/>
              </a:rPr>
              <a:t>RINGS   ROSES</a:t>
            </a:r>
            <a:endParaRPr lang="en-US" sz="8000">
              <a:solidFill>
                <a:schemeClr val="bg1"/>
              </a:solidFill>
              <a:latin typeface="Broadway" panose="020F0502020204030204" pitchFamily="34" charset="0"/>
            </a:endParaRPr>
          </a:p>
        </p:txBody>
      </p:sp>
      <p:pic>
        <p:nvPicPr>
          <p:cNvPr id="7" name="Picture 7">
            <a:extLst>
              <a:ext uri="{FF2B5EF4-FFF2-40B4-BE49-F238E27FC236}">
                <a16:creationId xmlns:a16="http://schemas.microsoft.com/office/drawing/2014/main" id="{8C6F2103-F840-B044-BA25-A3C0DAA4DA7C}"/>
              </a:ext>
            </a:extLst>
          </p:cNvPr>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4247177" y="2344957"/>
            <a:ext cx="813483" cy="1484383"/>
          </a:xfrm>
          <a:prstGeom prst="rect">
            <a:avLst/>
          </a:prstGeom>
        </p:spPr>
      </p:pic>
      <p:pic>
        <p:nvPicPr>
          <p:cNvPr id="9" name="Picture 9">
            <a:extLst>
              <a:ext uri="{FF2B5EF4-FFF2-40B4-BE49-F238E27FC236}">
                <a16:creationId xmlns:a16="http://schemas.microsoft.com/office/drawing/2014/main" id="{F3909B63-6C62-594F-810F-C4442EACEA9B}"/>
              </a:ext>
            </a:extLst>
          </p:cNvPr>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7767716" y="96701"/>
            <a:ext cx="1319526" cy="2030710"/>
          </a:xfrm>
          <a:prstGeom prst="rect">
            <a:avLst/>
          </a:prstGeom>
        </p:spPr>
      </p:pic>
      <p:sp>
        <p:nvSpPr>
          <p:cNvPr id="11" name="TextBox 10">
            <a:extLst>
              <a:ext uri="{FF2B5EF4-FFF2-40B4-BE49-F238E27FC236}">
                <a16:creationId xmlns:a16="http://schemas.microsoft.com/office/drawing/2014/main" id="{79B58AD9-8AB8-8143-8617-0A0979197649}"/>
              </a:ext>
            </a:extLst>
          </p:cNvPr>
          <p:cNvSpPr txBox="1"/>
          <p:nvPr/>
        </p:nvSpPr>
        <p:spPr>
          <a:xfrm>
            <a:off x="0" y="3726193"/>
            <a:ext cx="2520660" cy="2308324"/>
          </a:xfrm>
          <a:prstGeom prst="rect">
            <a:avLst/>
          </a:prstGeom>
          <a:noFill/>
        </p:spPr>
        <p:txBody>
          <a:bodyPr wrap="square" rtlCol="0">
            <a:spAutoFit/>
          </a:bodyPr>
          <a:lstStyle/>
          <a:p>
            <a:pPr algn="l"/>
            <a:r>
              <a:rPr lang="en-GB" sz="1600" b="1">
                <a:solidFill>
                  <a:schemeClr val="bg2"/>
                </a:solidFill>
                <a:latin typeface="Arial Narrow" panose="020B0604020202020204" pitchFamily="34" charset="0"/>
                <a:cs typeface="Arial Narrow" panose="020B0604020202020204" pitchFamily="34" charset="0"/>
              </a:rPr>
              <a:t>Group2</a:t>
            </a:r>
          </a:p>
          <a:p>
            <a:pPr algn="l"/>
            <a:endParaRPr lang="en-GB" sz="1600">
              <a:solidFill>
                <a:schemeClr val="bg2"/>
              </a:solidFill>
              <a:latin typeface="Arial Narrow" panose="020B0604020202020204" pitchFamily="34" charset="0"/>
              <a:cs typeface="Arial Narrow" panose="020B0604020202020204" pitchFamily="34" charset="0"/>
            </a:endParaRPr>
          </a:p>
          <a:p>
            <a:pPr algn="l"/>
            <a:r>
              <a:rPr lang="en-GB" sz="1600">
                <a:solidFill>
                  <a:schemeClr val="bg2"/>
                </a:solidFill>
                <a:latin typeface="Arial Narrow" panose="020B0604020202020204" pitchFamily="34" charset="0"/>
                <a:cs typeface="Arial Narrow" panose="020B0604020202020204" pitchFamily="34" charset="0"/>
              </a:rPr>
              <a:t>Kulsuma Miah</a:t>
            </a:r>
          </a:p>
          <a:p>
            <a:pPr algn="l"/>
            <a:r>
              <a:rPr lang="en-GB" sz="1600">
                <a:solidFill>
                  <a:schemeClr val="bg2"/>
                </a:solidFill>
                <a:latin typeface="Arial Narrow" panose="020B0604020202020204" pitchFamily="34" charset="0"/>
                <a:cs typeface="Arial Narrow" panose="020B0604020202020204" pitchFamily="34" charset="0"/>
              </a:rPr>
              <a:t>Taslima Begum</a:t>
            </a:r>
          </a:p>
          <a:p>
            <a:pPr algn="l"/>
            <a:r>
              <a:rPr lang="en-GB" sz="1600">
                <a:solidFill>
                  <a:schemeClr val="bg2"/>
                </a:solidFill>
                <a:latin typeface="Arial Narrow" panose="020B0604020202020204" pitchFamily="34" charset="0"/>
                <a:cs typeface="Arial Narrow" panose="020B0604020202020204" pitchFamily="34" charset="0"/>
              </a:rPr>
              <a:t>Nazma Miah</a:t>
            </a:r>
          </a:p>
          <a:p>
            <a:pPr algn="l"/>
            <a:r>
              <a:rPr lang="en-GB" sz="1600">
                <a:solidFill>
                  <a:schemeClr val="bg2"/>
                </a:solidFill>
                <a:latin typeface="Arial Narrow" panose="020B0604020202020204" pitchFamily="34" charset="0"/>
                <a:cs typeface="Arial Narrow" panose="020B0604020202020204" pitchFamily="34" charset="0"/>
              </a:rPr>
              <a:t>Naema Begum</a:t>
            </a:r>
          </a:p>
          <a:p>
            <a:pPr algn="l"/>
            <a:r>
              <a:rPr lang="en-GB" sz="1600">
                <a:solidFill>
                  <a:schemeClr val="bg2"/>
                </a:solidFill>
                <a:latin typeface="Arial Narrow" panose="020B0604020202020204" pitchFamily="34" charset="0"/>
                <a:cs typeface="Arial Narrow" panose="020B0604020202020204" pitchFamily="34" charset="0"/>
              </a:rPr>
              <a:t>Sumiti Ketheeswaras</a:t>
            </a:r>
          </a:p>
          <a:p>
            <a:pPr algn="l"/>
            <a:endParaRPr lang="en-GB" sz="1600">
              <a:solidFill>
                <a:schemeClr val="bg2"/>
              </a:solidFill>
              <a:latin typeface="Arial Narrow" panose="020B0604020202020204" pitchFamily="34" charset="0"/>
              <a:cs typeface="Arial Narrow" panose="020B0604020202020204" pitchFamily="34" charset="0"/>
            </a:endParaRPr>
          </a:p>
          <a:p>
            <a:pPr algn="l"/>
            <a:r>
              <a:rPr lang="en-GB" sz="1600">
                <a:solidFill>
                  <a:schemeClr val="bg2"/>
                </a:solidFill>
                <a:latin typeface="Arial Narrow" panose="020B0604020202020204" pitchFamily="34" charset="0"/>
                <a:cs typeface="Arial Narrow" panose="020B0604020202020204" pitchFamily="34" charset="0"/>
              </a:rPr>
              <a:t>Tutor: Mushfiqur Rahman</a:t>
            </a:r>
            <a:endParaRPr lang="en-US" sz="1600">
              <a:solidFill>
                <a:schemeClr val="bg2"/>
              </a:solidFill>
              <a:latin typeface="Arial Narrow" panose="020B0604020202020204" pitchFamily="34" charset="0"/>
              <a:cs typeface="Arial Narrow" panose="020B0604020202020204" pitchFamily="34" charset="0"/>
            </a:endParaRPr>
          </a:p>
        </p:txBody>
      </p:sp>
      <p:sp>
        <p:nvSpPr>
          <p:cNvPr id="12" name="TextBox 11">
            <a:extLst>
              <a:ext uri="{FF2B5EF4-FFF2-40B4-BE49-F238E27FC236}">
                <a16:creationId xmlns:a16="http://schemas.microsoft.com/office/drawing/2014/main" id="{3E08F510-7DA9-3047-B746-C470F33F6473}"/>
              </a:ext>
            </a:extLst>
          </p:cNvPr>
          <p:cNvSpPr txBox="1"/>
          <p:nvPr/>
        </p:nvSpPr>
        <p:spPr>
          <a:xfrm>
            <a:off x="2772596" y="3885944"/>
            <a:ext cx="3841203" cy="369332"/>
          </a:xfrm>
          <a:prstGeom prst="rect">
            <a:avLst/>
          </a:prstGeom>
          <a:noFill/>
        </p:spPr>
        <p:txBody>
          <a:bodyPr wrap="square" rtlCol="0">
            <a:spAutoFit/>
          </a:bodyPr>
          <a:lstStyle/>
          <a:p>
            <a:pPr algn="l"/>
            <a:r>
              <a:rPr lang="en-GB">
                <a:solidFill>
                  <a:srgbClr val="FF0000"/>
                </a:solidFill>
                <a:latin typeface="Britannic Bold" panose="020F0502020204030204" pitchFamily="34" charset="0"/>
              </a:rPr>
              <a:t>“As A Team, We Fulfill Your Dream”</a:t>
            </a:r>
            <a:endParaRPr lang="en-US">
              <a:solidFill>
                <a:srgbClr val="FF0000"/>
              </a:solidFill>
              <a:latin typeface="Britannic Bold" panose="020F050202020403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4"/>
          <p:cNvSpPr>
            <a:spLocks noGrp="1"/>
          </p:cNvSpPr>
          <p:nvPr>
            <p:ph type="title"/>
          </p:nvPr>
        </p:nvSpPr>
        <p:spPr>
          <a:xfrm>
            <a:off x="457200" y="115888"/>
            <a:ext cx="8229600" cy="1225550"/>
          </a:xfrm>
        </p:spPr>
        <p:txBody>
          <a:bodyPr/>
          <a:lstStyle/>
          <a:p>
            <a:pPr eaLnBrk="1" hangingPunct="1"/>
            <a:r>
              <a:rPr lang="en-GB" altLang="en-US" u="sng">
                <a:latin typeface="Broadway" pitchFamily="82" charset="0"/>
              </a:rPr>
              <a:t>Contents</a:t>
            </a:r>
            <a:r>
              <a:rPr lang="en-GB" altLang="en-US"/>
              <a:t> </a:t>
            </a:r>
          </a:p>
        </p:txBody>
      </p:sp>
      <p:sp>
        <p:nvSpPr>
          <p:cNvPr id="7171" name="Rectangle 5"/>
          <p:cNvSpPr>
            <a:spLocks noGrp="1"/>
          </p:cNvSpPr>
          <p:nvPr>
            <p:ph idx="1"/>
          </p:nvPr>
        </p:nvSpPr>
        <p:spPr>
          <a:xfrm>
            <a:off x="457200" y="1484313"/>
            <a:ext cx="8229600" cy="4032250"/>
          </a:xfrm>
        </p:spPr>
        <p:txBody>
          <a:bodyPr/>
          <a:lstStyle/>
          <a:p>
            <a:pPr eaLnBrk="1" hangingPunct="1">
              <a:buFont typeface="Arial" panose="020B0604020202020204" pitchFamily="34" charset="0"/>
              <a:buNone/>
            </a:pPr>
            <a:endParaRPr lang="en-GB" altLang="en-US"/>
          </a:p>
          <a:p>
            <a:pPr eaLnBrk="1" hangingPunct="1">
              <a:buFont typeface="Arial" panose="020B0604020202020204" pitchFamily="34" charset="0"/>
              <a:buNone/>
            </a:pPr>
            <a:endParaRPr lang="en-GB" altLang="en-US"/>
          </a:p>
          <a:p>
            <a:pPr eaLnBrk="1" hangingPunct="1">
              <a:buFontTx/>
              <a:buNone/>
            </a:pPr>
            <a:endParaRPr lang="en-GB" altLang="en-US"/>
          </a:p>
          <a:p>
            <a:pPr eaLnBrk="1" hangingPunct="1">
              <a:buFontTx/>
              <a:buNone/>
            </a:pPr>
            <a:endParaRPr lang="en-GB" altLang="en-US"/>
          </a:p>
        </p:txBody>
      </p:sp>
      <p:sp>
        <p:nvSpPr>
          <p:cNvPr id="4" name="Date Placeholder 3">
            <a:extLst>
              <a:ext uri="{FF2B5EF4-FFF2-40B4-BE49-F238E27FC236}">
                <a16:creationId xmlns:a16="http://schemas.microsoft.com/office/drawing/2014/main" id="{C9049BC4-10BD-4119-80FC-B6B9E1EB120E}"/>
              </a:ext>
            </a:extLst>
          </p:cNvPr>
          <p:cNvSpPr>
            <a:spLocks noGrp="1"/>
          </p:cNvSpPr>
          <p:nvPr>
            <p:ph type="dt" sz="quarter" idx="10"/>
          </p:nvPr>
        </p:nvSpPr>
        <p:spPr/>
        <p:txBody>
          <a:bodyPr/>
          <a:lstStyle/>
          <a:p>
            <a:pPr>
              <a:defRPr/>
            </a:pPr>
            <a:fld id="{D8232023-C5C0-4556-857B-8A4E22B574DA}" type="datetime1">
              <a:rPr lang="en-GB" altLang="en-US"/>
              <a:pPr>
                <a:defRPr/>
              </a:pPr>
              <a:t>11/12/2017</a:t>
            </a:fld>
            <a:endParaRPr lang="en-GB" altLang="en-US"/>
          </a:p>
        </p:txBody>
      </p:sp>
      <p:sp>
        <p:nvSpPr>
          <p:cNvPr id="5" name="Footer Placeholder 4">
            <a:extLst>
              <a:ext uri="{FF2B5EF4-FFF2-40B4-BE49-F238E27FC236}">
                <a16:creationId xmlns:a16="http://schemas.microsoft.com/office/drawing/2014/main" id="{B5F64E00-661A-4C1D-82F9-1D9C2DBAF347}"/>
              </a:ext>
            </a:extLst>
          </p:cNvPr>
          <p:cNvSpPr>
            <a:spLocks noGrp="1"/>
          </p:cNvSpPr>
          <p:nvPr>
            <p:ph type="ftr" sz="quarter" idx="11"/>
          </p:nvPr>
        </p:nvSpPr>
        <p:spPr/>
        <p:txBody>
          <a:bodyPr/>
          <a:lstStyle/>
          <a:p>
            <a:pPr>
              <a:defRPr/>
            </a:pPr>
            <a:r>
              <a:rPr lang="en-GB" altLang="en-US"/>
              <a:t>Mary March</a:t>
            </a:r>
          </a:p>
        </p:txBody>
      </p:sp>
      <p:sp>
        <p:nvSpPr>
          <p:cNvPr id="2" name="TextBox 1">
            <a:extLst>
              <a:ext uri="{FF2B5EF4-FFF2-40B4-BE49-F238E27FC236}">
                <a16:creationId xmlns:a16="http://schemas.microsoft.com/office/drawing/2014/main" id="{F09C9E6A-32C3-4646-BDEB-6D376887CFD2}"/>
              </a:ext>
            </a:extLst>
          </p:cNvPr>
          <p:cNvSpPr txBox="1"/>
          <p:nvPr/>
        </p:nvSpPr>
        <p:spPr>
          <a:xfrm>
            <a:off x="121285" y="1238280"/>
            <a:ext cx="3505200" cy="4524315"/>
          </a:xfrm>
          <a:prstGeom prst="rect">
            <a:avLst/>
          </a:prstGeom>
          <a:noFill/>
        </p:spPr>
        <p:txBody>
          <a:bodyPr wrap="square" rtlCol="0">
            <a:spAutoFit/>
          </a:bodyPr>
          <a:lstStyle/>
          <a:p>
            <a:pPr marL="285750" indent="-285750" algn="l">
              <a:buFont typeface="Arial" panose="020B0604020202020204" pitchFamily="34" charset="0"/>
              <a:buChar char="•"/>
            </a:pPr>
            <a:r>
              <a:rPr lang="en-GB">
                <a:latin typeface="Berlin Sans FB" panose="020E0602020502020306" pitchFamily="34" charset="0"/>
                <a:cs typeface="Arial Narrow" panose="020B0604020202020204" pitchFamily="34" charset="0"/>
              </a:rPr>
              <a:t>Introduction</a:t>
            </a:r>
          </a:p>
          <a:p>
            <a:pPr marL="285750" indent="-285750" algn="l">
              <a:buFont typeface="Arial" panose="020B0604020202020204" pitchFamily="34" charset="0"/>
              <a:buChar char="•"/>
            </a:pPr>
            <a:endParaRPr lang="en-GB">
              <a:latin typeface="Berlin Sans FB" panose="020E0602020502020306" pitchFamily="34" charset="0"/>
              <a:cs typeface="Arial Narrow" panose="020B0604020202020204" pitchFamily="34" charset="0"/>
            </a:endParaRPr>
          </a:p>
          <a:p>
            <a:pPr marL="285750" indent="-285750" algn="l">
              <a:buFont typeface="Arial" panose="020B0604020202020204" pitchFamily="34" charset="0"/>
              <a:buChar char="•"/>
            </a:pPr>
            <a:r>
              <a:rPr lang="en-GB">
                <a:latin typeface="Berlin Sans FB" panose="020E0602020502020306" pitchFamily="34" charset="0"/>
                <a:cs typeface="Arial Narrow" panose="020B0604020202020204" pitchFamily="34" charset="0"/>
              </a:rPr>
              <a:t>Aims and Objectives</a:t>
            </a:r>
          </a:p>
          <a:p>
            <a:pPr marL="285750" indent="-285750" algn="l">
              <a:buFont typeface="Arial" panose="020B0604020202020204" pitchFamily="34" charset="0"/>
              <a:buChar char="•"/>
            </a:pPr>
            <a:endParaRPr lang="en-GB">
              <a:latin typeface="Berlin Sans FB" panose="020E0602020502020306" pitchFamily="34" charset="0"/>
              <a:cs typeface="Arial Narrow" panose="020B0604020202020204" pitchFamily="34" charset="0"/>
            </a:endParaRPr>
          </a:p>
          <a:p>
            <a:pPr marL="285750" indent="-285750" algn="l">
              <a:buFont typeface="Arial" panose="020B0604020202020204" pitchFamily="34" charset="0"/>
              <a:buChar char="•"/>
            </a:pPr>
            <a:r>
              <a:rPr lang="en-GB">
                <a:latin typeface="Berlin Sans FB" panose="020E0602020502020306" pitchFamily="34" charset="0"/>
                <a:cs typeface="Arial Narrow" panose="020B0604020202020204" pitchFamily="34" charset="0"/>
              </a:rPr>
              <a:t>Mission and Vision/Mission Description</a:t>
            </a:r>
          </a:p>
          <a:p>
            <a:pPr marL="285750" indent="-285750" algn="l">
              <a:buFont typeface="Arial" panose="020B0604020202020204" pitchFamily="34" charset="0"/>
              <a:buChar char="•"/>
            </a:pPr>
            <a:endParaRPr lang="en-GB">
              <a:latin typeface="Berlin Sans FB" panose="020E0602020502020306" pitchFamily="34" charset="0"/>
              <a:cs typeface="Arial Narrow" panose="020B0604020202020204" pitchFamily="34" charset="0"/>
            </a:endParaRPr>
          </a:p>
          <a:p>
            <a:pPr marL="285750" indent="-285750" algn="l">
              <a:buFont typeface="Arial" panose="020B0604020202020204" pitchFamily="34" charset="0"/>
              <a:buChar char="•"/>
            </a:pPr>
            <a:r>
              <a:rPr lang="en-GB">
                <a:latin typeface="Berlin Sans FB" panose="020E0602020502020306" pitchFamily="34" charset="0"/>
                <a:cs typeface="Arial Narrow" panose="020B0604020202020204" pitchFamily="34" charset="0"/>
              </a:rPr>
              <a:t>Legal Compliances</a:t>
            </a:r>
          </a:p>
          <a:p>
            <a:pPr marL="285750" indent="-285750" algn="l">
              <a:buFont typeface="Arial" panose="020B0604020202020204" pitchFamily="34" charset="0"/>
              <a:buChar char="•"/>
            </a:pPr>
            <a:endParaRPr lang="en-GB">
              <a:latin typeface="Berlin Sans FB" panose="020E0602020502020306" pitchFamily="34" charset="0"/>
              <a:cs typeface="Arial Narrow" panose="020B0604020202020204" pitchFamily="34" charset="0"/>
            </a:endParaRPr>
          </a:p>
          <a:p>
            <a:pPr marL="285750" indent="-285750" algn="l">
              <a:buFont typeface="Arial" panose="020B0604020202020204" pitchFamily="34" charset="0"/>
              <a:buChar char="•"/>
            </a:pPr>
            <a:r>
              <a:rPr lang="en-GB">
                <a:latin typeface="Berlin Sans FB" panose="020E0602020502020306" pitchFamily="34" charset="0"/>
                <a:cs typeface="Arial Narrow" panose="020B0604020202020204" pitchFamily="34" charset="0"/>
              </a:rPr>
              <a:t>Management Process</a:t>
            </a:r>
          </a:p>
          <a:p>
            <a:pPr marL="285750" indent="-285750" algn="l">
              <a:buFont typeface="Arial" panose="020B0604020202020204" pitchFamily="34" charset="0"/>
              <a:buChar char="•"/>
            </a:pPr>
            <a:endParaRPr lang="en-GB">
              <a:latin typeface="Berlin Sans FB" panose="020E0602020502020306" pitchFamily="34" charset="0"/>
              <a:cs typeface="Arial Narrow" panose="020B0604020202020204" pitchFamily="34" charset="0"/>
            </a:endParaRPr>
          </a:p>
          <a:p>
            <a:pPr marL="285750" indent="-285750" algn="l">
              <a:buFont typeface="Arial" panose="020B0604020202020204" pitchFamily="34" charset="0"/>
              <a:buChar char="•"/>
            </a:pPr>
            <a:r>
              <a:rPr lang="en-GB">
                <a:latin typeface="Berlin Sans FB" panose="020E0602020502020306" pitchFamily="34" charset="0"/>
                <a:cs typeface="Arial Narrow" panose="020B0604020202020204" pitchFamily="34" charset="0"/>
              </a:rPr>
              <a:t>SWOT Analysis</a:t>
            </a:r>
          </a:p>
          <a:p>
            <a:pPr marL="285750" indent="-285750" algn="l">
              <a:buFont typeface="Arial" panose="020B0604020202020204" pitchFamily="34" charset="0"/>
              <a:buChar char="•"/>
            </a:pPr>
            <a:endParaRPr lang="en-GB">
              <a:latin typeface="Berlin Sans FB" panose="020E0602020502020306" pitchFamily="34" charset="0"/>
              <a:cs typeface="Arial Narrow" panose="020B0604020202020204" pitchFamily="34" charset="0"/>
            </a:endParaRPr>
          </a:p>
          <a:p>
            <a:pPr marL="285750" indent="-285750" algn="l">
              <a:buFont typeface="Arial" panose="020B0604020202020204" pitchFamily="34" charset="0"/>
              <a:buChar char="•"/>
            </a:pPr>
            <a:r>
              <a:rPr lang="en-GB">
                <a:latin typeface="Berlin Sans FB" panose="020E0602020502020306" pitchFamily="34" charset="0"/>
                <a:cs typeface="Arial Narrow" panose="020B0604020202020204" pitchFamily="34" charset="0"/>
              </a:rPr>
              <a:t>PESTLE Analysis</a:t>
            </a:r>
          </a:p>
          <a:p>
            <a:pPr marL="285750" indent="-285750" algn="l">
              <a:buFont typeface="Arial" panose="020B0604020202020204" pitchFamily="34" charset="0"/>
              <a:buChar char="•"/>
            </a:pPr>
            <a:endParaRPr lang="en-GB">
              <a:latin typeface="Berlin Sans FB" panose="020E0602020502020306" pitchFamily="34" charset="0"/>
              <a:cs typeface="Arial Narrow" panose="020B0604020202020204" pitchFamily="34" charset="0"/>
            </a:endParaRPr>
          </a:p>
          <a:p>
            <a:pPr marL="285750" indent="-285750" algn="l">
              <a:buFont typeface="Arial" panose="020B0604020202020204" pitchFamily="34" charset="0"/>
              <a:buChar char="•"/>
            </a:pPr>
            <a:r>
              <a:rPr lang="en-GB">
                <a:latin typeface="Berlin Sans FB" panose="020E0602020502020306" pitchFamily="34" charset="0"/>
                <a:cs typeface="Arial Narrow" panose="020B0604020202020204" pitchFamily="34" charset="0"/>
              </a:rPr>
              <a:t>Conclusion</a:t>
            </a:r>
            <a:endParaRPr lang="en-US">
              <a:latin typeface="Berlin Sans FB" panose="020E0602020502020306" pitchFamily="34" charset="0"/>
              <a:cs typeface="Arial Narrow"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4"/>
          <p:cNvSpPr>
            <a:spLocks noGrp="1"/>
          </p:cNvSpPr>
          <p:nvPr>
            <p:ph type="title"/>
          </p:nvPr>
        </p:nvSpPr>
        <p:spPr>
          <a:xfrm>
            <a:off x="466725" y="188913"/>
            <a:ext cx="8229600" cy="1143000"/>
          </a:xfrm>
        </p:spPr>
        <p:txBody>
          <a:bodyPr/>
          <a:lstStyle/>
          <a:p>
            <a:pPr eaLnBrk="1" hangingPunct="1"/>
            <a:r>
              <a:rPr lang="en-GB" altLang="en-US" u="sng">
                <a:latin typeface="Broadway" pitchFamily="82" charset="0"/>
              </a:rPr>
              <a:t>Introduction</a:t>
            </a:r>
          </a:p>
        </p:txBody>
      </p:sp>
      <p:sp>
        <p:nvSpPr>
          <p:cNvPr id="4" name="Date Placeholder 3">
            <a:extLst>
              <a:ext uri="{FF2B5EF4-FFF2-40B4-BE49-F238E27FC236}">
                <a16:creationId xmlns:a16="http://schemas.microsoft.com/office/drawing/2014/main" id="{FEF43B10-FB2C-4184-97A2-207E47D71F01}"/>
              </a:ext>
            </a:extLst>
          </p:cNvPr>
          <p:cNvSpPr>
            <a:spLocks noGrp="1"/>
          </p:cNvSpPr>
          <p:nvPr>
            <p:ph type="dt" sz="quarter" idx="10"/>
          </p:nvPr>
        </p:nvSpPr>
        <p:spPr/>
        <p:txBody>
          <a:bodyPr/>
          <a:lstStyle/>
          <a:p>
            <a:pPr>
              <a:defRPr/>
            </a:pPr>
            <a:fld id="{C2654BDE-A40B-4F75-BA8E-E932E01343CC}" type="datetime1">
              <a:rPr lang="en-GB" altLang="en-US"/>
              <a:pPr>
                <a:defRPr/>
              </a:pPr>
              <a:t>11/12/2017</a:t>
            </a:fld>
            <a:endParaRPr lang="en-GB" altLang="en-US"/>
          </a:p>
        </p:txBody>
      </p:sp>
      <p:sp>
        <p:nvSpPr>
          <p:cNvPr id="5" name="Footer Placeholder 4">
            <a:extLst>
              <a:ext uri="{FF2B5EF4-FFF2-40B4-BE49-F238E27FC236}">
                <a16:creationId xmlns:a16="http://schemas.microsoft.com/office/drawing/2014/main" id="{3C869A1A-D3BC-44B3-B754-2125A7B5EB74}"/>
              </a:ext>
            </a:extLst>
          </p:cNvPr>
          <p:cNvSpPr>
            <a:spLocks noGrp="1"/>
          </p:cNvSpPr>
          <p:nvPr>
            <p:ph type="ftr" sz="quarter" idx="11"/>
          </p:nvPr>
        </p:nvSpPr>
        <p:spPr/>
        <p:txBody>
          <a:bodyPr/>
          <a:lstStyle/>
          <a:p>
            <a:pPr>
              <a:defRPr/>
            </a:pPr>
            <a:r>
              <a:rPr lang="en-GB" altLang="en-US"/>
              <a:t>Mary March</a:t>
            </a:r>
          </a:p>
        </p:txBody>
      </p:sp>
      <p:sp>
        <p:nvSpPr>
          <p:cNvPr id="8" name="TextBox 7">
            <a:extLst>
              <a:ext uri="{FF2B5EF4-FFF2-40B4-BE49-F238E27FC236}">
                <a16:creationId xmlns:a16="http://schemas.microsoft.com/office/drawing/2014/main" id="{48330653-5504-774E-8BFA-01FDC69816D5}"/>
              </a:ext>
            </a:extLst>
          </p:cNvPr>
          <p:cNvSpPr txBox="1"/>
          <p:nvPr/>
        </p:nvSpPr>
        <p:spPr>
          <a:xfrm>
            <a:off x="174443" y="2136338"/>
            <a:ext cx="8969557" cy="1477328"/>
          </a:xfrm>
          <a:prstGeom prst="rect">
            <a:avLst/>
          </a:prstGeom>
          <a:noFill/>
        </p:spPr>
        <p:txBody>
          <a:bodyPr wrap="square" anchor="t">
            <a:spAutoFit/>
          </a:bodyPr>
          <a:lstStyle/>
          <a:p>
            <a:r>
              <a:rPr lang="en-GB" dirty="0">
                <a:latin typeface="Berlin Sans FB"/>
                <a:cs typeface="Times New Roman" panose="02020603050405020304" pitchFamily="18" charset="0"/>
              </a:rPr>
              <a:t>Rings and Roses are a group of five individuals who have joined hands into becoming </a:t>
            </a:r>
            <a:r>
              <a:rPr lang="en-GB">
                <a:latin typeface="Berlin Sans FB"/>
                <a:cs typeface="Times New Roman" panose="02020603050405020304" pitchFamily="18" charset="0"/>
              </a:rPr>
              <a:t>a team. Our business is to plan weddings and create the ideal day for the clients. </a:t>
            </a:r>
          </a:p>
          <a:p>
            <a:r>
              <a:rPr lang="en-GB">
                <a:latin typeface="Berlin Sans FB"/>
                <a:cs typeface="Times New Roman" panose="02020603050405020304" pitchFamily="18" charset="0"/>
              </a:rPr>
              <a:t>The business will be based in Birmingham.</a:t>
            </a:r>
            <a:endParaRPr lang="en-US" dirty="0">
              <a:latin typeface="Berlin Sans FB"/>
            </a:endParaRPr>
          </a:p>
          <a:p>
            <a:endParaRPr lang="en-GB" dirty="0">
              <a:latin typeface="Berlin Sans FB"/>
              <a:cs typeface="Times New Roman" panose="02020603050405020304" pitchFamily="18" charset="0"/>
            </a:endParaRPr>
          </a:p>
          <a:p>
            <a:r>
              <a:rPr lang="en-GB" dirty="0">
                <a:latin typeface="Berlin Sans FB"/>
                <a:cs typeface="Times New Roman" panose="02020603050405020304" pitchFamily="18" charset="0"/>
              </a:rPr>
              <a:t>As wedding planners, making sure the client receives the best service is</a:t>
            </a:r>
            <a:r>
              <a:rPr lang="en-GB" dirty="0">
                <a:latin typeface="Berlin Sans FB"/>
              </a:rPr>
              <a:t> </a:t>
            </a:r>
            <a:r>
              <a:rPr lang="en-GB" dirty="0">
                <a:latin typeface="Berlin Sans FB"/>
                <a:cs typeface="Times New Roman" panose="02020603050405020304" pitchFamily="18" charset="0"/>
              </a:rPr>
              <a:t>the main </a:t>
            </a:r>
            <a:r>
              <a:rPr lang="en-GB">
                <a:latin typeface="Berlin Sans FB"/>
                <a:cs typeface="Times New Roman" panose="02020603050405020304" pitchFamily="18" charset="0"/>
              </a:rPr>
              <a:t>priority.</a:t>
            </a:r>
            <a:endParaRPr lang="en-GB" dirty="0">
              <a:latin typeface="Berlin Sans FB"/>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p:cNvSpPr>
          <p:nvPr>
            <p:ph type="title"/>
          </p:nvPr>
        </p:nvSpPr>
        <p:spPr/>
        <p:txBody>
          <a:bodyPr/>
          <a:lstStyle/>
          <a:p>
            <a:pPr eaLnBrk="1" hangingPunct="1"/>
            <a:r>
              <a:rPr lang="en-GB" altLang="en-US" u="sng">
                <a:latin typeface="Broadway" pitchFamily="82" charset="0"/>
              </a:rPr>
              <a:t>Aims and Objectives </a:t>
            </a:r>
          </a:p>
        </p:txBody>
      </p:sp>
      <p:sp>
        <p:nvSpPr>
          <p:cNvPr id="4" name="Date Placeholder 3">
            <a:extLst>
              <a:ext uri="{FF2B5EF4-FFF2-40B4-BE49-F238E27FC236}">
                <a16:creationId xmlns:a16="http://schemas.microsoft.com/office/drawing/2014/main" id="{389C8781-68C3-43D2-8D0E-D950CA6B9CFC}"/>
              </a:ext>
            </a:extLst>
          </p:cNvPr>
          <p:cNvSpPr>
            <a:spLocks noGrp="1"/>
          </p:cNvSpPr>
          <p:nvPr>
            <p:ph type="dt" sz="quarter" idx="10"/>
          </p:nvPr>
        </p:nvSpPr>
        <p:spPr/>
        <p:txBody>
          <a:bodyPr/>
          <a:lstStyle/>
          <a:p>
            <a:pPr>
              <a:defRPr/>
            </a:pPr>
            <a:fld id="{4C6C5FAC-584C-43A3-8901-F20A0EB59EB5}" type="datetime1">
              <a:rPr lang="en-GB" altLang="en-US"/>
              <a:pPr>
                <a:defRPr/>
              </a:pPr>
              <a:t>11/12/2017</a:t>
            </a:fld>
            <a:endParaRPr lang="en-GB" altLang="en-US"/>
          </a:p>
        </p:txBody>
      </p:sp>
      <p:sp>
        <p:nvSpPr>
          <p:cNvPr id="5" name="Footer Placeholder 4">
            <a:extLst>
              <a:ext uri="{FF2B5EF4-FFF2-40B4-BE49-F238E27FC236}">
                <a16:creationId xmlns:a16="http://schemas.microsoft.com/office/drawing/2014/main" id="{E3F6768F-A066-4816-B2CA-DF3478C99DF2}"/>
              </a:ext>
            </a:extLst>
          </p:cNvPr>
          <p:cNvSpPr>
            <a:spLocks noGrp="1"/>
          </p:cNvSpPr>
          <p:nvPr>
            <p:ph type="ftr" sz="quarter" idx="11"/>
          </p:nvPr>
        </p:nvSpPr>
        <p:spPr/>
        <p:txBody>
          <a:bodyPr/>
          <a:lstStyle/>
          <a:p>
            <a:pPr>
              <a:defRPr/>
            </a:pPr>
            <a:r>
              <a:rPr lang="en-GB" altLang="en-US"/>
              <a:t>Mary March</a:t>
            </a:r>
          </a:p>
        </p:txBody>
      </p:sp>
      <p:sp>
        <p:nvSpPr>
          <p:cNvPr id="9" name="TextBox 8">
            <a:extLst>
              <a:ext uri="{FF2B5EF4-FFF2-40B4-BE49-F238E27FC236}">
                <a16:creationId xmlns:a16="http://schemas.microsoft.com/office/drawing/2014/main" id="{7BA307BF-2AD5-224F-AF06-38DD7927A725}"/>
              </a:ext>
            </a:extLst>
          </p:cNvPr>
          <p:cNvSpPr txBox="1"/>
          <p:nvPr/>
        </p:nvSpPr>
        <p:spPr>
          <a:xfrm>
            <a:off x="457200" y="1417638"/>
            <a:ext cx="7665995" cy="4520981"/>
          </a:xfrm>
          <a:prstGeom prst="rect">
            <a:avLst/>
          </a:prstGeom>
          <a:noFill/>
        </p:spPr>
        <p:txBody>
          <a:bodyPr wrap="square" anchor="t">
            <a:spAutoFit/>
          </a:bodyPr>
          <a:lstStyle/>
          <a:p>
            <a:r>
              <a:rPr lang="en-GB" b="1" u="sng" dirty="0">
                <a:latin typeface="Berlin Sans FB" panose="020E0602020502020306" pitchFamily="34" charset="0"/>
                <a:ea typeface="Times New Roman" panose="02020603050405020304" pitchFamily="18" charset="0"/>
                <a:cs typeface="Times New Roman" panose="02020603050405020304" pitchFamily="18" charset="0"/>
              </a:rPr>
              <a:t>Aim</a:t>
            </a:r>
          </a:p>
          <a:p>
            <a:endParaRPr lang="en-GB" dirty="0">
              <a:latin typeface="Berlin Sans FB" panose="020E0602020502020306" pitchFamily="34" charset="0"/>
              <a:ea typeface="Times New Roman" panose="02020603050405020304" pitchFamily="18" charset="0"/>
              <a:cs typeface="Times New Roman" panose="02020603050405020304" pitchFamily="18" charset="0"/>
            </a:endParaRPr>
          </a:p>
          <a:p>
            <a:r>
              <a:rPr lang="en-GB" dirty="0">
                <a:latin typeface="Berlin Sans FB" panose="020E0602020502020306" pitchFamily="34" charset="0"/>
                <a:ea typeface="Times New Roman" panose="02020603050405020304" pitchFamily="18" charset="0"/>
                <a:cs typeface="Times New Roman" panose="02020603050405020304" pitchFamily="18" charset="0"/>
              </a:rPr>
              <a:t>The aim of the business is to ensure the clients dreams</a:t>
            </a:r>
            <a:r>
              <a:rPr lang="en-GB" sz="1800" dirty="0">
                <a:effectLst/>
                <a:latin typeface="Berlin Sans FB" panose="020E0602020502020306" pitchFamily="34" charset="0"/>
                <a:ea typeface="Times New Roman" panose="02020603050405020304" pitchFamily="18" charset="0"/>
                <a:cs typeface="Times New Roman" panose="02020603050405020304" pitchFamily="18" charset="0"/>
              </a:rPr>
              <a:t> and </a:t>
            </a:r>
            <a:r>
              <a:rPr lang="en-GB" dirty="0">
                <a:latin typeface="Berlin Sans FB" panose="020E0602020502020306" pitchFamily="34" charset="0"/>
                <a:ea typeface="Times New Roman" panose="02020603050405020304" pitchFamily="18" charset="0"/>
                <a:cs typeface="Times New Roman" panose="02020603050405020304" pitchFamily="18" charset="0"/>
              </a:rPr>
              <a:t>desires are reachable for their ultimate wedding. We can nurture</a:t>
            </a:r>
            <a:r>
              <a:rPr lang="en-GB">
                <a:latin typeface="Berlin Sans FB" panose="020E0602020502020306" pitchFamily="34" charset="0"/>
                <a:ea typeface="Times New Roman" panose="02020603050405020304" pitchFamily="18" charset="0"/>
                <a:cs typeface="Times New Roman" panose="02020603050405020304" pitchFamily="18" charset="0"/>
              </a:rPr>
              <a:t> the</a:t>
            </a:r>
            <a:r>
              <a:rPr lang="en-GB" dirty="0">
                <a:latin typeface="Berlin Sans FB" panose="020E0602020502020306" pitchFamily="34" charset="0"/>
                <a:ea typeface="Times New Roman" panose="02020603050405020304" pitchFamily="18" charset="0"/>
                <a:cs typeface="Times New Roman" panose="02020603050405020304" pitchFamily="18" charset="0"/>
              </a:rPr>
              <a:t> small</a:t>
            </a:r>
            <a:r>
              <a:rPr lang="en-GB" sz="1800" dirty="0">
                <a:effectLst/>
                <a:latin typeface="Berlin Sans FB" panose="020E0602020502020306" pitchFamily="34" charset="0"/>
                <a:ea typeface="Times New Roman" panose="02020603050405020304" pitchFamily="18" charset="0"/>
                <a:cs typeface="Times New Roman" panose="02020603050405020304" pitchFamily="18" charset="0"/>
              </a:rPr>
              <a:t> business</a:t>
            </a:r>
            <a:r>
              <a:rPr lang="en-GB" dirty="0">
                <a:latin typeface="Berlin Sans FB" panose="020E0602020502020306" pitchFamily="34" charset="0"/>
                <a:ea typeface="Times New Roman" panose="02020603050405020304" pitchFamily="18" charset="0"/>
                <a:cs typeface="Times New Roman" panose="02020603050405020304" pitchFamily="18" charset="0"/>
              </a:rPr>
              <a:t> into a well-known establishment by working hard </a:t>
            </a:r>
            <a:r>
              <a:rPr lang="en-GB" sz="1800" dirty="0">
                <a:effectLst/>
                <a:latin typeface="Berlin Sans FB" panose="020E0602020502020306" pitchFamily="34" charset="0"/>
                <a:ea typeface="Times New Roman" panose="02020603050405020304" pitchFamily="18" charset="0"/>
                <a:cs typeface="Times New Roman" panose="02020603050405020304" pitchFamily="18" charset="0"/>
              </a:rPr>
              <a:t>and </a:t>
            </a:r>
            <a:r>
              <a:rPr lang="en-GB" dirty="0">
                <a:latin typeface="Berlin Sans FB" panose="020E0602020502020306" pitchFamily="34" charset="0"/>
                <a:ea typeface="Times New Roman" panose="02020603050405020304" pitchFamily="18" charset="0"/>
                <a:cs typeface="Times New Roman" panose="02020603050405020304" pitchFamily="18" charset="0"/>
              </a:rPr>
              <a:t>being successful</a:t>
            </a:r>
            <a:r>
              <a:rPr lang="en-GB" sz="1800" dirty="0">
                <a:effectLst/>
                <a:latin typeface="Berlin Sans FB" panose="020E0602020502020306" pitchFamily="34" charset="0"/>
                <a:ea typeface="Times New Roman" panose="02020603050405020304" pitchFamily="18" charset="0"/>
                <a:cs typeface="Times New Roman" panose="02020603050405020304" pitchFamily="18" charset="0"/>
              </a:rPr>
              <a:t>.</a:t>
            </a:r>
            <a:r>
              <a:rPr lang="en-GB">
                <a:latin typeface="Berlin Sans FB" panose="020E0602020502020306" pitchFamily="34" charset="0"/>
                <a:ea typeface="Times New Roman" panose="02020603050405020304" pitchFamily="18" charset="0"/>
                <a:cs typeface="Times New Roman" panose="02020603050405020304" pitchFamily="18" charset="0"/>
              </a:rPr>
              <a:t> </a:t>
            </a:r>
            <a:endParaRPr lang="en-US" dirty="0"/>
          </a:p>
          <a:p>
            <a:endParaRPr lang="en-GB" dirty="0">
              <a:latin typeface="Berlin Sans FB" panose="020E0602020502020306" pitchFamily="34" charset="0"/>
              <a:ea typeface="Times New Roman" panose="02020603050405020304" pitchFamily="18" charset="0"/>
              <a:cs typeface="Times New Roman" panose="02020603050405020304" pitchFamily="18" charset="0"/>
            </a:endParaRPr>
          </a:p>
          <a:p>
            <a:r>
              <a:rPr lang="en-GB" b="1" u="sng" dirty="0">
                <a:latin typeface="Berlin Sans FB" panose="020E0602020502020306" pitchFamily="34" charset="0"/>
                <a:ea typeface="Times New Roman" panose="02020603050405020304" pitchFamily="18" charset="0"/>
                <a:cs typeface="Times New Roman" panose="02020603050405020304" pitchFamily="18" charset="0"/>
              </a:rPr>
              <a:t>Objectives</a:t>
            </a:r>
          </a:p>
          <a:p>
            <a:endParaRPr lang="en-GB" dirty="0">
              <a:latin typeface="Berlin Sans FB" panose="020E0602020502020306" pitchFamily="34" charset="0"/>
              <a:ea typeface="Times New Roman" panose="02020603050405020304" pitchFamily="18" charset="0"/>
              <a:cs typeface="Times New Roman" panose="02020603050405020304" pitchFamily="18" charset="0"/>
            </a:endParaRPr>
          </a:p>
          <a:p>
            <a:pPr marL="228600"/>
            <a:r>
              <a:rPr lang="en-GB">
                <a:latin typeface="Berlin Sans FB" panose="020E0602020502020306" pitchFamily="34" charset="0"/>
                <a:ea typeface="Times New Roman" panose="02020603050405020304" pitchFamily="18" charset="0"/>
                <a:cs typeface="Times New Roman" panose="02020603050405020304" pitchFamily="18" charset="0"/>
              </a:rPr>
              <a:t>• The </a:t>
            </a:r>
            <a:r>
              <a:rPr lang="en-GB" dirty="0">
                <a:latin typeface="Berlin Sans FB" panose="020E0602020502020306" pitchFamily="34" charset="0"/>
                <a:ea typeface="Times New Roman" panose="02020603050405020304" pitchFamily="18" charset="0"/>
                <a:cs typeface="Times New Roman" panose="02020603050405020304" pitchFamily="18" charset="0"/>
              </a:rPr>
              <a:t>business</a:t>
            </a:r>
            <a:r>
              <a:rPr lang="en-GB" sz="1800" dirty="0">
                <a:effectLst/>
                <a:latin typeface="Berlin Sans FB" panose="020E0602020502020306" pitchFamily="34" charset="0"/>
                <a:ea typeface="Times New Roman" panose="02020603050405020304" pitchFamily="18" charset="0"/>
                <a:cs typeface="Times New Roman" panose="02020603050405020304" pitchFamily="18" charset="0"/>
              </a:rPr>
              <a:t> will </a:t>
            </a:r>
            <a:r>
              <a:rPr lang="en-GB" dirty="0">
                <a:latin typeface="Berlin Sans FB" panose="020E0602020502020306" pitchFamily="34" charset="0"/>
                <a:ea typeface="Times New Roman" panose="02020603050405020304" pitchFamily="18" charset="0"/>
                <a:cs typeface="Times New Roman" panose="02020603050405020304" pitchFamily="18" charset="0"/>
              </a:rPr>
              <a:t>offer tailored packages </a:t>
            </a:r>
            <a:r>
              <a:rPr lang="en-GB" sz="1800" dirty="0">
                <a:effectLst/>
                <a:latin typeface="Berlin Sans FB" panose="020E0602020502020306" pitchFamily="34" charset="0"/>
                <a:ea typeface="Times New Roman" panose="02020603050405020304" pitchFamily="18" charset="0"/>
                <a:cs typeface="Times New Roman" panose="02020603050405020304" pitchFamily="18" charset="0"/>
              </a:rPr>
              <a:t>to</a:t>
            </a:r>
            <a:r>
              <a:rPr lang="en-GB" dirty="0">
                <a:latin typeface="Berlin Sans FB" panose="020E0602020502020306" pitchFamily="34" charset="0"/>
                <a:ea typeface="Times New Roman" panose="02020603050405020304" pitchFamily="18" charset="0"/>
                <a:cs typeface="Times New Roman" panose="02020603050405020304" pitchFamily="18" charset="0"/>
              </a:rPr>
              <a:t> suit</a:t>
            </a:r>
            <a:r>
              <a:rPr lang="en-GB" sz="1800" dirty="0">
                <a:effectLst/>
                <a:latin typeface="Berlin Sans FB" panose="020E0602020502020306" pitchFamily="34" charset="0"/>
                <a:ea typeface="Times New Roman" panose="02020603050405020304" pitchFamily="18" charset="0"/>
                <a:cs typeface="Times New Roman" panose="02020603050405020304" pitchFamily="18" charset="0"/>
              </a:rPr>
              <a:t> the </a:t>
            </a:r>
            <a:r>
              <a:rPr lang="en-GB" dirty="0">
                <a:latin typeface="Berlin Sans FB" panose="020E0602020502020306" pitchFamily="34" charset="0"/>
                <a:ea typeface="Times New Roman" panose="02020603050405020304" pitchFamily="18" charset="0"/>
                <a:cs typeface="Times New Roman" panose="02020603050405020304" pitchFamily="18" charset="0"/>
              </a:rPr>
              <a:t>needs </a:t>
            </a:r>
            <a:r>
              <a:rPr lang="en-GB" sz="1800" dirty="0">
                <a:effectLst/>
                <a:latin typeface="Berlin Sans FB" panose="020E0602020502020306" pitchFamily="34" charset="0"/>
                <a:ea typeface="Times New Roman" panose="02020603050405020304" pitchFamily="18" charset="0"/>
                <a:cs typeface="Times New Roman" panose="02020603050405020304" pitchFamily="18" charset="0"/>
              </a:rPr>
              <a:t>of </a:t>
            </a:r>
            <a:r>
              <a:rPr lang="en-GB" dirty="0">
                <a:latin typeface="Berlin Sans FB" panose="020E0602020502020306" pitchFamily="34" charset="0"/>
                <a:ea typeface="Times New Roman" panose="02020603050405020304" pitchFamily="18" charset="0"/>
                <a:cs typeface="Times New Roman" panose="02020603050405020304" pitchFamily="18" charset="0"/>
              </a:rPr>
              <a:t>each couple.</a:t>
            </a:r>
            <a:endParaRPr lang="en-GB" dirty="0"/>
          </a:p>
          <a:p>
            <a:pPr marL="228600"/>
            <a:endParaRPr lang="en-GB" dirty="0">
              <a:latin typeface="Berlin Sans FB" panose="020E0602020502020306" pitchFamily="34" charset="0"/>
              <a:ea typeface="Times New Roman" panose="02020603050405020304" pitchFamily="18" charset="0"/>
              <a:cs typeface="Times New Roman" panose="02020603050405020304" pitchFamily="18" charset="0"/>
            </a:endParaRPr>
          </a:p>
          <a:p>
            <a:pPr marL="228600"/>
            <a:r>
              <a:rPr lang="en-GB">
                <a:latin typeface="Berlin Sans FB" panose="020E0602020502020306" pitchFamily="34" charset="0"/>
                <a:ea typeface="Times New Roman" panose="02020603050405020304" pitchFamily="18" charset="0"/>
                <a:cs typeface="Times New Roman" panose="02020603050405020304" pitchFamily="18" charset="0"/>
              </a:rPr>
              <a:t>• Be </a:t>
            </a:r>
            <a:r>
              <a:rPr lang="en-GB" dirty="0">
                <a:latin typeface="Berlin Sans FB" panose="020E0602020502020306" pitchFamily="34" charset="0"/>
                <a:ea typeface="Times New Roman" panose="02020603050405020304" pitchFamily="18" charset="0"/>
                <a:cs typeface="Times New Roman" panose="02020603050405020304" pitchFamily="18" charset="0"/>
              </a:rPr>
              <a:t>highly recommended by the</a:t>
            </a:r>
            <a:r>
              <a:rPr lang="en-GB" sz="1800" dirty="0">
                <a:effectLst/>
                <a:latin typeface="Berlin Sans FB" panose="020E0602020502020306" pitchFamily="34" charset="0"/>
                <a:ea typeface="Times New Roman" panose="02020603050405020304" pitchFamily="18" charset="0"/>
                <a:cs typeface="Times New Roman" panose="02020603050405020304" pitchFamily="18" charset="0"/>
              </a:rPr>
              <a:t> </a:t>
            </a:r>
            <a:r>
              <a:rPr lang="en-GB" dirty="0">
                <a:latin typeface="Berlin Sans FB" panose="020E0602020502020306" pitchFamily="34" charset="0"/>
                <a:ea typeface="Times New Roman" panose="02020603050405020304" pitchFamily="18" charset="0"/>
                <a:cs typeface="Times New Roman" panose="02020603050405020304" pitchFamily="18" charset="0"/>
              </a:rPr>
              <a:t>customers</a:t>
            </a:r>
            <a:r>
              <a:rPr lang="en-GB" sz="1800" dirty="0">
                <a:effectLst/>
                <a:latin typeface="Berlin Sans FB" panose="020E0602020502020306" pitchFamily="34" charset="0"/>
                <a:ea typeface="Times New Roman" panose="02020603050405020304" pitchFamily="18" charset="0"/>
                <a:cs typeface="Times New Roman" panose="02020603050405020304" pitchFamily="18" charset="0"/>
              </a:rPr>
              <a:t>.</a:t>
            </a:r>
            <a:endParaRPr lang="en-GB" dirty="0">
              <a:cs typeface="Arial"/>
            </a:endParaRPr>
          </a:p>
          <a:p>
            <a:pPr marL="228600"/>
            <a:endParaRPr lang="en-GB" dirty="0">
              <a:latin typeface="Berlin Sans FB" panose="020E0602020502020306" pitchFamily="34" charset="0"/>
              <a:ea typeface="Times New Roman" panose="02020603050405020304" pitchFamily="18" charset="0"/>
              <a:cs typeface="Times New Roman" panose="02020603050405020304" pitchFamily="18" charset="0"/>
            </a:endParaRPr>
          </a:p>
          <a:p>
            <a:pPr marL="228600"/>
            <a:r>
              <a:rPr lang="en-GB">
                <a:latin typeface="Berlin Sans FB" panose="020E0602020502020306" pitchFamily="34" charset="0"/>
                <a:ea typeface="Times New Roman" panose="02020603050405020304" pitchFamily="18" charset="0"/>
                <a:cs typeface="Times New Roman" panose="02020603050405020304" pitchFamily="18" charset="0"/>
              </a:rPr>
              <a:t>• Get </a:t>
            </a:r>
            <a:r>
              <a:rPr lang="en-GB" dirty="0">
                <a:latin typeface="Berlin Sans FB" panose="020E0602020502020306" pitchFamily="34" charset="0"/>
                <a:ea typeface="Times New Roman" panose="02020603050405020304" pitchFamily="18" charset="0"/>
                <a:cs typeface="Times New Roman" panose="02020603050405020304" pitchFamily="18" charset="0"/>
              </a:rPr>
              <a:t>high success rates </a:t>
            </a:r>
            <a:r>
              <a:rPr lang="en-GB" sz="1800" dirty="0">
                <a:effectLst/>
                <a:latin typeface="Berlin Sans FB" panose="020E0602020502020306" pitchFamily="34" charset="0"/>
                <a:ea typeface="Times New Roman" panose="02020603050405020304" pitchFamily="18" charset="0"/>
                <a:cs typeface="Times New Roman" panose="02020603050405020304" pitchFamily="18" charset="0"/>
              </a:rPr>
              <a:t>to </a:t>
            </a:r>
            <a:r>
              <a:rPr lang="en-GB" dirty="0">
                <a:latin typeface="Berlin Sans FB" panose="020E0602020502020306" pitchFamily="34" charset="0"/>
                <a:ea typeface="Times New Roman" panose="02020603050405020304" pitchFamily="18" charset="0"/>
                <a:cs typeface="Times New Roman" panose="02020603050405020304" pitchFamily="18" charset="0"/>
              </a:rPr>
              <a:t>attract more customers</a:t>
            </a:r>
            <a:r>
              <a:rPr lang="en-GB" sz="1800" dirty="0">
                <a:effectLst/>
                <a:latin typeface="Berlin Sans FB" panose="020E0602020502020306" pitchFamily="34" charset="0"/>
                <a:ea typeface="Times New Roman" panose="02020603050405020304" pitchFamily="18" charset="0"/>
                <a:cs typeface="Times New Roman" panose="02020603050405020304" pitchFamily="18" charset="0"/>
              </a:rPr>
              <a:t>.</a:t>
            </a:r>
            <a:endParaRPr lang="en-GB" dirty="0">
              <a:cs typeface="Arial"/>
            </a:endParaRPr>
          </a:p>
          <a:p>
            <a:pPr marL="228600"/>
            <a:endParaRPr lang="en-GB" dirty="0">
              <a:latin typeface="Berlin Sans FB"/>
            </a:endParaRPr>
          </a:p>
          <a:p>
            <a:pPr marL="228600"/>
            <a:r>
              <a:rPr lang="en-GB">
                <a:latin typeface="Berlin Sans FB" panose="020E0602020502020306" pitchFamily="34" charset="0"/>
                <a:ea typeface="Times New Roman" panose="02020603050405020304" pitchFamily="18" charset="0"/>
                <a:cs typeface="Times New Roman" panose="02020603050405020304" pitchFamily="18" charset="0"/>
              </a:rPr>
              <a:t>• Business</a:t>
            </a:r>
            <a:r>
              <a:rPr lang="en-GB" dirty="0">
                <a:latin typeface="Berlin Sans FB" panose="020E0602020502020306" pitchFamily="34" charset="0"/>
                <a:ea typeface="Times New Roman" panose="02020603050405020304" pitchFamily="18" charset="0"/>
                <a:cs typeface="Times New Roman" panose="02020603050405020304" pitchFamily="18" charset="0"/>
              </a:rPr>
              <a:t> income </a:t>
            </a:r>
            <a:r>
              <a:rPr lang="en-GB" sz="1800" dirty="0">
                <a:effectLst/>
                <a:latin typeface="Berlin Sans FB" panose="020E0602020502020306" pitchFamily="34" charset="0"/>
                <a:ea typeface="Times New Roman" panose="02020603050405020304" pitchFamily="18" charset="0"/>
                <a:cs typeface="Times New Roman" panose="02020603050405020304" pitchFamily="18" charset="0"/>
              </a:rPr>
              <a:t>to </a:t>
            </a:r>
            <a:r>
              <a:rPr lang="en-GB" dirty="0">
                <a:latin typeface="Berlin Sans FB" panose="020E0602020502020306" pitchFamily="34" charset="0"/>
                <a:ea typeface="Times New Roman" panose="02020603050405020304" pitchFamily="18" charset="0"/>
                <a:cs typeface="Times New Roman" panose="02020603050405020304" pitchFamily="18" charset="0"/>
              </a:rPr>
              <a:t>increase modestly within </a:t>
            </a:r>
            <a:r>
              <a:rPr lang="en-GB" sz="1800" dirty="0">
                <a:effectLst/>
                <a:latin typeface="Berlin Sans FB" panose="020E0602020502020306" pitchFamily="34" charset="0"/>
                <a:ea typeface="Times New Roman" panose="02020603050405020304" pitchFamily="18" charset="0"/>
                <a:cs typeface="Times New Roman" panose="02020603050405020304" pitchFamily="18" charset="0"/>
              </a:rPr>
              <a:t>the </a:t>
            </a:r>
            <a:r>
              <a:rPr lang="en-GB" dirty="0">
                <a:latin typeface="Berlin Sans FB" panose="020E0602020502020306" pitchFamily="34" charset="0"/>
                <a:ea typeface="Times New Roman" panose="02020603050405020304" pitchFamily="18" charset="0"/>
                <a:cs typeface="Times New Roman" panose="02020603050405020304" pitchFamily="18" charset="0"/>
              </a:rPr>
              <a:t>second year</a:t>
            </a:r>
            <a:r>
              <a:rPr lang="en-GB" sz="1800" dirty="0">
                <a:effectLst/>
                <a:latin typeface="Berlin Sans FB" panose="020E0602020502020306" pitchFamily="34" charset="0"/>
                <a:ea typeface="Times New Roman" panose="02020603050405020304" pitchFamily="18" charset="0"/>
                <a:cs typeface="Times New Roman" panose="02020603050405020304" pitchFamily="18" charset="0"/>
              </a:rPr>
              <a:t>.</a:t>
            </a:r>
            <a:endParaRPr lang="en-GB" dirty="0"/>
          </a:p>
          <a:p>
            <a:pPr>
              <a:lnSpc>
                <a:spcPct val="107000"/>
              </a:lnSpc>
              <a:spcAft>
                <a:spcPts val="800"/>
              </a:spcAft>
            </a:pPr>
            <a:endParaRPr lang="en-GB" sz="1800" dirty="0">
              <a:latin typeface="Berlin Sans FB" panose="020E0602020502020306" pitchFamily="34" charset="0"/>
              <a:ea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p:cNvSpPr>
          <p:nvPr>
            <p:ph type="title"/>
          </p:nvPr>
        </p:nvSpPr>
        <p:spPr>
          <a:xfrm>
            <a:off x="458562" y="560862"/>
            <a:ext cx="8229600" cy="1143000"/>
          </a:xfrm>
        </p:spPr>
        <p:txBody>
          <a:bodyPr/>
          <a:lstStyle/>
          <a:p>
            <a:pPr eaLnBrk="1" hangingPunct="1"/>
            <a:r>
              <a:rPr lang="en-GB" altLang="en-US" u="sng">
                <a:latin typeface="Broadway" pitchFamily="82" charset="0"/>
              </a:rPr>
              <a:t>Mission and Vision/ </a:t>
            </a:r>
            <a:r>
              <a:rPr lang="en-GB" altLang="en-US" sz="4000" u="sng">
                <a:latin typeface="Broadway" pitchFamily="82" charset="0"/>
              </a:rPr>
              <a:t>Business description and purposes</a:t>
            </a:r>
          </a:p>
        </p:txBody>
      </p:sp>
      <p:sp>
        <p:nvSpPr>
          <p:cNvPr id="4" name="Date Placeholder 3">
            <a:extLst>
              <a:ext uri="{FF2B5EF4-FFF2-40B4-BE49-F238E27FC236}">
                <a16:creationId xmlns:a16="http://schemas.microsoft.com/office/drawing/2014/main" id="{544852E5-AC6E-405E-A3E6-CDF345C08AEC}"/>
              </a:ext>
            </a:extLst>
          </p:cNvPr>
          <p:cNvSpPr>
            <a:spLocks noGrp="1"/>
          </p:cNvSpPr>
          <p:nvPr>
            <p:ph type="dt" sz="quarter" idx="10"/>
          </p:nvPr>
        </p:nvSpPr>
        <p:spPr/>
        <p:txBody>
          <a:bodyPr/>
          <a:lstStyle/>
          <a:p>
            <a:pPr>
              <a:defRPr/>
            </a:pPr>
            <a:fld id="{13DF6455-2121-4A2D-846D-E85038EE51D4}" type="datetime1">
              <a:rPr lang="en-GB" altLang="en-US"/>
              <a:pPr>
                <a:defRPr/>
              </a:pPr>
              <a:t>11/12/2017</a:t>
            </a:fld>
            <a:endParaRPr lang="en-GB" altLang="en-US"/>
          </a:p>
        </p:txBody>
      </p:sp>
      <p:sp>
        <p:nvSpPr>
          <p:cNvPr id="5" name="Footer Placeholder 4">
            <a:extLst>
              <a:ext uri="{FF2B5EF4-FFF2-40B4-BE49-F238E27FC236}">
                <a16:creationId xmlns:a16="http://schemas.microsoft.com/office/drawing/2014/main" id="{C53659DD-917B-44FD-B5EB-A83257557C8F}"/>
              </a:ext>
            </a:extLst>
          </p:cNvPr>
          <p:cNvSpPr>
            <a:spLocks noGrp="1"/>
          </p:cNvSpPr>
          <p:nvPr>
            <p:ph type="ftr" sz="quarter" idx="11"/>
          </p:nvPr>
        </p:nvSpPr>
        <p:spPr/>
        <p:txBody>
          <a:bodyPr/>
          <a:lstStyle/>
          <a:p>
            <a:pPr>
              <a:defRPr/>
            </a:pPr>
            <a:r>
              <a:rPr lang="en-GB" altLang="en-US"/>
              <a:t>Mary March</a:t>
            </a:r>
          </a:p>
        </p:txBody>
      </p:sp>
      <p:sp>
        <p:nvSpPr>
          <p:cNvPr id="9" name="TextBox 8">
            <a:extLst>
              <a:ext uri="{FF2B5EF4-FFF2-40B4-BE49-F238E27FC236}">
                <a16:creationId xmlns:a16="http://schemas.microsoft.com/office/drawing/2014/main" id="{2AB5F8D9-FE2E-7140-A382-57E87B67E014}"/>
              </a:ext>
            </a:extLst>
          </p:cNvPr>
          <p:cNvSpPr txBox="1"/>
          <p:nvPr/>
        </p:nvSpPr>
        <p:spPr>
          <a:xfrm>
            <a:off x="759093" y="2428875"/>
            <a:ext cx="7628538" cy="3044680"/>
          </a:xfrm>
          <a:prstGeom prst="rect">
            <a:avLst/>
          </a:prstGeom>
          <a:noFill/>
        </p:spPr>
        <p:txBody>
          <a:bodyPr wrap="square" anchor="t">
            <a:spAutoFit/>
          </a:bodyPr>
          <a:lstStyle/>
          <a:p>
            <a:pPr>
              <a:lnSpc>
                <a:spcPct val="107000"/>
              </a:lnSpc>
              <a:spcAft>
                <a:spcPts val="800"/>
              </a:spcAft>
            </a:pPr>
            <a:r>
              <a:rPr lang="en-GB" sz="1800" dirty="0">
                <a:effectLst/>
                <a:latin typeface="Berlin Sans FB" panose="020E0602020502020306" pitchFamily="34" charset="0"/>
                <a:ea typeface="Times New Roman" panose="02020603050405020304" pitchFamily="18" charset="0"/>
                <a:cs typeface="Times New Roman" panose="02020603050405020304" pitchFamily="18" charset="0"/>
              </a:rPr>
              <a:t>The mission of </a:t>
            </a:r>
            <a:r>
              <a:rPr lang="en-GB" dirty="0">
                <a:latin typeface="Berlin Sans FB" panose="020E0602020502020306" pitchFamily="34" charset="0"/>
                <a:ea typeface="Times New Roman" panose="02020603050405020304" pitchFamily="18" charset="0"/>
                <a:cs typeface="Times New Roman" panose="02020603050405020304" pitchFamily="18" charset="0"/>
              </a:rPr>
              <a:t>Rings and Roses</a:t>
            </a:r>
            <a:r>
              <a:rPr lang="en-GB" sz="1800" dirty="0">
                <a:effectLst/>
                <a:latin typeface="Berlin Sans FB" panose="020E0602020502020306" pitchFamily="34" charset="0"/>
                <a:ea typeface="Times New Roman" panose="02020603050405020304" pitchFamily="18" charset="0"/>
                <a:cs typeface="Times New Roman" panose="02020603050405020304" pitchFamily="18" charset="0"/>
              </a:rPr>
              <a:t> is to form the ideal wedding to make </a:t>
            </a:r>
            <a:r>
              <a:rPr lang="en-GB" dirty="0">
                <a:latin typeface="Berlin Sans FB" panose="020E0602020502020306" pitchFamily="34" charset="0"/>
                <a:ea typeface="Times New Roman" panose="02020603050405020304" pitchFamily="18" charset="0"/>
                <a:cs typeface="Times New Roman" panose="02020603050405020304" pitchFamily="18" charset="0"/>
              </a:rPr>
              <a:t>clients </a:t>
            </a:r>
            <a:r>
              <a:rPr lang="en-GB" sz="1800" dirty="0">
                <a:effectLst/>
                <a:latin typeface="Berlin Sans FB" panose="020E0602020502020306" pitchFamily="34" charset="0"/>
                <a:ea typeface="Times New Roman" panose="02020603050405020304" pitchFamily="18" charset="0"/>
                <a:cs typeface="Times New Roman" panose="02020603050405020304" pitchFamily="18" charset="0"/>
              </a:rPr>
              <a:t>day special and memorable.</a:t>
            </a:r>
            <a:r>
              <a:rPr lang="en-GB" dirty="0">
                <a:latin typeface="Berlin Sans FB" panose="020E0602020502020306" pitchFamily="34" charset="0"/>
                <a:ea typeface="Times New Roman" panose="02020603050405020304" pitchFamily="18" charset="0"/>
                <a:cs typeface="Times New Roman" panose="02020603050405020304" pitchFamily="18" charset="0"/>
              </a:rPr>
              <a:t> </a:t>
            </a:r>
            <a:endParaRPr lang="en-GB" sz="1800" dirty="0">
              <a:effectLst/>
              <a:latin typeface="Berlin Sans FB" panose="020E0602020502020306"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a:latin typeface="Berlin Sans FB" panose="020E0602020502020306" pitchFamily="34" charset="0"/>
                <a:ea typeface="Times New Roman" panose="02020603050405020304" pitchFamily="18" charset="0"/>
                <a:cs typeface="Times New Roman" panose="02020603050405020304" pitchFamily="18" charset="0"/>
              </a:rPr>
              <a:t>Rings and Roses</a:t>
            </a:r>
            <a:r>
              <a:rPr lang="en-GB" sz="1800">
                <a:effectLst/>
                <a:latin typeface="Berlin Sans FB" panose="020E0602020502020306" pitchFamily="34" charset="0"/>
                <a:ea typeface="Times New Roman" panose="02020603050405020304" pitchFamily="18" charset="0"/>
                <a:cs typeface="Times New Roman" panose="02020603050405020304" pitchFamily="18" charset="0"/>
              </a:rPr>
              <a:t> </a:t>
            </a:r>
            <a:r>
              <a:rPr lang="en-GB" sz="1800" dirty="0">
                <a:effectLst/>
                <a:latin typeface="Berlin Sans FB" panose="020E0602020502020306" pitchFamily="34" charset="0"/>
                <a:ea typeface="Times New Roman" panose="02020603050405020304" pitchFamily="18" charset="0"/>
                <a:cs typeface="Times New Roman" panose="02020603050405020304" pitchFamily="18" charset="0"/>
              </a:rPr>
              <a:t>will organise and arrange everything the client needs for the wedding events</a:t>
            </a:r>
            <a:r>
              <a:rPr lang="en-GB" sz="1800">
                <a:effectLst/>
                <a:latin typeface="Berlin Sans FB" panose="020E0602020502020306" pitchFamily="34" charset="0"/>
                <a:ea typeface="Times New Roman" panose="02020603050405020304" pitchFamily="18" charset="0"/>
                <a:cs typeface="Times New Roman" panose="02020603050405020304" pitchFamily="18" charset="0"/>
              </a:rPr>
              <a:t>. </a:t>
            </a:r>
            <a:r>
              <a:rPr lang="en-GB">
                <a:latin typeface="Berlin Sans FB" panose="020E0602020502020306" pitchFamily="34" charset="0"/>
                <a:ea typeface="Times New Roman" panose="02020603050405020304" pitchFamily="18" charset="0"/>
                <a:cs typeface="Times New Roman" panose="02020603050405020304" pitchFamily="18" charset="0"/>
              </a:rPr>
              <a:t>The team</a:t>
            </a:r>
            <a:r>
              <a:rPr lang="en-GB" sz="1800">
                <a:effectLst/>
                <a:latin typeface="Berlin Sans FB" panose="020E0602020502020306" pitchFamily="34" charset="0"/>
                <a:ea typeface="Times New Roman" panose="02020603050405020304" pitchFamily="18" charset="0"/>
                <a:cs typeface="Times New Roman" panose="02020603050405020304" pitchFamily="18" charset="0"/>
              </a:rPr>
              <a:t> </a:t>
            </a:r>
            <a:r>
              <a:rPr lang="en-GB" sz="1800" dirty="0">
                <a:effectLst/>
                <a:latin typeface="Berlin Sans FB" panose="020E0602020502020306" pitchFamily="34" charset="0"/>
                <a:ea typeface="Times New Roman" panose="02020603050405020304" pitchFamily="18" charset="0"/>
                <a:cs typeface="Times New Roman" panose="02020603050405020304" pitchFamily="18" charset="0"/>
              </a:rPr>
              <a:t>will meet with the clients, handle all appointments and cater to their every need</a:t>
            </a:r>
            <a:r>
              <a:rPr lang="en-GB" sz="1800">
                <a:effectLst/>
                <a:latin typeface="Berlin Sans FB" panose="020E0602020502020306" pitchFamily="34" charset="0"/>
                <a:ea typeface="Times New Roman" panose="02020603050405020304" pitchFamily="18" charset="0"/>
                <a:cs typeface="Times New Roman" panose="02020603050405020304" pitchFamily="18" charset="0"/>
              </a:rPr>
              <a:t>. </a:t>
            </a:r>
          </a:p>
          <a:p>
            <a:pPr>
              <a:lnSpc>
                <a:spcPct val="107000"/>
              </a:lnSpc>
              <a:spcAft>
                <a:spcPts val="800"/>
              </a:spcAft>
            </a:pPr>
            <a:r>
              <a:rPr lang="en-GB" sz="1800">
                <a:effectLst/>
                <a:latin typeface="Berlin Sans FB" panose="020E0602020502020306" pitchFamily="34" charset="0"/>
                <a:ea typeface="Times New Roman" panose="02020603050405020304" pitchFamily="18" charset="0"/>
                <a:cs typeface="Times New Roman" panose="02020603050405020304" pitchFamily="18" charset="0"/>
              </a:rPr>
              <a:t>To </a:t>
            </a:r>
            <a:r>
              <a:rPr lang="en-GB" sz="1800" dirty="0">
                <a:effectLst/>
                <a:latin typeface="Berlin Sans FB" panose="020E0602020502020306" pitchFamily="34" charset="0"/>
                <a:ea typeface="Times New Roman" panose="02020603050405020304" pitchFamily="18" charset="0"/>
                <a:cs typeface="Times New Roman" panose="02020603050405020304" pitchFamily="18" charset="0"/>
              </a:rPr>
              <a:t>make sure the perfect day is created, we will go beyond our limits to meet their </a:t>
            </a:r>
            <a:r>
              <a:rPr lang="en-GB" sz="1800">
                <a:effectLst/>
                <a:latin typeface="Berlin Sans FB" panose="020E0602020502020306" pitchFamily="34" charset="0"/>
                <a:ea typeface="Times New Roman" panose="02020603050405020304" pitchFamily="18" charset="0"/>
                <a:cs typeface="Times New Roman" panose="02020603050405020304" pitchFamily="18" charset="0"/>
              </a:rPr>
              <a:t>expectations. Rings and Roses will deliver everything the client wishes for and will make sure it is all 100%. </a:t>
            </a:r>
          </a:p>
          <a:p>
            <a:pPr>
              <a:lnSpc>
                <a:spcPct val="107000"/>
              </a:lnSpc>
              <a:spcAft>
                <a:spcPts val="800"/>
              </a:spcAft>
            </a:pPr>
            <a:r>
              <a:rPr lang="en-GB">
                <a:latin typeface="Berlin Sans FB" panose="020E0602020502020306" pitchFamily="34" charset="0"/>
                <a:ea typeface="Times New Roman" panose="02020603050405020304" pitchFamily="18" charset="0"/>
                <a:cs typeface="Times New Roman" panose="02020603050405020304" pitchFamily="18" charset="0"/>
              </a:rPr>
              <a:t>Satisfied client means successful business!</a:t>
            </a:r>
            <a:endParaRPr lang="en-GB" sz="1800" dirty="0">
              <a:latin typeface="Berlin Sans FB" panose="020E0602020502020306" pitchFamily="34" charset="0"/>
              <a:ea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p:cNvSpPr>
          <p:nvPr>
            <p:ph type="title"/>
          </p:nvPr>
        </p:nvSpPr>
        <p:spPr>
          <a:xfrm>
            <a:off x="179388" y="188913"/>
            <a:ext cx="8229600" cy="1143000"/>
          </a:xfrm>
        </p:spPr>
        <p:txBody>
          <a:bodyPr/>
          <a:lstStyle/>
          <a:p>
            <a:pPr eaLnBrk="1" hangingPunct="1"/>
            <a:r>
              <a:rPr lang="en-GB" altLang="en-US" u="sng">
                <a:latin typeface="Broadway" pitchFamily="82" charset="0"/>
              </a:rPr>
              <a:t>Legal Compliances</a:t>
            </a:r>
          </a:p>
        </p:txBody>
      </p:sp>
      <p:sp>
        <p:nvSpPr>
          <p:cNvPr id="4" name="Date Placeholder 3">
            <a:extLst>
              <a:ext uri="{FF2B5EF4-FFF2-40B4-BE49-F238E27FC236}">
                <a16:creationId xmlns:a16="http://schemas.microsoft.com/office/drawing/2014/main" id="{29E8B07F-FC7A-4AC6-9C2E-5A1D21CF99B6}"/>
              </a:ext>
            </a:extLst>
          </p:cNvPr>
          <p:cNvSpPr>
            <a:spLocks noGrp="1"/>
          </p:cNvSpPr>
          <p:nvPr>
            <p:ph type="dt" sz="quarter" idx="10"/>
          </p:nvPr>
        </p:nvSpPr>
        <p:spPr/>
        <p:txBody>
          <a:bodyPr/>
          <a:lstStyle/>
          <a:p>
            <a:pPr>
              <a:defRPr/>
            </a:pPr>
            <a:fld id="{C42646B4-1ADF-47AE-B486-D5D6E23B0A98}" type="datetime1">
              <a:rPr lang="en-GB" altLang="en-US"/>
              <a:pPr>
                <a:defRPr/>
              </a:pPr>
              <a:t>11/12/2017</a:t>
            </a:fld>
            <a:endParaRPr lang="en-GB" altLang="en-US"/>
          </a:p>
        </p:txBody>
      </p:sp>
      <p:sp>
        <p:nvSpPr>
          <p:cNvPr id="5" name="Footer Placeholder 4">
            <a:extLst>
              <a:ext uri="{FF2B5EF4-FFF2-40B4-BE49-F238E27FC236}">
                <a16:creationId xmlns:a16="http://schemas.microsoft.com/office/drawing/2014/main" id="{3D31B27E-C89A-41BA-84E8-B4E906C6DFD6}"/>
              </a:ext>
            </a:extLst>
          </p:cNvPr>
          <p:cNvSpPr>
            <a:spLocks noGrp="1"/>
          </p:cNvSpPr>
          <p:nvPr>
            <p:ph type="ftr" sz="quarter" idx="11"/>
          </p:nvPr>
        </p:nvSpPr>
        <p:spPr/>
        <p:txBody>
          <a:bodyPr/>
          <a:lstStyle/>
          <a:p>
            <a:pPr>
              <a:defRPr/>
            </a:pPr>
            <a:r>
              <a:rPr lang="en-GB" altLang="en-US"/>
              <a:t>Mary March</a:t>
            </a:r>
          </a:p>
        </p:txBody>
      </p:sp>
      <p:sp>
        <p:nvSpPr>
          <p:cNvPr id="9" name="TextBox 8">
            <a:extLst>
              <a:ext uri="{FF2B5EF4-FFF2-40B4-BE49-F238E27FC236}">
                <a16:creationId xmlns:a16="http://schemas.microsoft.com/office/drawing/2014/main" id="{029443B1-181C-BF45-8038-DF1F39EEF691}"/>
              </a:ext>
            </a:extLst>
          </p:cNvPr>
          <p:cNvSpPr txBox="1"/>
          <p:nvPr/>
        </p:nvSpPr>
        <p:spPr>
          <a:xfrm>
            <a:off x="510961" y="1578759"/>
            <a:ext cx="7898027" cy="4572021"/>
          </a:xfrm>
          <a:prstGeom prst="rect">
            <a:avLst/>
          </a:prstGeom>
          <a:noFill/>
        </p:spPr>
        <p:txBody>
          <a:bodyPr wrap="square" anchor="t">
            <a:spAutoFit/>
          </a:bodyPr>
          <a:lstStyle/>
          <a:p>
            <a:pPr>
              <a:lnSpc>
                <a:spcPct val="107000"/>
              </a:lnSpc>
              <a:spcAft>
                <a:spcPts val="800"/>
              </a:spcAft>
            </a:pPr>
            <a:r>
              <a:rPr lang="en-GB" sz="1800" dirty="0">
                <a:effectLst/>
                <a:latin typeface="Berlin Sans FB" panose="020E0602020502020306" pitchFamily="34" charset="0"/>
                <a:ea typeface="Times New Roman" panose="02020603050405020304" pitchFamily="18" charset="0"/>
                <a:cs typeface="Times New Roman" panose="02020603050405020304" pitchFamily="18" charset="0"/>
              </a:rPr>
              <a:t>Ring and Roses will </a:t>
            </a:r>
            <a:r>
              <a:rPr lang="en-GB" dirty="0">
                <a:latin typeface="Berlin Sans FB" panose="020E0602020502020306" pitchFamily="34" charset="0"/>
                <a:ea typeface="Times New Roman" panose="02020603050405020304" pitchFamily="18" charset="0"/>
                <a:cs typeface="Times New Roman" panose="02020603050405020304" pitchFamily="18" charset="0"/>
              </a:rPr>
              <a:t>require</a:t>
            </a:r>
            <a:r>
              <a:rPr lang="en-GB" sz="1800" dirty="0">
                <a:effectLst/>
                <a:latin typeface="Berlin Sans FB" panose="020E0602020502020306" pitchFamily="34" charset="0"/>
                <a:ea typeface="Times New Roman" panose="02020603050405020304" pitchFamily="18" charset="0"/>
                <a:cs typeface="Times New Roman" panose="02020603050405020304" pitchFamily="18" charset="0"/>
              </a:rPr>
              <a:t> an agreement form within 24/48 hours which the client has to sign and maintain their part of the contract once we are hired. </a:t>
            </a:r>
          </a:p>
          <a:p>
            <a:pPr>
              <a:lnSpc>
                <a:spcPct val="107000"/>
              </a:lnSpc>
              <a:spcAft>
                <a:spcPts val="800"/>
              </a:spcAft>
            </a:pPr>
            <a:r>
              <a:rPr lang="en-GB" sz="1800" dirty="0">
                <a:effectLst/>
                <a:latin typeface="Berlin Sans FB" panose="020E0602020502020306" pitchFamily="34" charset="0"/>
                <a:ea typeface="Times New Roman" panose="02020603050405020304" pitchFamily="18" charset="0"/>
                <a:cs typeface="Times New Roman" panose="02020603050405020304" pitchFamily="18" charset="0"/>
              </a:rPr>
              <a:t>The contract includes:</a:t>
            </a:r>
          </a:p>
          <a:p>
            <a:pPr marL="285750" indent="-285750">
              <a:lnSpc>
                <a:spcPct val="107000"/>
              </a:lnSpc>
              <a:spcAft>
                <a:spcPts val="800"/>
              </a:spcAft>
              <a:buFont typeface="Arial" panose="020B0604020202020204" pitchFamily="34" charset="0"/>
              <a:buChar char="•"/>
            </a:pPr>
            <a:r>
              <a:rPr lang="en-GB" sz="1800" dirty="0">
                <a:effectLst/>
                <a:latin typeface="Berlin Sans FB" panose="020E0602020502020306" pitchFamily="34" charset="0"/>
                <a:ea typeface="Times New Roman" panose="02020603050405020304" pitchFamily="18" charset="0"/>
                <a:cs typeface="Times New Roman" panose="02020603050405020304" pitchFamily="18" charset="0"/>
              </a:rPr>
              <a:t>Wedding date.</a:t>
            </a:r>
            <a:endParaRPr lang="en-GB" sz="1800" dirty="0">
              <a:latin typeface="Berlin Sans FB" panose="020E0602020502020306" pitchFamily="34" charset="0"/>
              <a:ea typeface="Times New Roman" panose="02020603050405020304" pitchFamily="18" charset="0"/>
              <a:cs typeface="Times New Roman" panose="02020603050405020304" pitchFamily="18" charset="0"/>
            </a:endParaRPr>
          </a:p>
          <a:p>
            <a:pPr marL="285750" indent="-285750">
              <a:lnSpc>
                <a:spcPct val="107000"/>
              </a:lnSpc>
              <a:spcAft>
                <a:spcPts val="800"/>
              </a:spcAft>
              <a:buFont typeface="Arial"/>
              <a:buChar char="•"/>
            </a:pPr>
            <a:r>
              <a:rPr lang="en-GB" dirty="0">
                <a:latin typeface="Berlin Sans FB" panose="020E0602020502020306" pitchFamily="34" charset="0"/>
                <a:ea typeface="Times New Roman" panose="02020603050405020304" pitchFamily="18" charset="0"/>
                <a:cs typeface="Times New Roman" panose="02020603050405020304" pitchFamily="18" charset="0"/>
              </a:rPr>
              <a:t>Details of the bride and groom</a:t>
            </a:r>
            <a:r>
              <a:rPr lang="en-GB" sz="1800" dirty="0">
                <a:effectLst/>
                <a:latin typeface="Berlin Sans FB" panose="020E0602020502020306" pitchFamily="34" charset="0"/>
                <a:ea typeface="Times New Roman" panose="02020603050405020304" pitchFamily="18" charset="0"/>
                <a:cs typeface="Times New Roman" panose="02020603050405020304" pitchFamily="18" charset="0"/>
              </a:rPr>
              <a:t>.</a:t>
            </a:r>
            <a:endParaRPr lang="en-GB" dirty="0">
              <a:latin typeface="Berlin Sans FB" panose="020E0602020502020306" pitchFamily="34" charset="0"/>
              <a:ea typeface="Times New Roman" panose="02020603050405020304" pitchFamily="18" charset="0"/>
              <a:cs typeface="Times New Roman" panose="02020603050405020304" pitchFamily="18" charset="0"/>
            </a:endParaRPr>
          </a:p>
          <a:p>
            <a:pPr marL="285750" indent="-285750">
              <a:lnSpc>
                <a:spcPct val="107000"/>
              </a:lnSpc>
              <a:spcAft>
                <a:spcPts val="800"/>
              </a:spcAft>
              <a:buFont typeface="Arial"/>
              <a:buChar char="•"/>
            </a:pPr>
            <a:r>
              <a:rPr lang="en-GB" sz="1800" dirty="0">
                <a:effectLst/>
                <a:latin typeface="Berlin Sans FB" panose="020E0602020502020306" pitchFamily="34" charset="0"/>
                <a:ea typeface="Times New Roman" panose="02020603050405020304" pitchFamily="18" charset="0"/>
                <a:cs typeface="Times New Roman" panose="02020603050405020304" pitchFamily="18" charset="0"/>
              </a:rPr>
              <a:t>The compensation of the business. Total fees, initial deposit, and a payment schedule.</a:t>
            </a:r>
            <a:endParaRPr lang="en-GB" sz="1800" dirty="0">
              <a:latin typeface="Berlin Sans FB" panose="020E0602020502020306" pitchFamily="34" charset="0"/>
              <a:ea typeface="Times New Roman" panose="02020603050405020304" pitchFamily="18" charset="0"/>
              <a:cs typeface="Times New Roman" panose="02020603050405020304" pitchFamily="18" charset="0"/>
            </a:endParaRPr>
          </a:p>
          <a:p>
            <a:pPr marL="285750" indent="-285750">
              <a:lnSpc>
                <a:spcPct val="107000"/>
              </a:lnSpc>
              <a:spcAft>
                <a:spcPts val="800"/>
              </a:spcAft>
              <a:buFont typeface="Arial"/>
              <a:buChar char="•"/>
            </a:pPr>
            <a:r>
              <a:rPr lang="en-GB" sz="1800">
                <a:effectLst/>
                <a:latin typeface="Berlin Sans FB" panose="020E0602020502020306" pitchFamily="34" charset="0"/>
                <a:ea typeface="Times New Roman" panose="02020603050405020304" pitchFamily="18" charset="0"/>
                <a:cs typeface="Times New Roman" panose="02020603050405020304" pitchFamily="18" charset="0"/>
              </a:rPr>
              <a:t>Terms and Conditions </a:t>
            </a:r>
            <a:r>
              <a:rPr lang="en-GB" sz="1800" dirty="0">
                <a:effectLst/>
                <a:latin typeface="Berlin Sans FB" panose="020E0602020502020306" pitchFamily="34" charset="0"/>
                <a:ea typeface="Times New Roman" panose="02020603050405020304" pitchFamily="18" charset="0"/>
                <a:cs typeface="Times New Roman" panose="02020603050405020304" pitchFamily="18" charset="0"/>
              </a:rPr>
              <a:t>– </a:t>
            </a:r>
            <a:r>
              <a:rPr lang="en-GB" dirty="0">
                <a:latin typeface="Berlin Sans FB" panose="020E0602020502020306" pitchFamily="34" charset="0"/>
                <a:ea typeface="Times New Roman" panose="02020603050405020304" pitchFamily="18" charset="0"/>
                <a:cs typeface="Times New Roman" panose="02020603050405020304" pitchFamily="18" charset="0"/>
              </a:rPr>
              <a:t>each of the </a:t>
            </a:r>
            <a:r>
              <a:rPr lang="en-GB" sz="1800" dirty="0">
                <a:effectLst/>
                <a:latin typeface="Berlin Sans FB" panose="020E0602020502020306" pitchFamily="34" charset="0"/>
                <a:ea typeface="Times New Roman" panose="02020603050405020304" pitchFamily="18" charset="0"/>
                <a:cs typeface="Times New Roman" panose="02020603050405020304" pitchFamily="18" charset="0"/>
              </a:rPr>
              <a:t>roles as wedding planners.</a:t>
            </a:r>
            <a:endParaRPr lang="en-GB" sz="1800" dirty="0">
              <a:latin typeface="Berlin Sans FB" panose="020E0602020502020306" pitchFamily="34" charset="0"/>
              <a:ea typeface="Times New Roman" panose="02020603050405020304" pitchFamily="18" charset="0"/>
              <a:cs typeface="Times New Roman" panose="02020603050405020304" pitchFamily="18" charset="0"/>
            </a:endParaRPr>
          </a:p>
          <a:p>
            <a:pPr marL="285750" indent="-285750">
              <a:lnSpc>
                <a:spcPct val="107000"/>
              </a:lnSpc>
              <a:spcAft>
                <a:spcPts val="800"/>
              </a:spcAft>
              <a:buFont typeface="Arial"/>
              <a:buChar char="•"/>
            </a:pPr>
            <a:r>
              <a:rPr lang="en-GB" sz="1800" dirty="0">
                <a:effectLst/>
                <a:latin typeface="Berlin Sans FB" panose="020E0602020502020306" pitchFamily="34" charset="0"/>
                <a:ea typeface="Times New Roman" panose="02020603050405020304" pitchFamily="18" charset="0"/>
                <a:cs typeface="Times New Roman" panose="02020603050405020304" pitchFamily="18" charset="0"/>
              </a:rPr>
              <a:t>Description of services.</a:t>
            </a:r>
            <a:endParaRPr lang="en-GB" sz="1800" dirty="0">
              <a:latin typeface="Berlin Sans FB" panose="020E0602020502020306" pitchFamily="34" charset="0"/>
              <a:ea typeface="Times New Roman" panose="02020603050405020304" pitchFamily="18" charset="0"/>
              <a:cs typeface="Times New Roman" panose="02020603050405020304" pitchFamily="18" charset="0"/>
            </a:endParaRPr>
          </a:p>
          <a:p>
            <a:pPr marL="285750" indent="-285750">
              <a:lnSpc>
                <a:spcPct val="107000"/>
              </a:lnSpc>
              <a:spcAft>
                <a:spcPts val="800"/>
              </a:spcAft>
              <a:buFont typeface="Arial"/>
              <a:buChar char="•"/>
            </a:pPr>
            <a:r>
              <a:rPr lang="en-GB" sz="1800" dirty="0">
                <a:effectLst/>
                <a:latin typeface="Berlin Sans FB" panose="020E0602020502020306" pitchFamily="34" charset="0"/>
                <a:ea typeface="Times New Roman" panose="02020603050405020304" pitchFamily="18" charset="0"/>
                <a:cs typeface="Times New Roman" panose="02020603050405020304" pitchFamily="18" charset="0"/>
              </a:rPr>
              <a:t>Liability and legal issues.</a:t>
            </a:r>
            <a:endParaRPr lang="en-GB" sz="1800" dirty="0">
              <a:latin typeface="Berlin Sans FB" panose="020E0602020502020306" pitchFamily="34" charset="0"/>
              <a:ea typeface="Times New Roman" panose="02020603050405020304" pitchFamily="18" charset="0"/>
              <a:cs typeface="Times New Roman" panose="02020603050405020304" pitchFamily="18" charset="0"/>
            </a:endParaRPr>
          </a:p>
          <a:p>
            <a:pPr marL="285750" indent="-285750">
              <a:lnSpc>
                <a:spcPct val="107000"/>
              </a:lnSpc>
              <a:spcAft>
                <a:spcPts val="800"/>
              </a:spcAft>
              <a:buFont typeface="Arial"/>
              <a:buChar char="•"/>
            </a:pPr>
            <a:r>
              <a:rPr lang="en-GB" sz="1800" dirty="0">
                <a:effectLst/>
                <a:latin typeface="Berlin Sans FB" panose="020E0602020502020306" pitchFamily="34" charset="0"/>
                <a:ea typeface="Times New Roman" panose="02020603050405020304" pitchFamily="18" charset="0"/>
                <a:cs typeface="Times New Roman" panose="02020603050405020304" pitchFamily="18" charset="0"/>
              </a:rPr>
              <a:t>Signatures of clients.</a:t>
            </a:r>
            <a:endParaRPr lang="en-GB" sz="1800" dirty="0">
              <a:latin typeface="Berlin Sans FB" panose="020E0602020502020306" pitchFamily="34" charset="0"/>
              <a:ea typeface="Times New Roman" panose="02020603050405020304" pitchFamily="18" charset="0"/>
              <a:cs typeface="Times New Roman" panose="02020603050405020304" pitchFamily="18" charset="0"/>
            </a:endParaRPr>
          </a:p>
          <a:p>
            <a:pPr marL="285750" indent="-285750">
              <a:lnSpc>
                <a:spcPct val="107000"/>
              </a:lnSpc>
              <a:spcAft>
                <a:spcPts val="800"/>
              </a:spcAft>
              <a:buFont typeface="Arial"/>
              <a:buChar char="•"/>
            </a:pPr>
            <a:endParaRPr lang="en-GB" sz="1800" dirty="0">
              <a:latin typeface="Berlin Sans FB" panose="020E0602020502020306" pitchFamily="34" charset="0"/>
              <a:ea typeface="Times New Roman" panose="02020603050405020304" pitchFamily="18"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p:cNvSpPr>
          <p:nvPr>
            <p:ph type="title"/>
          </p:nvPr>
        </p:nvSpPr>
        <p:spPr/>
        <p:txBody>
          <a:bodyPr/>
          <a:lstStyle/>
          <a:p>
            <a:pPr eaLnBrk="1" hangingPunct="1"/>
            <a:r>
              <a:rPr lang="en-GB" altLang="en-US" u="sng">
                <a:latin typeface="Broadway" pitchFamily="82" charset="0"/>
              </a:rPr>
              <a:t>Management Process</a:t>
            </a:r>
          </a:p>
        </p:txBody>
      </p:sp>
      <p:sp>
        <p:nvSpPr>
          <p:cNvPr id="4" name="Date Placeholder 3">
            <a:extLst>
              <a:ext uri="{FF2B5EF4-FFF2-40B4-BE49-F238E27FC236}">
                <a16:creationId xmlns:a16="http://schemas.microsoft.com/office/drawing/2014/main" id="{08B62784-803A-4DAA-82F0-EF89F0DA3AF5}"/>
              </a:ext>
            </a:extLst>
          </p:cNvPr>
          <p:cNvSpPr>
            <a:spLocks noGrp="1"/>
          </p:cNvSpPr>
          <p:nvPr>
            <p:ph type="dt" sz="quarter" idx="10"/>
          </p:nvPr>
        </p:nvSpPr>
        <p:spPr/>
        <p:txBody>
          <a:bodyPr/>
          <a:lstStyle/>
          <a:p>
            <a:pPr>
              <a:defRPr/>
            </a:pPr>
            <a:fld id="{BFEA8610-70C2-48F7-AED7-5F19D16F3191}" type="datetime1">
              <a:rPr lang="en-GB" altLang="en-US"/>
              <a:pPr>
                <a:defRPr/>
              </a:pPr>
              <a:t>11/12/2017</a:t>
            </a:fld>
            <a:endParaRPr lang="en-GB" altLang="en-US"/>
          </a:p>
        </p:txBody>
      </p:sp>
      <p:sp>
        <p:nvSpPr>
          <p:cNvPr id="5" name="Footer Placeholder 4">
            <a:extLst>
              <a:ext uri="{FF2B5EF4-FFF2-40B4-BE49-F238E27FC236}">
                <a16:creationId xmlns:a16="http://schemas.microsoft.com/office/drawing/2014/main" id="{B6BC1862-63F6-4DC7-9BDA-B0280ED00401}"/>
              </a:ext>
            </a:extLst>
          </p:cNvPr>
          <p:cNvSpPr>
            <a:spLocks noGrp="1"/>
          </p:cNvSpPr>
          <p:nvPr>
            <p:ph type="ftr" sz="quarter" idx="11"/>
          </p:nvPr>
        </p:nvSpPr>
        <p:spPr/>
        <p:txBody>
          <a:bodyPr/>
          <a:lstStyle/>
          <a:p>
            <a:pPr>
              <a:defRPr/>
            </a:pPr>
            <a:r>
              <a:rPr lang="en-GB" altLang="en-US"/>
              <a:t>Mary March</a:t>
            </a:r>
          </a:p>
        </p:txBody>
      </p:sp>
      <p:sp>
        <p:nvSpPr>
          <p:cNvPr id="7" name="TextBox 6">
            <a:extLst>
              <a:ext uri="{FF2B5EF4-FFF2-40B4-BE49-F238E27FC236}">
                <a16:creationId xmlns:a16="http://schemas.microsoft.com/office/drawing/2014/main" id="{5A1CB9EE-266D-394E-9D82-73416AC25FD3}"/>
              </a:ext>
            </a:extLst>
          </p:cNvPr>
          <p:cNvSpPr txBox="1"/>
          <p:nvPr/>
        </p:nvSpPr>
        <p:spPr>
          <a:xfrm>
            <a:off x="457200" y="1860421"/>
            <a:ext cx="8346988" cy="2075696"/>
          </a:xfrm>
          <a:prstGeom prst="rect">
            <a:avLst/>
          </a:prstGeom>
          <a:noFill/>
        </p:spPr>
        <p:txBody>
          <a:bodyPr wrap="square" anchor="t">
            <a:spAutoFit/>
          </a:bodyPr>
          <a:lstStyle/>
          <a:p>
            <a:pPr>
              <a:lnSpc>
                <a:spcPct val="107000"/>
              </a:lnSpc>
              <a:spcAft>
                <a:spcPts val="800"/>
              </a:spcAft>
            </a:pPr>
            <a:r>
              <a:rPr lang="en-GB" sz="1800" dirty="0">
                <a:effectLst/>
                <a:latin typeface="Berlin Sans FB" panose="020E0602020502020306" pitchFamily="34" charset="0"/>
                <a:ea typeface="Times New Roman" panose="02020603050405020304" pitchFamily="18" charset="0"/>
                <a:cs typeface="Times New Roman" panose="02020603050405020304" pitchFamily="18" charset="0"/>
              </a:rPr>
              <a:t>The wedding planning market is usually high in price, but we have our clients’ best interests at heart. Our prices are suitable and affordable because to us the biggest price is the smile on their face after a successful ending.</a:t>
            </a:r>
            <a:r>
              <a:rPr lang="en-GB">
                <a:latin typeface="Berlin Sans FB" panose="020E0602020502020306" pitchFamily="34" charset="0"/>
                <a:ea typeface="Times New Roman" panose="02020603050405020304" pitchFamily="18" charset="0"/>
                <a:cs typeface="Times New Roman" panose="02020603050405020304" pitchFamily="18" charset="0"/>
              </a:rPr>
              <a:t> </a:t>
            </a:r>
          </a:p>
          <a:p>
            <a:pPr>
              <a:lnSpc>
                <a:spcPct val="107000"/>
              </a:lnSpc>
              <a:spcAft>
                <a:spcPts val="800"/>
              </a:spcAft>
            </a:pPr>
            <a:endParaRPr lang="en-GB">
              <a:latin typeface="Berlin Sans FB" panose="020E0602020502020306"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a:latin typeface="Berlin Sans FB" panose="020E0602020502020306" pitchFamily="34" charset="0"/>
                <a:ea typeface="Times New Roman" panose="02020603050405020304" pitchFamily="18" charset="0"/>
                <a:cs typeface="Times New Roman" panose="02020603050405020304" pitchFamily="18" charset="0"/>
              </a:rPr>
              <a:t>The wedding packages come in various prices depending on the client’s requirements and budget.</a:t>
            </a:r>
            <a:endParaRPr lang="en-GB" dirty="0">
              <a:latin typeface="Calibri" panose="020F0502020204030204" pitchFamily="34" charset="0"/>
              <a:ea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F45BE2E0-2B9B-EE49-AA7C-87BFAF310158}"/>
              </a:ext>
            </a:extLst>
          </p:cNvPr>
          <p:cNvSpPr>
            <a:spLocks noGrp="1"/>
          </p:cNvSpPr>
          <p:nvPr>
            <p:ph type="dt" sz="half" idx="10"/>
          </p:nvPr>
        </p:nvSpPr>
        <p:spPr/>
        <p:txBody>
          <a:bodyPr/>
          <a:lstStyle/>
          <a:p>
            <a:pPr>
              <a:defRPr/>
            </a:pPr>
            <a:fld id="{D8BE10FA-F376-4597-8841-EDC104F15039}" type="datetime1">
              <a:rPr lang="en-GB" altLang="en-US" smtClean="0"/>
              <a:pPr>
                <a:defRPr/>
              </a:pPr>
              <a:t>11/12/2017</a:t>
            </a:fld>
            <a:endParaRPr lang="en-GB" altLang="en-US"/>
          </a:p>
        </p:txBody>
      </p:sp>
      <p:sp>
        <p:nvSpPr>
          <p:cNvPr id="5" name="Footer Placeholder 4">
            <a:extLst>
              <a:ext uri="{FF2B5EF4-FFF2-40B4-BE49-F238E27FC236}">
                <a16:creationId xmlns:a16="http://schemas.microsoft.com/office/drawing/2014/main" id="{D5ADB000-152F-A643-A6B4-4C3B5B27C1EF}"/>
              </a:ext>
            </a:extLst>
          </p:cNvPr>
          <p:cNvSpPr>
            <a:spLocks noGrp="1"/>
          </p:cNvSpPr>
          <p:nvPr>
            <p:ph type="ftr" sz="quarter" idx="11"/>
          </p:nvPr>
        </p:nvSpPr>
        <p:spPr/>
        <p:txBody>
          <a:bodyPr/>
          <a:lstStyle/>
          <a:p>
            <a:pPr>
              <a:defRPr/>
            </a:pPr>
            <a:r>
              <a:rPr lang="en-GB" altLang="en-US"/>
              <a:t>Mary March</a:t>
            </a:r>
          </a:p>
        </p:txBody>
      </p:sp>
      <p:sp>
        <p:nvSpPr>
          <p:cNvPr id="7" name="TextBox 6">
            <a:extLst>
              <a:ext uri="{FF2B5EF4-FFF2-40B4-BE49-F238E27FC236}">
                <a16:creationId xmlns:a16="http://schemas.microsoft.com/office/drawing/2014/main" id="{F1015CFB-CD87-D04F-A264-9923BB24BB9C}"/>
              </a:ext>
            </a:extLst>
          </p:cNvPr>
          <p:cNvSpPr txBox="1"/>
          <p:nvPr/>
        </p:nvSpPr>
        <p:spPr>
          <a:xfrm>
            <a:off x="250825" y="1385888"/>
            <a:ext cx="8580651" cy="4287199"/>
          </a:xfrm>
          <a:prstGeom prst="rect">
            <a:avLst/>
          </a:prstGeom>
          <a:noFill/>
        </p:spPr>
        <p:txBody>
          <a:bodyPr wrap="square" anchor="t">
            <a:spAutoFit/>
          </a:bodyPr>
          <a:lstStyle/>
          <a:p>
            <a:r>
              <a:rPr lang="en-GB" sz="1800">
                <a:effectLst/>
                <a:latin typeface="Berlin Sans FB" panose="020E0602020502020306" pitchFamily="34" charset="0"/>
                <a:ea typeface="Times New Roman" panose="02020603050405020304" pitchFamily="18" charset="0"/>
                <a:cs typeface="Times New Roman" panose="02020603050405020304" pitchFamily="18" charset="0"/>
              </a:rPr>
              <a:t>Out of the </a:t>
            </a:r>
            <a:r>
              <a:rPr lang="en-GB" sz="1800" dirty="0">
                <a:effectLst/>
                <a:latin typeface="Berlin Sans FB" panose="020E0602020502020306" pitchFamily="34" charset="0"/>
                <a:ea typeface="Times New Roman" panose="02020603050405020304" pitchFamily="18" charset="0"/>
                <a:cs typeface="Times New Roman" panose="02020603050405020304" pitchFamily="18" charset="0"/>
              </a:rPr>
              <a:t>3 packages, we would like to introduce the premium package which is the most common. The premium package </a:t>
            </a:r>
            <a:r>
              <a:rPr lang="en-GB" sz="1800">
                <a:effectLst/>
                <a:latin typeface="Berlin Sans FB" panose="020E0602020502020306" pitchFamily="34" charset="0"/>
                <a:ea typeface="Times New Roman" panose="02020603050405020304" pitchFamily="18" charset="0"/>
                <a:cs typeface="Times New Roman" panose="02020603050405020304" pitchFamily="18" charset="0"/>
              </a:rPr>
              <a:t>includes:</a:t>
            </a:r>
          </a:p>
          <a:p>
            <a:endParaRPr lang="en-US" dirty="0">
              <a:cs typeface="Arial"/>
            </a:endParaRPr>
          </a:p>
          <a:p>
            <a:pPr>
              <a:lnSpc>
                <a:spcPct val="107000"/>
              </a:lnSpc>
              <a:spcAft>
                <a:spcPts val="800"/>
              </a:spcAft>
            </a:pPr>
            <a:r>
              <a:rPr lang="en-GB" sz="1800">
                <a:effectLst/>
                <a:latin typeface="Berlin Sans FB" panose="020E0602020502020306" pitchFamily="34" charset="0"/>
                <a:ea typeface="Times New Roman" panose="02020603050405020304" pitchFamily="18" charset="0"/>
                <a:cs typeface="Times New Roman" panose="02020603050405020304" pitchFamily="18" charset="0"/>
              </a:rPr>
              <a:t>■ The </a:t>
            </a:r>
            <a:r>
              <a:rPr lang="en-GB" sz="1800" dirty="0">
                <a:effectLst/>
                <a:latin typeface="Berlin Sans FB" panose="020E0602020502020306" pitchFamily="34" charset="0"/>
                <a:ea typeface="Times New Roman" panose="02020603050405020304" pitchFamily="18" charset="0"/>
                <a:cs typeface="Times New Roman" panose="02020603050405020304" pitchFamily="18" charset="0"/>
              </a:rPr>
              <a:t>venue, which has seating capacity for up to 350 guests (car park depending on venue)</a:t>
            </a:r>
            <a:endParaRPr lang="en-GB" sz="1800" dirty="0">
              <a:latin typeface="Times New Roman"/>
              <a:ea typeface="Times New Roman" panose="02020603050405020304" pitchFamily="18" charset="0"/>
              <a:cs typeface="Times New Roman" panose="02020603050405020304" pitchFamily="18" charset="0"/>
            </a:endParaRPr>
          </a:p>
          <a:p>
            <a:pPr>
              <a:lnSpc>
                <a:spcPct val="107000"/>
              </a:lnSpc>
              <a:spcAft>
                <a:spcPts val="800"/>
              </a:spcAft>
            </a:pPr>
            <a:r>
              <a:rPr lang="en-GB" sz="1800">
                <a:effectLst/>
                <a:latin typeface="Berlin Sans FB" panose="020E0602020502020306" pitchFamily="34" charset="0"/>
                <a:ea typeface="Times New Roman" panose="02020603050405020304" pitchFamily="18" charset="0"/>
                <a:cs typeface="Times New Roman" panose="02020603050405020304" pitchFamily="18" charset="0"/>
              </a:rPr>
              <a:t>■ Red </a:t>
            </a:r>
            <a:r>
              <a:rPr lang="en-GB" sz="1800" dirty="0">
                <a:effectLst/>
                <a:latin typeface="Berlin Sans FB" panose="020E0602020502020306" pitchFamily="34" charset="0"/>
                <a:ea typeface="Times New Roman" panose="02020603050405020304" pitchFamily="18" charset="0"/>
                <a:cs typeface="Times New Roman" panose="02020603050405020304" pitchFamily="18" charset="0"/>
              </a:rPr>
              <a:t>carpet</a:t>
            </a:r>
            <a:endParaRPr lang="en-GB" sz="1800" dirty="0">
              <a:latin typeface="Times New Roman"/>
              <a:ea typeface="Times New Roman" panose="02020603050405020304" pitchFamily="18" charset="0"/>
              <a:cs typeface="Times New Roman" panose="02020603050405020304" pitchFamily="18" charset="0"/>
            </a:endParaRPr>
          </a:p>
          <a:p>
            <a:pPr>
              <a:lnSpc>
                <a:spcPct val="107000"/>
              </a:lnSpc>
              <a:spcAft>
                <a:spcPts val="800"/>
              </a:spcAft>
            </a:pPr>
            <a:r>
              <a:rPr lang="en-GB" sz="1800">
                <a:effectLst/>
                <a:latin typeface="Berlin Sans FB" panose="020E0602020502020306" pitchFamily="34" charset="0"/>
                <a:ea typeface="Times New Roman" panose="02020603050405020304" pitchFamily="18" charset="0"/>
                <a:cs typeface="Times New Roman" panose="02020603050405020304" pitchFamily="18" charset="0"/>
              </a:rPr>
              <a:t>■ Catering</a:t>
            </a:r>
            <a:r>
              <a:rPr lang="en-GB" sz="1800" dirty="0">
                <a:effectLst/>
                <a:latin typeface="Berlin Sans FB" panose="020E0602020502020306" pitchFamily="34" charset="0"/>
                <a:ea typeface="Times New Roman" panose="02020603050405020304" pitchFamily="18" charset="0"/>
                <a:cs typeface="Times New Roman" panose="02020603050405020304" pitchFamily="18" charset="0"/>
              </a:rPr>
              <a:t>/food services</a:t>
            </a:r>
            <a:endParaRPr lang="en-GB" sz="1800" dirty="0">
              <a:latin typeface="Times New Roman"/>
              <a:ea typeface="Times New Roman" panose="02020603050405020304" pitchFamily="18" charset="0"/>
              <a:cs typeface="Times New Roman" panose="02020603050405020304" pitchFamily="18" charset="0"/>
            </a:endParaRPr>
          </a:p>
          <a:p>
            <a:pPr>
              <a:lnSpc>
                <a:spcPct val="107000"/>
              </a:lnSpc>
              <a:spcAft>
                <a:spcPts val="800"/>
              </a:spcAft>
            </a:pPr>
            <a:r>
              <a:rPr lang="en-GB" sz="1800">
                <a:effectLst/>
                <a:latin typeface="Berlin Sans FB" panose="020E0602020502020306" pitchFamily="34" charset="0"/>
                <a:ea typeface="Times New Roman" panose="02020603050405020304" pitchFamily="18" charset="0"/>
                <a:cs typeface="Times New Roman" panose="02020603050405020304" pitchFamily="18" charset="0"/>
              </a:rPr>
              <a:t>■ Decorations </a:t>
            </a:r>
            <a:r>
              <a:rPr lang="en-GB" sz="1800" dirty="0">
                <a:effectLst/>
                <a:latin typeface="Berlin Sans FB" panose="020E0602020502020306" pitchFamily="34" charset="0"/>
                <a:ea typeface="Times New Roman" panose="02020603050405020304" pitchFamily="18" charset="0"/>
                <a:cs typeface="Times New Roman" panose="02020603050405020304" pitchFamily="18" charset="0"/>
              </a:rPr>
              <a:t>(stage, chair, table and flowers according to theme)</a:t>
            </a:r>
            <a:endParaRPr lang="en-GB" sz="1800" dirty="0">
              <a:latin typeface="Times New Roman"/>
              <a:ea typeface="Times New Roman" panose="02020603050405020304" pitchFamily="18" charset="0"/>
              <a:cs typeface="Times New Roman" panose="02020603050405020304" pitchFamily="18" charset="0"/>
            </a:endParaRPr>
          </a:p>
          <a:p>
            <a:pPr>
              <a:lnSpc>
                <a:spcPct val="107000"/>
              </a:lnSpc>
              <a:spcAft>
                <a:spcPts val="800"/>
              </a:spcAft>
            </a:pPr>
            <a:r>
              <a:rPr lang="en-GB" sz="1800">
                <a:effectLst/>
                <a:latin typeface="Berlin Sans FB" panose="020E0602020502020306" pitchFamily="34" charset="0"/>
                <a:ea typeface="Times New Roman" panose="02020603050405020304" pitchFamily="18" charset="0"/>
                <a:cs typeface="Times New Roman" panose="02020603050405020304" pitchFamily="18" charset="0"/>
              </a:rPr>
              <a:t>■ Cake </a:t>
            </a:r>
            <a:r>
              <a:rPr lang="en-GB" sz="1800" dirty="0">
                <a:effectLst/>
                <a:latin typeface="Berlin Sans FB" panose="020E0602020502020306" pitchFamily="34" charset="0"/>
                <a:ea typeface="Times New Roman" panose="02020603050405020304" pitchFamily="18" charset="0"/>
                <a:cs typeface="Times New Roman" panose="02020603050405020304" pitchFamily="18" charset="0"/>
              </a:rPr>
              <a:t>(various choices)</a:t>
            </a:r>
            <a:endParaRPr lang="en-GB" sz="1800" dirty="0">
              <a:latin typeface="Times New Roman"/>
              <a:ea typeface="Times New Roman" panose="02020603050405020304" pitchFamily="18" charset="0"/>
              <a:cs typeface="Times New Roman" panose="02020603050405020304" pitchFamily="18" charset="0"/>
            </a:endParaRPr>
          </a:p>
          <a:p>
            <a:pPr>
              <a:lnSpc>
                <a:spcPct val="107000"/>
              </a:lnSpc>
              <a:spcAft>
                <a:spcPts val="800"/>
              </a:spcAft>
            </a:pPr>
            <a:r>
              <a:rPr lang="en-GB" sz="1800" u="sng">
                <a:effectLst/>
                <a:latin typeface="Berlin Sans FB" panose="020E0602020502020306" pitchFamily="34" charset="0"/>
                <a:ea typeface="Times New Roman" panose="02020603050405020304" pitchFamily="18" charset="0"/>
                <a:cs typeface="Times New Roman" panose="02020603050405020304" pitchFamily="18" charset="0"/>
              </a:rPr>
              <a:t>Price of package - </a:t>
            </a:r>
            <a:r>
              <a:rPr lang="en-GB" sz="1800" u="sng" dirty="0">
                <a:effectLst/>
                <a:latin typeface="Berlin Sans FB" panose="020E0602020502020306" pitchFamily="34" charset="0"/>
                <a:ea typeface="Times New Roman" panose="02020603050405020304" pitchFamily="18" charset="0"/>
                <a:cs typeface="Times New Roman" panose="02020603050405020304" pitchFamily="18" charset="0"/>
              </a:rPr>
              <a:t>£15,000</a:t>
            </a:r>
            <a:r>
              <a:rPr lang="en-GB" dirty="0">
                <a:latin typeface="Berlin Sans FB" panose="020E0602020502020306" pitchFamily="34" charset="0"/>
                <a:ea typeface="Times New Roman" panose="02020603050405020304" pitchFamily="18" charset="0"/>
                <a:cs typeface="Times New Roman" panose="02020603050405020304" pitchFamily="18" charset="0"/>
              </a:rPr>
              <a:t> </a:t>
            </a:r>
            <a:endParaRPr lang="en-GB" sz="1800" dirty="0">
              <a:latin typeface="Berlin Sans FB" panose="020E0602020502020306"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sz="1800" u="sng" dirty="0">
                <a:effectLst/>
                <a:latin typeface="Berlin Sans FB" panose="020E0602020502020306" pitchFamily="34" charset="0"/>
                <a:ea typeface="Times New Roman" panose="02020603050405020304" pitchFamily="18" charset="0"/>
                <a:cs typeface="Times New Roman" panose="02020603050405020304" pitchFamily="18" charset="0"/>
              </a:rPr>
              <a:t>£2000 – our price (excluding the package) (£500 initial deposit)</a:t>
            </a:r>
            <a:endParaRPr lang="en-GB" sz="1800" u="sng" dirty="0">
              <a:latin typeface="Berlin Sans FB" panose="020E0602020502020306" pitchFamily="34" charset="0"/>
              <a:ea typeface="Times New Roman" panose="02020603050405020304" pitchFamily="18" charset="0"/>
              <a:cs typeface="Times New Roman" panose="02020603050405020304" pitchFamily="18" charset="0"/>
            </a:endParaRPr>
          </a:p>
          <a:p>
            <a:pPr>
              <a:lnSpc>
                <a:spcPct val="107000"/>
              </a:lnSpc>
              <a:spcAft>
                <a:spcPts val="800"/>
              </a:spcAft>
            </a:pPr>
            <a:endParaRPr lang="en-US" dirty="0"/>
          </a:p>
        </p:txBody>
      </p:sp>
      <p:sp>
        <p:nvSpPr>
          <p:cNvPr id="9" name="Rectangle 2">
            <a:extLst>
              <a:ext uri="{FF2B5EF4-FFF2-40B4-BE49-F238E27FC236}">
                <a16:creationId xmlns:a16="http://schemas.microsoft.com/office/drawing/2014/main" id="{90EC0FB5-09A5-5A45-A2A3-AF98B5E63093}"/>
              </a:ext>
            </a:extLst>
          </p:cNvPr>
          <p:cNvSpPr>
            <a:spLocks noGrp="1"/>
          </p:cNvSpPr>
          <p:nvPr>
            <p:ph type="title"/>
          </p:nvPr>
        </p:nvSpPr>
        <p:spPr>
          <a:xfrm>
            <a:off x="465137" y="93892"/>
            <a:ext cx="8229600" cy="1143000"/>
          </a:xfrm>
        </p:spPr>
        <p:txBody>
          <a:bodyPr/>
          <a:lstStyle/>
          <a:p>
            <a:pPr eaLnBrk="1" hangingPunct="1"/>
            <a:r>
              <a:rPr lang="en-GB" altLang="en-US" u="sng">
                <a:latin typeface="Broadway" pitchFamily="82" charset="0"/>
              </a:rPr>
              <a:t>Management Process cont...</a:t>
            </a:r>
          </a:p>
        </p:txBody>
      </p:sp>
    </p:spTree>
    <p:extLst>
      <p:ext uri="{BB962C8B-B14F-4D97-AF65-F5344CB8AC3E}">
        <p14:creationId xmlns:p14="http://schemas.microsoft.com/office/powerpoint/2010/main" val="39022598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EE1EA-5862-3A4F-8311-88C77E8A7865}"/>
              </a:ext>
            </a:extLst>
          </p:cNvPr>
          <p:cNvSpPr>
            <a:spLocks noGrp="1"/>
          </p:cNvSpPr>
          <p:nvPr>
            <p:ph type="title"/>
          </p:nvPr>
        </p:nvSpPr>
        <p:spPr/>
        <p:txBody>
          <a:bodyPr/>
          <a:lstStyle/>
          <a:p>
            <a:r>
              <a:rPr lang="en-GB" u="sng">
                <a:latin typeface="Broadway" pitchFamily="82" charset="0"/>
              </a:rPr>
              <a:t>Management Process/ Adminstration</a:t>
            </a:r>
            <a:endParaRPr lang="en-US" u="sng">
              <a:latin typeface="Broadway" pitchFamily="82" charset="0"/>
            </a:endParaRPr>
          </a:p>
        </p:txBody>
      </p:sp>
      <p:sp>
        <p:nvSpPr>
          <p:cNvPr id="3" name="Content Placeholder 2">
            <a:extLst>
              <a:ext uri="{FF2B5EF4-FFF2-40B4-BE49-F238E27FC236}">
                <a16:creationId xmlns:a16="http://schemas.microsoft.com/office/drawing/2014/main" id="{AAC615FB-170F-C643-8359-BA795A3C2A6D}"/>
              </a:ext>
            </a:extLst>
          </p:cNvPr>
          <p:cNvSpPr>
            <a:spLocks noGrp="1"/>
          </p:cNvSpPr>
          <p:nvPr>
            <p:ph idx="1"/>
          </p:nvPr>
        </p:nvSpPr>
        <p:spPr>
          <a:xfrm>
            <a:off x="250825" y="1729741"/>
            <a:ext cx="8229600" cy="3917032"/>
          </a:xfrm>
        </p:spPr>
        <p:txBody>
          <a:bodyPr/>
          <a:lstStyle/>
          <a:p>
            <a:pPr marL="0" indent="0">
              <a:buNone/>
            </a:pPr>
            <a:r>
              <a:rPr lang="en-GB" sz="1800">
                <a:latin typeface="Berlin Sans FB"/>
                <a:cs typeface="Times New Roman" panose="02020603050405020304" pitchFamily="18" charset="0"/>
              </a:rPr>
              <a:t>Each one of the members will have their own roles within the business. Managing and dealing with general queries and enquiries, booking in and making appointments with clients, arranging venue and the decorations for the wedding, finance - handling cash and discussing the financial side of things and also social media – posting pictures, videos and writing status’ to promote the business. </a:t>
            </a:r>
            <a:endParaRPr lang="en-GB" sz="1800">
              <a:latin typeface="Berlin Sans FB" panose="020E0602020502020306" pitchFamily="34" charset="0"/>
            </a:endParaRPr>
          </a:p>
          <a:p>
            <a:pPr marL="0" indent="0">
              <a:buNone/>
            </a:pPr>
            <a:endParaRPr lang="en-GB" sz="1800">
              <a:latin typeface="Berlin Sans FB" panose="020E0602020502020306" pitchFamily="34" charset="0"/>
            </a:endParaRPr>
          </a:p>
          <a:p>
            <a:pPr marL="0" indent="0">
              <a:lnSpc>
                <a:spcPct val="107000"/>
              </a:lnSpc>
              <a:spcAft>
                <a:spcPts val="800"/>
              </a:spcAft>
              <a:buNone/>
            </a:pPr>
            <a:r>
              <a:rPr lang="en-GB" sz="1800" b="1" u="sng">
                <a:latin typeface="Berlin Sans FB"/>
                <a:cs typeface="Times New Roman" panose="02020603050405020304" pitchFamily="18" charset="0"/>
              </a:rPr>
              <a:t>Operating Hours</a:t>
            </a:r>
          </a:p>
          <a:p>
            <a:pPr>
              <a:lnSpc>
                <a:spcPct val="107000"/>
              </a:lnSpc>
              <a:spcAft>
                <a:spcPts val="800"/>
              </a:spcAft>
            </a:pPr>
            <a:r>
              <a:rPr lang="en-GB" sz="1800">
                <a:latin typeface="Berlin Sans FB"/>
                <a:cs typeface="Times New Roman" panose="02020603050405020304" pitchFamily="18" charset="0"/>
              </a:rPr>
              <a:t>The team of Rings and Roses will be working flexible hours and be available for the clients at all times for any queries/enquiries. Clients can contact the team via phone, email or social media.</a:t>
            </a:r>
            <a:endParaRPr lang="en-GB" sz="1800">
              <a:latin typeface="Berlin Sans FB" panose="020E0602020502020306" pitchFamily="34" charset="0"/>
            </a:endParaRPr>
          </a:p>
          <a:p>
            <a:pPr marL="0" indent="0">
              <a:buNone/>
            </a:pPr>
            <a:endParaRPr lang="en-US" sz="1800">
              <a:latin typeface="Berlin Sans FB" panose="020E0602020502020306" pitchFamily="34" charset="0"/>
            </a:endParaRPr>
          </a:p>
        </p:txBody>
      </p:sp>
      <p:sp>
        <p:nvSpPr>
          <p:cNvPr id="4" name="Date Placeholder 3">
            <a:extLst>
              <a:ext uri="{FF2B5EF4-FFF2-40B4-BE49-F238E27FC236}">
                <a16:creationId xmlns:a16="http://schemas.microsoft.com/office/drawing/2014/main" id="{77AB4909-B22C-264E-9641-0BE7ECDE9F32}"/>
              </a:ext>
            </a:extLst>
          </p:cNvPr>
          <p:cNvSpPr>
            <a:spLocks noGrp="1"/>
          </p:cNvSpPr>
          <p:nvPr>
            <p:ph type="dt" sz="half" idx="10"/>
          </p:nvPr>
        </p:nvSpPr>
        <p:spPr/>
        <p:txBody>
          <a:bodyPr/>
          <a:lstStyle/>
          <a:p>
            <a:pPr>
              <a:defRPr/>
            </a:pPr>
            <a:fld id="{D8BE10FA-F376-4597-8841-EDC104F15039}" type="datetime1">
              <a:rPr lang="en-GB" altLang="en-US" smtClean="0"/>
              <a:pPr>
                <a:defRPr/>
              </a:pPr>
              <a:t>11/12/2017</a:t>
            </a:fld>
            <a:endParaRPr lang="en-GB" altLang="en-US"/>
          </a:p>
        </p:txBody>
      </p:sp>
      <p:sp>
        <p:nvSpPr>
          <p:cNvPr id="5" name="Footer Placeholder 4">
            <a:extLst>
              <a:ext uri="{FF2B5EF4-FFF2-40B4-BE49-F238E27FC236}">
                <a16:creationId xmlns:a16="http://schemas.microsoft.com/office/drawing/2014/main" id="{35FBC76C-6FC3-704F-AD11-5ECC51719EEE}"/>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42244686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422B8-B67C-41C6-831E-EAA9EB33B2FE}"/>
              </a:ext>
            </a:extLst>
          </p:cNvPr>
          <p:cNvSpPr>
            <a:spLocks noGrp="1"/>
          </p:cNvSpPr>
          <p:nvPr>
            <p:ph type="title"/>
          </p:nvPr>
        </p:nvSpPr>
        <p:spPr>
          <a:xfrm>
            <a:off x="467266" y="648231"/>
            <a:ext cx="8199433" cy="1032428"/>
          </a:xfrm>
        </p:spPr>
        <p:txBody>
          <a:bodyPr/>
          <a:lstStyle/>
          <a:p>
            <a:r>
              <a:rPr lang="en-GB" u="sng">
                <a:latin typeface="Broadway"/>
              </a:rPr>
              <a:t>Management Process/ Marketing</a:t>
            </a:r>
            <a:endParaRPr lang="en-US" dirty="0">
              <a:latin typeface="Broadway"/>
            </a:endParaRPr>
          </a:p>
          <a:p>
            <a:endParaRPr lang="en-GB" dirty="0"/>
          </a:p>
        </p:txBody>
      </p:sp>
      <p:sp>
        <p:nvSpPr>
          <p:cNvPr id="3" name="Content Placeholder 2">
            <a:extLst>
              <a:ext uri="{FF2B5EF4-FFF2-40B4-BE49-F238E27FC236}">
                <a16:creationId xmlns:a16="http://schemas.microsoft.com/office/drawing/2014/main" id="{E4F814C2-04B9-41EC-9F26-30FED63FE177}"/>
              </a:ext>
            </a:extLst>
          </p:cNvPr>
          <p:cNvSpPr>
            <a:spLocks noGrp="1"/>
          </p:cNvSpPr>
          <p:nvPr>
            <p:ph idx="1"/>
          </p:nvPr>
        </p:nvSpPr>
        <p:spPr/>
        <p:txBody>
          <a:bodyPr/>
          <a:lstStyle/>
          <a:p>
            <a:pPr marL="0" indent="0">
              <a:buNone/>
            </a:pPr>
            <a:endParaRPr lang="en-GB" sz="1800" b="1" u="sng" dirty="0">
              <a:latin typeface="Berlin Sans FB"/>
            </a:endParaRPr>
          </a:p>
          <a:p>
            <a:r>
              <a:rPr lang="en-GB" sz="1800" dirty="0">
                <a:latin typeface="Berlin Sans FB"/>
              </a:rPr>
              <a:t>By attending wedding fairs, Rings and Roses can show potential clients the packages and showcase what services</a:t>
            </a:r>
            <a:r>
              <a:rPr lang="en-GB" sz="1800">
                <a:latin typeface="Berlin Sans FB"/>
              </a:rPr>
              <a:t> can be offered.</a:t>
            </a:r>
          </a:p>
          <a:p>
            <a:pPr marL="0" indent="0">
              <a:buNone/>
            </a:pPr>
            <a:r>
              <a:rPr lang="en-GB" sz="1800">
                <a:latin typeface="Berlin Sans FB"/>
              </a:rPr>
              <a:t> </a:t>
            </a:r>
          </a:p>
          <a:p>
            <a:r>
              <a:rPr lang="en-GB" sz="1800">
                <a:latin typeface="Berlin Sans FB"/>
              </a:rPr>
              <a:t>Researching </a:t>
            </a:r>
            <a:r>
              <a:rPr lang="en-GB" sz="1800" dirty="0">
                <a:latin typeface="Berlin Sans FB"/>
              </a:rPr>
              <a:t>on the internet will give ideas and inspirations, compare prices and competition, and also check out social media sites.</a:t>
            </a:r>
          </a:p>
          <a:p>
            <a:endParaRPr lang="en-GB" sz="1800">
              <a:latin typeface="Berlin Sans FB"/>
            </a:endParaRPr>
          </a:p>
          <a:p>
            <a:r>
              <a:rPr lang="en-GB" sz="1800">
                <a:latin typeface="Berlin Sans FB"/>
              </a:rPr>
              <a:t>Talking to other wedding planners, we can find out how much they charge and challenge their price. Moreover, get ideas on how to improve our skills and services from experienced wedding planners.</a:t>
            </a:r>
            <a:endParaRPr lang="en-GB" sz="1800" dirty="0">
              <a:latin typeface="Berlin Sans FB"/>
            </a:endParaRPr>
          </a:p>
        </p:txBody>
      </p:sp>
      <p:sp>
        <p:nvSpPr>
          <p:cNvPr id="4" name="Date Placeholder 3">
            <a:extLst>
              <a:ext uri="{FF2B5EF4-FFF2-40B4-BE49-F238E27FC236}">
                <a16:creationId xmlns:a16="http://schemas.microsoft.com/office/drawing/2014/main" id="{D33322D3-80E9-4A46-97B8-AA27F4F32487}"/>
              </a:ext>
            </a:extLst>
          </p:cNvPr>
          <p:cNvSpPr>
            <a:spLocks noGrp="1"/>
          </p:cNvSpPr>
          <p:nvPr>
            <p:ph type="dt" sz="half" idx="10"/>
          </p:nvPr>
        </p:nvSpPr>
        <p:spPr/>
        <p:txBody>
          <a:bodyPr/>
          <a:lstStyle/>
          <a:p>
            <a:pPr>
              <a:defRPr/>
            </a:pPr>
            <a:fld id="{D8BE10FA-F376-4597-8841-EDC104F15039}" type="datetime1">
              <a:rPr lang="en-GB" altLang="en-US"/>
              <a:pPr>
                <a:defRPr/>
              </a:pPr>
              <a:t>11/12/2017</a:t>
            </a:fld>
            <a:endParaRPr lang="en-GB" altLang="en-US"/>
          </a:p>
        </p:txBody>
      </p:sp>
      <p:sp>
        <p:nvSpPr>
          <p:cNvPr id="5" name="Footer Placeholder 4">
            <a:extLst>
              <a:ext uri="{FF2B5EF4-FFF2-40B4-BE49-F238E27FC236}">
                <a16:creationId xmlns:a16="http://schemas.microsoft.com/office/drawing/2014/main" id="{899FA47C-7C98-4CED-8061-7A03DAEEC9AF}"/>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20575810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F066A-9187-42CF-83D4-5B6550129286}"/>
              </a:ext>
            </a:extLst>
          </p:cNvPr>
          <p:cNvSpPr>
            <a:spLocks noGrp="1"/>
          </p:cNvSpPr>
          <p:nvPr>
            <p:ph type="title"/>
          </p:nvPr>
        </p:nvSpPr>
        <p:spPr>
          <a:xfrm>
            <a:off x="457200" y="152718"/>
            <a:ext cx="8229600" cy="1143000"/>
          </a:xfrm>
        </p:spPr>
        <p:txBody>
          <a:bodyPr/>
          <a:lstStyle/>
          <a:p>
            <a:r>
              <a:rPr lang="en-GB" u="sng">
                <a:latin typeface="Broadway"/>
              </a:rPr>
              <a:t>Management Process/ Marketing cont...</a:t>
            </a:r>
            <a:endParaRPr lang="en-US">
              <a:latin typeface="Broadway"/>
            </a:endParaRPr>
          </a:p>
        </p:txBody>
      </p:sp>
      <p:sp>
        <p:nvSpPr>
          <p:cNvPr id="3" name="Content Placeholder 2">
            <a:extLst>
              <a:ext uri="{FF2B5EF4-FFF2-40B4-BE49-F238E27FC236}">
                <a16:creationId xmlns:a16="http://schemas.microsoft.com/office/drawing/2014/main" id="{3275601A-7599-413D-BF33-7575BE125D2E}"/>
              </a:ext>
            </a:extLst>
          </p:cNvPr>
          <p:cNvSpPr>
            <a:spLocks noGrp="1"/>
          </p:cNvSpPr>
          <p:nvPr>
            <p:ph idx="1"/>
          </p:nvPr>
        </p:nvSpPr>
        <p:spPr>
          <a:xfrm>
            <a:off x="342900" y="1105218"/>
            <a:ext cx="8229600" cy="3917032"/>
          </a:xfrm>
        </p:spPr>
        <p:txBody>
          <a:bodyPr/>
          <a:lstStyle/>
          <a:p>
            <a:pPr marL="0" indent="0">
              <a:buNone/>
            </a:pPr>
            <a:endParaRPr lang="en-GB" sz="1800" dirty="0">
              <a:latin typeface="Berlin Sans FB"/>
            </a:endParaRPr>
          </a:p>
          <a:p>
            <a:pPr marL="0" indent="0">
              <a:buNone/>
            </a:pPr>
            <a:r>
              <a:rPr lang="en-GB" sz="1800" b="1" u="sng" dirty="0">
                <a:latin typeface="Berlin Sans FB"/>
              </a:rPr>
              <a:t>Snapchat</a:t>
            </a:r>
            <a:endParaRPr lang="en-GB" sz="1800" b="1" dirty="0">
              <a:latin typeface="Berlin Sans FB"/>
            </a:endParaRPr>
          </a:p>
          <a:p>
            <a:pPr marL="0" indent="0">
              <a:buNone/>
            </a:pPr>
            <a:r>
              <a:rPr lang="en-GB" sz="1800">
                <a:latin typeface="Berlin Sans FB"/>
              </a:rPr>
              <a:t>Snapchat </a:t>
            </a:r>
            <a:r>
              <a:rPr lang="en-GB" sz="1800" dirty="0">
                <a:latin typeface="Berlin Sans FB"/>
              </a:rPr>
              <a:t>is an image messaging multimedia mobile app which is very popular. Viewing snaps (pictures and videos) will give the clients the opportunity to see the wedding organisations in action.</a:t>
            </a:r>
          </a:p>
          <a:p>
            <a:pPr marL="0" indent="0">
              <a:buNone/>
            </a:pPr>
            <a:r>
              <a:rPr lang="en-GB" sz="1800" dirty="0">
                <a:latin typeface="Berlin Sans FB"/>
              </a:rPr>
              <a:t>Rings and Roses will get advertised the more snaps get viewed. </a:t>
            </a:r>
          </a:p>
          <a:p>
            <a:pPr marL="0" indent="0">
              <a:buNone/>
            </a:pPr>
            <a:r>
              <a:rPr lang="en-GB" sz="1800" dirty="0">
                <a:latin typeface="Berlin Sans FB"/>
              </a:rPr>
              <a:t>Questions and queries can be asked through messaging via snapchat too.</a:t>
            </a:r>
          </a:p>
          <a:p>
            <a:pPr marL="0" indent="0">
              <a:buNone/>
            </a:pPr>
            <a:r>
              <a:rPr lang="en-GB" sz="1800">
                <a:latin typeface="Berlin Sans FB"/>
              </a:rPr>
              <a:t>Snapchat </a:t>
            </a:r>
            <a:r>
              <a:rPr lang="en-GB" sz="1800" dirty="0">
                <a:latin typeface="Berlin Sans FB"/>
              </a:rPr>
              <a:t>also provides personalised filters, which the team will create for the clients as a complimentary gift.</a:t>
            </a:r>
          </a:p>
          <a:p>
            <a:pPr marL="0" indent="0">
              <a:buNone/>
            </a:pPr>
            <a:endParaRPr lang="en-GB" sz="1800">
              <a:latin typeface="Berlin Sans FB"/>
            </a:endParaRPr>
          </a:p>
          <a:p>
            <a:pPr marL="0" indent="0">
              <a:buNone/>
            </a:pPr>
            <a:r>
              <a:rPr lang="en-GB" sz="1800" b="1" u="sng">
                <a:latin typeface="Berlin Sans FB"/>
              </a:rPr>
              <a:t>Facebook</a:t>
            </a:r>
          </a:p>
          <a:p>
            <a:pPr marL="0" indent="0">
              <a:buNone/>
            </a:pPr>
            <a:r>
              <a:rPr lang="en-GB" sz="1800">
                <a:latin typeface="Berlin Sans FB"/>
              </a:rPr>
              <a:t>Facebook is used by a wide variety of people and business owners. Business pages can be created where it allows</a:t>
            </a:r>
            <a:r>
              <a:rPr lang="en-GB" sz="1800">
                <a:latin typeface="Berlin Sans FB"/>
                <a:cs typeface="Arial"/>
              </a:rPr>
              <a:t> users to post pictures, videos and  write status’. It will also allow clients to recognise the business of Rings and Roses. We</a:t>
            </a:r>
            <a:r>
              <a:rPr lang="en-GB" sz="1800">
                <a:latin typeface="Berlin Sans FB"/>
              </a:rPr>
              <a:t> can advertise the business to attract attention to a higher volume of potential clients.</a:t>
            </a:r>
            <a:endParaRPr lang="en-GB" sz="1800" dirty="0">
              <a:latin typeface="Berlin Sans FB"/>
            </a:endParaRPr>
          </a:p>
        </p:txBody>
      </p:sp>
      <p:sp>
        <p:nvSpPr>
          <p:cNvPr id="4" name="Date Placeholder 3">
            <a:extLst>
              <a:ext uri="{FF2B5EF4-FFF2-40B4-BE49-F238E27FC236}">
                <a16:creationId xmlns:a16="http://schemas.microsoft.com/office/drawing/2014/main" id="{DA5870A2-AC3C-4EF1-A367-F8AA2E0200A3}"/>
              </a:ext>
            </a:extLst>
          </p:cNvPr>
          <p:cNvSpPr>
            <a:spLocks noGrp="1"/>
          </p:cNvSpPr>
          <p:nvPr>
            <p:ph type="dt" sz="half" idx="10"/>
          </p:nvPr>
        </p:nvSpPr>
        <p:spPr/>
        <p:txBody>
          <a:bodyPr/>
          <a:lstStyle/>
          <a:p>
            <a:pPr>
              <a:defRPr/>
            </a:pPr>
            <a:fld id="{D8BE10FA-F376-4597-8841-EDC104F15039}" type="datetime1">
              <a:rPr lang="en-GB" altLang="en-US"/>
              <a:pPr>
                <a:defRPr/>
              </a:pPr>
              <a:t>11/12/2017</a:t>
            </a:fld>
            <a:endParaRPr lang="en-GB" altLang="en-US"/>
          </a:p>
        </p:txBody>
      </p:sp>
      <p:sp>
        <p:nvSpPr>
          <p:cNvPr id="5" name="Footer Placeholder 4">
            <a:extLst>
              <a:ext uri="{FF2B5EF4-FFF2-40B4-BE49-F238E27FC236}">
                <a16:creationId xmlns:a16="http://schemas.microsoft.com/office/drawing/2014/main" id="{EDB0E382-02F9-4182-A282-C68845555CA8}"/>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24582557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B1AF5-6670-4069-A1C6-EA2B5176CF48}"/>
              </a:ext>
            </a:extLst>
          </p:cNvPr>
          <p:cNvSpPr>
            <a:spLocks noGrp="1"/>
          </p:cNvSpPr>
          <p:nvPr>
            <p:ph type="title"/>
          </p:nvPr>
        </p:nvSpPr>
        <p:spPr/>
        <p:txBody>
          <a:bodyPr/>
          <a:lstStyle/>
          <a:p>
            <a:r>
              <a:rPr lang="en-GB" u="sng">
                <a:latin typeface="Broadway"/>
              </a:rPr>
              <a:t>Management Process/ Marketing cont...</a:t>
            </a:r>
            <a:endParaRPr lang="en-US" dirty="0">
              <a:latin typeface="Broadway"/>
            </a:endParaRPr>
          </a:p>
        </p:txBody>
      </p:sp>
      <p:sp>
        <p:nvSpPr>
          <p:cNvPr id="3" name="Content Placeholder 2">
            <a:extLst>
              <a:ext uri="{FF2B5EF4-FFF2-40B4-BE49-F238E27FC236}">
                <a16:creationId xmlns:a16="http://schemas.microsoft.com/office/drawing/2014/main" id="{B590915C-C174-4BB0-91C8-83A525687FF8}"/>
              </a:ext>
            </a:extLst>
          </p:cNvPr>
          <p:cNvSpPr>
            <a:spLocks noGrp="1"/>
          </p:cNvSpPr>
          <p:nvPr>
            <p:ph idx="1"/>
          </p:nvPr>
        </p:nvSpPr>
        <p:spPr/>
        <p:txBody>
          <a:bodyPr/>
          <a:lstStyle/>
          <a:p>
            <a:pPr marL="0" indent="0">
              <a:buNone/>
            </a:pPr>
            <a:r>
              <a:rPr lang="en-GB" sz="1800" b="1" u="sng" dirty="0">
                <a:latin typeface="Berlin Sans FB"/>
              </a:rPr>
              <a:t>Instagram</a:t>
            </a:r>
            <a:endParaRPr lang="en-US" sz="1800" b="1" dirty="0">
              <a:latin typeface="Berlin Sans FB"/>
            </a:endParaRPr>
          </a:p>
          <a:p>
            <a:pPr marL="0" indent="0">
              <a:buNone/>
            </a:pPr>
            <a:r>
              <a:rPr lang="en-GB" sz="1800">
                <a:latin typeface="Berlin Sans FB"/>
              </a:rPr>
              <a:t>Instagram is a social media site which is used for posting pictures. A </a:t>
            </a:r>
            <a:r>
              <a:rPr lang="en-GB" sz="1800" dirty="0">
                <a:latin typeface="Berlin Sans FB"/>
              </a:rPr>
              <a:t>business page can be created on Instagram where it gives the option for customers to contact Rings and Roses directly.</a:t>
            </a:r>
          </a:p>
          <a:p>
            <a:pPr marL="0" indent="0">
              <a:buNone/>
            </a:pPr>
            <a:r>
              <a:rPr lang="en-GB" sz="1800" dirty="0">
                <a:latin typeface="Berlin Sans FB"/>
              </a:rPr>
              <a:t>Another way to promote the business is by streaming live stories, uploading pictures and short videos on the business page. </a:t>
            </a:r>
          </a:p>
          <a:p>
            <a:pPr marL="0" indent="0">
              <a:buNone/>
            </a:pPr>
            <a:endParaRPr lang="en-GB" sz="1800" dirty="0">
              <a:latin typeface="Berlin Sans FB"/>
            </a:endParaRPr>
          </a:p>
          <a:p>
            <a:pPr marL="0" indent="0">
              <a:buNone/>
            </a:pPr>
            <a:r>
              <a:rPr lang="en-GB" sz="1800" b="1" u="sng" dirty="0">
                <a:latin typeface="Berlin Sans FB"/>
              </a:rPr>
              <a:t>Twitter</a:t>
            </a:r>
          </a:p>
          <a:p>
            <a:pPr marL="0" indent="0">
              <a:buNone/>
            </a:pPr>
            <a:r>
              <a:rPr lang="en-GB" sz="1800" dirty="0">
                <a:latin typeface="Berlin Sans FB"/>
              </a:rPr>
              <a:t>Twitter is mostly used by highly influential people such as celebrities etc.</a:t>
            </a:r>
          </a:p>
          <a:p>
            <a:pPr marL="0" indent="0">
              <a:buNone/>
            </a:pPr>
            <a:r>
              <a:rPr lang="en-GB" sz="1800" dirty="0">
                <a:latin typeface="Berlin Sans FB"/>
              </a:rPr>
              <a:t>The business can get more advanced </a:t>
            </a:r>
            <a:r>
              <a:rPr lang="en-GB" sz="1800">
                <a:latin typeface="Berlin Sans FB"/>
              </a:rPr>
              <a:t>if Rings and Roses </a:t>
            </a:r>
            <a:r>
              <a:rPr lang="en-GB" sz="1800" dirty="0">
                <a:latin typeface="Berlin Sans FB"/>
              </a:rPr>
              <a:t>were to be hired by highly influential people.</a:t>
            </a:r>
          </a:p>
          <a:p>
            <a:pPr marL="0" indent="0">
              <a:buNone/>
            </a:pPr>
            <a:r>
              <a:rPr lang="en-GB" sz="1800" dirty="0">
                <a:latin typeface="Berlin Sans FB"/>
              </a:rPr>
              <a:t>Writing ‘tweets’ will be great for advertising as followers can be alerted of all information by </a:t>
            </a:r>
            <a:r>
              <a:rPr lang="en-GB" sz="1800">
                <a:latin typeface="Berlin Sans FB"/>
              </a:rPr>
              <a:t>reading the </a:t>
            </a:r>
            <a:r>
              <a:rPr lang="en-GB" sz="1800" dirty="0">
                <a:latin typeface="Berlin Sans FB"/>
              </a:rPr>
              <a:t>latest updates. </a:t>
            </a:r>
          </a:p>
          <a:p>
            <a:pPr marL="0" indent="0">
              <a:buNone/>
            </a:pPr>
            <a:endParaRPr lang="en-GB" sz="1800" dirty="0">
              <a:latin typeface="Berlin Sans FB"/>
            </a:endParaRPr>
          </a:p>
          <a:p>
            <a:pPr marL="0" indent="0">
              <a:buNone/>
            </a:pPr>
            <a:endParaRPr lang="en-GB" sz="1800" dirty="0">
              <a:latin typeface="Berlin Sans FB"/>
            </a:endParaRPr>
          </a:p>
          <a:p>
            <a:pPr marL="0" indent="0">
              <a:buNone/>
            </a:pPr>
            <a:endParaRPr lang="en-GB" sz="1800" dirty="0">
              <a:latin typeface="Berlin Sans FB"/>
            </a:endParaRPr>
          </a:p>
          <a:p>
            <a:pPr marL="0" indent="0">
              <a:buNone/>
            </a:pPr>
            <a:endParaRPr lang="en-GB" sz="1800" dirty="0">
              <a:latin typeface="Berlin Sans FB"/>
            </a:endParaRPr>
          </a:p>
        </p:txBody>
      </p:sp>
      <p:sp>
        <p:nvSpPr>
          <p:cNvPr id="4" name="Date Placeholder 3">
            <a:extLst>
              <a:ext uri="{FF2B5EF4-FFF2-40B4-BE49-F238E27FC236}">
                <a16:creationId xmlns:a16="http://schemas.microsoft.com/office/drawing/2014/main" id="{39AFBB40-C36B-4B8A-9A68-06E255EC5DE0}"/>
              </a:ext>
            </a:extLst>
          </p:cNvPr>
          <p:cNvSpPr>
            <a:spLocks noGrp="1"/>
          </p:cNvSpPr>
          <p:nvPr>
            <p:ph type="dt" sz="half" idx="10"/>
          </p:nvPr>
        </p:nvSpPr>
        <p:spPr/>
        <p:txBody>
          <a:bodyPr/>
          <a:lstStyle/>
          <a:p>
            <a:pPr>
              <a:defRPr/>
            </a:pPr>
            <a:fld id="{D8BE10FA-F376-4597-8841-EDC104F15039}" type="datetime1">
              <a:rPr lang="en-GB" altLang="en-US"/>
              <a:pPr>
                <a:defRPr/>
              </a:pPr>
              <a:t>11/12/2017</a:t>
            </a:fld>
            <a:endParaRPr lang="en-GB" altLang="en-US"/>
          </a:p>
        </p:txBody>
      </p:sp>
      <p:sp>
        <p:nvSpPr>
          <p:cNvPr id="5" name="Footer Placeholder 4">
            <a:extLst>
              <a:ext uri="{FF2B5EF4-FFF2-40B4-BE49-F238E27FC236}">
                <a16:creationId xmlns:a16="http://schemas.microsoft.com/office/drawing/2014/main" id="{89FA22FA-636C-4B22-99B3-97C829A67722}"/>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8501000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E85E6-17F7-40DE-AEE8-B830F40D2F47}"/>
              </a:ext>
            </a:extLst>
          </p:cNvPr>
          <p:cNvSpPr>
            <a:spLocks noGrp="1"/>
          </p:cNvSpPr>
          <p:nvPr>
            <p:ph type="title"/>
          </p:nvPr>
        </p:nvSpPr>
        <p:spPr>
          <a:xfrm>
            <a:off x="465138" y="535345"/>
            <a:ext cx="8229600" cy="1143000"/>
          </a:xfrm>
        </p:spPr>
        <p:txBody>
          <a:bodyPr/>
          <a:lstStyle/>
          <a:p>
            <a:r>
              <a:rPr lang="en-GB" u="sng">
                <a:latin typeface="Broadway"/>
              </a:rPr>
              <a:t>Management Process/ Finance</a:t>
            </a:r>
            <a:endParaRPr lang="en-US" dirty="0">
              <a:latin typeface="Broadway"/>
            </a:endParaRPr>
          </a:p>
          <a:p>
            <a:endParaRPr lang="en-GB" dirty="0"/>
          </a:p>
        </p:txBody>
      </p:sp>
      <p:sp>
        <p:nvSpPr>
          <p:cNvPr id="3" name="Content Placeholder 2">
            <a:extLst>
              <a:ext uri="{FF2B5EF4-FFF2-40B4-BE49-F238E27FC236}">
                <a16:creationId xmlns:a16="http://schemas.microsoft.com/office/drawing/2014/main" id="{1AC510CC-CA2D-42C7-9F1D-2C10D046C6E7}"/>
              </a:ext>
            </a:extLst>
          </p:cNvPr>
          <p:cNvSpPr>
            <a:spLocks noGrp="1"/>
          </p:cNvSpPr>
          <p:nvPr>
            <p:ph idx="1"/>
          </p:nvPr>
        </p:nvSpPr>
        <p:spPr>
          <a:xfrm>
            <a:off x="388620" y="1417638"/>
            <a:ext cx="8229600" cy="4224694"/>
          </a:xfrm>
        </p:spPr>
        <p:txBody>
          <a:bodyPr/>
          <a:lstStyle/>
          <a:p>
            <a:pPr marL="0" indent="0">
              <a:buNone/>
            </a:pPr>
            <a:endParaRPr lang="en-US" sz="1800" b="1">
              <a:latin typeface="Berlin Sans FB"/>
            </a:endParaRPr>
          </a:p>
          <a:p>
            <a:pPr marL="0" indent="0">
              <a:buNone/>
            </a:pPr>
            <a:r>
              <a:rPr lang="en-GB" sz="1800">
                <a:latin typeface="Berlin Sans FB"/>
              </a:rPr>
              <a:t>It is possible to start a wedding planning business with very little costs.</a:t>
            </a:r>
            <a:endParaRPr lang="en-US" sz="1800">
              <a:latin typeface="Berlin Sans FB"/>
            </a:endParaRPr>
          </a:p>
          <a:p>
            <a:pPr marL="0" indent="0">
              <a:buNone/>
            </a:pPr>
            <a:r>
              <a:rPr lang="en-GB" sz="1800">
                <a:latin typeface="Berlin Sans FB"/>
              </a:rPr>
              <a:t>The business of Rings and Roses will be started from home, as it is a great way to save money.</a:t>
            </a:r>
          </a:p>
          <a:p>
            <a:pPr marL="0" indent="0">
              <a:buNone/>
            </a:pPr>
            <a:r>
              <a:rPr lang="en-GB" sz="1800">
                <a:latin typeface="Berlin Sans FB"/>
              </a:rPr>
              <a:t>Our savings will be used as the initial start, which we will need for a certified wedding planning course. This is done through an agent. The cost of the course is £495.</a:t>
            </a:r>
          </a:p>
          <a:p>
            <a:pPr marL="0" indent="0">
              <a:buNone/>
            </a:pPr>
            <a:r>
              <a:rPr lang="en-GB" sz="1800">
                <a:latin typeface="Berlin Sans FB"/>
              </a:rPr>
              <a:t>The certificate the team will receive upon completion is recognised within the industry nationally and internationally.</a:t>
            </a:r>
          </a:p>
          <a:p>
            <a:pPr marL="0" indent="0">
              <a:buNone/>
            </a:pPr>
            <a:endParaRPr lang="en-GB" sz="1800">
              <a:latin typeface="Berlin Sans FB"/>
            </a:endParaRPr>
          </a:p>
          <a:p>
            <a:pPr marL="0" indent="0">
              <a:buNone/>
            </a:pPr>
            <a:r>
              <a:rPr lang="en-GB" sz="1800">
                <a:latin typeface="Berlin Sans FB"/>
              </a:rPr>
              <a:t>Once the business is up and running, Rings and Roses will be earning up to £2000, which then will be distributed evenly amongst the partners. </a:t>
            </a:r>
          </a:p>
          <a:p>
            <a:pPr marL="0" indent="0">
              <a:buNone/>
            </a:pPr>
            <a:endParaRPr lang="en-GB" sz="1800">
              <a:latin typeface="Berlin Sans FB"/>
            </a:endParaRPr>
          </a:p>
          <a:p>
            <a:pPr marL="0" indent="0">
              <a:buNone/>
            </a:pPr>
            <a:r>
              <a:rPr lang="en-GB" sz="1800">
                <a:latin typeface="Berlin Sans FB"/>
              </a:rPr>
              <a:t>Finance is also needed for marketing and advertising purposes : leaflets, business cards etc. </a:t>
            </a:r>
          </a:p>
          <a:p>
            <a:pPr marL="0" indent="0">
              <a:buNone/>
            </a:pPr>
            <a:endParaRPr lang="en-GB" sz="1800">
              <a:latin typeface="Berlin Sans FB"/>
            </a:endParaRPr>
          </a:p>
          <a:p>
            <a:pPr marL="0" indent="0">
              <a:buNone/>
            </a:pPr>
            <a:endParaRPr lang="en-GB" sz="1800" dirty="0">
              <a:latin typeface="Berlin Sans FB"/>
            </a:endParaRPr>
          </a:p>
        </p:txBody>
      </p:sp>
      <p:sp>
        <p:nvSpPr>
          <p:cNvPr id="4" name="Date Placeholder 3">
            <a:extLst>
              <a:ext uri="{FF2B5EF4-FFF2-40B4-BE49-F238E27FC236}">
                <a16:creationId xmlns:a16="http://schemas.microsoft.com/office/drawing/2014/main" id="{80CE270D-7A8A-4E04-B858-065B7EE45CC7}"/>
              </a:ext>
            </a:extLst>
          </p:cNvPr>
          <p:cNvSpPr>
            <a:spLocks noGrp="1"/>
          </p:cNvSpPr>
          <p:nvPr>
            <p:ph type="dt" sz="half" idx="10"/>
          </p:nvPr>
        </p:nvSpPr>
        <p:spPr/>
        <p:txBody>
          <a:bodyPr/>
          <a:lstStyle/>
          <a:p>
            <a:pPr>
              <a:defRPr/>
            </a:pPr>
            <a:fld id="{D8BE10FA-F376-4597-8841-EDC104F15039}" type="datetime1">
              <a:rPr lang="en-GB" altLang="en-US"/>
              <a:pPr>
                <a:defRPr/>
              </a:pPr>
              <a:t>11/12/2017</a:t>
            </a:fld>
            <a:endParaRPr lang="en-GB" altLang="en-US"/>
          </a:p>
        </p:txBody>
      </p:sp>
      <p:sp>
        <p:nvSpPr>
          <p:cNvPr id="5" name="Footer Placeholder 4">
            <a:extLst>
              <a:ext uri="{FF2B5EF4-FFF2-40B4-BE49-F238E27FC236}">
                <a16:creationId xmlns:a16="http://schemas.microsoft.com/office/drawing/2014/main" id="{2A5649D8-93B7-4133-AA94-FAD1CC99BEF0}"/>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12898482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p:cNvSpPr>
          <p:nvPr>
            <p:ph type="title"/>
          </p:nvPr>
        </p:nvSpPr>
        <p:spPr>
          <a:xfrm>
            <a:off x="457200" y="44450"/>
            <a:ext cx="8229600" cy="1081088"/>
          </a:xfrm>
        </p:spPr>
        <p:txBody>
          <a:bodyPr/>
          <a:lstStyle/>
          <a:p>
            <a:pPr eaLnBrk="1" hangingPunct="1"/>
            <a:r>
              <a:rPr lang="en-GB" altLang="en-US" u="sng">
                <a:latin typeface="Broadway" pitchFamily="82" charset="0"/>
              </a:rPr>
              <a:t>SWOT Analysis</a:t>
            </a:r>
          </a:p>
        </p:txBody>
      </p:sp>
      <p:sp>
        <p:nvSpPr>
          <p:cNvPr id="39939" name="Rectangle 3"/>
          <p:cNvSpPr>
            <a:spLocks noGrp="1"/>
          </p:cNvSpPr>
          <p:nvPr>
            <p:ph idx="1"/>
          </p:nvPr>
        </p:nvSpPr>
        <p:spPr>
          <a:xfrm>
            <a:off x="457200" y="1417638"/>
            <a:ext cx="8229600" cy="4098925"/>
          </a:xfrm>
        </p:spPr>
        <p:txBody>
          <a:bodyPr/>
          <a:lstStyle/>
          <a:p>
            <a:pPr eaLnBrk="1" hangingPunct="1"/>
            <a:endParaRPr lang="en-GB" altLang="en-US"/>
          </a:p>
          <a:p>
            <a:pPr eaLnBrk="1" hangingPunct="1"/>
            <a:endParaRPr lang="en-GB" altLang="en-US"/>
          </a:p>
        </p:txBody>
      </p:sp>
      <p:sp>
        <p:nvSpPr>
          <p:cNvPr id="4" name="Date Placeholder 3">
            <a:extLst>
              <a:ext uri="{FF2B5EF4-FFF2-40B4-BE49-F238E27FC236}">
                <a16:creationId xmlns:a16="http://schemas.microsoft.com/office/drawing/2014/main" id="{A25AA299-31A9-438B-8E57-39B7265506F9}"/>
              </a:ext>
            </a:extLst>
          </p:cNvPr>
          <p:cNvSpPr>
            <a:spLocks noGrp="1"/>
          </p:cNvSpPr>
          <p:nvPr>
            <p:ph type="dt" sz="quarter" idx="10"/>
          </p:nvPr>
        </p:nvSpPr>
        <p:spPr/>
        <p:txBody>
          <a:bodyPr/>
          <a:lstStyle/>
          <a:p>
            <a:pPr>
              <a:defRPr/>
            </a:pPr>
            <a:fld id="{AA2A7C81-35C9-4945-A4CE-7561AA5A8777}" type="datetime1">
              <a:rPr lang="en-GB" altLang="en-US"/>
              <a:pPr>
                <a:defRPr/>
              </a:pPr>
              <a:t>11/12/2017</a:t>
            </a:fld>
            <a:endParaRPr lang="en-GB" altLang="en-US"/>
          </a:p>
        </p:txBody>
      </p:sp>
      <p:sp>
        <p:nvSpPr>
          <p:cNvPr id="5" name="Footer Placeholder 4">
            <a:extLst>
              <a:ext uri="{FF2B5EF4-FFF2-40B4-BE49-F238E27FC236}">
                <a16:creationId xmlns:a16="http://schemas.microsoft.com/office/drawing/2014/main" id="{93E41BE0-CFC0-4C9A-B087-1ECB422A6F8C}"/>
              </a:ext>
            </a:extLst>
          </p:cNvPr>
          <p:cNvSpPr>
            <a:spLocks noGrp="1"/>
          </p:cNvSpPr>
          <p:nvPr>
            <p:ph type="ftr" sz="quarter" idx="11"/>
          </p:nvPr>
        </p:nvSpPr>
        <p:spPr/>
        <p:txBody>
          <a:bodyPr/>
          <a:lstStyle/>
          <a:p>
            <a:pPr>
              <a:defRPr/>
            </a:pPr>
            <a:r>
              <a:rPr lang="en-GB" altLang="en-US"/>
              <a:t>Mary March</a:t>
            </a:r>
          </a:p>
        </p:txBody>
      </p:sp>
      <p:sp>
        <p:nvSpPr>
          <p:cNvPr id="7" name="TextBox 6">
            <a:extLst>
              <a:ext uri="{FF2B5EF4-FFF2-40B4-BE49-F238E27FC236}">
                <a16:creationId xmlns:a16="http://schemas.microsoft.com/office/drawing/2014/main" id="{E5929397-6712-994E-B9C7-6C3552C3C3DA}"/>
              </a:ext>
            </a:extLst>
          </p:cNvPr>
          <p:cNvSpPr txBox="1"/>
          <p:nvPr/>
        </p:nvSpPr>
        <p:spPr>
          <a:xfrm>
            <a:off x="401680" y="1601671"/>
            <a:ext cx="8285120" cy="4638642"/>
          </a:xfrm>
          <a:prstGeom prst="rect">
            <a:avLst/>
          </a:prstGeom>
          <a:noFill/>
        </p:spPr>
        <p:txBody>
          <a:bodyPr wrap="square">
            <a:spAutoFit/>
          </a:bodyPr>
          <a:lstStyle/>
          <a:p>
            <a:pPr>
              <a:lnSpc>
                <a:spcPct val="107000"/>
              </a:lnSpc>
              <a:spcAft>
                <a:spcPts val="800"/>
              </a:spcAft>
            </a:pPr>
            <a:r>
              <a:rPr lang="en-GB" sz="1800" b="1" u="sng">
                <a:effectLst/>
                <a:latin typeface="Berlin Sans FB" panose="020E0602020502020306" pitchFamily="34" charset="0"/>
                <a:ea typeface="Times New Roman" panose="02020603050405020304" pitchFamily="18" charset="0"/>
                <a:cs typeface="Times New Roman" panose="02020603050405020304" pitchFamily="18" charset="0"/>
              </a:rPr>
              <a:t>Strength</a:t>
            </a:r>
            <a:endParaRPr lang="en-GB" sz="1800">
              <a:effectLst/>
              <a:latin typeface="Berlin Sans FB" panose="020E0602020502020306" pitchFamily="34" charset="0"/>
              <a:ea typeface="Times New Roman" panose="02020603050405020304" pitchFamily="18" charset="0"/>
              <a:cs typeface="Times New Roman" panose="02020603050405020304" pitchFamily="18" charset="0"/>
            </a:endParaRPr>
          </a:p>
          <a:p>
            <a:pPr marL="342900" lvl="0" indent="-342900">
              <a:lnSpc>
                <a:spcPct val="107000"/>
              </a:lnSpc>
              <a:spcAft>
                <a:spcPts val="0"/>
              </a:spcAft>
              <a:buFont typeface="Symbol" pitchFamily="2" charset="2"/>
              <a:buChar char=""/>
            </a:pPr>
            <a:r>
              <a:rPr lang="en-GB">
                <a:latin typeface="Berlin Sans FB" panose="020E0602020502020306" pitchFamily="34" charset="0"/>
                <a:ea typeface="Times New Roman" panose="02020603050405020304" pitchFamily="18" charset="0"/>
                <a:cs typeface="Times New Roman" panose="02020603050405020304" pitchFamily="18" charset="0"/>
              </a:rPr>
              <a:t>Rings and Roses </a:t>
            </a:r>
            <a:r>
              <a:rPr lang="en-GB" sz="1800">
                <a:effectLst/>
                <a:latin typeface="Berlin Sans FB" panose="020E0602020502020306" pitchFamily="34" charset="0"/>
                <a:ea typeface="Times New Roman" panose="02020603050405020304" pitchFamily="18" charset="0"/>
                <a:cs typeface="Times New Roman" panose="02020603050405020304" pitchFamily="18" charset="0"/>
              </a:rPr>
              <a:t>doesn’t require much funding </a:t>
            </a:r>
            <a:r>
              <a:rPr lang="en-GB">
                <a:latin typeface="Berlin Sans FB" panose="020E0602020502020306" pitchFamily="34" charset="0"/>
                <a:ea typeface="Times New Roman" panose="02020603050405020304" pitchFamily="18" charset="0"/>
                <a:cs typeface="Times New Roman" panose="02020603050405020304" pitchFamily="18" charset="0"/>
              </a:rPr>
              <a:t>as each member</a:t>
            </a:r>
            <a:r>
              <a:rPr lang="en-GB" sz="1800">
                <a:effectLst/>
                <a:latin typeface="Berlin Sans FB" panose="020E0602020502020306" pitchFamily="34" charset="0"/>
                <a:ea typeface="Times New Roman" panose="02020603050405020304" pitchFamily="18" charset="0"/>
                <a:cs typeface="Times New Roman" panose="02020603050405020304" pitchFamily="18" charset="0"/>
              </a:rPr>
              <a:t> will only need to complete one course to become qualified.  </a:t>
            </a:r>
          </a:p>
          <a:p>
            <a:pPr marL="342900" lvl="0" indent="-342900">
              <a:lnSpc>
                <a:spcPct val="107000"/>
              </a:lnSpc>
              <a:spcAft>
                <a:spcPts val="0"/>
              </a:spcAft>
              <a:buFont typeface="Symbol" pitchFamily="2" charset="2"/>
              <a:buChar char=""/>
            </a:pPr>
            <a:r>
              <a:rPr lang="en-GB">
                <a:latin typeface="Berlin Sans FB" panose="020E0602020502020306" pitchFamily="34" charset="0"/>
                <a:ea typeface="Times New Roman" panose="02020603050405020304" pitchFamily="18" charset="0"/>
                <a:cs typeface="Times New Roman" panose="02020603050405020304" pitchFamily="18" charset="0"/>
              </a:rPr>
              <a:t>The business</a:t>
            </a:r>
            <a:r>
              <a:rPr lang="en-GB" sz="1800">
                <a:effectLst/>
                <a:latin typeface="Berlin Sans FB" panose="020E0602020502020306" pitchFamily="34" charset="0"/>
                <a:ea typeface="Times New Roman" panose="02020603050405020304" pitchFamily="18" charset="0"/>
                <a:cs typeface="Times New Roman" panose="02020603050405020304" pitchFamily="18" charset="0"/>
              </a:rPr>
              <a:t> will start off by using our own savings, which we have all saved from previous jobs. This will cover the fees of the course, leaflets, business cards, wedding fairs and Snapchat filter.  </a:t>
            </a:r>
          </a:p>
          <a:p>
            <a:pPr marL="342900" lvl="0" indent="-342900">
              <a:lnSpc>
                <a:spcPct val="107000"/>
              </a:lnSpc>
              <a:spcAft>
                <a:spcPts val="800"/>
              </a:spcAft>
              <a:buFont typeface="Symbol" pitchFamily="2" charset="2"/>
              <a:buChar char=""/>
            </a:pPr>
            <a:r>
              <a:rPr lang="en-GB" sz="1800">
                <a:effectLst/>
                <a:latin typeface="Berlin Sans FB" panose="020E0602020502020306" pitchFamily="34" charset="0"/>
                <a:ea typeface="Times New Roman" panose="02020603050405020304" pitchFamily="18" charset="0"/>
                <a:cs typeface="Times New Roman" panose="02020603050405020304" pitchFamily="18" charset="0"/>
              </a:rPr>
              <a:t>Relationship selling: </a:t>
            </a:r>
            <a:r>
              <a:rPr lang="en-GB">
                <a:latin typeface="Berlin Sans FB" panose="020E0602020502020306" pitchFamily="34" charset="0"/>
                <a:ea typeface="Times New Roman" panose="02020603050405020304" pitchFamily="18" charset="0"/>
                <a:cs typeface="Times New Roman" panose="02020603050405020304" pitchFamily="18" charset="0"/>
              </a:rPr>
              <a:t>the team will</a:t>
            </a:r>
            <a:r>
              <a:rPr lang="en-GB" sz="1800">
                <a:effectLst/>
                <a:latin typeface="Berlin Sans FB" panose="020E0602020502020306" pitchFamily="34" charset="0"/>
                <a:ea typeface="Times New Roman" panose="02020603050405020304" pitchFamily="18" charset="0"/>
                <a:cs typeface="Times New Roman" panose="02020603050405020304" pitchFamily="18" charset="0"/>
              </a:rPr>
              <a:t> get to know our customers one by one by interviewing them.</a:t>
            </a:r>
          </a:p>
          <a:p>
            <a:pPr>
              <a:lnSpc>
                <a:spcPct val="107000"/>
              </a:lnSpc>
              <a:spcAft>
                <a:spcPts val="800"/>
              </a:spcAft>
            </a:pPr>
            <a:r>
              <a:rPr lang="en-GB" sz="1800" b="1" u="sng">
                <a:effectLst/>
                <a:latin typeface="Berlin Sans FB" panose="020E0602020502020306" pitchFamily="34" charset="0"/>
                <a:ea typeface="Times New Roman" panose="02020603050405020304" pitchFamily="18" charset="0"/>
                <a:cs typeface="Times New Roman" panose="02020603050405020304" pitchFamily="18" charset="0"/>
              </a:rPr>
              <a:t>Weaknesses</a:t>
            </a:r>
            <a:endParaRPr lang="en-GB" sz="1800">
              <a:effectLst/>
              <a:latin typeface="Berlin Sans FB" panose="020E0602020502020306" pitchFamily="34" charset="0"/>
              <a:ea typeface="Times New Roman" panose="02020603050405020304" pitchFamily="18" charset="0"/>
              <a:cs typeface="Times New Roman" panose="02020603050405020304" pitchFamily="18" charset="0"/>
            </a:endParaRPr>
          </a:p>
          <a:p>
            <a:pPr marL="342900" lvl="0" indent="-342900">
              <a:lnSpc>
                <a:spcPct val="107000"/>
              </a:lnSpc>
              <a:spcAft>
                <a:spcPts val="0"/>
              </a:spcAft>
              <a:buFont typeface="Symbol" pitchFamily="2" charset="2"/>
              <a:buChar char=""/>
            </a:pPr>
            <a:r>
              <a:rPr lang="en-GB" sz="1800">
                <a:effectLst/>
                <a:latin typeface="Berlin Sans FB" panose="020E0602020502020306" pitchFamily="34" charset="0"/>
                <a:ea typeface="Times New Roman" panose="02020603050405020304" pitchFamily="18" charset="0"/>
                <a:cs typeface="Times New Roman" panose="02020603050405020304" pitchFamily="18" charset="0"/>
              </a:rPr>
              <a:t>The business will have a lot of competitors.</a:t>
            </a:r>
          </a:p>
          <a:p>
            <a:pPr marL="342900" lvl="0" indent="-342900">
              <a:lnSpc>
                <a:spcPct val="107000"/>
              </a:lnSpc>
              <a:spcAft>
                <a:spcPts val="0"/>
              </a:spcAft>
              <a:buFont typeface="Symbol" pitchFamily="2" charset="2"/>
              <a:buChar char=""/>
            </a:pPr>
            <a:r>
              <a:rPr lang="en-GB" sz="1800">
                <a:effectLst/>
                <a:latin typeface="Berlin Sans FB" panose="020E0602020502020306" pitchFamily="34" charset="0"/>
                <a:ea typeface="Times New Roman" panose="02020603050405020304" pitchFamily="18" charset="0"/>
                <a:cs typeface="Times New Roman" panose="02020603050405020304" pitchFamily="18" charset="0"/>
              </a:rPr>
              <a:t>As a new business, we will have to advertise and differentiate ourselves.</a:t>
            </a:r>
          </a:p>
          <a:p>
            <a:pPr marL="342900" lvl="0" indent="-342900">
              <a:lnSpc>
                <a:spcPct val="107000"/>
              </a:lnSpc>
              <a:spcAft>
                <a:spcPts val="0"/>
              </a:spcAft>
              <a:buFont typeface="Symbol" pitchFamily="2" charset="2"/>
              <a:buChar char=""/>
            </a:pPr>
            <a:r>
              <a:rPr lang="en-GB" sz="1800">
                <a:effectLst/>
                <a:latin typeface="Berlin Sans FB" panose="020E0602020502020306" pitchFamily="34" charset="0"/>
                <a:ea typeface="Times New Roman" panose="02020603050405020304" pitchFamily="18" charset="0"/>
                <a:cs typeface="Times New Roman" panose="02020603050405020304" pitchFamily="18" charset="0"/>
              </a:rPr>
              <a:t>We will have to invest a lot of time due to uneven schedule</a:t>
            </a:r>
            <a:r>
              <a:rPr lang="en-GB" sz="1800" b="1">
                <a:effectLst/>
                <a:latin typeface="Berlin Sans FB" panose="020E0602020502020306" pitchFamily="34" charset="0"/>
                <a:ea typeface="Times New Roman" panose="02020603050405020304" pitchFamily="18" charset="0"/>
                <a:cs typeface="Times New Roman" panose="02020603050405020304" pitchFamily="18" charset="0"/>
              </a:rPr>
              <a:t>.</a:t>
            </a:r>
            <a:endParaRPr lang="en-GB" sz="1800">
              <a:effectLst/>
              <a:latin typeface="Berlin Sans FB" panose="020E0602020502020306" pitchFamily="34" charset="0"/>
              <a:ea typeface="Times New Roman" panose="02020603050405020304" pitchFamily="18" charset="0"/>
              <a:cs typeface="Times New Roman" panose="02020603050405020304" pitchFamily="18" charset="0"/>
            </a:endParaRPr>
          </a:p>
          <a:p>
            <a:pPr marL="457200">
              <a:lnSpc>
                <a:spcPct val="107000"/>
              </a:lnSpc>
              <a:spcAft>
                <a:spcPts val="800"/>
              </a:spcAft>
            </a:pP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241C2E17-74D5-EA47-9D3E-5038B64DC354}"/>
              </a:ext>
            </a:extLst>
          </p:cNvPr>
          <p:cNvSpPr>
            <a:spLocks noGrp="1"/>
          </p:cNvSpPr>
          <p:nvPr>
            <p:ph type="dt" sz="half" idx="10"/>
          </p:nvPr>
        </p:nvSpPr>
        <p:spPr/>
        <p:txBody>
          <a:bodyPr/>
          <a:lstStyle/>
          <a:p>
            <a:pPr>
              <a:defRPr/>
            </a:pPr>
            <a:fld id="{D8BE10FA-F376-4597-8841-EDC104F15039}" type="datetime1">
              <a:rPr lang="en-GB" altLang="en-US" smtClean="0"/>
              <a:pPr>
                <a:defRPr/>
              </a:pPr>
              <a:t>11/12/2017</a:t>
            </a:fld>
            <a:endParaRPr lang="en-GB" altLang="en-US"/>
          </a:p>
        </p:txBody>
      </p:sp>
      <p:sp>
        <p:nvSpPr>
          <p:cNvPr id="5" name="Footer Placeholder 4">
            <a:extLst>
              <a:ext uri="{FF2B5EF4-FFF2-40B4-BE49-F238E27FC236}">
                <a16:creationId xmlns:a16="http://schemas.microsoft.com/office/drawing/2014/main" id="{605DCF2F-88A3-FC47-945A-1B002D4F2A8D}"/>
              </a:ext>
            </a:extLst>
          </p:cNvPr>
          <p:cNvSpPr>
            <a:spLocks noGrp="1"/>
          </p:cNvSpPr>
          <p:nvPr>
            <p:ph type="ftr" sz="quarter" idx="11"/>
          </p:nvPr>
        </p:nvSpPr>
        <p:spPr/>
        <p:txBody>
          <a:bodyPr/>
          <a:lstStyle/>
          <a:p>
            <a:pPr>
              <a:defRPr/>
            </a:pPr>
            <a:r>
              <a:rPr lang="en-GB" altLang="en-US"/>
              <a:t>Mary March</a:t>
            </a:r>
          </a:p>
        </p:txBody>
      </p:sp>
      <p:sp>
        <p:nvSpPr>
          <p:cNvPr id="7" name="TextBox 6">
            <a:extLst>
              <a:ext uri="{FF2B5EF4-FFF2-40B4-BE49-F238E27FC236}">
                <a16:creationId xmlns:a16="http://schemas.microsoft.com/office/drawing/2014/main" id="{CD07C526-E01C-6748-8547-F318BE1D8ECD}"/>
              </a:ext>
            </a:extLst>
          </p:cNvPr>
          <p:cNvSpPr txBox="1"/>
          <p:nvPr/>
        </p:nvSpPr>
        <p:spPr>
          <a:xfrm>
            <a:off x="540607" y="1686095"/>
            <a:ext cx="6219568" cy="3741602"/>
          </a:xfrm>
          <a:prstGeom prst="rect">
            <a:avLst/>
          </a:prstGeom>
          <a:noFill/>
        </p:spPr>
        <p:txBody>
          <a:bodyPr wrap="square">
            <a:spAutoFit/>
          </a:bodyPr>
          <a:lstStyle/>
          <a:p>
            <a:pPr>
              <a:lnSpc>
                <a:spcPct val="107000"/>
              </a:lnSpc>
              <a:spcAft>
                <a:spcPts val="800"/>
              </a:spcAft>
            </a:pPr>
            <a:r>
              <a:rPr lang="en-GB" sz="1800" b="1" u="sng">
                <a:effectLst/>
                <a:latin typeface="Berlin Sans FB" panose="020E0602020502020306" pitchFamily="34" charset="0"/>
                <a:ea typeface="Times New Roman" panose="02020603050405020304" pitchFamily="18" charset="0"/>
                <a:cs typeface="Times New Roman" panose="02020603050405020304" pitchFamily="18" charset="0"/>
              </a:rPr>
              <a:t>Opportunities </a:t>
            </a:r>
            <a:endParaRPr lang="en-GB" sz="1800">
              <a:effectLst/>
              <a:latin typeface="Berlin Sans FB" panose="020E0602020502020306" pitchFamily="34" charset="0"/>
              <a:ea typeface="Times New Roman" panose="02020603050405020304" pitchFamily="18" charset="0"/>
              <a:cs typeface="Times New Roman" panose="02020603050405020304" pitchFamily="18" charset="0"/>
            </a:endParaRPr>
          </a:p>
          <a:p>
            <a:pPr marL="342900" lvl="0" indent="-342900">
              <a:lnSpc>
                <a:spcPct val="107000"/>
              </a:lnSpc>
              <a:spcAft>
                <a:spcPts val="0"/>
              </a:spcAft>
              <a:buFont typeface="Symbol" pitchFamily="2" charset="2"/>
              <a:buChar char=""/>
            </a:pPr>
            <a:r>
              <a:rPr lang="en-GB">
                <a:latin typeface="Berlin Sans FB" panose="020E0602020502020306" pitchFamily="34" charset="0"/>
                <a:ea typeface="Times New Roman" panose="02020603050405020304" pitchFamily="18" charset="0"/>
                <a:cs typeface="Times New Roman" panose="02020603050405020304" pitchFamily="18" charset="0"/>
              </a:rPr>
              <a:t>The members of Rings and Roses</a:t>
            </a:r>
            <a:r>
              <a:rPr lang="en-GB" sz="1800">
                <a:effectLst/>
                <a:latin typeface="Berlin Sans FB" panose="020E0602020502020306" pitchFamily="34" charset="0"/>
                <a:ea typeface="Times New Roman" panose="02020603050405020304" pitchFamily="18" charset="0"/>
                <a:cs typeface="Times New Roman" panose="02020603050405020304" pitchFamily="18" charset="0"/>
              </a:rPr>
              <a:t> will meet new people and get to know them.</a:t>
            </a:r>
          </a:p>
          <a:p>
            <a:pPr marL="342900" lvl="0" indent="-342900">
              <a:lnSpc>
                <a:spcPct val="107000"/>
              </a:lnSpc>
              <a:spcAft>
                <a:spcPts val="0"/>
              </a:spcAft>
              <a:buFont typeface="Symbol" pitchFamily="2" charset="2"/>
              <a:buChar char=""/>
            </a:pPr>
            <a:r>
              <a:rPr lang="en-GB" sz="1800">
                <a:effectLst/>
                <a:latin typeface="Berlin Sans FB" panose="020E0602020502020306" pitchFamily="34" charset="0"/>
                <a:ea typeface="Times New Roman" panose="02020603050405020304" pitchFamily="18" charset="0"/>
                <a:cs typeface="Times New Roman" panose="02020603050405020304" pitchFamily="18" charset="0"/>
              </a:rPr>
              <a:t>Gain experience and knowledge within </a:t>
            </a:r>
            <a:r>
              <a:rPr lang="en-GB">
                <a:latin typeface="Berlin Sans FB" panose="020E0602020502020306" pitchFamily="34" charset="0"/>
                <a:ea typeface="Times New Roman" panose="02020603050405020304" pitchFamily="18" charset="0"/>
                <a:cs typeface="Times New Roman" panose="02020603050405020304" pitchFamily="18" charset="0"/>
              </a:rPr>
              <a:t>the</a:t>
            </a:r>
            <a:r>
              <a:rPr lang="en-GB" sz="1800">
                <a:effectLst/>
                <a:latin typeface="Berlin Sans FB" panose="020E0602020502020306" pitchFamily="34" charset="0"/>
                <a:ea typeface="Times New Roman" panose="02020603050405020304" pitchFamily="18" charset="0"/>
                <a:cs typeface="Times New Roman" panose="02020603050405020304" pitchFamily="18" charset="0"/>
              </a:rPr>
              <a:t> industry.</a:t>
            </a:r>
          </a:p>
          <a:p>
            <a:pPr marL="342900" lvl="0" indent="-342900">
              <a:lnSpc>
                <a:spcPct val="107000"/>
              </a:lnSpc>
              <a:spcAft>
                <a:spcPts val="0"/>
              </a:spcAft>
              <a:buFont typeface="Symbol" pitchFamily="2" charset="2"/>
              <a:buChar char=""/>
            </a:pPr>
            <a:r>
              <a:rPr lang="en-GB">
                <a:latin typeface="Berlin Sans FB" panose="020E0602020502020306" pitchFamily="34" charset="0"/>
                <a:ea typeface="Times New Roman" panose="02020603050405020304" pitchFamily="18" charset="0"/>
                <a:cs typeface="Times New Roman" panose="02020603050405020304" pitchFamily="18" charset="0"/>
              </a:rPr>
              <a:t>B</a:t>
            </a:r>
            <a:r>
              <a:rPr lang="en-GB" sz="1800">
                <a:effectLst/>
                <a:latin typeface="Berlin Sans FB" panose="020E0602020502020306" pitchFamily="34" charset="0"/>
                <a:ea typeface="Times New Roman" panose="02020603050405020304" pitchFamily="18" charset="0"/>
                <a:cs typeface="Times New Roman" panose="02020603050405020304" pitchFamily="18" charset="0"/>
              </a:rPr>
              <a:t>uild a successful career.</a:t>
            </a:r>
          </a:p>
          <a:p>
            <a:pPr marL="457200">
              <a:lnSpc>
                <a:spcPct val="107000"/>
              </a:lnSpc>
              <a:spcAft>
                <a:spcPts val="800"/>
              </a:spcAft>
            </a:pPr>
            <a:r>
              <a:rPr lang="en-GB" sz="1800" b="1">
                <a:effectLst/>
                <a:latin typeface="Berlin Sans FB" panose="020E0602020502020306" pitchFamily="34" charset="0"/>
                <a:ea typeface="Times New Roman" panose="02020603050405020304" pitchFamily="18" charset="0"/>
                <a:cs typeface="Times New Roman" panose="02020603050405020304" pitchFamily="18" charset="0"/>
              </a:rPr>
              <a:t> </a:t>
            </a:r>
            <a:endParaRPr lang="en-GB" sz="1800">
              <a:effectLst/>
              <a:latin typeface="Berlin Sans FB" panose="020E0602020502020306"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sz="1800" b="1" u="sng">
                <a:effectLst/>
                <a:latin typeface="Berlin Sans FB" panose="020E0602020502020306" pitchFamily="34" charset="0"/>
                <a:ea typeface="Times New Roman" panose="02020603050405020304" pitchFamily="18" charset="0"/>
                <a:cs typeface="Times New Roman" panose="02020603050405020304" pitchFamily="18" charset="0"/>
              </a:rPr>
              <a:t>Threat</a:t>
            </a:r>
            <a:endParaRPr lang="en-GB" sz="1800">
              <a:effectLst/>
              <a:latin typeface="Berlin Sans FB" panose="020E0602020502020306" pitchFamily="34" charset="0"/>
              <a:ea typeface="Times New Roman" panose="02020603050405020304" pitchFamily="18" charset="0"/>
              <a:cs typeface="Times New Roman" panose="02020603050405020304" pitchFamily="18" charset="0"/>
            </a:endParaRPr>
          </a:p>
          <a:p>
            <a:pPr marL="342900" lvl="0" indent="-342900">
              <a:lnSpc>
                <a:spcPct val="107000"/>
              </a:lnSpc>
              <a:spcAft>
                <a:spcPts val="0"/>
              </a:spcAft>
              <a:buFont typeface="Symbol" pitchFamily="2" charset="2"/>
              <a:buChar char=""/>
            </a:pPr>
            <a:r>
              <a:rPr lang="en-GB" sz="1800">
                <a:effectLst/>
                <a:latin typeface="Berlin Sans FB" panose="020E0602020502020306" pitchFamily="34" charset="0"/>
                <a:ea typeface="Times New Roman" panose="02020603050405020304" pitchFamily="18" charset="0"/>
                <a:cs typeface="Times New Roman" panose="02020603050405020304" pitchFamily="18" charset="0"/>
              </a:rPr>
              <a:t>Other businesses who have been in the trade for a longer period will have already made loyal</a:t>
            </a:r>
            <a:r>
              <a:rPr lang="en-GB" sz="1800" b="1">
                <a:effectLst/>
                <a:latin typeface="Berlin Sans FB" panose="020E0602020502020306" pitchFamily="34" charset="0"/>
                <a:ea typeface="Times New Roman" panose="02020603050405020304" pitchFamily="18" charset="0"/>
                <a:cs typeface="Times New Roman" panose="02020603050405020304" pitchFamily="18" charset="0"/>
              </a:rPr>
              <a:t> </a:t>
            </a:r>
            <a:r>
              <a:rPr lang="en-GB" sz="1800">
                <a:effectLst/>
                <a:latin typeface="Berlin Sans FB" panose="020E0602020502020306" pitchFamily="34" charset="0"/>
                <a:ea typeface="Times New Roman" panose="02020603050405020304" pitchFamily="18" charset="0"/>
                <a:cs typeface="Times New Roman" panose="02020603050405020304" pitchFamily="18" charset="0"/>
              </a:rPr>
              <a:t>customers</a:t>
            </a:r>
          </a:p>
          <a:p>
            <a:pPr marL="342900" lvl="0" indent="-342900">
              <a:lnSpc>
                <a:spcPct val="107000"/>
              </a:lnSpc>
              <a:spcAft>
                <a:spcPts val="800"/>
              </a:spcAft>
              <a:buFont typeface="Symbol" pitchFamily="2" charset="2"/>
              <a:buChar char=""/>
            </a:pPr>
            <a:r>
              <a:rPr lang="en-GB" sz="1800">
                <a:effectLst/>
                <a:latin typeface="Berlin Sans FB" panose="020E0602020502020306" pitchFamily="34" charset="0"/>
                <a:ea typeface="Times New Roman" panose="02020603050405020304" pitchFamily="18" charset="0"/>
                <a:cs typeface="Times New Roman" panose="02020603050405020304" pitchFamily="18" charset="0"/>
              </a:rPr>
              <a:t>More experienced competitors.</a:t>
            </a:r>
          </a:p>
          <a:p>
            <a:pPr>
              <a:lnSpc>
                <a:spcPct val="107000"/>
              </a:lnSpc>
              <a:spcAft>
                <a:spcPts val="800"/>
              </a:spcAft>
            </a:pPr>
            <a:r>
              <a:rPr lang="en-GB" sz="1800" b="1">
                <a:effectLst/>
                <a:latin typeface="Berlin Sans FB" panose="020E0602020502020306" pitchFamily="34" charset="0"/>
                <a:ea typeface="Times New Roman" panose="02020603050405020304" pitchFamily="18" charset="0"/>
                <a:cs typeface="Times New Roman" panose="02020603050405020304" pitchFamily="18" charset="0"/>
              </a:rPr>
              <a:t> </a:t>
            </a:r>
            <a:endParaRPr lang="en-US">
              <a:latin typeface="Berlin Sans FB" panose="020E0602020502020306" pitchFamily="34" charset="0"/>
            </a:endParaRPr>
          </a:p>
        </p:txBody>
      </p:sp>
      <p:sp>
        <p:nvSpPr>
          <p:cNvPr id="11" name="TextBox 10">
            <a:extLst>
              <a:ext uri="{FF2B5EF4-FFF2-40B4-BE49-F238E27FC236}">
                <a16:creationId xmlns:a16="http://schemas.microsoft.com/office/drawing/2014/main" id="{B0AE7C27-A99F-A843-AEF7-F5184891BED4}"/>
              </a:ext>
            </a:extLst>
          </p:cNvPr>
          <p:cNvSpPr txBox="1"/>
          <p:nvPr/>
        </p:nvSpPr>
        <p:spPr>
          <a:xfrm>
            <a:off x="2080054" y="233237"/>
            <a:ext cx="5117757" cy="1446550"/>
          </a:xfrm>
          <a:prstGeom prst="rect">
            <a:avLst/>
          </a:prstGeom>
          <a:noFill/>
        </p:spPr>
        <p:txBody>
          <a:bodyPr wrap="square">
            <a:spAutoFit/>
          </a:bodyPr>
          <a:lstStyle/>
          <a:p>
            <a:pPr algn="ctr"/>
            <a:r>
              <a:rPr lang="en-GB" altLang="en-US" sz="4400" u="sng">
                <a:latin typeface="Broadway" pitchFamily="82" charset="0"/>
              </a:rPr>
              <a:t>SWOT Analysis cont...</a:t>
            </a:r>
            <a:endParaRPr lang="en-US" sz="4400"/>
          </a:p>
        </p:txBody>
      </p:sp>
    </p:spTree>
    <p:extLst>
      <p:ext uri="{BB962C8B-B14F-4D97-AF65-F5344CB8AC3E}">
        <p14:creationId xmlns:p14="http://schemas.microsoft.com/office/powerpoint/2010/main" val="19205653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03193-AA5E-F14C-8EC5-4D5245272312}"/>
              </a:ext>
            </a:extLst>
          </p:cNvPr>
          <p:cNvSpPr>
            <a:spLocks noGrp="1"/>
          </p:cNvSpPr>
          <p:nvPr>
            <p:ph type="title"/>
          </p:nvPr>
        </p:nvSpPr>
        <p:spPr>
          <a:xfrm>
            <a:off x="457200" y="-53339"/>
            <a:ext cx="8229600" cy="1143000"/>
          </a:xfrm>
        </p:spPr>
        <p:txBody>
          <a:bodyPr/>
          <a:lstStyle/>
          <a:p>
            <a:r>
              <a:rPr lang="en-GB" u="sng">
                <a:latin typeface="Broadway" pitchFamily="82" charset="0"/>
              </a:rPr>
              <a:t>PESTLE Analysis</a:t>
            </a:r>
            <a:endParaRPr lang="en-US" u="sng">
              <a:latin typeface="Broadway" pitchFamily="82" charset="0"/>
            </a:endParaRPr>
          </a:p>
        </p:txBody>
      </p:sp>
      <p:sp>
        <p:nvSpPr>
          <p:cNvPr id="3" name="Content Placeholder 2">
            <a:extLst>
              <a:ext uri="{FF2B5EF4-FFF2-40B4-BE49-F238E27FC236}">
                <a16:creationId xmlns:a16="http://schemas.microsoft.com/office/drawing/2014/main" id="{5F645485-2BE6-D14C-8F46-13D95FF02845}"/>
              </a:ext>
            </a:extLst>
          </p:cNvPr>
          <p:cNvSpPr>
            <a:spLocks noGrp="1"/>
          </p:cNvSpPr>
          <p:nvPr>
            <p:ph idx="1"/>
          </p:nvPr>
        </p:nvSpPr>
        <p:spPr>
          <a:xfrm>
            <a:off x="457200" y="1470661"/>
            <a:ext cx="8229600" cy="3917032"/>
          </a:xfrm>
        </p:spPr>
        <p:txBody>
          <a:bodyPr/>
          <a:lstStyle/>
          <a:p>
            <a:pPr marL="0" indent="0">
              <a:buNone/>
            </a:pPr>
            <a:r>
              <a:rPr lang="en-GB" sz="1800" b="1" u="sng">
                <a:latin typeface="Berlin Sans FB" panose="020E0602020502020306" pitchFamily="34" charset="0"/>
              </a:rPr>
              <a:t>Political</a:t>
            </a:r>
            <a:endParaRPr lang="en-GB" sz="1800">
              <a:latin typeface="Berlin Sans FB" panose="020E0602020502020306" pitchFamily="34" charset="0"/>
            </a:endParaRPr>
          </a:p>
          <a:p>
            <a:pPr marL="0" indent="0">
              <a:buNone/>
            </a:pPr>
            <a:r>
              <a:rPr lang="en-GB" sz="1800">
                <a:latin typeface="Berlin Sans FB" panose="020E0602020502020306" pitchFamily="34" charset="0"/>
              </a:rPr>
              <a:t>The political view of Rings and Roses is mainly targeted to the Muslim, Bangladeshi community. The bangladeshi community like to throw very extravagant weddings with a high population of people. Politically, this can affect some people due to noise pollution etc, but as wedding planners, it doesnt affect the business personally.</a:t>
            </a:r>
          </a:p>
          <a:p>
            <a:pPr marL="0" indent="0">
              <a:buNone/>
            </a:pPr>
            <a:endParaRPr lang="en-GB" sz="1800">
              <a:latin typeface="Berlin Sans FB" panose="020E0602020502020306" pitchFamily="34" charset="0"/>
            </a:endParaRPr>
          </a:p>
          <a:p>
            <a:pPr marL="0" indent="0">
              <a:buNone/>
            </a:pPr>
            <a:r>
              <a:rPr lang="en-GB" sz="1800" b="1" u="sng">
                <a:latin typeface="Berlin Sans FB" panose="020E0602020502020306" pitchFamily="34" charset="0"/>
              </a:rPr>
              <a:t>Economic</a:t>
            </a:r>
          </a:p>
          <a:p>
            <a:pPr marL="0" indent="0">
              <a:buNone/>
            </a:pPr>
            <a:r>
              <a:rPr lang="en-GB" sz="1800">
                <a:latin typeface="Berlin Sans FB" panose="020E0602020502020306" pitchFamily="34" charset="0"/>
              </a:rPr>
              <a:t>The wedding planning economy is growing rapidly and the rise for high standard weddings are continuously increasing. Everyone wants bigger and better weddings and by hiring wedding planners, it is achieved more efficiently.</a:t>
            </a:r>
          </a:p>
          <a:p>
            <a:pPr marL="0" indent="0">
              <a:buNone/>
            </a:pPr>
            <a:endParaRPr lang="en-GB" sz="1800">
              <a:latin typeface="Berlin Sans FB" panose="020E0602020502020306" pitchFamily="34" charset="0"/>
            </a:endParaRPr>
          </a:p>
          <a:p>
            <a:pPr marL="0" indent="0">
              <a:buNone/>
            </a:pPr>
            <a:endParaRPr lang="en-US"/>
          </a:p>
        </p:txBody>
      </p:sp>
      <p:sp>
        <p:nvSpPr>
          <p:cNvPr id="4" name="Date Placeholder 3">
            <a:extLst>
              <a:ext uri="{FF2B5EF4-FFF2-40B4-BE49-F238E27FC236}">
                <a16:creationId xmlns:a16="http://schemas.microsoft.com/office/drawing/2014/main" id="{4F5ED71A-781B-7A47-8400-BA15C5EFCE5A}"/>
              </a:ext>
            </a:extLst>
          </p:cNvPr>
          <p:cNvSpPr>
            <a:spLocks noGrp="1"/>
          </p:cNvSpPr>
          <p:nvPr>
            <p:ph type="dt" sz="half" idx="10"/>
          </p:nvPr>
        </p:nvSpPr>
        <p:spPr/>
        <p:txBody>
          <a:bodyPr/>
          <a:lstStyle/>
          <a:p>
            <a:pPr>
              <a:defRPr/>
            </a:pPr>
            <a:fld id="{D8BE10FA-F376-4597-8841-EDC104F15039}" type="datetime1">
              <a:rPr lang="en-GB" altLang="en-US" smtClean="0"/>
              <a:pPr>
                <a:defRPr/>
              </a:pPr>
              <a:t>11/12/2017</a:t>
            </a:fld>
            <a:endParaRPr lang="en-GB" altLang="en-US"/>
          </a:p>
        </p:txBody>
      </p:sp>
      <p:sp>
        <p:nvSpPr>
          <p:cNvPr id="5" name="Footer Placeholder 4">
            <a:extLst>
              <a:ext uri="{FF2B5EF4-FFF2-40B4-BE49-F238E27FC236}">
                <a16:creationId xmlns:a16="http://schemas.microsoft.com/office/drawing/2014/main" id="{F1C208AA-27C6-7446-99A5-AB84C0BEB3D8}"/>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34393374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p:cNvSpPr>
          <p:nvPr>
            <p:ph type="title"/>
          </p:nvPr>
        </p:nvSpPr>
        <p:spPr>
          <a:xfrm>
            <a:off x="247650" y="47625"/>
            <a:ext cx="8435975" cy="1044575"/>
          </a:xfrm>
        </p:spPr>
        <p:txBody>
          <a:bodyPr/>
          <a:lstStyle/>
          <a:p>
            <a:pPr eaLnBrk="1" hangingPunct="1"/>
            <a:r>
              <a:rPr lang="en-GB" altLang="en-US" u="sng" dirty="0">
                <a:latin typeface="Broadway" pitchFamily="82" charset="0"/>
              </a:rPr>
              <a:t>PESTLE</a:t>
            </a:r>
            <a:r>
              <a:rPr lang="en-GB" altLang="en-US" u="sng">
                <a:latin typeface="Broadway" pitchFamily="82" charset="0"/>
              </a:rPr>
              <a:t> Analysis cont...</a:t>
            </a:r>
            <a:endParaRPr lang="en-GB" altLang="en-US" u="sng" dirty="0">
              <a:latin typeface="Broadway" pitchFamily="82" charset="0"/>
            </a:endParaRPr>
          </a:p>
        </p:txBody>
      </p:sp>
      <p:sp>
        <p:nvSpPr>
          <p:cNvPr id="4" name="Date Placeholder 3">
            <a:extLst>
              <a:ext uri="{FF2B5EF4-FFF2-40B4-BE49-F238E27FC236}">
                <a16:creationId xmlns:a16="http://schemas.microsoft.com/office/drawing/2014/main" id="{12343271-3005-4E94-A6D4-A91EC8E686B4}"/>
              </a:ext>
            </a:extLst>
          </p:cNvPr>
          <p:cNvSpPr>
            <a:spLocks noGrp="1"/>
          </p:cNvSpPr>
          <p:nvPr>
            <p:ph type="dt" sz="quarter" idx="10"/>
          </p:nvPr>
        </p:nvSpPr>
        <p:spPr/>
        <p:txBody>
          <a:bodyPr/>
          <a:lstStyle/>
          <a:p>
            <a:pPr>
              <a:defRPr/>
            </a:pPr>
            <a:fld id="{2AF6E3BD-2E92-472E-8EDA-F6014803D143}" type="datetime1">
              <a:rPr lang="en-GB" altLang="en-US"/>
              <a:pPr>
                <a:defRPr/>
              </a:pPr>
              <a:t>11/12/2017</a:t>
            </a:fld>
            <a:endParaRPr lang="en-GB" altLang="en-US"/>
          </a:p>
        </p:txBody>
      </p:sp>
      <p:sp>
        <p:nvSpPr>
          <p:cNvPr id="8" name="TextBox 7">
            <a:extLst>
              <a:ext uri="{FF2B5EF4-FFF2-40B4-BE49-F238E27FC236}">
                <a16:creationId xmlns:a16="http://schemas.microsoft.com/office/drawing/2014/main" id="{157DA500-F38C-7F4B-908C-686493F79F27}"/>
              </a:ext>
            </a:extLst>
          </p:cNvPr>
          <p:cNvSpPr txBox="1"/>
          <p:nvPr/>
        </p:nvSpPr>
        <p:spPr>
          <a:xfrm>
            <a:off x="159702" y="1412240"/>
            <a:ext cx="9037638" cy="4252959"/>
          </a:xfrm>
          <a:prstGeom prst="rect">
            <a:avLst/>
          </a:prstGeom>
          <a:noFill/>
        </p:spPr>
        <p:txBody>
          <a:bodyPr wrap="square" anchor="t">
            <a:spAutoFit/>
          </a:bodyPr>
          <a:lstStyle/>
          <a:p>
            <a:pPr>
              <a:lnSpc>
                <a:spcPct val="107000"/>
              </a:lnSpc>
              <a:spcAft>
                <a:spcPts val="800"/>
              </a:spcAft>
            </a:pPr>
            <a:r>
              <a:rPr lang="en-GB" sz="1800" b="1" u="sng" dirty="0">
                <a:effectLst/>
                <a:latin typeface="Berlin Sans FB" panose="020E0602020502020306" pitchFamily="34" charset="0"/>
                <a:ea typeface="Times New Roman" panose="02020603050405020304" pitchFamily="18" charset="0"/>
                <a:cs typeface="Times New Roman" panose="02020603050405020304" pitchFamily="18" charset="0"/>
              </a:rPr>
              <a:t>Social</a:t>
            </a:r>
            <a:endParaRPr lang="en-GB" sz="1800" dirty="0">
              <a:effectLst/>
              <a:latin typeface="Berlin Sans FB" panose="020E0602020502020306"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dirty="0">
                <a:latin typeface="Berlin Sans FB" panose="020E0602020502020306" pitchFamily="34" charset="0"/>
                <a:ea typeface="Times New Roman" panose="02020603050405020304" pitchFamily="18" charset="0"/>
                <a:cs typeface="Times New Roman" panose="02020603050405020304" pitchFamily="18" charset="0"/>
              </a:rPr>
              <a:t>Social factors such as social media greatly impacts the wedding planning business as it is the best way to attract customers and to promote the business. </a:t>
            </a:r>
          </a:p>
          <a:p>
            <a:pPr>
              <a:lnSpc>
                <a:spcPct val="107000"/>
              </a:lnSpc>
              <a:spcAft>
                <a:spcPts val="800"/>
              </a:spcAft>
            </a:pPr>
            <a:r>
              <a:rPr lang="en-GB" dirty="0">
                <a:latin typeface="Berlin Sans FB" panose="020E0602020502020306" pitchFamily="34" charset="0"/>
                <a:ea typeface="Times New Roman" panose="02020603050405020304" pitchFamily="18" charset="0"/>
                <a:cs typeface="Times New Roman" panose="02020603050405020304" pitchFamily="18" charset="0"/>
              </a:rPr>
              <a:t>The b</a:t>
            </a:r>
            <a:r>
              <a:rPr lang="en-GB" sz="1800" dirty="0">
                <a:effectLst/>
                <a:latin typeface="Berlin Sans FB" panose="020E0602020502020306" pitchFamily="34" charset="0"/>
                <a:ea typeface="Times New Roman" panose="02020603050405020304" pitchFamily="18" charset="0"/>
                <a:cs typeface="Times New Roman" panose="02020603050405020304" pitchFamily="18" charset="0"/>
              </a:rPr>
              <a:t>usiness of Rings and Roses is eligible for clients of age 18+ and any gender.</a:t>
            </a:r>
            <a:r>
              <a:rPr lang="en-GB" b="1" dirty="0">
                <a:latin typeface="Berlin Sans FB" panose="020E0602020502020306" pitchFamily="34" charset="0"/>
                <a:ea typeface="Times New Roman" panose="02020603050405020304" pitchFamily="18" charset="0"/>
                <a:cs typeface="Times New Roman" panose="02020603050405020304" pitchFamily="18" charset="0"/>
              </a:rPr>
              <a:t> </a:t>
            </a:r>
            <a:endParaRPr lang="en-GB" dirty="0">
              <a:latin typeface="Berlin Sans FB" panose="020E0602020502020306" pitchFamily="34" charset="0"/>
              <a:ea typeface="Times New Roman" panose="02020603050405020304" pitchFamily="18" charset="0"/>
              <a:cs typeface="Times New Roman" panose="02020603050405020304" pitchFamily="18" charset="0"/>
            </a:endParaRPr>
          </a:p>
          <a:p>
            <a:pPr>
              <a:lnSpc>
                <a:spcPct val="107000"/>
              </a:lnSpc>
              <a:spcAft>
                <a:spcPts val="800"/>
              </a:spcAft>
            </a:pPr>
            <a:endParaRPr lang="en-GB" b="1" u="sng" dirty="0">
              <a:latin typeface="Berlin Sans FB" panose="020E0602020502020306"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b="1" u="sng" dirty="0">
                <a:latin typeface="Berlin Sans FB" panose="020E0602020502020306" pitchFamily="34" charset="0"/>
                <a:ea typeface="Times New Roman" panose="02020603050405020304" pitchFamily="18" charset="0"/>
                <a:cs typeface="Times New Roman" panose="02020603050405020304" pitchFamily="18" charset="0"/>
              </a:rPr>
              <a:t>Technological</a:t>
            </a:r>
          </a:p>
          <a:p>
            <a:pPr>
              <a:lnSpc>
                <a:spcPct val="107000"/>
              </a:lnSpc>
              <a:spcAft>
                <a:spcPts val="800"/>
              </a:spcAft>
            </a:pPr>
            <a:r>
              <a:rPr lang="en-GB" dirty="0">
                <a:latin typeface="Berlin Sans FB" panose="020E0602020502020306" pitchFamily="34" charset="0"/>
                <a:ea typeface="Times New Roman" panose="02020603050405020304" pitchFamily="18" charset="0"/>
                <a:cs typeface="Times New Roman" panose="02020603050405020304" pitchFamily="18" charset="0"/>
              </a:rPr>
              <a:t>With the advantage of modern technology,  the team will use</a:t>
            </a:r>
            <a:r>
              <a:rPr lang="en-GB" b="1" dirty="0">
                <a:latin typeface="Berlin Sans FB" panose="020E0602020502020306" pitchFamily="34" charset="0"/>
                <a:ea typeface="Times New Roman" panose="02020603050405020304" pitchFamily="18" charset="0"/>
                <a:cs typeface="Times New Roman" panose="02020603050405020304" pitchFamily="18" charset="0"/>
              </a:rPr>
              <a:t> </a:t>
            </a:r>
            <a:r>
              <a:rPr lang="en-GB" dirty="0">
                <a:latin typeface="Berlin Sans FB" panose="020E0602020502020306" pitchFamily="34" charset="0"/>
                <a:ea typeface="Times New Roman" panose="02020603050405020304" pitchFamily="18" charset="0"/>
                <a:cs typeface="Times New Roman" panose="02020603050405020304" pitchFamily="18" charset="0"/>
              </a:rPr>
              <a:t>iPad/laptop to:</a:t>
            </a:r>
          </a:p>
          <a:p>
            <a:pPr marL="285750" indent="-285750">
              <a:lnSpc>
                <a:spcPct val="107000"/>
              </a:lnSpc>
              <a:spcAft>
                <a:spcPts val="800"/>
              </a:spcAft>
              <a:buFont typeface="Arial" panose="020B0604020202020204" pitchFamily="34" charset="0"/>
              <a:buChar char="•"/>
            </a:pPr>
            <a:r>
              <a:rPr lang="en-GB" dirty="0">
                <a:latin typeface="Berlin Sans FB" panose="020E0602020502020306" pitchFamily="34" charset="0"/>
                <a:ea typeface="Times New Roman" panose="02020603050405020304" pitchFamily="18" charset="0"/>
                <a:cs typeface="Times New Roman" panose="02020603050405020304" pitchFamily="18" charset="0"/>
              </a:rPr>
              <a:t>Write down details of the clients.</a:t>
            </a:r>
          </a:p>
          <a:p>
            <a:pPr marL="285750" indent="-285750">
              <a:lnSpc>
                <a:spcPct val="107000"/>
              </a:lnSpc>
              <a:spcAft>
                <a:spcPts val="800"/>
              </a:spcAft>
              <a:buFont typeface="Arial"/>
              <a:buChar char="•"/>
            </a:pPr>
            <a:r>
              <a:rPr lang="en-GB" dirty="0">
                <a:latin typeface="Berlin Sans FB" panose="020E0602020502020306" pitchFamily="34" charset="0"/>
                <a:ea typeface="Times New Roman" panose="02020603050405020304" pitchFamily="18" charset="0"/>
                <a:cs typeface="Times New Roman" panose="02020603050405020304" pitchFamily="18" charset="0"/>
              </a:rPr>
              <a:t>Show pictures and information of the packages.</a:t>
            </a:r>
          </a:p>
          <a:p>
            <a:pPr marL="285750" indent="-285750">
              <a:lnSpc>
                <a:spcPct val="107000"/>
              </a:lnSpc>
              <a:spcAft>
                <a:spcPts val="800"/>
              </a:spcAft>
              <a:buFont typeface="Arial"/>
              <a:buChar char="•"/>
            </a:pPr>
            <a:r>
              <a:rPr lang="en-GB" dirty="0">
                <a:latin typeface="Berlin Sans FB" panose="020E0602020502020306" pitchFamily="34" charset="0"/>
                <a:ea typeface="Times New Roman" panose="02020603050405020304" pitchFamily="18" charset="0"/>
                <a:cs typeface="Times New Roman" panose="02020603050405020304" pitchFamily="18" charset="0"/>
              </a:rPr>
              <a:t>Write up the contract for the clients to sign.</a:t>
            </a:r>
          </a:p>
          <a:p>
            <a:pPr marL="285750" indent="-285750">
              <a:lnSpc>
                <a:spcPct val="107000"/>
              </a:lnSpc>
              <a:spcAft>
                <a:spcPts val="800"/>
              </a:spcAft>
              <a:buFont typeface="Arial" panose="020B0604020202020204" pitchFamily="34" charset="0"/>
              <a:buChar char="•"/>
            </a:pPr>
            <a:r>
              <a:rPr lang="en-GB" sz="1800" dirty="0">
                <a:latin typeface="Berlin Sans FB" panose="020E0602020502020306" pitchFamily="34" charset="0"/>
                <a:ea typeface="Times New Roman" panose="02020603050405020304" pitchFamily="18" charset="0"/>
                <a:cs typeface="Times New Roman" panose="02020603050405020304" pitchFamily="18" charset="0"/>
              </a:rPr>
              <a:t>Design the wedding using apps.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A7DDC-D5B9-2740-8B8E-4B9152357165}"/>
              </a:ext>
            </a:extLst>
          </p:cNvPr>
          <p:cNvSpPr>
            <a:spLocks noGrp="1"/>
          </p:cNvSpPr>
          <p:nvPr>
            <p:ph type="title"/>
          </p:nvPr>
        </p:nvSpPr>
        <p:spPr>
          <a:xfrm>
            <a:off x="457200" y="68898"/>
            <a:ext cx="8229600" cy="1143000"/>
          </a:xfrm>
        </p:spPr>
        <p:txBody>
          <a:bodyPr/>
          <a:lstStyle/>
          <a:p>
            <a:r>
              <a:rPr lang="en-GB" u="sng">
                <a:latin typeface="Broadway" pitchFamily="82" charset="0"/>
              </a:rPr>
              <a:t>PESTLE Analysis cont...</a:t>
            </a:r>
            <a:endParaRPr lang="en-US" u="sng">
              <a:latin typeface="Broadway" pitchFamily="82" charset="0"/>
            </a:endParaRPr>
          </a:p>
        </p:txBody>
      </p:sp>
      <p:sp>
        <p:nvSpPr>
          <p:cNvPr id="3" name="Content Placeholder 2">
            <a:extLst>
              <a:ext uri="{FF2B5EF4-FFF2-40B4-BE49-F238E27FC236}">
                <a16:creationId xmlns:a16="http://schemas.microsoft.com/office/drawing/2014/main" id="{B7B41510-E9DE-2141-BDDC-86F0A7C31D3B}"/>
              </a:ext>
            </a:extLst>
          </p:cNvPr>
          <p:cNvSpPr>
            <a:spLocks noGrp="1"/>
          </p:cNvSpPr>
          <p:nvPr>
            <p:ph idx="1"/>
          </p:nvPr>
        </p:nvSpPr>
        <p:spPr>
          <a:xfrm>
            <a:off x="457200" y="1082041"/>
            <a:ext cx="8229600" cy="3917032"/>
          </a:xfrm>
        </p:spPr>
        <p:txBody>
          <a:bodyPr/>
          <a:lstStyle/>
          <a:p>
            <a:pPr marL="0" indent="0">
              <a:lnSpc>
                <a:spcPct val="107000"/>
              </a:lnSpc>
              <a:spcAft>
                <a:spcPts val="800"/>
              </a:spcAft>
              <a:buNone/>
            </a:pPr>
            <a:r>
              <a:rPr lang="en-GB" sz="1600" b="1" u="sng" dirty="0">
                <a:effectLst/>
                <a:latin typeface="Berlin Sans FB" panose="020E0602020502020306" pitchFamily="34" charset="0"/>
                <a:ea typeface="Times New Roman" panose="02020603050405020304" pitchFamily="18" charset="0"/>
                <a:cs typeface="Times New Roman" panose="02020603050405020304" pitchFamily="18" charset="0"/>
              </a:rPr>
              <a:t>Legal</a:t>
            </a:r>
          </a:p>
          <a:p>
            <a:pPr>
              <a:lnSpc>
                <a:spcPct val="107000"/>
              </a:lnSpc>
              <a:spcAft>
                <a:spcPts val="800"/>
              </a:spcAft>
            </a:pPr>
            <a:r>
              <a:rPr lang="en-GB" sz="1600" b="0" i="0" dirty="0">
                <a:solidFill>
                  <a:srgbClr val="222222"/>
                </a:solidFill>
                <a:effectLst/>
                <a:latin typeface="Berlin Sans FB" panose="020E0602020502020306" pitchFamily="34" charset="77"/>
              </a:rPr>
              <a:t>First of all, we must let HMRC know that we are self employed, </a:t>
            </a:r>
            <a:r>
              <a:rPr lang="en-GB" sz="1600" dirty="0">
                <a:solidFill>
                  <a:srgbClr val="222222"/>
                </a:solidFill>
                <a:latin typeface="Berlin Sans FB" panose="020E0602020502020306" pitchFamily="34" charset="77"/>
              </a:rPr>
              <a:t>this </a:t>
            </a:r>
            <a:r>
              <a:rPr lang="en-GB" sz="1600" b="0" i="0" dirty="0">
                <a:solidFill>
                  <a:srgbClr val="222222"/>
                </a:solidFill>
                <a:effectLst/>
                <a:latin typeface="Berlin Sans FB" panose="020E0602020502020306" pitchFamily="34" charset="77"/>
              </a:rPr>
              <a:t>can done online</a:t>
            </a:r>
            <a:r>
              <a:rPr lang="en-GB" sz="1600" dirty="0">
                <a:solidFill>
                  <a:srgbClr val="222222"/>
                </a:solidFill>
                <a:latin typeface="Berlin Sans FB" panose="020E0602020502020306" pitchFamily="34" charset="77"/>
              </a:rPr>
              <a:t>. </a:t>
            </a:r>
            <a:r>
              <a:rPr lang="en-GB" sz="1600" b="0" i="0" dirty="0">
                <a:solidFill>
                  <a:srgbClr val="222222"/>
                </a:solidFill>
                <a:effectLst/>
                <a:latin typeface="Berlin Sans FB" panose="020E0602020502020306" pitchFamily="34" charset="77"/>
              </a:rPr>
              <a:t>Once this process is completed HMRC will send us a </a:t>
            </a:r>
            <a:r>
              <a:rPr lang="en-GB" sz="1600" b="1" i="0" dirty="0">
                <a:solidFill>
                  <a:srgbClr val="222222"/>
                </a:solidFill>
                <a:effectLst/>
                <a:latin typeface="Berlin Sans FB" panose="020E0602020502020306" pitchFamily="34" charset="77"/>
              </a:rPr>
              <a:t>UTR</a:t>
            </a:r>
            <a:r>
              <a:rPr lang="en-GB" sz="1600" b="0" i="0" dirty="0">
                <a:solidFill>
                  <a:srgbClr val="222222"/>
                </a:solidFill>
                <a:effectLst/>
                <a:latin typeface="Berlin Sans FB" panose="020E0602020502020306" pitchFamily="34" charset="77"/>
              </a:rPr>
              <a:t> number (</a:t>
            </a:r>
            <a:r>
              <a:rPr lang="en-GB" sz="1600" b="1" i="0" dirty="0">
                <a:solidFill>
                  <a:srgbClr val="222222"/>
                </a:solidFill>
                <a:effectLst/>
                <a:latin typeface="Berlin Sans FB" panose="020E0602020502020306" pitchFamily="34" charset="77"/>
              </a:rPr>
              <a:t>Unique Tax Payers Reference</a:t>
            </a:r>
            <a:r>
              <a:rPr lang="en-GB" sz="1600" b="0" i="0" dirty="0">
                <a:solidFill>
                  <a:srgbClr val="222222"/>
                </a:solidFill>
                <a:effectLst/>
                <a:latin typeface="Berlin Sans FB" panose="020E0602020502020306" pitchFamily="34" charset="77"/>
              </a:rPr>
              <a:t>).</a:t>
            </a:r>
            <a:endParaRPr lang="en-GB" sz="1600" dirty="0">
              <a:effectLst/>
              <a:latin typeface="Berlin Sans FB" panose="020E0602020502020306" pitchFamily="34" charset="0"/>
              <a:ea typeface="Times New Roman" panose="02020603050405020304" pitchFamily="18" charset="0"/>
              <a:cs typeface="Times New Roman" panose="02020603050405020304" pitchFamily="18" charset="0"/>
            </a:endParaRPr>
          </a:p>
          <a:p>
            <a:pPr marL="342900" indent="-342900">
              <a:lnSpc>
                <a:spcPct val="107000"/>
              </a:lnSpc>
              <a:spcAft>
                <a:spcPts val="0"/>
              </a:spcAft>
              <a:buFont typeface="Symbol" pitchFamily="2" charset="2"/>
              <a:buChar char=""/>
            </a:pPr>
            <a:r>
              <a:rPr lang="en-GB" sz="1600" dirty="0">
                <a:effectLst/>
                <a:latin typeface="Berlin Sans FB" panose="020E0602020502020306" pitchFamily="34" charset="0"/>
                <a:ea typeface="Times New Roman" panose="02020603050405020304" pitchFamily="18" charset="0"/>
                <a:cs typeface="Times New Roman" panose="02020603050405020304" pitchFamily="18" charset="0"/>
              </a:rPr>
              <a:t>To be a wedding planner, you are required to complete a certified course.</a:t>
            </a:r>
            <a:r>
              <a:rPr lang="en-GB" sz="1600" dirty="0">
                <a:latin typeface="Berlin Sans FB" panose="020E0602020502020306" pitchFamily="34" charset="0"/>
                <a:ea typeface="Times New Roman" panose="02020603050405020304" pitchFamily="18" charset="0"/>
                <a:cs typeface="Times New Roman" panose="02020603050405020304" pitchFamily="18" charset="0"/>
              </a:rPr>
              <a:t> </a:t>
            </a:r>
          </a:p>
          <a:p>
            <a:pPr marL="342900" lvl="0" indent="-342900">
              <a:lnSpc>
                <a:spcPct val="107000"/>
              </a:lnSpc>
              <a:spcAft>
                <a:spcPts val="0"/>
              </a:spcAft>
              <a:buFont typeface="Symbol" pitchFamily="2" charset="2"/>
              <a:buChar char=""/>
            </a:pPr>
            <a:r>
              <a:rPr lang="en-GB" sz="1600" dirty="0">
                <a:effectLst/>
                <a:latin typeface="Berlin Sans FB" panose="020E0602020502020306" pitchFamily="34" charset="0"/>
                <a:ea typeface="Times New Roman" panose="02020603050405020304" pitchFamily="18" charset="0"/>
                <a:cs typeface="Times New Roman" panose="02020603050405020304" pitchFamily="18" charset="0"/>
              </a:rPr>
              <a:t>The average completion time for the course is one year. The cost is £495 per person. Upon graduation, you will be an accredited wedding planner and this accreditation is recognised within the industry nationally and internationally.</a:t>
            </a:r>
            <a:endParaRPr lang="en-GB" sz="1600" dirty="0">
              <a:latin typeface="Berlin Sans FB" panose="020E0602020502020306" pitchFamily="34" charset="0"/>
              <a:ea typeface="Times New Roman" panose="02020603050405020304" pitchFamily="18" charset="0"/>
              <a:cs typeface="Times New Roman" panose="02020603050405020304" pitchFamily="18" charset="0"/>
            </a:endParaRPr>
          </a:p>
          <a:p>
            <a:pPr marL="342900" lvl="0" indent="-342900">
              <a:lnSpc>
                <a:spcPct val="107000"/>
              </a:lnSpc>
              <a:spcAft>
                <a:spcPts val="0"/>
              </a:spcAft>
              <a:buFont typeface="Symbol" pitchFamily="2" charset="2"/>
              <a:buChar char=""/>
            </a:pPr>
            <a:r>
              <a:rPr lang="en-GB" sz="1600" dirty="0">
                <a:effectLst/>
                <a:latin typeface="Berlin Sans FB" panose="020E0602020502020306" pitchFamily="34" charset="0"/>
                <a:ea typeface="Times New Roman" panose="02020603050405020304" pitchFamily="18" charset="0"/>
                <a:cs typeface="Times New Roman" panose="02020603050405020304" pitchFamily="18" charset="0"/>
              </a:rPr>
              <a:t>Agreement forms amongst </a:t>
            </a:r>
            <a:r>
              <a:rPr lang="en-GB" sz="1600" dirty="0">
                <a:latin typeface="Berlin Sans FB" panose="020E0602020502020306" pitchFamily="34" charset="0"/>
                <a:ea typeface="Times New Roman" panose="02020603050405020304" pitchFamily="18" charset="0"/>
                <a:cs typeface="Times New Roman" panose="02020603050405020304" pitchFamily="18" charset="0"/>
              </a:rPr>
              <a:t>the</a:t>
            </a:r>
            <a:r>
              <a:rPr lang="en-GB" sz="1600" dirty="0">
                <a:effectLst/>
                <a:latin typeface="Berlin Sans FB" panose="020E0602020502020306" pitchFamily="34" charset="0"/>
                <a:ea typeface="Times New Roman" panose="02020603050405020304" pitchFamily="18" charset="0"/>
                <a:cs typeface="Times New Roman" panose="02020603050405020304" pitchFamily="18" charset="0"/>
              </a:rPr>
              <a:t> partners need to be filled.</a:t>
            </a:r>
            <a:endParaRPr lang="en-GB" sz="1600" dirty="0">
              <a:latin typeface="Berlin Sans FB" panose="020E0602020502020306" pitchFamily="34" charset="0"/>
              <a:ea typeface="Times New Roman" panose="02020603050405020304" pitchFamily="18" charset="0"/>
              <a:cs typeface="Times New Roman" panose="02020603050405020304" pitchFamily="18" charset="0"/>
            </a:endParaRPr>
          </a:p>
          <a:p>
            <a:pPr marL="342900" lvl="0" indent="-342900">
              <a:lnSpc>
                <a:spcPct val="107000"/>
              </a:lnSpc>
              <a:spcAft>
                <a:spcPts val="800"/>
              </a:spcAft>
              <a:buFont typeface="Symbol" pitchFamily="2" charset="2"/>
              <a:buChar char=""/>
            </a:pPr>
            <a:r>
              <a:rPr lang="en-GB" sz="1600" dirty="0">
                <a:effectLst/>
                <a:latin typeface="Berlin Sans FB" panose="020E0602020502020306" pitchFamily="34" charset="0"/>
                <a:ea typeface="Times New Roman" panose="02020603050405020304" pitchFamily="18" charset="0"/>
                <a:cs typeface="Times New Roman" panose="02020603050405020304" pitchFamily="18" charset="0"/>
              </a:rPr>
              <a:t>LLC limited liability company has the tax structure of a partnership, yet protects each partner’s personal interests.</a:t>
            </a:r>
            <a:endParaRPr lang="en-GB" sz="1600" dirty="0">
              <a:latin typeface="Berlin Sans FB" panose="020E0602020502020306" pitchFamily="34" charset="77"/>
              <a:cs typeface="Times New Roman" panose="02020603050405020304" pitchFamily="18" charset="0"/>
            </a:endParaRPr>
          </a:p>
          <a:p>
            <a:pPr marL="0" lvl="0" indent="0">
              <a:lnSpc>
                <a:spcPct val="107000"/>
              </a:lnSpc>
              <a:spcAft>
                <a:spcPts val="800"/>
              </a:spcAft>
              <a:buNone/>
            </a:pPr>
            <a:r>
              <a:rPr lang="en-GB" sz="1600" b="1" u="sng" dirty="0">
                <a:latin typeface="Berlin Sans FB" panose="020E0602020502020306" pitchFamily="34" charset="0"/>
                <a:cs typeface="Times New Roman" panose="02020603050405020304" pitchFamily="18" charset="0"/>
              </a:rPr>
              <a:t>Environmental</a:t>
            </a:r>
          </a:p>
          <a:p>
            <a:pPr marL="0" lvl="0" indent="0">
              <a:lnSpc>
                <a:spcPct val="107000"/>
              </a:lnSpc>
              <a:spcAft>
                <a:spcPts val="800"/>
              </a:spcAft>
              <a:buNone/>
            </a:pPr>
            <a:r>
              <a:rPr lang="en-GB" sz="1600" dirty="0">
                <a:latin typeface="Berlin Sans FB" panose="020E0602020502020306" pitchFamily="34" charset="0"/>
                <a:cs typeface="Times New Roman" panose="02020603050405020304" pitchFamily="18" charset="0"/>
              </a:rPr>
              <a:t>The business will help the Bangladeshi community as Bangladeshi weddings are harder to organise and manage. Rings and Roses will help make weddings easier by managing the whole event and making sure the day is a success.</a:t>
            </a:r>
          </a:p>
          <a:p>
            <a:pPr marL="0" lvl="0" indent="0">
              <a:lnSpc>
                <a:spcPct val="107000"/>
              </a:lnSpc>
              <a:spcAft>
                <a:spcPts val="800"/>
              </a:spcAft>
              <a:buNone/>
            </a:pPr>
            <a:endParaRPr lang="en-US" sz="1600" dirty="0"/>
          </a:p>
        </p:txBody>
      </p:sp>
      <p:sp>
        <p:nvSpPr>
          <p:cNvPr id="4" name="Date Placeholder 3">
            <a:extLst>
              <a:ext uri="{FF2B5EF4-FFF2-40B4-BE49-F238E27FC236}">
                <a16:creationId xmlns:a16="http://schemas.microsoft.com/office/drawing/2014/main" id="{E647CF10-AE93-E948-A7F8-D2E43361F337}"/>
              </a:ext>
            </a:extLst>
          </p:cNvPr>
          <p:cNvSpPr>
            <a:spLocks noGrp="1"/>
          </p:cNvSpPr>
          <p:nvPr>
            <p:ph type="dt" sz="half" idx="10"/>
          </p:nvPr>
        </p:nvSpPr>
        <p:spPr/>
        <p:txBody>
          <a:bodyPr/>
          <a:lstStyle/>
          <a:p>
            <a:pPr>
              <a:defRPr/>
            </a:pPr>
            <a:fld id="{D8BE10FA-F376-4597-8841-EDC104F15039}" type="datetime1">
              <a:rPr lang="en-GB" altLang="en-US" smtClean="0"/>
              <a:pPr>
                <a:defRPr/>
              </a:pPr>
              <a:t>11/12/2017</a:t>
            </a:fld>
            <a:endParaRPr lang="en-GB" altLang="en-US"/>
          </a:p>
        </p:txBody>
      </p:sp>
      <p:sp>
        <p:nvSpPr>
          <p:cNvPr id="5" name="Footer Placeholder 4">
            <a:extLst>
              <a:ext uri="{FF2B5EF4-FFF2-40B4-BE49-F238E27FC236}">
                <a16:creationId xmlns:a16="http://schemas.microsoft.com/office/drawing/2014/main" id="{9264BF31-F43D-5C47-A685-B0CF74B2079B}"/>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39031451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457200" y="188913"/>
            <a:ext cx="8229600" cy="936625"/>
          </a:xfrm>
        </p:spPr>
        <p:txBody>
          <a:bodyPr/>
          <a:lstStyle/>
          <a:p>
            <a:r>
              <a:rPr lang="en-GB" altLang="en-US" u="sng">
                <a:latin typeface="Broadway" pitchFamily="82" charset="0"/>
              </a:rPr>
              <a:t>Conclusion</a:t>
            </a:r>
          </a:p>
        </p:txBody>
      </p:sp>
      <p:sp>
        <p:nvSpPr>
          <p:cNvPr id="4" name="Date Placeholder 3">
            <a:extLst>
              <a:ext uri="{FF2B5EF4-FFF2-40B4-BE49-F238E27FC236}">
                <a16:creationId xmlns:a16="http://schemas.microsoft.com/office/drawing/2014/main" id="{87275719-FA57-4101-B214-2E1D0FF4CDD0}"/>
              </a:ext>
            </a:extLst>
          </p:cNvPr>
          <p:cNvSpPr>
            <a:spLocks noGrp="1"/>
          </p:cNvSpPr>
          <p:nvPr>
            <p:ph type="dt" sz="quarter" idx="10"/>
          </p:nvPr>
        </p:nvSpPr>
        <p:spPr/>
        <p:txBody>
          <a:bodyPr/>
          <a:lstStyle/>
          <a:p>
            <a:pPr>
              <a:defRPr/>
            </a:pPr>
            <a:fld id="{F9BD9932-A557-429D-8E76-A17DC0EA07FA}" type="datetime1">
              <a:rPr lang="en-GB" altLang="en-US" smtClean="0"/>
              <a:pPr>
                <a:defRPr/>
              </a:pPr>
              <a:t>11/12/2017</a:t>
            </a:fld>
            <a:endParaRPr lang="en-GB" altLang="en-US"/>
          </a:p>
        </p:txBody>
      </p:sp>
      <p:sp>
        <p:nvSpPr>
          <p:cNvPr id="5" name="Footer Placeholder 4">
            <a:extLst>
              <a:ext uri="{FF2B5EF4-FFF2-40B4-BE49-F238E27FC236}">
                <a16:creationId xmlns:a16="http://schemas.microsoft.com/office/drawing/2014/main" id="{99FC8A3F-C9CD-498F-8F53-36C8AF8940ED}"/>
              </a:ext>
            </a:extLst>
          </p:cNvPr>
          <p:cNvSpPr>
            <a:spLocks noGrp="1"/>
          </p:cNvSpPr>
          <p:nvPr>
            <p:ph type="ftr" sz="quarter" idx="11"/>
          </p:nvPr>
        </p:nvSpPr>
        <p:spPr/>
        <p:txBody>
          <a:bodyPr/>
          <a:lstStyle/>
          <a:p>
            <a:pPr>
              <a:defRPr/>
            </a:pPr>
            <a:r>
              <a:rPr lang="en-GB" altLang="en-US"/>
              <a:t>Mary March</a:t>
            </a:r>
          </a:p>
        </p:txBody>
      </p:sp>
      <p:sp>
        <p:nvSpPr>
          <p:cNvPr id="7" name="TextBox 6">
            <a:extLst>
              <a:ext uri="{FF2B5EF4-FFF2-40B4-BE49-F238E27FC236}">
                <a16:creationId xmlns:a16="http://schemas.microsoft.com/office/drawing/2014/main" id="{EDEEBC20-D8A0-D441-8604-E3C7597D7226}"/>
              </a:ext>
            </a:extLst>
          </p:cNvPr>
          <p:cNvSpPr txBox="1"/>
          <p:nvPr/>
        </p:nvSpPr>
        <p:spPr>
          <a:xfrm>
            <a:off x="1222375" y="2242883"/>
            <a:ext cx="7017265" cy="2701702"/>
          </a:xfrm>
          <a:prstGeom prst="rect">
            <a:avLst/>
          </a:prstGeom>
          <a:noFill/>
        </p:spPr>
        <p:txBody>
          <a:bodyPr wrap="square">
            <a:spAutoFit/>
          </a:bodyPr>
          <a:lstStyle/>
          <a:p>
            <a:pPr>
              <a:lnSpc>
                <a:spcPct val="107000"/>
              </a:lnSpc>
              <a:spcAft>
                <a:spcPts val="800"/>
              </a:spcAft>
            </a:pPr>
            <a:r>
              <a:rPr lang="en-GB" sz="2000">
                <a:effectLst/>
                <a:latin typeface="Berlin Sans FB" panose="020E0602020502020306" pitchFamily="34" charset="0"/>
                <a:ea typeface="Times New Roman" panose="02020603050405020304" pitchFamily="18" charset="0"/>
                <a:cs typeface="Times New Roman" panose="02020603050405020304" pitchFamily="18" charset="0"/>
              </a:rPr>
              <a:t>Overall, </a:t>
            </a:r>
            <a:r>
              <a:rPr lang="en-GB" sz="2000">
                <a:latin typeface="Berlin Sans FB" panose="020E0602020502020306" pitchFamily="34" charset="0"/>
                <a:ea typeface="Times New Roman" panose="02020603050405020304" pitchFamily="18" charset="0"/>
                <a:cs typeface="Times New Roman" panose="02020603050405020304" pitchFamily="18" charset="0"/>
              </a:rPr>
              <a:t>the</a:t>
            </a:r>
            <a:r>
              <a:rPr lang="en-GB" sz="2000">
                <a:effectLst/>
                <a:latin typeface="Berlin Sans FB" panose="020E0602020502020306" pitchFamily="34" charset="0"/>
                <a:ea typeface="Times New Roman" panose="02020603050405020304" pitchFamily="18" charset="0"/>
                <a:cs typeface="Times New Roman" panose="02020603050405020304" pitchFamily="18" charset="0"/>
              </a:rPr>
              <a:t> business plan is to help clients’ wedding function in the correct way</a:t>
            </a:r>
            <a:r>
              <a:rPr lang="en-GB" sz="2000">
                <a:latin typeface="Berlin Sans FB" panose="020E0602020502020306" pitchFamily="34" charset="0"/>
                <a:ea typeface="Times New Roman" panose="02020603050405020304" pitchFamily="18" charset="0"/>
                <a:cs typeface="Times New Roman" panose="02020603050405020304" pitchFamily="18" charset="0"/>
              </a:rPr>
              <a:t>, by helping their dreams come true! The </a:t>
            </a:r>
            <a:r>
              <a:rPr lang="en-GB" sz="2000">
                <a:effectLst/>
                <a:latin typeface="Berlin Sans FB" panose="020E0602020502020306" pitchFamily="34" charset="0"/>
                <a:ea typeface="Times New Roman" panose="02020603050405020304" pitchFamily="18" charset="0"/>
                <a:cs typeface="Times New Roman" panose="02020603050405020304" pitchFamily="18" charset="0"/>
              </a:rPr>
              <a:t>benefit in this business is financial, as we would make a profit of £2000. Once the business is up and running, </a:t>
            </a:r>
            <a:r>
              <a:rPr lang="en-GB" sz="2000">
                <a:latin typeface="Berlin Sans FB" panose="020E0602020502020306" pitchFamily="34" charset="0"/>
                <a:ea typeface="Times New Roman" panose="02020603050405020304" pitchFamily="18" charset="0"/>
                <a:cs typeface="Times New Roman" panose="02020603050405020304" pitchFamily="18" charset="0"/>
              </a:rPr>
              <a:t>Rings and Roses</a:t>
            </a:r>
            <a:r>
              <a:rPr lang="en-GB" sz="2000">
                <a:effectLst/>
                <a:latin typeface="Berlin Sans FB" panose="020E0602020502020306" pitchFamily="34" charset="0"/>
                <a:ea typeface="Times New Roman" panose="02020603050405020304" pitchFamily="18" charset="0"/>
                <a:cs typeface="Times New Roman" panose="02020603050405020304" pitchFamily="18" charset="0"/>
              </a:rPr>
              <a:t> can invest more money and have the ability to climb higher to success. Advertising Rings and Roses on social media and attending wedding fairs will be a great help towards the business, as it would lead to a huge success.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a:xfrm>
            <a:off x="323850" y="539751"/>
            <a:ext cx="8229600" cy="1944687"/>
          </a:xfrm>
        </p:spPr>
        <p:txBody>
          <a:bodyPr/>
          <a:lstStyle/>
          <a:p>
            <a:r>
              <a:rPr lang="en-GB" altLang="en-US">
                <a:solidFill>
                  <a:schemeClr val="accent1">
                    <a:lumMod val="60000"/>
                    <a:lumOff val="40000"/>
                  </a:schemeClr>
                </a:solidFill>
                <a:latin typeface="Broadway" pitchFamily="82" charset="0"/>
              </a:rPr>
              <a:t>Thank you! </a:t>
            </a:r>
          </a:p>
        </p:txBody>
      </p:sp>
      <p:sp>
        <p:nvSpPr>
          <p:cNvPr id="45059" name="Content Placeholder 2"/>
          <p:cNvSpPr>
            <a:spLocks noGrp="1"/>
          </p:cNvSpPr>
          <p:nvPr>
            <p:ph idx="1"/>
          </p:nvPr>
        </p:nvSpPr>
        <p:spPr>
          <a:xfrm>
            <a:off x="323850" y="1484313"/>
            <a:ext cx="8229600" cy="4032250"/>
          </a:xfrm>
        </p:spPr>
        <p:txBody>
          <a:bodyPr/>
          <a:lstStyle/>
          <a:p>
            <a:pPr marL="0" indent="0" algn="ctr">
              <a:buFont typeface="Arial" panose="020B0604020202020204" pitchFamily="34" charset="0"/>
              <a:buNone/>
            </a:pPr>
            <a:endParaRPr lang="en-US" altLang="en-US"/>
          </a:p>
          <a:p>
            <a:pPr marL="0" indent="0" algn="ctr">
              <a:buFont typeface="Arial" panose="020B0604020202020204" pitchFamily="34" charset="0"/>
              <a:buNone/>
            </a:pPr>
            <a:endParaRPr lang="en-US" altLang="en-US"/>
          </a:p>
          <a:p>
            <a:pPr marL="0" indent="0" algn="ctr">
              <a:buFont typeface="Arial" panose="020B0604020202020204" pitchFamily="34" charset="0"/>
              <a:buNone/>
            </a:pPr>
            <a:endParaRPr lang="en-US" altLang="en-US"/>
          </a:p>
          <a:p>
            <a:pPr marL="0" indent="0" algn="ctr">
              <a:buFont typeface="Arial" panose="020B0604020202020204" pitchFamily="34" charset="0"/>
              <a:buNone/>
            </a:pPr>
            <a:r>
              <a:rPr lang="en-US" altLang="en-US" sz="4000">
                <a:solidFill>
                  <a:schemeClr val="tx2">
                    <a:lumMod val="60000"/>
                    <a:lumOff val="40000"/>
                  </a:schemeClr>
                </a:solidFill>
                <a:latin typeface="Broadway" pitchFamily="82" charset="0"/>
              </a:rPr>
              <a:t>Any Questio</a:t>
            </a:r>
            <a:r>
              <a:rPr lang="en-GB" altLang="en-US" sz="4000">
                <a:solidFill>
                  <a:schemeClr val="tx2">
                    <a:lumMod val="60000"/>
                    <a:lumOff val="40000"/>
                  </a:schemeClr>
                </a:solidFill>
                <a:latin typeface="Broadway" pitchFamily="82" charset="0"/>
              </a:rPr>
              <a:t>ns</a:t>
            </a:r>
            <a:r>
              <a:rPr lang="en-US" altLang="en-US" sz="4000">
                <a:solidFill>
                  <a:schemeClr val="tx2">
                    <a:lumMod val="60000"/>
                    <a:lumOff val="40000"/>
                  </a:schemeClr>
                </a:solidFill>
                <a:latin typeface="Broadway" pitchFamily="82" charset="0"/>
              </a:rPr>
              <a:t>? </a:t>
            </a:r>
          </a:p>
        </p:txBody>
      </p:sp>
      <p:sp>
        <p:nvSpPr>
          <p:cNvPr id="4" name="Date Placeholder 3">
            <a:extLst>
              <a:ext uri="{FF2B5EF4-FFF2-40B4-BE49-F238E27FC236}">
                <a16:creationId xmlns:a16="http://schemas.microsoft.com/office/drawing/2014/main" id="{85CBE143-3E7F-4D04-924B-CDD50CB376B2}"/>
              </a:ext>
            </a:extLst>
          </p:cNvPr>
          <p:cNvSpPr>
            <a:spLocks noGrp="1"/>
          </p:cNvSpPr>
          <p:nvPr>
            <p:ph type="dt" sz="quarter" idx="10"/>
          </p:nvPr>
        </p:nvSpPr>
        <p:spPr/>
        <p:txBody>
          <a:bodyPr/>
          <a:lstStyle/>
          <a:p>
            <a:pPr>
              <a:defRPr/>
            </a:pPr>
            <a:fld id="{F9BD9932-A557-429D-8E76-A17DC0EA07FA}" type="datetime1">
              <a:rPr lang="en-GB" altLang="en-US" smtClean="0"/>
              <a:pPr>
                <a:defRPr/>
              </a:pPr>
              <a:t>11/12/2017</a:t>
            </a:fld>
            <a:endParaRPr lang="en-GB" altLang="en-US"/>
          </a:p>
        </p:txBody>
      </p:sp>
      <p:sp>
        <p:nvSpPr>
          <p:cNvPr id="5" name="Footer Placeholder 4">
            <a:extLst>
              <a:ext uri="{FF2B5EF4-FFF2-40B4-BE49-F238E27FC236}">
                <a16:creationId xmlns:a16="http://schemas.microsoft.com/office/drawing/2014/main" id="{23A0D1DF-A363-4D64-8AE7-429D492D7A74}"/>
              </a:ext>
            </a:extLst>
          </p:cNvPr>
          <p:cNvSpPr>
            <a:spLocks noGrp="1"/>
          </p:cNvSpPr>
          <p:nvPr>
            <p:ph type="ftr" sz="quarter" idx="11"/>
          </p:nvPr>
        </p:nvSpPr>
        <p:spPr/>
        <p:txBody>
          <a:bodyPr/>
          <a:lstStyle/>
          <a:p>
            <a:pPr>
              <a:defRPr/>
            </a:pPr>
            <a:r>
              <a:rPr lang="en-GB" altLang="en-US"/>
              <a:t>Mary March</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6F6C1BC-51A8-FA4F-908F-79C3DADEFE45}"/>
              </a:ext>
            </a:extLst>
          </p:cNvPr>
          <p:cNvSpPr>
            <a:spLocks noGrp="1"/>
          </p:cNvSpPr>
          <p:nvPr>
            <p:ph idx="1"/>
          </p:nvPr>
        </p:nvSpPr>
        <p:spPr/>
        <p:txBody>
          <a:bodyPr/>
          <a:lstStyle/>
          <a:p>
            <a:pPr marL="0" indent="0">
              <a:buNone/>
            </a:pPr>
            <a:r>
              <a:rPr lang="en-GB" dirty="0" err="1"/>
              <a:t>Nazma</a:t>
            </a:r>
            <a:r>
              <a:rPr lang="en-GB" dirty="0"/>
              <a:t> Miah did introduction</a:t>
            </a:r>
          </a:p>
          <a:p>
            <a:pPr marL="0" indent="0">
              <a:buNone/>
            </a:pPr>
            <a:endParaRPr lang="en-GB" dirty="0"/>
          </a:p>
          <a:p>
            <a:pPr marL="0" indent="0">
              <a:buNone/>
            </a:pPr>
            <a:r>
              <a:rPr lang="en-GB" dirty="0" err="1"/>
              <a:t>Syeda</a:t>
            </a:r>
            <a:r>
              <a:rPr lang="en-GB" dirty="0"/>
              <a:t> Naema Begum did conclusion </a:t>
            </a:r>
          </a:p>
          <a:p>
            <a:pPr marL="0" indent="0">
              <a:buNone/>
            </a:pPr>
            <a:endParaRPr lang="en-GB" dirty="0"/>
          </a:p>
          <a:p>
            <a:pPr marL="0" indent="0">
              <a:buNone/>
            </a:pPr>
            <a:r>
              <a:rPr lang="en-GB" dirty="0" err="1"/>
              <a:t>Kulsuma</a:t>
            </a:r>
            <a:r>
              <a:rPr lang="en-GB" dirty="0"/>
              <a:t> Miah and </a:t>
            </a:r>
            <a:r>
              <a:rPr lang="en-GB" dirty="0" err="1"/>
              <a:t>Syeda</a:t>
            </a:r>
            <a:r>
              <a:rPr lang="en-GB" dirty="0"/>
              <a:t> Taslima Begum did rest of the slides. (Slides 1, 3-18, 20)</a:t>
            </a:r>
          </a:p>
          <a:p>
            <a:pPr marL="0" indent="0">
              <a:buNone/>
            </a:pPr>
            <a:endParaRPr lang="en-GB" dirty="0"/>
          </a:p>
          <a:p>
            <a:pPr marL="0" indent="0">
              <a:buNone/>
            </a:pPr>
            <a:endParaRPr lang="en-GB" dirty="0"/>
          </a:p>
        </p:txBody>
      </p:sp>
      <p:sp>
        <p:nvSpPr>
          <p:cNvPr id="4" name="Date Placeholder 3">
            <a:extLst>
              <a:ext uri="{FF2B5EF4-FFF2-40B4-BE49-F238E27FC236}">
                <a16:creationId xmlns:a16="http://schemas.microsoft.com/office/drawing/2014/main" id="{1F614CCA-392B-374A-8BEB-1E289F9AD007}"/>
              </a:ext>
            </a:extLst>
          </p:cNvPr>
          <p:cNvSpPr>
            <a:spLocks noGrp="1"/>
          </p:cNvSpPr>
          <p:nvPr>
            <p:ph type="dt" sz="half" idx="10"/>
          </p:nvPr>
        </p:nvSpPr>
        <p:spPr/>
        <p:txBody>
          <a:bodyPr/>
          <a:lstStyle/>
          <a:p>
            <a:pPr>
              <a:defRPr/>
            </a:pPr>
            <a:fld id="{D8BE10FA-F376-4597-8841-EDC104F15039}" type="datetime1">
              <a:rPr lang="en-GB" altLang="en-US" smtClean="0"/>
              <a:pPr>
                <a:defRPr/>
              </a:pPr>
              <a:t>11/12/2017</a:t>
            </a:fld>
            <a:endParaRPr lang="en-GB" altLang="en-US"/>
          </a:p>
        </p:txBody>
      </p:sp>
      <p:sp>
        <p:nvSpPr>
          <p:cNvPr id="5" name="Footer Placeholder 4">
            <a:extLst>
              <a:ext uri="{FF2B5EF4-FFF2-40B4-BE49-F238E27FC236}">
                <a16:creationId xmlns:a16="http://schemas.microsoft.com/office/drawing/2014/main" id="{F478A04E-C4C5-B24D-8072-8EDED038C198}"/>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247338831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625</TotalTime>
  <Words>529</Words>
  <Application>Microsoft Office PowerPoint</Application>
  <PresentationFormat>On-screen Show (4:3)</PresentationFormat>
  <Paragraphs>212</Paragraphs>
  <Slides>21</Slides>
  <Notes>8</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20140311PresentationUWTSDTemplate</vt:lpstr>
      <vt:lpstr>PowerPoint Presentation</vt:lpstr>
      <vt:lpstr>Contents </vt:lpstr>
      <vt:lpstr>Introduction</vt:lpstr>
      <vt:lpstr>Aims and Objectives </vt:lpstr>
      <vt:lpstr>Mission and Vision/ Business description and purposes</vt:lpstr>
      <vt:lpstr>Legal Compliances</vt:lpstr>
      <vt:lpstr>Management Process</vt:lpstr>
      <vt:lpstr>Management Process cont...</vt:lpstr>
      <vt:lpstr>Management Process/ Adminstration</vt:lpstr>
      <vt:lpstr>Management Process/ Marketing </vt:lpstr>
      <vt:lpstr>Management Process/ Marketing cont...</vt:lpstr>
      <vt:lpstr>Management Process/ Marketing cont...</vt:lpstr>
      <vt:lpstr>Management Process/ Finance </vt:lpstr>
      <vt:lpstr>SWOT Analysis</vt:lpstr>
      <vt:lpstr>PowerPoint Presentation</vt:lpstr>
      <vt:lpstr>PESTLE Analysis</vt:lpstr>
      <vt:lpstr>PESTLE Analysis cont...</vt:lpstr>
      <vt:lpstr>PESTLE Analysis cont...</vt:lpstr>
      <vt:lpstr>Conclusion</vt:lpstr>
      <vt:lpstr>Thank you!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Syeda Begum (1707409)</cp:lastModifiedBy>
  <cp:revision>333</cp:revision>
  <dcterms:created xsi:type="dcterms:W3CDTF">2004-11-12T17:24:38Z</dcterms:created>
  <dcterms:modified xsi:type="dcterms:W3CDTF">2017-12-11T18:38:39Z</dcterms:modified>
</cp:coreProperties>
</file>