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8"/>
  </p:notesMasterIdLst>
  <p:sldIdLst>
    <p:sldId id="256" r:id="rId2"/>
    <p:sldId id="383" r:id="rId3"/>
    <p:sldId id="401" r:id="rId4"/>
    <p:sldId id="545" r:id="rId5"/>
    <p:sldId id="402" r:id="rId6"/>
    <p:sldId id="395"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548" r:id="rId25"/>
    <p:sldId id="414" r:id="rId26"/>
    <p:sldId id="542" r:id="rId27"/>
    <p:sldId id="541" r:id="rId28"/>
    <p:sldId id="410" r:id="rId29"/>
    <p:sldId id="549" r:id="rId30"/>
    <p:sldId id="271" r:id="rId31"/>
    <p:sldId id="420" r:id="rId32"/>
    <p:sldId id="419" r:id="rId33"/>
    <p:sldId id="416" r:id="rId34"/>
    <p:sldId id="550" r:id="rId35"/>
    <p:sldId id="415" r:id="rId36"/>
    <p:sldId id="546" r:id="rId37"/>
    <p:sldId id="291" r:id="rId38"/>
    <p:sldId id="551" r:id="rId39"/>
    <p:sldId id="421" r:id="rId40"/>
    <p:sldId id="379" r:id="rId41"/>
    <p:sldId id="352" r:id="rId42"/>
    <p:sldId id="413" r:id="rId43"/>
    <p:sldId id="346" r:id="rId44"/>
    <p:sldId id="412" r:id="rId45"/>
    <p:sldId id="547" r:id="rId46"/>
    <p:sldId id="406"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003"/>
    <p:restoredTop sz="88164"/>
  </p:normalViewPr>
  <p:slideViewPr>
    <p:cSldViewPr snapToGrid="0">
      <p:cViewPr varScale="1">
        <p:scale>
          <a:sx n="140" d="100"/>
          <a:sy n="140" d="100"/>
        </p:scale>
        <p:origin x="1336" y="184"/>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AD3EDF7-DF52-4BEA-B4EF-79E7F34F8AA6}">
      <dgm:prSet/>
      <dgm:spPr/>
      <dgm:t>
        <a:bodyPr/>
        <a:lstStyle/>
        <a:p>
          <a:r>
            <a:rPr lang="en-US" dirty="0"/>
            <a:t>Cyfrinachedd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dirty="0"/>
            <a:t>Parch</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dirty="0"/>
            <a:t>Un person i siarad ar y tro</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dirty="0"/>
            <a:t>Ceisiwch gyfrannu a chanolbwyntio os gwelwch yn dda</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US" dirty="0"/>
            <a:t>Gweithdy</a:t>
          </a:r>
          <a:r>
            <a:rPr lang="cy-GB" dirty="0">
              <a:latin typeface="Calibri" panose="020F0502020204030204" pitchFamily="34" charset="0"/>
              <a:ea typeface="Calibri" panose="020F0502020204030204" pitchFamily="34" charset="0"/>
              <a:cs typeface="Calibri" panose="020F0502020204030204" pitchFamily="34" charset="0"/>
            </a:rPr>
            <a:t>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US" dirty="0"/>
            <a:t>Cyflwyniadau a gosod yr olygfa</a:t>
          </a:r>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B41F3A61-E3CD-FA40-A775-EC354186DADA}">
      <dgm:prSet/>
      <dgm:spPr/>
      <dgm:t>
        <a:bodyPr/>
        <a:lstStyle/>
        <a:p>
          <a:r>
            <a:rPr lang="en-US" dirty="0"/>
            <a:t>Tasg 1 yn ofynnol i dystiolaethu ymarfer adfyfriol</a:t>
          </a:r>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Canlyniadau Dysgu Gofal Cymdeithasol Cymru</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AD75C7C4-8C5F-445A-966B-F1EF77B94078}">
      <dgm:prSet/>
      <dgm:spPr/>
      <dgm:t>
        <a:bodyPr/>
        <a:lstStyle/>
        <a:p>
          <a:r>
            <a:rPr lang="en-GB" dirty="0"/>
            <a:t>Theorïau a modelau adfyfyrio</a:t>
          </a:r>
          <a:endParaRPr lang="en-US" dirty="0"/>
        </a:p>
      </dgm:t>
    </dgm:pt>
    <dgm:pt modelId="{9A3DA43E-F1EA-4800-91C2-52B29F31C857}" type="parTrans" cxnId="{FDA27604-2426-44D3-8B0E-EC58E175BD9C}">
      <dgm:prSet/>
      <dgm:spPr/>
      <dgm:t>
        <a:bodyPr/>
        <a:lstStyle/>
        <a:p>
          <a:endParaRPr lang="en-GB"/>
        </a:p>
      </dgm:t>
    </dgm:pt>
    <dgm:pt modelId="{855C8D25-80C7-4402-A0C2-06ACDBF6E78B}" type="sibTrans" cxnId="{FDA27604-2426-44D3-8B0E-EC58E175BD9C}">
      <dgm:prSet/>
      <dgm:spPr/>
      <dgm:t>
        <a:bodyPr/>
        <a:lstStyle/>
        <a:p>
          <a:endParaRPr lang="en-GB"/>
        </a:p>
      </dgm:t>
    </dgm:pt>
    <dgm:pt modelId="{D5009F56-99D9-46D3-B835-AAF894DE8F1A}">
      <dgm:prSet/>
      <dgm:spPr/>
      <dgm:t>
        <a:bodyPr/>
        <a:lstStyle/>
        <a:p>
          <a:r>
            <a:rPr lang="es-ES" dirty="0"/>
            <a:t>Y Portffolio: Tasg 1 rhan (a) Adolygiad Datblygiadol</a:t>
          </a:r>
          <a:endParaRPr lang="en-US" dirty="0"/>
        </a:p>
      </dgm:t>
    </dgm:pt>
    <dgm:pt modelId="{AC11BA0E-3BA4-4DBD-81BE-CDB29D7D227B}" type="parTrans" cxnId="{7B7D13C8-DD59-4C80-B274-0DC0089C9402}">
      <dgm:prSet/>
      <dgm:spPr/>
      <dgm:t>
        <a:bodyPr/>
        <a:lstStyle/>
        <a:p>
          <a:endParaRPr lang="en-GB"/>
        </a:p>
      </dgm:t>
    </dgm:pt>
    <dgm:pt modelId="{940B5B81-6D4C-48CB-9BF9-A2F1DD8E4365}" type="sibTrans" cxnId="{7B7D13C8-DD59-4C80-B274-0DC0089C9402}">
      <dgm:prSet/>
      <dgm:spPr/>
      <dgm:t>
        <a:bodyPr/>
        <a:lstStyle/>
        <a:p>
          <a:endParaRPr lang="en-GB"/>
        </a:p>
      </dgm:t>
    </dgm:pt>
    <dgm:pt modelId="{0CCF0134-F358-4D26-9E98-1C5FB5C2947F}">
      <dgm:prSet/>
      <dgm:spPr/>
      <dgm:t>
        <a:bodyPr/>
        <a:lstStyle/>
        <a:p>
          <a:r>
            <a:rPr lang="en-US" dirty="0"/>
            <a:t>Deallusrwydd Emosiynol</a:t>
          </a:r>
        </a:p>
      </dgm:t>
    </dgm:pt>
    <dgm:pt modelId="{450DB96F-255C-41D0-A805-65623C3AD6E2}" type="parTrans" cxnId="{C4BB7445-12B0-4C13-AFB1-C065E06F11FE}">
      <dgm:prSet/>
      <dgm:spPr/>
      <dgm:t>
        <a:bodyPr/>
        <a:lstStyle/>
        <a:p>
          <a:endParaRPr lang="en-GB"/>
        </a:p>
      </dgm:t>
    </dgm:pt>
    <dgm:pt modelId="{C471DC2E-BDF0-4132-817E-1B95522C5603}" type="sibTrans" cxnId="{C4BB7445-12B0-4C13-AFB1-C065E06F11FE}">
      <dgm:prSet/>
      <dgm:spPr/>
      <dgm:t>
        <a:bodyPr/>
        <a:lstStyle/>
        <a:p>
          <a:endParaRPr lang="en-GB"/>
        </a:p>
      </dgm:t>
    </dgm:pt>
    <dgm:pt modelId="{73713ED8-DE75-4005-951E-F642EA1DB7F3}">
      <dgm:prSet/>
      <dgm:spPr/>
      <dgm:t>
        <a:bodyPr/>
        <a:lstStyle/>
        <a:p>
          <a:r>
            <a:rPr lang="en-US" dirty="0"/>
            <a:t>Ysgrifennu’n adfyfyriol-feirniadol  </a:t>
          </a:r>
        </a:p>
      </dgm:t>
    </dgm:pt>
    <dgm:pt modelId="{4F6CF6F4-79EE-4A8E-A333-B21B8245707F}" type="parTrans" cxnId="{997E2B42-0995-414B-8D0C-4480653ED7AC}">
      <dgm:prSet/>
      <dgm:spPr/>
      <dgm:t>
        <a:bodyPr/>
        <a:lstStyle/>
        <a:p>
          <a:endParaRPr lang="en-GB"/>
        </a:p>
      </dgm:t>
    </dgm:pt>
    <dgm:pt modelId="{58DD2DB5-BA94-4F9E-A7DD-36F778DCE1EF}" type="sibTrans" cxnId="{997E2B42-0995-414B-8D0C-4480653ED7AC}">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FDA27604-2426-44D3-8B0E-EC58E175BD9C}" srcId="{C6589040-BB61-44AD-B727-013418D5C31E}" destId="{AD75C7C4-8C5F-445A-966B-F1EF77B94078}" srcOrd="2" destOrd="0" parTransId="{9A3DA43E-F1EA-4800-91C2-52B29F31C857}" sibTransId="{855C8D25-80C7-4402-A0C2-06ACDBF6E78B}"/>
    <dgm:cxn modelId="{82D26929-99BF-8142-8D32-5E37242FB4E2}" srcId="{C6589040-BB61-44AD-B727-013418D5C31E}" destId="{27DA27E3-8063-DC45-8670-33448C82ABD7}" srcOrd="4" destOrd="0" parTransId="{6A2ACA8B-3D1C-B947-BAB3-B4CEAD06A3E2}" sibTransId="{25546DC3-E3BE-934F-94FE-C71D87AF5EE9}"/>
    <dgm:cxn modelId="{80280333-68B9-4E8E-AE62-8E4D292D255B}" type="presOf" srcId="{D5009F56-99D9-46D3-B835-AAF894DE8F1A}" destId="{B041D6B0-DDE9-426A-8D23-617E80688448}" srcOrd="0" destOrd="3" presId="urn:microsoft.com/office/officeart/2005/8/layout/vList2"/>
    <dgm:cxn modelId="{997E2B42-0995-414B-8D0C-4480653ED7AC}" srcId="{C6589040-BB61-44AD-B727-013418D5C31E}" destId="{73713ED8-DE75-4005-951E-F642EA1DB7F3}" srcOrd="6" destOrd="0" parTransId="{4F6CF6F4-79EE-4A8E-A333-B21B8245707F}" sibTransId="{58DD2DB5-BA94-4F9E-A7DD-36F778DCE1EF}"/>
    <dgm:cxn modelId="{C4BB7445-12B0-4C13-AFB1-C065E06F11FE}" srcId="{C6589040-BB61-44AD-B727-013418D5C31E}" destId="{0CCF0134-F358-4D26-9E98-1C5FB5C2947F}" srcOrd="5" destOrd="0" parTransId="{450DB96F-255C-41D0-A805-65623C3AD6E2}" sibTransId="{C471DC2E-BDF0-4132-817E-1B95522C5603}"/>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4C29049A-07D5-7B4B-BD8F-72A57734BA44}" type="presOf" srcId="{27DA27E3-8063-DC45-8670-33448C82ABD7}" destId="{B041D6B0-DDE9-426A-8D23-617E80688448}" srcOrd="0" destOrd="4" presId="urn:microsoft.com/office/officeart/2005/8/layout/vList2"/>
    <dgm:cxn modelId="{EC27E0A8-0820-4C29-B9F6-9C90034F4D7C}" type="presOf" srcId="{73713ED8-DE75-4005-951E-F642EA1DB7F3}" destId="{B041D6B0-DDE9-426A-8D23-617E80688448}" srcOrd="0" destOrd="6" presId="urn:microsoft.com/office/officeart/2005/8/layout/vList2"/>
    <dgm:cxn modelId="{32A44EAC-C1F4-457F-B742-5C0DBD437636}" type="presOf" srcId="{0CCF0134-F358-4D26-9E98-1C5FB5C2947F}" destId="{B041D6B0-DDE9-426A-8D23-617E80688448}" srcOrd="0" destOrd="5" presId="urn:microsoft.com/office/officeart/2005/8/layout/vList2"/>
    <dgm:cxn modelId="{7B7D13C8-DD59-4C80-B274-0DC0089C9402}" srcId="{C6589040-BB61-44AD-B727-013418D5C31E}" destId="{D5009F56-99D9-46D3-B835-AAF894DE8F1A}" srcOrd="3" destOrd="0" parTransId="{AC11BA0E-3BA4-4DBD-81BE-CDB29D7D227B}" sibTransId="{940B5B81-6D4C-48CB-9BF9-A2F1DD8E4365}"/>
    <dgm:cxn modelId="{1F0DE0F7-A476-435F-B3C7-05F26321D031}" type="presOf" srcId="{AD75C7C4-8C5F-445A-966B-F1EF77B94078}" destId="{B041D6B0-DDE9-426A-8D23-617E80688448}" srcOrd="0" destOrd="2"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custT="1"/>
      <dgm:spPr/>
      <dgm:t>
        <a:bodyPr/>
        <a:lstStyle/>
        <a:p>
          <a:r>
            <a:rPr lang="en-GB" sz="1600" b="1" dirty="0"/>
            <a:t>Cyfrinachedd </a:t>
          </a:r>
          <a:r>
            <a:rPr lang="en-GB" sz="1600" dirty="0"/>
            <a:t>–</a:t>
          </a:r>
          <a:r>
            <a:rPr lang="en-GB" sz="1600" b="1" dirty="0"/>
            <a:t>Peidiwch</a:t>
          </a:r>
          <a:r>
            <a:rPr lang="en-GB" sz="1600" dirty="0"/>
            <a:t> a defnyddio llythyren nac enwau ffug wrth ddisgrifio unigolion na chynnwys gwybodaeth allai arwain at adnabod yr unigolion hynny. Cyfeiriwch at unigolion drwy ddefnyddio </a:t>
          </a:r>
          <a:r>
            <a:rPr lang="en-GB" sz="1600" b="1" dirty="0"/>
            <a:t>rhifau</a:t>
          </a:r>
          <a:r>
            <a:rPr lang="en-GB" sz="1600" dirty="0"/>
            <a:t> yn unig. </a:t>
          </a:r>
          <a:r>
            <a:rPr lang="en-GB" sz="1600" b="1" dirty="0"/>
            <a:t>Peidiwch </a:t>
          </a:r>
          <a:r>
            <a:rPr lang="en-GB" sz="1600" dirty="0"/>
            <a:t> enwi’r awdurdod lleol. </a:t>
          </a:r>
        </a:p>
        <a:p>
          <a:r>
            <a:rPr lang="en-GB" sz="1400" dirty="0"/>
            <a:t> </a:t>
          </a:r>
          <a:endParaRPr lang="en-US" sz="1400"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custT="1"/>
      <dgm:spPr/>
      <dgm:t>
        <a:bodyPr/>
        <a:lstStyle/>
        <a:p>
          <a:r>
            <a:rPr lang="en-GB" sz="1600" b="1" dirty="0"/>
            <a:t>Llen-ladrad </a:t>
          </a:r>
          <a:r>
            <a:rPr lang="en-GB" sz="1600" dirty="0"/>
            <a:t>–wrth ei gyflwyno bydd y </a:t>
          </a:r>
          <a:r>
            <a:rPr lang="en-GB" sz="1600" dirty="0" err="1"/>
            <a:t>portffolio</a:t>
          </a:r>
          <a:r>
            <a:rPr lang="en-GB" sz="1600" dirty="0"/>
            <a:t> yn dangos cyfradd uchel o len-ladrad ac mae’r Brifysgol yn ymwybodol o hyn.</a:t>
          </a:r>
        </a:p>
        <a:p>
          <a:endParaRPr lang="en-US" sz="1400" dirty="0"/>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custT="1"/>
      <dgm:spPr/>
      <dgm:t>
        <a:bodyPr/>
        <a:lstStyle/>
        <a:p>
          <a:r>
            <a:rPr lang="en-GB" sz="1600" dirty="0"/>
            <a:t>Gwnewch yn siŵr eich bod yn ateb y cwestiwn yn llawn- gwiriwch y meini prawf marcio am yr hyn sydd yn ddisgwyliedig</a:t>
          </a:r>
        </a:p>
        <a:p>
          <a:endParaRPr lang="en-US" sz="1400"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Cadwch at y cyfrif geiriau (+/- 10%)</a:t>
          </a:r>
        </a:p>
        <a:p>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custLinFactNeighborY="13108"/>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custLinFactNeighborX="175" custLinFactNeighborY="39786">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custLinFactNeighborY="29972">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custLinFactNeighborY="19893">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X="96320" custScaleY="93358">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phldr="1"/>
      <dgm:spPr/>
      <dgm:t>
        <a:bodyPr/>
        <a:lstStyle/>
        <a:p>
          <a:endParaRPr lang="en-US"/>
        </a:p>
      </dgm:t>
    </dgm:pt>
    <dgm:pt modelId="{D7898526-6C39-4880-975E-1EDBD3DDA766}">
      <dgm:prSet/>
      <dgm:spPr/>
      <dgm:t>
        <a:bodyPr/>
        <a:lstStyle/>
        <a:p>
          <a:r>
            <a:rPr lang="en-US" dirty="0"/>
            <a:t>Cydnabod pwysigrwydd adfyfyrio</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dirty="0"/>
        </a:p>
      </dgm:t>
    </dgm:pt>
    <dgm:pt modelId="{E2F505FB-2B5A-43C3-8C82-9F49D05306D2}">
      <dgm:prSet/>
      <dgm:spPr/>
      <dgm:t>
        <a:bodyPr/>
        <a:lstStyle/>
        <a:p>
          <a:r>
            <a:rPr lang="en-GB" dirty="0"/>
            <a:t>Canfod  model o ymarfer adfyfyriol yr ydych yn gyfforddus ag ef – bydd hyn yn amrywio ar gyfer pob unigolyn</a:t>
          </a:r>
          <a:endParaRPr lang="en-US" dirty="0"/>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dirty="0"/>
        </a:p>
      </dgm:t>
    </dgm:pt>
    <dgm:pt modelId="{98F2F2D7-342D-4D10-867F-961763488AEE}">
      <dgm:prSet/>
      <dgm:spPr/>
      <dgm:t>
        <a:bodyPr/>
        <a:lstStyle/>
        <a:p>
          <a:r>
            <a:rPr lang="en-GB" dirty="0"/>
            <a:t>Canfod "ffrind beirniadol" – a bod yn ffrind beirniadol i eraill</a:t>
          </a:r>
          <a:endParaRPr lang="en-US" dirty="0"/>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dirty="0"/>
        </a:p>
      </dgm:t>
    </dgm:pt>
    <dgm:pt modelId="{DA537AAD-041E-4638-8452-843380E0BBD1}">
      <dgm:prSet/>
      <dgm:spPr/>
      <dgm:t>
        <a:bodyPr/>
        <a:lstStyle/>
        <a:p>
          <a:r>
            <a:rPr lang="en-GB" dirty="0"/>
            <a:t>Datblygu eich ymwybyddiaeth o'r hyn sy'n effeithio ar eich gallu i adfyfyrio</a:t>
          </a:r>
          <a:endParaRPr lang="en-US" dirty="0"/>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dirty="0"/>
        </a:p>
      </dgm:t>
    </dgm:pt>
    <dgm:pt modelId="{3044566D-373C-46D7-B523-509862F66E2B}">
      <dgm:prSet/>
      <dgm:spPr/>
      <dgm:t>
        <a:bodyPr/>
        <a:lstStyle/>
        <a:p>
          <a:r>
            <a:rPr lang="en-GB" dirty="0"/>
            <a:t>Peidiwch ag osgoi'r cwestiynau – ond yn yr un modd peidiwch ag oedi camau gweithredu</a:t>
          </a:r>
          <a:endParaRPr lang="en-US" dirty="0"/>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dirty="0"/>
        </a:p>
      </dgm:t>
    </dgm:pt>
    <dgm:pt modelId="{40A67A82-9D95-4883-8AB7-934029651A63}">
      <dgm:prSet/>
      <dgm:spPr/>
      <dgm:t>
        <a:bodyPr/>
        <a:lstStyle/>
        <a:p>
          <a:r>
            <a:rPr lang="en-GB" dirty="0"/>
            <a:t>Adnabod a datblygu nodweddion ymarferydd adfyfyriol</a:t>
          </a:r>
          <a:endParaRPr lang="en-US" dirty="0"/>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Cyfrinachedd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Parch</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Un person i siarad ar y tro</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Ceisiwch gyfrannu a chanolbwyntio os gwelwch yn dda</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7486"/>
          <a:ext cx="109728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Gweithdy</a:t>
          </a:r>
          <a:r>
            <a:rPr lang="cy-GB" sz="4100" kern="1200" dirty="0">
              <a:latin typeface="Calibri" panose="020F0502020204030204" pitchFamily="34" charset="0"/>
              <a:ea typeface="Calibri" panose="020F0502020204030204" pitchFamily="34" charset="0"/>
              <a:cs typeface="Calibri" panose="020F0502020204030204" pitchFamily="34" charset="0"/>
            </a:rPr>
            <a:t> 1</a:t>
          </a:r>
          <a:endParaRPr lang="en-US" sz="4100" kern="1200" dirty="0"/>
        </a:p>
      </dsp:txBody>
      <dsp:txXfrm>
        <a:off x="48005" y="55491"/>
        <a:ext cx="10876790" cy="887374"/>
      </dsp:txXfrm>
    </dsp:sp>
    <dsp:sp modelId="{B041D6B0-DDE9-426A-8D23-617E80688448}">
      <dsp:nvSpPr>
        <dsp:cNvPr id="0" name=""/>
        <dsp:cNvSpPr/>
      </dsp:nvSpPr>
      <dsp:spPr>
        <a:xfrm>
          <a:off x="0" y="990871"/>
          <a:ext cx="10972800" cy="4263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52070" rIns="291592" bIns="52070" numCol="1" spcCol="1270" anchor="t" anchorCtr="0">
          <a:noAutofit/>
        </a:bodyPr>
        <a:lstStyle/>
        <a:p>
          <a:pPr marL="285750" lvl="1" indent="-285750" algn="l" defTabSz="1422400">
            <a:lnSpc>
              <a:spcPct val="90000"/>
            </a:lnSpc>
            <a:spcBef>
              <a:spcPct val="0"/>
            </a:spcBef>
            <a:spcAft>
              <a:spcPct val="20000"/>
            </a:spcAft>
            <a:buChar char="•"/>
          </a:pPr>
          <a:r>
            <a:rPr lang="en-US" sz="3200" kern="1200" dirty="0"/>
            <a:t>Cyflwyniadau a gosod yr olygfa</a:t>
          </a:r>
        </a:p>
        <a:p>
          <a:pPr marL="285750" lvl="1" indent="-285750" algn="l" defTabSz="1422400">
            <a:lnSpc>
              <a:spcPct val="90000"/>
            </a:lnSpc>
            <a:spcBef>
              <a:spcPct val="0"/>
            </a:spcBef>
            <a:spcAft>
              <a:spcPct val="20000"/>
            </a:spcAft>
            <a:buChar char="•"/>
          </a:pPr>
          <a:r>
            <a:rPr lang="en-US" sz="3200" kern="1200" dirty="0"/>
            <a:t>Tasg 1 yn ofynnol i dystiolaethu ymarfer adfyfriol</a:t>
          </a:r>
        </a:p>
        <a:p>
          <a:pPr marL="285750" lvl="1" indent="-285750" algn="l" defTabSz="1422400">
            <a:lnSpc>
              <a:spcPct val="90000"/>
            </a:lnSpc>
            <a:spcBef>
              <a:spcPct val="0"/>
            </a:spcBef>
            <a:spcAft>
              <a:spcPct val="20000"/>
            </a:spcAft>
            <a:buChar char="•"/>
          </a:pPr>
          <a:r>
            <a:rPr lang="en-GB" sz="3200" kern="1200" dirty="0"/>
            <a:t>Theorïau a modelau adfyfyrio</a:t>
          </a:r>
          <a:endParaRPr lang="en-US" sz="3200" kern="1200" dirty="0"/>
        </a:p>
        <a:p>
          <a:pPr marL="285750" lvl="1" indent="-285750" algn="l" defTabSz="1422400">
            <a:lnSpc>
              <a:spcPct val="90000"/>
            </a:lnSpc>
            <a:spcBef>
              <a:spcPct val="0"/>
            </a:spcBef>
            <a:spcAft>
              <a:spcPct val="20000"/>
            </a:spcAft>
            <a:buChar char="•"/>
          </a:pPr>
          <a:r>
            <a:rPr lang="es-ES" sz="3200" kern="1200" dirty="0"/>
            <a:t>Y Portffolio: Tasg 1 rhan (a) Adolygiad Datblygiadol</a:t>
          </a:r>
          <a:endParaRPr lang="en-US" sz="3200" kern="1200" dirty="0"/>
        </a:p>
        <a:p>
          <a:pPr marL="285750" lvl="1" indent="-285750" algn="l" defTabSz="1422400">
            <a:lnSpc>
              <a:spcPct val="90000"/>
            </a:lnSpc>
            <a:spcBef>
              <a:spcPct val="0"/>
            </a:spcBef>
            <a:spcAft>
              <a:spcPct val="20000"/>
            </a:spcAft>
            <a:buChar char="•"/>
          </a:pPr>
          <a:r>
            <a:rPr lang="en-GB" sz="3200" kern="1200" dirty="0"/>
            <a:t>Canlyniadau Dysgu Gofal Cymdeithasol Cymru</a:t>
          </a:r>
          <a:endParaRPr lang="en-US" sz="3200" kern="1200" dirty="0"/>
        </a:p>
        <a:p>
          <a:pPr marL="285750" lvl="1" indent="-285750" algn="l" defTabSz="1422400">
            <a:lnSpc>
              <a:spcPct val="90000"/>
            </a:lnSpc>
            <a:spcBef>
              <a:spcPct val="0"/>
            </a:spcBef>
            <a:spcAft>
              <a:spcPct val="20000"/>
            </a:spcAft>
            <a:buChar char="•"/>
          </a:pPr>
          <a:r>
            <a:rPr lang="en-US" sz="3200" kern="1200" dirty="0"/>
            <a:t>Deallusrwydd Emosiynol</a:t>
          </a:r>
        </a:p>
        <a:p>
          <a:pPr marL="285750" lvl="1" indent="-285750" algn="l" defTabSz="1422400">
            <a:lnSpc>
              <a:spcPct val="90000"/>
            </a:lnSpc>
            <a:spcBef>
              <a:spcPct val="0"/>
            </a:spcBef>
            <a:spcAft>
              <a:spcPct val="20000"/>
            </a:spcAft>
            <a:buChar char="•"/>
          </a:pPr>
          <a:r>
            <a:rPr lang="en-US" sz="3200" kern="1200" dirty="0"/>
            <a:t>Ysgrifennu’n adfyfyriol-feirniadol  </a:t>
          </a:r>
        </a:p>
      </dsp:txBody>
      <dsp:txXfrm>
        <a:off x="0" y="990871"/>
        <a:ext cx="10972800" cy="4263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399718"/>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263784" y="481618"/>
          <a:ext cx="480076" cy="47960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024925" y="644494"/>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Cyfrinachedd </a:t>
          </a:r>
          <a:r>
            <a:rPr lang="en-GB" sz="1600" kern="1200" dirty="0"/>
            <a:t>–</a:t>
          </a:r>
          <a:r>
            <a:rPr lang="en-GB" sz="1600" b="1" kern="1200" dirty="0"/>
            <a:t>Peidiwch</a:t>
          </a:r>
          <a:r>
            <a:rPr lang="en-GB" sz="1600" kern="1200" dirty="0"/>
            <a:t> a defnyddio llythyren nac enwau ffug wrth ddisgrifio unigolion na chynnwys gwybodaeth allai arwain at adnabod yr unigolion hynny. Cyfeiriwch at unigolion drwy ddefnyddio </a:t>
          </a:r>
          <a:r>
            <a:rPr lang="en-GB" sz="1600" b="1" kern="1200" dirty="0"/>
            <a:t>rhifau</a:t>
          </a:r>
          <a:r>
            <a:rPr lang="en-GB" sz="1600" kern="1200" dirty="0"/>
            <a:t> yn unig. </a:t>
          </a:r>
          <a:r>
            <a:rPr lang="en-GB" sz="1600" b="1" kern="1200" dirty="0"/>
            <a:t>Peidiwch </a:t>
          </a:r>
          <a:r>
            <a:rPr lang="en-GB" sz="1600" kern="1200" dirty="0"/>
            <a:t> enwi’r awdurdod lleol. </a:t>
          </a:r>
        </a:p>
        <a:p>
          <a:pPr marL="0" lvl="0" indent="0" algn="l" defTabSz="711200">
            <a:lnSpc>
              <a:spcPct val="90000"/>
            </a:lnSpc>
            <a:spcBef>
              <a:spcPct val="0"/>
            </a:spcBef>
            <a:spcAft>
              <a:spcPct val="35000"/>
            </a:spcAft>
            <a:buNone/>
          </a:pPr>
          <a:r>
            <a:rPr lang="en-GB" sz="1400" kern="1200" dirty="0"/>
            <a:t> </a:t>
          </a:r>
          <a:endParaRPr lang="en-US" sz="1400" kern="1200" dirty="0"/>
        </a:p>
      </dsp:txBody>
      <dsp:txXfrm>
        <a:off x="1024925" y="644494"/>
        <a:ext cx="9874625" cy="902526"/>
      </dsp:txXfrm>
    </dsp:sp>
    <dsp:sp modelId="{07749348-DF59-4731-932E-5456FD16E417}">
      <dsp:nvSpPr>
        <dsp:cNvPr id="0" name=""/>
        <dsp:cNvSpPr/>
      </dsp:nvSpPr>
      <dsp:spPr>
        <a:xfrm>
          <a:off x="0" y="1446820"/>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263784" y="1643023"/>
          <a:ext cx="480076" cy="4796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007644" y="171732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Llen-ladrad </a:t>
          </a:r>
          <a:r>
            <a:rPr lang="en-GB" sz="1600" kern="1200" dirty="0"/>
            <a:t>–wrth ei gyflwyno bydd y </a:t>
          </a:r>
          <a:r>
            <a:rPr lang="en-GB" sz="1600" kern="1200" dirty="0" err="1"/>
            <a:t>portffolio</a:t>
          </a:r>
          <a:r>
            <a:rPr lang="en-GB" sz="1600" kern="1200" dirty="0"/>
            <a:t> yn dangos cyfradd uchel o len-ladrad ac mae’r Brifysgol yn ymwybodol o hyn.</a:t>
          </a:r>
        </a:p>
        <a:p>
          <a:pPr marL="0" lvl="0" indent="0" algn="l" defTabSz="711200">
            <a:lnSpc>
              <a:spcPct val="90000"/>
            </a:lnSpc>
            <a:spcBef>
              <a:spcPct val="0"/>
            </a:spcBef>
            <a:spcAft>
              <a:spcPct val="35000"/>
            </a:spcAft>
            <a:buNone/>
          </a:pPr>
          <a:endParaRPr lang="en-US" sz="1400" kern="1200" dirty="0"/>
        </a:p>
      </dsp:txBody>
      <dsp:txXfrm>
        <a:off x="1007644" y="1717326"/>
        <a:ext cx="9874625" cy="902526"/>
      </dsp:txXfrm>
    </dsp:sp>
    <dsp:sp modelId="{686039DE-5183-4BE5-A6E2-9F49603D3F36}">
      <dsp:nvSpPr>
        <dsp:cNvPr id="0" name=""/>
        <dsp:cNvSpPr/>
      </dsp:nvSpPr>
      <dsp:spPr>
        <a:xfrm>
          <a:off x="0" y="2608226"/>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263784" y="2804429"/>
          <a:ext cx="480076" cy="4796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007644" y="278776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kern="1200" dirty="0"/>
            <a:t>Gwnewch yn siŵr eich bod yn ateb y cwestiwn yn llawn- gwiriwch y meini prawf marcio am yr hyn sydd yn ddisgwyliedig</a:t>
          </a:r>
        </a:p>
        <a:p>
          <a:pPr marL="0" lvl="0" indent="0" algn="l" defTabSz="711200">
            <a:lnSpc>
              <a:spcPct val="90000"/>
            </a:lnSpc>
            <a:spcBef>
              <a:spcPct val="0"/>
            </a:spcBef>
            <a:spcAft>
              <a:spcPct val="35000"/>
            </a:spcAft>
            <a:buNone/>
          </a:pPr>
          <a:endParaRPr lang="en-US" sz="1400" kern="1200" dirty="0"/>
        </a:p>
      </dsp:txBody>
      <dsp:txXfrm>
        <a:off x="1007644" y="2787766"/>
        <a:ext cx="9874625" cy="902526"/>
      </dsp:txXfrm>
    </dsp:sp>
    <dsp:sp modelId="{95B8B605-3720-486F-92FF-8BB9670A57F8}">
      <dsp:nvSpPr>
        <dsp:cNvPr id="0" name=""/>
        <dsp:cNvSpPr/>
      </dsp:nvSpPr>
      <dsp:spPr>
        <a:xfrm>
          <a:off x="0" y="3769632"/>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263784" y="3965835"/>
          <a:ext cx="480076" cy="479607"/>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89337" y="3799605"/>
          <a:ext cx="9511239" cy="84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844550">
            <a:lnSpc>
              <a:spcPct val="90000"/>
            </a:lnSpc>
            <a:spcBef>
              <a:spcPct val="0"/>
            </a:spcBef>
            <a:spcAft>
              <a:spcPct val="35000"/>
            </a:spcAft>
            <a:buNone/>
          </a:pPr>
          <a:r>
            <a:rPr lang="en-GB" sz="1900" kern="1200" dirty="0"/>
            <a:t>Cadwch at y cyfrif geiriau (+/- 10%)</a:t>
          </a:r>
        </a:p>
        <a:p>
          <a:pPr marL="0" lvl="0" indent="0" algn="l" defTabSz="844550">
            <a:lnSpc>
              <a:spcPct val="90000"/>
            </a:lnSpc>
            <a:spcBef>
              <a:spcPct val="0"/>
            </a:spcBef>
            <a:spcAft>
              <a:spcPct val="35000"/>
            </a:spcAft>
            <a:buNone/>
          </a:pPr>
          <a:endParaRPr lang="en-US" sz="1900" kern="1200" dirty="0"/>
        </a:p>
      </dsp:txBody>
      <dsp:txXfrm>
        <a:off x="1189337" y="3799605"/>
        <a:ext cx="9511239" cy="842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Cydnabod pwysigrwydd adfyfyrio</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model o ymarfer adfyfyriol yr ydych yn gyfforddus ag ef – bydd hyn yn amrywio ar gyfer pob unigolyn</a:t>
          </a:r>
          <a:endParaRPr lang="en-US" sz="2300" kern="1200" dirty="0"/>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"ffrind beirniadol" – a bod yn ffrind beirniadol i eraill</a:t>
          </a:r>
          <a:endParaRPr lang="en-US" sz="2300" kern="1200" dirty="0"/>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Datblygu eich ymwybyddiaeth o'r hyn sy'n effeithio ar eich gallu i adfyfyrio</a:t>
          </a:r>
          <a:endParaRPr lang="en-US" sz="2300" kern="1200" dirty="0"/>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Peidiwch ag osgoi'r cwestiynau – ond yn yr un modd peidiwch ag oedi camau gweithredu</a:t>
          </a:r>
          <a:endParaRPr lang="en-US" sz="2300" kern="1200" dirty="0"/>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Adnabod a datblygu nodweddion ymarferydd adfyfyriol</a:t>
          </a:r>
          <a:endParaRPr lang="en-US" sz="2300" kern="1200" dirty="0"/>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4/21/26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dirty="0"/>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dirty="0"/>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Remind them where to find more info re confidentiality and plagiarism and the main points to remember about and that they will lose marks for breaches or if the breach is “serios” they will fail and have to resubmit. </a:t>
            </a:r>
          </a:p>
          <a:p>
            <a:r>
              <a:rPr lang="en-GB" dirty="0"/>
              <a:t>Explain word count penalty. </a:t>
            </a:r>
          </a:p>
          <a:p>
            <a:r>
              <a:rPr lang="en-GB" dirty="0"/>
              <a:t>Plagiarism; the portfolio has a large amount of content which will come up on plagiarism score (around 45-55%) tell them we recognise this and not to panic. </a:t>
            </a:r>
          </a:p>
          <a:p>
            <a:r>
              <a:rPr lang="en-GB" dirty="0"/>
              <a:t>Remind them to check the making criteria.</a:t>
            </a:r>
          </a:p>
          <a:p>
            <a:r>
              <a:rPr lang="en-GB" dirty="0"/>
              <a:t>Confidentiality and plagiarism details in handbook</a:t>
            </a:r>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dirty="0"/>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dirty="0"/>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normAutofit/>
          </a:bodyPr>
          <a:lstStyle/>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i="0" dirty="0"/>
              <a:t>They can use these key aspects in the tasks within the portfolio – look to these</a:t>
            </a:r>
            <a:r>
              <a:rPr lang="en-GB" i="0" baseline="0" dirty="0"/>
              <a:t> as an “editing tool”. </a:t>
            </a:r>
          </a:p>
          <a:p>
            <a:r>
              <a:rPr lang="en-GB" i="0" baseline="0" dirty="0"/>
              <a:t>Remind group that saying you're using a model is not enough, the task needs to identify a  model of reflection and then integrated this model throughout the task within the portfolio.</a:t>
            </a:r>
          </a:p>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dirty="0"/>
          </a:p>
        </p:txBody>
      </p:sp>
    </p:spTree>
    <p:extLst>
      <p:ext uri="{BB962C8B-B14F-4D97-AF65-F5344CB8AC3E}">
        <p14:creationId xmlns:p14="http://schemas.microsoft.com/office/powerpoint/2010/main" val="2701423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dirty="0"/>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defTabSz="942289">
              <a:defRPr/>
            </a:pPr>
            <a:endParaRPr lang="en-GB" i="0" baseline="0" dirty="0">
              <a:solidFill>
                <a:srgbClr val="92D050"/>
              </a:solidFill>
            </a:endParaRPr>
          </a:p>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dirty="0"/>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txBody>
          <a:bodyPr/>
          <a:lstStyle/>
          <a:p>
            <a:endParaRPr lang="en-US"/>
          </a:p>
        </p:txBody>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dirty="0"/>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dirty="0"/>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dirty="0"/>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26</a:t>
            </a:fld>
            <a:endParaRPr lang="en-US" dirty="0"/>
          </a:p>
        </p:txBody>
      </p:sp>
    </p:spTree>
    <p:extLst>
      <p:ext uri="{BB962C8B-B14F-4D97-AF65-F5344CB8AC3E}">
        <p14:creationId xmlns:p14="http://schemas.microsoft.com/office/powerpoint/2010/main" val="39818689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dirty="0"/>
          </a:p>
        </p:txBody>
      </p:sp>
    </p:spTree>
    <p:extLst>
      <p:ext uri="{BB962C8B-B14F-4D97-AF65-F5344CB8AC3E}">
        <p14:creationId xmlns:p14="http://schemas.microsoft.com/office/powerpoint/2010/main" val="37554279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28</a:t>
            </a:fld>
            <a:endParaRPr lang="en-US" dirty="0"/>
          </a:p>
        </p:txBody>
      </p:sp>
    </p:spTree>
    <p:extLst>
      <p:ext uri="{BB962C8B-B14F-4D97-AF65-F5344CB8AC3E}">
        <p14:creationId xmlns:p14="http://schemas.microsoft.com/office/powerpoint/2010/main" val="4016111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31</a:t>
            </a:fld>
            <a:endParaRPr lang="en-US" dirty="0"/>
          </a:p>
        </p:txBody>
      </p:sp>
    </p:spTree>
    <p:extLst>
      <p:ext uri="{BB962C8B-B14F-4D97-AF65-F5344CB8AC3E}">
        <p14:creationId xmlns:p14="http://schemas.microsoft.com/office/powerpoint/2010/main" val="626647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dirty="0"/>
          </a:p>
        </p:txBody>
      </p:sp>
    </p:spTree>
    <p:extLst>
      <p:ext uri="{BB962C8B-B14F-4D97-AF65-F5344CB8AC3E}">
        <p14:creationId xmlns:p14="http://schemas.microsoft.com/office/powerpoint/2010/main" val="594435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35</a:t>
            </a:fld>
            <a:endParaRPr lang="en-US" dirty="0"/>
          </a:p>
        </p:txBody>
      </p:sp>
    </p:spTree>
    <p:extLst>
      <p:ext uri="{BB962C8B-B14F-4D97-AF65-F5344CB8AC3E}">
        <p14:creationId xmlns:p14="http://schemas.microsoft.com/office/powerpoint/2010/main" val="3518535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37</a:t>
            </a:fld>
            <a:endParaRPr lang="en-US" dirty="0"/>
          </a:p>
        </p:txBody>
      </p:sp>
    </p:spTree>
    <p:extLst>
      <p:ext uri="{BB962C8B-B14F-4D97-AF65-F5344CB8AC3E}">
        <p14:creationId xmlns:p14="http://schemas.microsoft.com/office/powerpoint/2010/main" val="13042048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tx2"/>
              </a:solidFill>
            </a:endParaRP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39</a:t>
            </a:fld>
            <a:endParaRPr lang="en-US" dirty="0"/>
          </a:p>
        </p:txBody>
      </p:sp>
    </p:spTree>
    <p:extLst>
      <p:ext uri="{BB962C8B-B14F-4D97-AF65-F5344CB8AC3E}">
        <p14:creationId xmlns:p14="http://schemas.microsoft.com/office/powerpoint/2010/main" val="30528323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42</a:t>
            </a:fld>
            <a:endParaRPr lang="en-US" dirty="0"/>
          </a:p>
        </p:txBody>
      </p:sp>
    </p:spTree>
    <p:extLst>
      <p:ext uri="{BB962C8B-B14F-4D97-AF65-F5344CB8AC3E}">
        <p14:creationId xmlns:p14="http://schemas.microsoft.com/office/powerpoint/2010/main" val="27192538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44</a:t>
            </a:fld>
            <a:endParaRPr lang="en-GB" dirty="0"/>
          </a:p>
        </p:txBody>
      </p:sp>
    </p:spTree>
    <p:extLst>
      <p:ext uri="{BB962C8B-B14F-4D97-AF65-F5344CB8AC3E}">
        <p14:creationId xmlns:p14="http://schemas.microsoft.com/office/powerpoint/2010/main" val="35427457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46</a:t>
            </a:fld>
            <a:endParaRPr lang="en-GB" dirty="0"/>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21/04/2026</a:t>
            </a:fld>
            <a:endParaRPr lang="en-US" dirty="0"/>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21/04/2026</a:t>
            </a:fld>
            <a:endParaRPr lang="en-US" dirty="0"/>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21/04/2026</a:t>
            </a:fld>
            <a:endParaRPr lang="en-US" dirty="0"/>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21/04/2026</a:t>
            </a:fld>
            <a:endParaRPr lang="en-US" dirty="0"/>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21/04/2026</a:t>
            </a:fld>
            <a:endParaRPr lang="en-US" dirty="0"/>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dirty="0"/>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21/04/2026</a:t>
            </a:fld>
            <a:endParaRPr lang="en-US" dirty="0"/>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dirty="0"/>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21/04/2026</a:t>
            </a:fld>
            <a:endParaRPr lang="en-US" dirty="0"/>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dirty="0"/>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21/04/2026</a:t>
            </a:fld>
            <a:endParaRPr lang="en-US" dirty="0"/>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21/04/2026</a:t>
            </a:fld>
            <a:endParaRPr lang="en-US" dirty="0"/>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21/04/2026</a:t>
            </a:fld>
            <a:endParaRPr lang="en-US" dirty="0"/>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21/04/2026</a:t>
            </a:fld>
            <a:endParaRPr lang="en-US" dirty="0"/>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21/04/2026</a:t>
            </a:fld>
            <a:endParaRPr lang="en-US" dirty="0"/>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dirty="0"/>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0.xml"/><Relationship Id="rId1" Type="http://schemas.openxmlformats.org/officeDocument/2006/relationships/slideLayout" Target="../slideLayouts/slideLayout5.xml"/><Relationship Id="rId4" Type="http://schemas.openxmlformats.org/officeDocument/2006/relationships/hyperlink" Target="https://wjmc.blogspot.com/2012/07/what-is-transparency.html"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3.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7.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dirty="0"/>
              <a:t>Porth Agored</a:t>
            </a:r>
            <a:br>
              <a:rPr lang="en-GB" sz="6600" dirty="0"/>
            </a:br>
            <a:r>
              <a:rPr lang="en-GB" sz="6600" dirty="0"/>
              <a:t>Tystysgrif i Raddedigion</a:t>
            </a:r>
            <a:endParaRPr lang="en-US" sz="6600" dirty="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dirty="0"/>
              <a:t>DAPP</a:t>
            </a:r>
            <a:r>
              <a:rPr lang="en-GB" b="0" dirty="0"/>
              <a:t> –Rhaglen Cadarnhau</a:t>
            </a:r>
            <a:br>
              <a:rPr lang="en-GB" b="0" dirty="0"/>
            </a:br>
            <a:r>
              <a:rPr lang="en-GB" dirty="0"/>
              <a:t>Gweithd</a:t>
            </a:r>
            <a:r>
              <a:rPr lang="cy-GB" dirty="0"/>
              <a:t>y</a:t>
            </a:r>
            <a:r>
              <a:rPr lang="en-GB" b="0" dirty="0"/>
              <a:t> 1</a:t>
            </a:r>
            <a:endParaRPr lang="en-US" dirty="0"/>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dirty="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dirty="0"/>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dirty="0"/>
              <a:t>Disgwyliadau</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/Rheolau o fewn</a:t>
            </a:r>
            <a:r>
              <a:rPr lang="en-US" sz="4000" b="1" dirty="0"/>
              <a:t> gweithdai</a:t>
            </a:r>
            <a:endParaRPr lang="en-US" sz="4000" b="1" kern="1200" dirty="0">
              <a:solidFill>
                <a:schemeClr val="tx1"/>
              </a:solidFill>
              <a:latin typeface="+mj-lt"/>
              <a:ea typeface="+mj-ea"/>
              <a:cs typeface="+mj-cs"/>
            </a:endParaRP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dirty="0"/>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dirty="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3236759774"/>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1671668712"/>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Cyflwyniad</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dirty="0"/>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dirty="0">
                <a:solidFill>
                  <a:srgbClr val="FFFFFF"/>
                </a:solidFill>
              </a:rPr>
              <a:t>Trefn y Gweithdai</a:t>
            </a:r>
          </a:p>
        </p:txBody>
      </p:sp>
      <p:sp>
        <p:nvSpPr>
          <p:cNvPr id="60" name="Arc 5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Gweithd</a:t>
            </a:r>
            <a:r>
              <a:rPr lang="en-GB" sz="2200" b="1" dirty="0">
                <a:latin typeface="Calibri" panose="020F0502020204030204" pitchFamily="34" charset="0"/>
                <a:ea typeface="Calibri" panose="020F0502020204030204" pitchFamily="34" charset="0"/>
                <a:cs typeface="Calibri" panose="020F0502020204030204" pitchFamily="34" charset="0"/>
              </a:rPr>
              <a:t>y</a:t>
            </a:r>
            <a:r>
              <a:rPr lang="en-GB" sz="2200" b="1" dirty="0"/>
              <a:t> 1 </a:t>
            </a:r>
            <a:r>
              <a:rPr lang="en-GB" sz="2200" dirty="0"/>
              <a:t>- Tasg 1, Rhan a- Adolygiad Datblygiadol: Canlyniadau Dysgu Gofal Cymdeithasol Cymru, Adfyfyrio ac Adfyfrio Beirniadol.</a:t>
            </a:r>
          </a:p>
          <a:p>
            <a:r>
              <a:rPr lang="en-GB" sz="2200" b="1" dirty="0"/>
              <a:t>Gweithdy 2 </a:t>
            </a:r>
            <a:r>
              <a:rPr lang="en-GB" sz="2200" dirty="0"/>
              <a:t>– Tasg 2 – Arsylwad o Ymarfer:</a:t>
            </a:r>
            <a:r>
              <a:rPr kumimoji="0" lang="en-GB" sz="2200" b="0" i="0" u="none" strike="noStrike" kern="1200" cap="none" spc="0" normalizeH="0" baseline="0" noProof="0" dirty="0">
                <a:ln>
                  <a:noFill/>
                </a:ln>
                <a:effectLst/>
                <a:uLnTx/>
                <a:uFillTx/>
                <a:latin typeface="Calibri" panose="020F0502020204030204"/>
                <a:ea typeface="+mn-ea"/>
                <a:cs typeface="+mn-cs"/>
              </a:rPr>
              <a:t> </a:t>
            </a:r>
            <a:r>
              <a:rPr kumimoji="0" lang="en-GB" sz="2200" b="0" i="0" u="none" strike="noStrike" kern="1200" cap="none" spc="0" normalizeH="0" baseline="0" noProof="0" dirty="0" err="1">
                <a:ln>
                  <a:noFill/>
                </a:ln>
                <a:effectLst/>
                <a:uLnTx/>
                <a:uFillTx/>
                <a:latin typeface="Calibri" panose="020F0502020204030204"/>
                <a:ea typeface="+mn-ea"/>
                <a:cs typeface="+mn-cs"/>
              </a:rPr>
              <a:t>Canlyniadau</a:t>
            </a:r>
            <a:r>
              <a:rPr kumimoji="0" lang="en-GB" sz="2200" b="0" i="0" u="none" strike="noStrike" kern="1200" cap="none" spc="0" normalizeH="0" baseline="0" noProof="0" dirty="0">
                <a:ln>
                  <a:noFill/>
                </a:ln>
                <a:effectLst/>
                <a:uLnTx/>
                <a:uFillTx/>
                <a:latin typeface="Calibri" panose="020F0502020204030204"/>
                <a:ea typeface="+mn-ea"/>
                <a:cs typeface="+mn-cs"/>
              </a:rPr>
              <a:t> </a:t>
            </a:r>
            <a:r>
              <a:rPr kumimoji="0" lang="en-GB" sz="2200" b="0" i="0" u="none" strike="noStrike" kern="1200" cap="none" spc="0" normalizeH="0" baseline="0" noProof="0" dirty="0" err="1">
                <a:ln>
                  <a:noFill/>
                </a:ln>
                <a:effectLst/>
                <a:uLnTx/>
                <a:uFillTx/>
                <a:latin typeface="Calibri" panose="020F0502020204030204"/>
                <a:ea typeface="+mn-ea"/>
                <a:cs typeface="+mn-cs"/>
              </a:rPr>
              <a:t>Dysgu</a:t>
            </a:r>
            <a:r>
              <a:rPr kumimoji="0" lang="en-GB" sz="2200" b="0" i="0" u="none" strike="noStrike" kern="1200" cap="none" spc="0" normalizeH="0" baseline="0" noProof="0" dirty="0">
                <a:ln>
                  <a:noFill/>
                </a:ln>
                <a:effectLst/>
                <a:uLnTx/>
                <a:uFillTx/>
                <a:latin typeface="Calibri" panose="020F0502020204030204"/>
                <a:ea typeface="+mn-ea"/>
                <a:cs typeface="+mn-cs"/>
              </a:rPr>
              <a:t> </a:t>
            </a:r>
            <a:r>
              <a:rPr kumimoji="0" lang="en-GB" sz="2200" b="0" i="0" u="none" strike="noStrike" kern="1200" cap="none" spc="0" normalizeH="0" baseline="0" noProof="0" dirty="0" err="1">
                <a:ln>
                  <a:noFill/>
                </a:ln>
                <a:effectLst/>
                <a:uLnTx/>
                <a:uFillTx/>
                <a:latin typeface="Calibri" panose="020F0502020204030204"/>
                <a:ea typeface="+mn-ea"/>
                <a:cs typeface="+mn-cs"/>
              </a:rPr>
              <a:t>Gofal</a:t>
            </a:r>
            <a:r>
              <a:rPr kumimoji="0" lang="en-GB" sz="2200" b="0" i="0" u="none" strike="noStrike" kern="1200" cap="none" spc="0" normalizeH="0" baseline="0" noProof="0" dirty="0">
                <a:ln>
                  <a:noFill/>
                </a:ln>
                <a:effectLst/>
                <a:uLnTx/>
                <a:uFillTx/>
                <a:latin typeface="Calibri" panose="020F0502020204030204"/>
                <a:ea typeface="+mn-ea"/>
                <a:cs typeface="+mn-cs"/>
              </a:rPr>
              <a:t> </a:t>
            </a:r>
            <a:r>
              <a:rPr kumimoji="0" lang="en-GB" sz="2200" b="0" i="0" u="none" strike="noStrike" kern="1200" cap="none" spc="0" normalizeH="0" baseline="0" noProof="0" dirty="0" err="1">
                <a:ln>
                  <a:noFill/>
                </a:ln>
                <a:effectLst/>
                <a:uLnTx/>
                <a:uFillTx/>
                <a:latin typeface="Calibri" panose="020F0502020204030204"/>
                <a:ea typeface="+mn-ea"/>
                <a:cs typeface="+mn-cs"/>
              </a:rPr>
              <a:t>Cymdeithasol</a:t>
            </a:r>
            <a:r>
              <a:rPr kumimoji="0" lang="en-GB" sz="2200" b="0" i="0" u="none" strike="noStrike" kern="1200" cap="none" spc="0" normalizeH="0" baseline="0" noProof="0" dirty="0">
                <a:ln>
                  <a:noFill/>
                </a:ln>
                <a:effectLst/>
                <a:uLnTx/>
                <a:uFillTx/>
                <a:latin typeface="Calibri" panose="020F0502020204030204"/>
                <a:ea typeface="+mn-ea"/>
                <a:cs typeface="+mn-cs"/>
              </a:rPr>
              <a:t> Cymru</a:t>
            </a:r>
            <a:r>
              <a:rPr lang="en-GB" altLang="en-US" sz="2200" dirty="0">
                <a:ea typeface="Calibri" panose="020F0502020204030204" pitchFamily="34" charset="0"/>
                <a:cs typeface="Arial" panose="020B0604020202020204" pitchFamily="34" charset="0"/>
              </a:rPr>
              <a:t>, Cydweithio, Sgiliau Cyfathrebu,</a:t>
            </a:r>
            <a:r>
              <a:rPr lang="en-GB" sz="2200" dirty="0"/>
              <a:t> Cyd-destun Cymreig, Gwerthoedd a’r C</a:t>
            </a:r>
            <a:r>
              <a:rPr lang="en-GB" sz="2200" dirty="0">
                <a:latin typeface="Calibri" panose="020F0502020204030204" pitchFamily="34" charset="0"/>
                <a:ea typeface="Calibri" panose="020F0502020204030204" pitchFamily="34" charset="0"/>
                <a:cs typeface="Calibri" panose="020F0502020204030204" pitchFamily="34" charset="0"/>
              </a:rPr>
              <a:t>ôdau Ymarfer Proffesiynol.</a:t>
            </a:r>
            <a:endParaRPr lang="en-GB" sz="2200" dirty="0"/>
          </a:p>
          <a:p>
            <a:r>
              <a:rPr lang="en-GB" sz="2200" b="1" dirty="0"/>
              <a:t>Gweithdy 3 - </a:t>
            </a:r>
            <a:r>
              <a:rPr lang="en-GB" sz="2200" dirty="0"/>
              <a:t>Tasg 3 – Diogelu: Canlyniadau Dysgu Gofal Cymdeithasol Cymru, deddfwriaeth, theor</a:t>
            </a:r>
            <a:r>
              <a:rPr lang="en-GB" sz="2200" dirty="0">
                <a:latin typeface="Calibri" panose="020F0502020204030204" pitchFamily="34" charset="0"/>
                <a:ea typeface="Calibri" panose="020F0502020204030204" pitchFamily="34" charset="0"/>
                <a:cs typeface="Calibri" panose="020F0502020204030204" pitchFamily="34" charset="0"/>
              </a:rPr>
              <a:t>ïau,</a:t>
            </a:r>
            <a:r>
              <a:rPr lang="en-GB" sz="2200" dirty="0"/>
              <a:t> dadansoddi wrth asesu, cydweithio a gwneud penderfyniadau proffesiynol. </a:t>
            </a:r>
          </a:p>
          <a:p>
            <a:r>
              <a:rPr lang="en-GB" sz="2200" b="1" dirty="0" err="1"/>
              <a:t>Gweithdy</a:t>
            </a:r>
            <a:r>
              <a:rPr lang="en-GB" sz="2200" b="1" dirty="0"/>
              <a:t> 4 </a:t>
            </a:r>
            <a:r>
              <a:rPr lang="en-GB" sz="2200" dirty="0"/>
              <a:t>– Tasg 4 - Diogelu o </a:t>
            </a:r>
            <a:r>
              <a:rPr lang="en-GB" sz="2200" dirty="0" err="1"/>
              <a:t>fewn</a:t>
            </a:r>
            <a:r>
              <a:rPr lang="en-GB" sz="2200" dirty="0"/>
              <a:t> </a:t>
            </a:r>
            <a:r>
              <a:rPr lang="en-GB" sz="2200" dirty="0" err="1"/>
              <a:t>maes</a:t>
            </a:r>
            <a:r>
              <a:rPr lang="en-GB" sz="2200" dirty="0"/>
              <a:t> </a:t>
            </a:r>
            <a:r>
              <a:rPr lang="en-GB" sz="2200" dirty="0" err="1"/>
              <a:t>gwahanol</a:t>
            </a:r>
            <a:r>
              <a:rPr lang="en-GB" sz="2200" dirty="0"/>
              <a:t> </a:t>
            </a:r>
            <a:r>
              <a:rPr lang="en-GB" sz="2200" dirty="0" err="1"/>
              <a:t>i’ch</a:t>
            </a:r>
            <a:r>
              <a:rPr lang="en-GB" sz="2200" dirty="0"/>
              <a:t> </a:t>
            </a:r>
            <a:r>
              <a:rPr lang="en-GB" sz="2200" dirty="0" err="1"/>
              <a:t>prif</a:t>
            </a:r>
            <a:r>
              <a:rPr lang="en-GB" sz="2200" dirty="0"/>
              <a:t> </a:t>
            </a:r>
            <a:r>
              <a:rPr lang="en-GB" sz="2200" dirty="0" err="1"/>
              <a:t>faes</a:t>
            </a:r>
            <a:r>
              <a:rPr lang="en-GB" sz="2200" dirty="0"/>
              <a:t> </a:t>
            </a:r>
            <a:r>
              <a:rPr lang="en-GB" sz="2200" dirty="0" err="1"/>
              <a:t>gwaith</a:t>
            </a:r>
            <a:r>
              <a:rPr lang="en-GB" sz="2200" dirty="0"/>
              <a:t>. Tasg 1, Rhan b – Adolygiad Datblygiadol, meini prawf marcio, gwybodaeth am gyflwyno. Sesiwn 1 i 1 gyda’r hyfforddwr am gyngor, cefnogaeth ac arweiniad. </a:t>
            </a:r>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a:xfrm>
            <a:off x="4038600" y="6356350"/>
            <a:ext cx="5251174" cy="365125"/>
          </a:xfrm>
        </p:spPr>
        <p:txBody>
          <a:bodyPr>
            <a:normAutofit/>
          </a:bodyPr>
          <a:lstStyle/>
          <a:p>
            <a:pPr>
              <a:spcAft>
                <a:spcPts val="600"/>
              </a:spcAft>
            </a:pPr>
            <a:r>
              <a:rPr lang="en-US" dirty="0"/>
              <a:t>PORTH AGORED Consolidation of Social Work Practice</a:t>
            </a:r>
            <a:endParaRPr lang="en-US"/>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dirty="0"/>
          </a:p>
        </p:txBody>
      </p:sp>
    </p:spTree>
    <p:extLst>
      <p:ext uri="{BB962C8B-B14F-4D97-AF65-F5344CB8AC3E}">
        <p14:creationId xmlns:p14="http://schemas.microsoft.com/office/powerpoint/2010/main" val="2101701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10515600" cy="1325563"/>
          </a:xfrm>
        </p:spPr>
        <p:txBody>
          <a:bodyPr>
            <a:normAutofit/>
          </a:bodyPr>
          <a:lstStyle/>
          <a:p>
            <a:r>
              <a:rPr lang="en-GB" sz="5400" b="1" dirty="0"/>
              <a:t>Dal i fyny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Mentoriaid-</a:t>
            </a:r>
            <a:r>
              <a:rPr lang="en-GB" sz="2400" dirty="0"/>
              <a:t> A ydych wedi cwrdd </a:t>
            </a:r>
            <a:r>
              <a:rPr lang="en-GB" sz="2400" dirty="0">
                <a:latin typeface="Calibri" panose="020F0502020204030204" pitchFamily="34" charset="0"/>
                <a:ea typeface="Calibri" panose="020F0502020204030204" pitchFamily="34" charset="0"/>
                <a:cs typeface="Calibri" panose="020F0502020204030204" pitchFamily="34" charset="0"/>
              </a:rPr>
              <a:t>â’ch mentoriaid? Os ddim</a:t>
            </a:r>
            <a:r>
              <a:rPr lang="en-GB" sz="2400" dirty="0"/>
              <a:t>, trefnwch gyfarfod cyn gynted </a:t>
            </a:r>
            <a:r>
              <a:rPr lang="en-GB" sz="2400" dirty="0">
                <a:latin typeface="Calibri" panose="020F0502020204030204" pitchFamily="34" charset="0"/>
                <a:ea typeface="Calibri" panose="020F0502020204030204" pitchFamily="34" charset="0"/>
                <a:cs typeface="Calibri" panose="020F0502020204030204" pitchFamily="34" charset="0"/>
              </a:rPr>
              <a:t>â phosib os gwelwch yn dda.</a:t>
            </a:r>
            <a:r>
              <a:rPr lang="en-GB" sz="2400" dirty="0"/>
              <a:t> Os nad oes mentor wedi ei drefnu ar eich cyfer, gadewch i’ch cydlynydd wybod.</a:t>
            </a:r>
          </a:p>
          <a:p>
            <a:r>
              <a:rPr lang="en-GB" sz="2400" b="1" dirty="0"/>
              <a:t>Y Cytundeb Dysgu </a:t>
            </a:r>
            <a:r>
              <a:rPr lang="en-GB" sz="2400" dirty="0"/>
              <a:t>– Dylid cwblhau’r cytundeb dysgu a’i arwyddo o fewn y sesiwn mentora cyntaf.</a:t>
            </a:r>
          </a:p>
          <a:p>
            <a:r>
              <a:rPr lang="en-GB" sz="2400" b="1" dirty="0"/>
              <a:t>Cofrestru</a:t>
            </a:r>
            <a:r>
              <a:rPr lang="en-GB" sz="2400" dirty="0"/>
              <a:t> – A ydych wedi cwblhau’r broses gofrestru gyda’r Brifysgol? Sicrhewch eich bod wedi cael cadarnhad cofrestru gan y Brifysgol a’ch bod yn medru defnyddio Moodle.</a:t>
            </a:r>
          </a:p>
          <a:p>
            <a:r>
              <a:rPr lang="en-GB" sz="2400" b="1" dirty="0"/>
              <a:t>Niwroamrywiaeth</a:t>
            </a:r>
            <a:r>
              <a:rPr lang="en-GB" sz="2400" dirty="0"/>
              <a:t> – Os oes gennych anghenion dysgu unigol/niwroamrywiaeth eich cyfrifoldeb chi yw dweud wrth y brifysgol, eich cyflogwr a’r adran hyfforddi.</a:t>
            </a:r>
          </a:p>
          <a:p>
            <a:r>
              <a:rPr lang="en-GB" sz="2400" b="1" dirty="0"/>
              <a:t>Dyddiad Cyflwyno</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dirty="0"/>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1337058792"/>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r>
              <a:rPr lang="en-GB" b="1" dirty="0"/>
              <a:t>Gofynion y Portffolio: Gweler y llawlyfr am fwy o fanylion</a:t>
            </a:r>
            <a:endParaRPr lang="en-GB" sz="3500" b="1" dirty="0"/>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dirty="0"/>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534838" y="793630"/>
            <a:ext cx="3907270" cy="5186546"/>
          </a:xfrm>
        </p:spPr>
        <p:txBody>
          <a:bodyPr>
            <a:normAutofit/>
          </a:bodyPr>
          <a:lstStyle/>
          <a:p>
            <a:r>
              <a:rPr lang="en-US" sz="5400" b="1" dirty="0"/>
              <a:t>Canlyniadau Dysgu Gofal Cymdeithasol Cymru</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Mae'r portffolio yn </a:t>
            </a:r>
            <a:r>
              <a:rPr lang="cy-GB" sz="2200" dirty="0">
                <a:latin typeface="Arial" panose="020B0604020202020204" pitchFamily="34" charset="0"/>
                <a:cs typeface="Arial" panose="020B0604020202020204" pitchFamily="34" charset="0"/>
              </a:rPr>
              <a:t>seiliedig</a:t>
            </a:r>
            <a:r>
              <a:rPr lang="en-US" sz="2200" dirty="0">
                <a:latin typeface="Arial" panose="020B0604020202020204" pitchFamily="34" charset="0"/>
                <a:cs typeface="Arial" panose="020B0604020202020204" pitchFamily="34" charset="0"/>
              </a:rPr>
              <a:t> ar 3 canlyniad dysgu GCC:</a:t>
            </a:r>
          </a:p>
          <a:p>
            <a:pPr marL="0" indent="0">
              <a:buNone/>
            </a:pPr>
            <a:r>
              <a:rPr lang="en-GB" sz="2200" dirty="0">
                <a:latin typeface="Arial" panose="020B0604020202020204" pitchFamily="34" charset="0"/>
                <a:cs typeface="Arial" panose="020B0604020202020204" pitchFamily="34" charset="0"/>
              </a:rPr>
              <a:t>Bydd </a:t>
            </a:r>
            <a:r>
              <a:rPr lang="cy-GB" sz="2200" dirty="0">
                <a:latin typeface="Arial" panose="020B0604020202020204" pitchFamily="34" charset="0"/>
                <a:cs typeface="Arial" panose="020B0604020202020204" pitchFamily="34" charset="0"/>
              </a:rPr>
              <a:t>pob</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tasg</a:t>
            </a:r>
            <a:r>
              <a:rPr lang="en-GB" sz="2200" dirty="0">
                <a:latin typeface="Arial" panose="020B0604020202020204" pitchFamily="34" charset="0"/>
                <a:cs typeface="Arial" panose="020B0604020202020204" pitchFamily="34" charset="0"/>
              </a:rPr>
              <a:t> o fewn y </a:t>
            </a:r>
            <a:r>
              <a:rPr lang="en-GB" sz="2200" dirty="0" err="1">
                <a:latin typeface="Arial" panose="020B0604020202020204" pitchFamily="34" charset="0"/>
                <a:cs typeface="Arial" panose="020B0604020202020204" pitchFamily="34" charset="0"/>
              </a:rPr>
              <a:t>portffolio</a:t>
            </a:r>
            <a:r>
              <a:rPr lang="en-GB" sz="2200" dirty="0">
                <a:latin typeface="Arial" panose="020B0604020202020204" pitchFamily="34" charset="0"/>
                <a:cs typeface="Arial" panose="020B0604020202020204" pitchFamily="34" charset="0"/>
              </a:rPr>
              <a:t> yn gofyn i chi dystiolaethu gwahanol agweddau o’r 3 canlyniad mewn perthynas â phob </a:t>
            </a:r>
            <a:r>
              <a:rPr lang="en-GB" sz="2200" dirty="0" err="1">
                <a:latin typeface="Arial" panose="020B0604020202020204" pitchFamily="34" charset="0"/>
                <a:cs typeface="Arial" panose="020B0604020202020204" pitchFamily="34" charset="0"/>
              </a:rPr>
              <a:t>tasg</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gweler</a:t>
            </a:r>
            <a:r>
              <a:rPr lang="en-GB" sz="2200" dirty="0">
                <a:latin typeface="Arial" panose="020B0604020202020204" pitchFamily="34" charset="0"/>
                <a:cs typeface="Arial" panose="020B0604020202020204" pitchFamily="34" charset="0"/>
              </a:rPr>
              <a:t> atodiad 4 o'r llawlyfr)</a:t>
            </a:r>
          </a:p>
          <a:p>
            <a:pPr marL="0" indent="0">
              <a:buNone/>
            </a:pPr>
            <a:r>
              <a:rPr lang="en-GB" sz="2200" dirty="0">
                <a:latin typeface="Arial" panose="020B0604020202020204" pitchFamily="34" charset="0"/>
                <a:cs typeface="Arial" panose="020B0604020202020204" pitchFamily="34" charset="0"/>
              </a:rPr>
              <a:t>Y canlyniadau dysgu:</a:t>
            </a:r>
          </a:p>
          <a:p>
            <a:pPr marL="457200" indent="-457200">
              <a:buFont typeface="+mj-lt"/>
              <a:buAutoNum type="arabicPeriod"/>
            </a:pPr>
            <a:r>
              <a:rPr lang="en-US" sz="2200" dirty="0">
                <a:latin typeface="Arial" panose="020B0604020202020204" pitchFamily="34" charset="0"/>
                <a:cs typeface="Arial" panose="020B0604020202020204" pitchFamily="34" charset="0"/>
              </a:rPr>
              <a:t>Dadansoddi wrth asesu i lywio ymyriadau</a:t>
            </a:r>
          </a:p>
          <a:p>
            <a:pPr marL="457200" indent="-457200">
              <a:buFont typeface="+mj-lt"/>
              <a:buAutoNum type="arabicPeriod"/>
            </a:pPr>
            <a:r>
              <a:rPr lang="en-US" sz="2200" dirty="0">
                <a:latin typeface="Arial" panose="020B0604020202020204" pitchFamily="34" charset="0"/>
                <a:cs typeface="Arial" panose="020B0604020202020204" pitchFamily="34" charset="0"/>
              </a:rPr>
              <a:t>Cydweithio â phobl sydd angen gofal a chymorth, eu gofalwyr a gweithwyr proffesiynol eraill</a:t>
            </a:r>
          </a:p>
          <a:p>
            <a:pPr marL="457200" indent="-457200">
              <a:buFont typeface="+mj-lt"/>
              <a:buAutoNum type="arabicPeriod"/>
            </a:pPr>
            <a:r>
              <a:rPr lang="en-US" sz="2200" dirty="0">
                <a:latin typeface="Arial" panose="020B0604020202020204" pitchFamily="34" charset="0"/>
                <a:cs typeface="Arial" panose="020B0604020202020204" pitchFamily="34" charset="0"/>
              </a:rPr>
              <a:t>Cymhwyso barn broffesiynol mewn sefyllfaoedd cynyddol gymhleth</a:t>
            </a:r>
          </a:p>
          <a:p>
            <a:pPr marL="0" indent="0">
              <a:buNone/>
            </a:pPr>
            <a:endParaRPr lang="en-US" sz="2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dirty="0"/>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102477"/>
            <a:ext cx="10972800" cy="1143000"/>
          </a:xfrm>
        </p:spPr>
        <p:txBody>
          <a:bodyPr anchor="ctr">
            <a:normAutofit/>
          </a:bodyPr>
          <a:lstStyle/>
          <a:p>
            <a:pPr>
              <a:lnSpc>
                <a:spcPct val="90000"/>
              </a:lnSpc>
            </a:pPr>
            <a:br>
              <a:rPr lang="en-GB" sz="3500" dirty="0"/>
            </a:br>
            <a:r>
              <a:rPr lang="en-GB" sz="3500" b="1" dirty="0"/>
              <a:t>Tasg 1 – Adolygiad Datblygiadol (Rhan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202537"/>
            <a:ext cx="6879772" cy="5153813"/>
          </a:xfrm>
        </p:spPr>
        <p:txBody>
          <a:bodyPr wrap="square" anchor="t">
            <a:normAutofit lnSpcReduction="10000"/>
          </a:bodyPr>
          <a:lstStyle/>
          <a:p>
            <a:pPr>
              <a:lnSpc>
                <a:spcPct val="90000"/>
              </a:lnSpc>
              <a:spcAft>
                <a:spcPts val="600"/>
              </a:spcAft>
            </a:pPr>
            <a:r>
              <a:rPr lang="en-GB" dirty="0"/>
              <a:t>Mae gan </a:t>
            </a:r>
            <a:r>
              <a:rPr lang="en-GB" dirty="0" err="1"/>
              <a:t>tasg</a:t>
            </a:r>
            <a:r>
              <a:rPr lang="en-GB" dirty="0"/>
              <a:t> 1 ddwy ran (a &amp; b).</a:t>
            </a:r>
          </a:p>
          <a:p>
            <a:pPr>
              <a:lnSpc>
                <a:spcPct val="90000"/>
              </a:lnSpc>
              <a:spcAft>
                <a:spcPts val="600"/>
              </a:spcAft>
            </a:pPr>
            <a:r>
              <a:rPr lang="en-GB" dirty="0"/>
              <a:t>Bydd rhan a) yn cael ei gwblhau ar </a:t>
            </a:r>
            <a:r>
              <a:rPr lang="en-GB" b="1" dirty="0"/>
              <a:t>ddechrau</a:t>
            </a:r>
            <a:r>
              <a:rPr lang="en-GB" dirty="0"/>
              <a:t>’r rhaglen.</a:t>
            </a:r>
          </a:p>
          <a:p>
            <a:pPr>
              <a:lnSpc>
                <a:spcPct val="90000"/>
              </a:lnSpc>
              <a:spcAft>
                <a:spcPts val="600"/>
              </a:spcAft>
            </a:pPr>
            <a:r>
              <a:rPr lang="en-GB" dirty="0" err="1"/>
              <a:t>Rhaid</a:t>
            </a:r>
            <a:r>
              <a:rPr lang="en-GB" dirty="0"/>
              <a:t> i chi nodi o fewn y dasg hon eich bod wedi trafod eich anghenion datblygiadol proffesiynol ar gyfer y flwyddyn sydd i ddod gyda'ch mentor a/neu oruchwyliwr/rheolwr llinell.</a:t>
            </a:r>
          </a:p>
          <a:p>
            <a:pPr>
              <a:lnSpc>
                <a:spcPct val="90000"/>
              </a:lnSpc>
              <a:spcAft>
                <a:spcPts val="600"/>
              </a:spcAft>
            </a:pPr>
            <a:r>
              <a:rPr lang="en-GB" b="1" dirty="0"/>
              <a:t>Rhaid</a:t>
            </a:r>
            <a:r>
              <a:rPr lang="en-GB" dirty="0"/>
              <a:t> ymgorffori'r defnydd o fodel adfyfriol yn y </a:t>
            </a:r>
            <a:r>
              <a:rPr lang="en-GB" b="1" dirty="0"/>
              <a:t>ddwy </a:t>
            </a:r>
            <a:r>
              <a:rPr lang="en-GB" dirty="0"/>
              <a:t>ran o’r dasg, a &amp; b.</a:t>
            </a:r>
          </a:p>
          <a:p>
            <a:pPr>
              <a:lnSpc>
                <a:spcPct val="90000"/>
              </a:lnSpc>
              <a:spcAft>
                <a:spcPts val="600"/>
              </a:spcAft>
            </a:pPr>
            <a:r>
              <a:rPr lang="en-GB" dirty="0"/>
              <a:t>Cwbwlheir </a:t>
            </a:r>
            <a:r>
              <a:rPr lang="en-GB" dirty="0" err="1"/>
              <a:t>tasg</a:t>
            </a:r>
            <a:r>
              <a:rPr lang="en-GB" dirty="0"/>
              <a:t> 1 rhan b) ar </a:t>
            </a:r>
            <a:r>
              <a:rPr lang="en-GB" b="1" dirty="0"/>
              <a:t>ddiwedd</a:t>
            </a:r>
            <a:r>
              <a:rPr lang="en-GB" dirty="0"/>
              <a:t> y rhaglen.</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dirty="0"/>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Y Cwestiwn-Tasg 1 Rhan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a:bodyPr>
          <a:lstStyle/>
          <a:p>
            <a:pPr marL="0" indent="0">
              <a:buNone/>
            </a:pPr>
            <a:r>
              <a:rPr lang="en-US" sz="2000" dirty="0"/>
              <a:t>Defnyddiwch </a:t>
            </a:r>
            <a:r>
              <a:rPr lang="en-US" sz="2000" b="1" dirty="0"/>
              <a:t>fodel adfyfyriol</a:t>
            </a:r>
            <a:r>
              <a:rPr lang="en-US" sz="2000" dirty="0"/>
              <a:t>, i fyfyrio yn feirniadol ar eich datblygiad proffesiynol ers cymhwyso’n weithiwr cymdeithasol</a:t>
            </a:r>
          </a:p>
          <a:p>
            <a:pPr marL="0" indent="0">
              <a:buNone/>
            </a:pPr>
            <a:r>
              <a:rPr lang="en-US" sz="2000" dirty="0"/>
              <a:t>Ar sail hyn, ac wrth drafod â’ch mentor/goruchwyliwr/rheolwr llinell, ewch ymlaen i nodi a chyfiawnhau eich anghenion datblygiadol i’r dyfodol dros y 12 mis sydd i ddod o dan bob un o 3 canlyniad dysgu Gofal Cymdeithasol Cymru (GCC) a restrir isod, gan roi o leiaf un angen datblygiadol ar gyfer pob un o’r canlyniadau dysgu isod:</a:t>
            </a:r>
          </a:p>
          <a:p>
            <a:pPr marL="457200" indent="-457200">
              <a:buFont typeface="+mj-lt"/>
              <a:buAutoNum type="arabicPeriod"/>
            </a:pPr>
            <a:r>
              <a:rPr lang="en-US" sz="2000" dirty="0"/>
              <a:t>Dadansoddi wrth asesu er mwyn hysbysu ymyriadau.</a:t>
            </a:r>
          </a:p>
          <a:p>
            <a:pPr marL="457200" indent="-457200">
              <a:buFont typeface="+mj-lt"/>
              <a:buAutoNum type="arabicPeriod"/>
            </a:pPr>
            <a:r>
              <a:rPr lang="en-US" sz="2000" dirty="0"/>
              <a:t>Cydweithio â phobl sydd angen gofal a chymorth, eu gofalwyr a gweithwyr proffesiynol eraill.</a:t>
            </a:r>
          </a:p>
          <a:p>
            <a:pPr marL="457200" indent="-457200">
              <a:buFont typeface="+mj-lt"/>
              <a:buAutoNum type="arabicPeriod"/>
            </a:pPr>
            <a:r>
              <a:rPr lang="en-US" sz="2000" dirty="0"/>
              <a:t>Cymhwyso barn broffesiynol mewn sefyllfaoedd cynyddol gymhleth.</a:t>
            </a:r>
          </a:p>
          <a:p>
            <a:pPr marL="0" indent="0">
              <a:buNone/>
            </a:pPr>
            <a:r>
              <a:rPr lang="en-US" sz="2000" dirty="0"/>
              <a:t>Rhaid i’r dasg hon gyfeirio at sut mae’r oruchwyliaeth, yr hyfforddiant, y dysgu a’r ymchwil wedi dylanwadu ar eich ymarfer, a sut y byddant yn gwneud hynny.</a:t>
            </a:r>
          </a:p>
          <a:p>
            <a:pPr marL="0" indent="0">
              <a:buNone/>
            </a:pPr>
            <a:r>
              <a:rPr lang="en-US" sz="2000" dirty="0"/>
              <a:t>(gweler atodiad 4 yn y Llawlyfr am fanylion pellach).</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dirty="0"/>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Ymarfer 1</a:t>
            </a:r>
          </a:p>
          <a:p>
            <a:pPr algn="ctr">
              <a:buFont typeface="Wingdings" pitchFamily="2" charset="2"/>
              <a:buNone/>
            </a:pPr>
            <a:r>
              <a:rPr lang="en-GB" sz="3200" dirty="0"/>
              <a:t>Pam for adfyfyrio mor hanfodol i waith cymdeithasol?</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Adfyfyrio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3500" b="1" dirty="0"/>
              <a:t>Ymarfer Adfyfyriol o fewn Gwaith Cymdeithasol</a:t>
            </a:r>
          </a:p>
        </p:txBody>
      </p:sp>
      <p:sp>
        <p:nvSpPr>
          <p:cNvPr id="4102" name="Rectangle 6"/>
          <p:cNvSpPr>
            <a:spLocks noGrp="1" noRot="1" noChangeArrowheads="1"/>
          </p:cNvSpPr>
          <p:nvPr>
            <p:ph sz="quarter" idx="2"/>
          </p:nvPr>
        </p:nvSpPr>
        <p:spPr>
          <a:xfrm>
            <a:off x="3954415" y="1215695"/>
            <a:ext cx="7295213" cy="5140655"/>
          </a:xfrm>
        </p:spPr>
        <p:txBody>
          <a:bodyPr wrap="square" anchor="t">
            <a:noAutofit/>
          </a:bodyPr>
          <a:lstStyle/>
          <a:p>
            <a:pPr marL="109537" indent="0">
              <a:lnSpc>
                <a:spcPct val="90000"/>
              </a:lnSpc>
              <a:spcAft>
                <a:spcPts val="600"/>
              </a:spcAft>
              <a:buNone/>
            </a:pPr>
            <a:r>
              <a:rPr lang="en-GB" sz="2400" dirty="0"/>
              <a:t>Mae Adfyfyrio Beirniadol yn agwedd allweddol o broffesiynoldeb. Mae'n weithgaredd DPP a all wneud y gorau o ddysgu drwy:</a:t>
            </a:r>
          </a:p>
          <a:p>
            <a:pPr marL="452437" indent="-342900">
              <a:spcAft>
                <a:spcPts val="600"/>
              </a:spcAft>
            </a:pPr>
            <a:r>
              <a:rPr lang="en-GB" sz="2400" dirty="0"/>
              <a:t>Wella atebolrwydd</a:t>
            </a:r>
          </a:p>
          <a:p>
            <a:pPr marL="452437" indent="-342900">
              <a:spcAft>
                <a:spcPts val="600"/>
              </a:spcAft>
            </a:pPr>
            <a:r>
              <a:rPr lang="en-GB" sz="2400" dirty="0"/>
              <a:t>Gefnogi damcaniaethu – gan ddefnyddio damcaniaethu mewn ymarfer a thynnu damcaniaethu allan o ymarfer </a:t>
            </a:r>
          </a:p>
          <a:p>
            <a:pPr marL="452437" indent="-342900">
              <a:spcAft>
                <a:spcPts val="600"/>
              </a:spcAft>
            </a:pPr>
            <a:r>
              <a:rPr lang="en-GB" sz="2400" dirty="0"/>
              <a:t>Wella ymarfer – yn enwedig ymarfer cydweithredol</a:t>
            </a:r>
          </a:p>
          <a:p>
            <a:pPr marL="452437" indent="-342900">
              <a:spcAft>
                <a:spcPts val="600"/>
              </a:spcAft>
            </a:pPr>
            <a:r>
              <a:rPr lang="en-GB" sz="2400" dirty="0"/>
              <a:t> Sicrhau y gwneir penderfyniadau moesegol mewn ymarfer cymhleth </a:t>
            </a:r>
          </a:p>
          <a:p>
            <a:pPr marL="452437" indent="-342900">
              <a:spcAft>
                <a:spcPts val="600"/>
              </a:spcAft>
            </a:pPr>
            <a:r>
              <a:rPr lang="en-GB" sz="2400" dirty="0"/>
              <a:t>Cynyddu ‘craidd’ a gwytnwch yr ymarferwr </a:t>
            </a:r>
          </a:p>
          <a:p>
            <a:pPr marL="452437" indent="-342900">
              <a:spcAft>
                <a:spcPts val="600"/>
              </a:spcAft>
            </a:pPr>
            <a:endParaRPr lang="en-GB" sz="2400" dirty="0"/>
          </a:p>
          <a:p>
            <a:pPr marL="452437" indent="-342900">
              <a:spcAft>
                <a:spcPts val="600"/>
              </a:spcAft>
            </a:pPr>
            <a:endParaRPr lang="en-GB" sz="2400" dirty="0"/>
          </a:p>
          <a:p>
            <a:pPr marL="452437" indent="-342900">
              <a:spcAft>
                <a:spcPts val="600"/>
              </a:spcAft>
            </a:pPr>
            <a:endParaRPr lang="en-GB" sz="2400" dirty="0"/>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dirty="0"/>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b="1" dirty="0"/>
              <a:t>Agweddau Allweddol o Ymarfer Adfyfyriol-Feirniadol</a:t>
            </a:r>
            <a:endParaRPr lang="en-US" b="1" kern="1200" dirty="0">
              <a:solidFill>
                <a:schemeClr val="tx1"/>
              </a:solidFill>
              <a:latin typeface="+mj-lt"/>
              <a:ea typeface="+mj-ea"/>
              <a:cs typeface="+mj-cs"/>
            </a:endParaRPr>
          </a:p>
        </p:txBody>
      </p:sp>
      <p:sp>
        <p:nvSpPr>
          <p:cNvPr id="3" name="Content Placeholder 2"/>
          <p:cNvSpPr>
            <a:spLocks/>
          </p:cNvSpPr>
          <p:nvPr/>
        </p:nvSpPr>
        <p:spPr>
          <a:xfrm>
            <a:off x="6337057" y="2002965"/>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dirty="0"/>
              <a:t>Rhaid i</a:t>
            </a:r>
            <a:r>
              <a:rPr lang="en-GB" sz="2400" kern="1200" dirty="0">
                <a:solidFill>
                  <a:schemeClr val="tx1"/>
                </a:solidFill>
                <a:latin typeface="+mn-lt"/>
                <a:ea typeface="+mn-ea"/>
                <a:cs typeface="+mn-cs"/>
              </a:rPr>
              <a:t>ntegreiddio'r model </a:t>
            </a:r>
            <a:r>
              <a:rPr lang="en-GB" sz="2400" dirty="0"/>
              <a:t>ad</a:t>
            </a:r>
            <a:r>
              <a:rPr lang="en-GB" sz="2400" kern="1200" dirty="0">
                <a:solidFill>
                  <a:schemeClr val="tx1"/>
                </a:solidFill>
                <a:latin typeface="+mn-lt"/>
                <a:ea typeface="+mn-ea"/>
                <a:cs typeface="+mn-cs"/>
              </a:rPr>
              <a:t>yfyriol yn llawn trwy gydol </a:t>
            </a:r>
            <a:r>
              <a:rPr lang="en-GB" sz="2400" kern="1200" dirty="0" err="1">
                <a:solidFill>
                  <a:schemeClr val="tx1"/>
                </a:solidFill>
                <a:latin typeface="+mn-lt"/>
                <a:ea typeface="+mn-ea"/>
                <a:cs typeface="+mn-cs"/>
              </a:rPr>
              <a:t>tasg</a:t>
            </a:r>
            <a:r>
              <a:rPr lang="en-GB" sz="2400" kern="1200" dirty="0">
                <a:solidFill>
                  <a:schemeClr val="tx1"/>
                </a:solidFill>
                <a:latin typeface="+mn-lt"/>
                <a:ea typeface="+mn-ea"/>
                <a:cs typeface="+mn-cs"/>
              </a:rPr>
              <a:t> 1 yn rhan a </a:t>
            </a:r>
            <a:r>
              <a:rPr lang="en-GB" sz="2400" dirty="0"/>
              <a:t>&amp;</a:t>
            </a:r>
            <a:r>
              <a:rPr lang="en-GB" sz="2400" kern="1200" dirty="0">
                <a:solidFill>
                  <a:schemeClr val="tx1"/>
                </a:solidFill>
                <a:latin typeface="+mn-lt"/>
                <a:ea typeface="+mn-ea"/>
                <a:cs typeface="+mn-cs"/>
              </a:rPr>
              <a:t>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Mae </a:t>
            </a:r>
            <a:r>
              <a:rPr lang="en-GB" sz="2400" kern="1200" dirty="0" err="1">
                <a:solidFill>
                  <a:schemeClr val="tx1"/>
                </a:solidFill>
                <a:latin typeface="+mn-lt"/>
                <a:ea typeface="+mn-ea"/>
                <a:cs typeface="+mn-cs"/>
              </a:rPr>
              <a:t>agweddau</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allweddol</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ar</a:t>
            </a:r>
            <a:r>
              <a:rPr lang="en-GB" sz="2400" kern="1200" dirty="0">
                <a:solidFill>
                  <a:schemeClr val="tx1"/>
                </a:solidFill>
                <a:latin typeface="+mn-lt"/>
                <a:ea typeface="+mn-ea"/>
                <a:cs typeface="+mn-cs"/>
              </a:rPr>
              <a:t> ymarfer adfyfyriol-feirniadol, </a:t>
            </a:r>
            <a:r>
              <a:rPr lang="en-GB" sz="2400" kern="1200" dirty="0" err="1">
                <a:solidFill>
                  <a:schemeClr val="tx1"/>
                </a:solidFill>
                <a:latin typeface="+mn-lt"/>
                <a:ea typeface="+mn-ea"/>
                <a:cs typeface="+mn-cs"/>
              </a:rPr>
              <a:t>sef</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emosiynau</a:t>
            </a:r>
            <a:r>
              <a:rPr lang="en-GB" sz="2400" kern="1200" dirty="0">
                <a:solidFill>
                  <a:schemeClr val="tx1"/>
                </a:solidFill>
                <a:latin typeface="+mn-lt"/>
                <a:ea typeface="+mn-ea"/>
                <a:cs typeface="+mn-cs"/>
              </a:rPr>
              <a:t> a </a:t>
            </a:r>
            <a:r>
              <a:rPr lang="en-GB" sz="2400" kern="1200" dirty="0" err="1">
                <a:solidFill>
                  <a:schemeClr val="tx1"/>
                </a:solidFill>
                <a:latin typeface="+mn-lt"/>
                <a:ea typeface="+mn-ea"/>
                <a:cs typeface="+mn-cs"/>
              </a:rPr>
              <a:t>theimladau</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dynameg</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pŵer</a:t>
            </a:r>
            <a:r>
              <a:rPr lang="en-GB" sz="2400" kern="1200" dirty="0">
                <a:solidFill>
                  <a:schemeClr val="tx1"/>
                </a:solidFill>
                <a:latin typeface="+mn-lt"/>
                <a:ea typeface="+mn-ea"/>
                <a:cs typeface="+mn-cs"/>
              </a:rPr>
              <a:t> a </a:t>
            </a:r>
            <a:r>
              <a:rPr lang="en-GB" sz="2400" kern="1200" dirty="0" err="1">
                <a:solidFill>
                  <a:schemeClr val="tx1"/>
                </a:solidFill>
                <a:latin typeface="+mn-lt"/>
                <a:ea typeface="+mn-ea"/>
                <a:cs typeface="+mn-cs"/>
              </a:rPr>
              <a:t>phŵer</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gwerthoedd</a:t>
            </a:r>
            <a:r>
              <a:rPr lang="en-GB" sz="2400" kern="1200" dirty="0">
                <a:solidFill>
                  <a:schemeClr val="tx1"/>
                </a:solidFill>
                <a:latin typeface="+mn-lt"/>
                <a:ea typeface="+mn-ea"/>
                <a:cs typeface="+mn-cs"/>
              </a:rPr>
              <a:t> a </a:t>
            </a:r>
            <a:r>
              <a:rPr lang="en-GB" sz="2400" kern="1200" dirty="0" err="1">
                <a:solidFill>
                  <a:schemeClr val="tx1"/>
                </a:solidFill>
                <a:latin typeface="+mn-lt"/>
                <a:ea typeface="+mn-ea"/>
                <a:cs typeface="+mn-cs"/>
              </a:rPr>
              <a:t>moeseg</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lefel</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eich</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gwybodaeth</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a'ch</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sgiliau</a:t>
            </a:r>
            <a:r>
              <a:rPr lang="en-GB" sz="2400" kern="1200" dirty="0">
                <a:solidFill>
                  <a:schemeClr val="tx1"/>
                </a:solidFill>
                <a:latin typeface="+mn-lt"/>
                <a:ea typeface="+mn-ea"/>
                <a:cs typeface="+mn-cs"/>
              </a:rPr>
              <a:t>. </a:t>
            </a:r>
          </a:p>
          <a:p>
            <a:pPr>
              <a:spcAft>
                <a:spcPts val="600"/>
              </a:spcAft>
            </a:pPr>
            <a:endParaRPr lang="en-GB" dirty="0"/>
          </a:p>
        </p:txBody>
      </p:sp>
      <p:sp>
        <p:nvSpPr>
          <p:cNvPr id="5" name="Content Placeholder 4"/>
          <p:cNvSpPr>
            <a:spLocks/>
          </p:cNvSpPr>
          <p:nvPr/>
        </p:nvSpPr>
        <p:spPr>
          <a:xfrm>
            <a:off x="838201" y="2002965"/>
            <a:ext cx="5018258" cy="3818804"/>
          </a:xfrm>
          <a:prstGeom prst="rect">
            <a:avLst/>
          </a:prstGeom>
        </p:spPr>
        <p:txBody>
          <a:bodyPr>
            <a:no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Gall defnyddio model/au o ymarfer </a:t>
            </a:r>
            <a:r>
              <a:rPr lang="en-GB" sz="2400" dirty="0" err="1"/>
              <a:t>adf</a:t>
            </a:r>
            <a:r>
              <a:rPr lang="en-GB" sz="2400" kern="1200" dirty="0" err="1">
                <a:solidFill>
                  <a:schemeClr val="tx1"/>
                </a:solidFill>
                <a:latin typeface="+mn-lt"/>
                <a:ea typeface="+mn-ea"/>
                <a:cs typeface="+mn-cs"/>
              </a:rPr>
              <a:t>yfyriol</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helpu</a:t>
            </a:r>
            <a:r>
              <a:rPr lang="en-GB" sz="2400" kern="1200" dirty="0">
                <a:solidFill>
                  <a:schemeClr val="tx1"/>
                </a:solidFill>
                <a:latin typeface="+mn-lt"/>
                <a:ea typeface="+mn-ea"/>
                <a:cs typeface="+mn-cs"/>
              </a:rPr>
              <a:t> i strwythuro eich gwaith.</a:t>
            </a:r>
          </a:p>
          <a:p>
            <a:pPr marL="281178" indent="-281178" defTabSz="652333">
              <a:spcAft>
                <a:spcPts val="492"/>
              </a:spcAft>
              <a:buFont typeface="Arial" panose="020B0604020202020204" pitchFamily="34" charset="0"/>
              <a:buChar char="•"/>
            </a:pPr>
            <a:r>
              <a:rPr lang="cy-GB" sz="2400" dirty="0"/>
              <a:t>Ceisiwch osgoi bod yn rhy </a:t>
            </a:r>
            <a:r>
              <a:rPr lang="en-GB" sz="2400" kern="1200" dirty="0" err="1">
                <a:solidFill>
                  <a:schemeClr val="tx1"/>
                </a:solidFill>
                <a:latin typeface="+mn-lt"/>
                <a:ea typeface="+mn-ea"/>
                <a:cs typeface="+mn-cs"/>
              </a:rPr>
              <a:t>ddisgrifiadol</a:t>
            </a:r>
            <a:r>
              <a:rPr lang="en-GB" sz="2400" kern="1200" dirty="0">
                <a:solidFill>
                  <a:schemeClr val="tx1"/>
                </a:solidFill>
                <a:latin typeface="+mn-lt"/>
                <a:ea typeface="+mn-ea"/>
                <a:cs typeface="+mn-cs"/>
              </a:rPr>
              <a:t> wrth </a:t>
            </a:r>
            <a:r>
              <a:rPr lang="en-GB" sz="2400" kern="1200" dirty="0" err="1">
                <a:solidFill>
                  <a:schemeClr val="tx1"/>
                </a:solidFill>
                <a:latin typeface="+mn-lt"/>
                <a:ea typeface="+mn-ea"/>
                <a:cs typeface="+mn-cs"/>
              </a:rPr>
              <a:t>ysgrifennu</a:t>
            </a:r>
            <a:r>
              <a:rPr lang="en-GB" sz="2400" kern="1200" dirty="0">
                <a:solidFill>
                  <a:schemeClr val="tx1"/>
                </a:solidFill>
                <a:latin typeface="+mn-lt"/>
                <a:ea typeface="+mn-ea"/>
                <a:cs typeface="+mn-cs"/>
              </a:rPr>
              <a:t>.</a:t>
            </a:r>
          </a:p>
          <a:p>
            <a:pPr marL="281178" indent="-281178" defTabSz="652333">
              <a:spcAft>
                <a:spcPts val="492"/>
              </a:spcAft>
              <a:buFont typeface="Arial" panose="020B0604020202020204" pitchFamily="34" charset="0"/>
              <a:buChar char="•"/>
            </a:pPr>
            <a:r>
              <a:rPr lang="en-GB" sz="2400" dirty="0" err="1"/>
              <a:t>C</a:t>
            </a:r>
            <a:r>
              <a:rPr lang="en-GB" sz="2400" kern="1200" dirty="0" err="1">
                <a:solidFill>
                  <a:schemeClr val="tx1"/>
                </a:solidFill>
                <a:latin typeface="+mn-lt"/>
                <a:ea typeface="+mn-ea"/>
                <a:cs typeface="+mn-cs"/>
              </a:rPr>
              <a:t>yflwyn</a:t>
            </a:r>
            <a:r>
              <a:rPr lang="en-GB" sz="2400" kern="1200" dirty="0" err="1">
                <a:latin typeface="+mn-lt"/>
                <a:ea typeface="+mn-ea"/>
                <a:cs typeface="+mn-cs"/>
              </a:rPr>
              <a:t>wch</a:t>
            </a:r>
            <a:r>
              <a:rPr lang="en-GB" sz="2400" kern="1200" dirty="0">
                <a:solidFill>
                  <a:schemeClr val="tx1"/>
                </a:solidFill>
                <a:latin typeface="+mn-lt"/>
                <a:ea typeface="+mn-ea"/>
                <a:cs typeface="+mn-cs"/>
              </a:rPr>
              <a:t> pa </a:t>
            </a:r>
            <a:r>
              <a:rPr lang="en-GB" sz="2400" kern="1200" dirty="0" err="1">
                <a:solidFill>
                  <a:schemeClr val="tx1"/>
                </a:solidFill>
                <a:latin typeface="+mn-lt"/>
                <a:ea typeface="+mn-ea"/>
                <a:cs typeface="+mn-cs"/>
              </a:rPr>
              <a:t>fodel</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adfyfyriol</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rydych</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chi'n</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ei</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ddefnyddio</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a'i</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gyfeirio'n</a:t>
            </a:r>
            <a:r>
              <a:rPr lang="en-GB" sz="2400" kern="1200" dirty="0">
                <a:solidFill>
                  <a:schemeClr val="tx1"/>
                </a:solidFill>
                <a:latin typeface="+mn-lt"/>
                <a:ea typeface="+mn-ea"/>
                <a:cs typeface="+mn-cs"/>
              </a:rPr>
              <a:t> </a:t>
            </a:r>
            <a:r>
              <a:rPr lang="en-GB" sz="2400" kern="1200" dirty="0" err="1">
                <a:solidFill>
                  <a:schemeClr val="tx1"/>
                </a:solidFill>
                <a:latin typeface="+mn-lt"/>
                <a:ea typeface="+mn-ea"/>
                <a:cs typeface="+mn-cs"/>
              </a:rPr>
              <a:t>gywir</a:t>
            </a:r>
            <a:r>
              <a:rPr lang="en-GB" sz="2400" kern="1200" dirty="0">
                <a:solidFill>
                  <a:schemeClr val="tx1"/>
                </a:solidFill>
                <a:latin typeface="+mn-lt"/>
                <a:ea typeface="+mn-ea"/>
                <a:cs typeface="+mn-cs"/>
              </a:rPr>
              <a:t>. </a:t>
            </a:r>
          </a:p>
          <a:p>
            <a:pPr marL="281178" indent="-281178" defTabSz="652333">
              <a:spcAft>
                <a:spcPts val="492"/>
              </a:spcAft>
              <a:buFont typeface="Arial" panose="020B0604020202020204" pitchFamily="34" charset="0"/>
              <a:buChar char="•"/>
            </a:pPr>
            <a:endParaRPr lang="en-GB" sz="2400" kern="1200" dirty="0">
              <a:solidFill>
                <a:schemeClr val="tx1"/>
              </a:solidFill>
              <a:latin typeface="+mn-lt"/>
              <a:ea typeface="+mn-ea"/>
              <a:cs typeface="+mn-cs"/>
            </a:endParaRP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dirty="0"/>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48A52-760A-8E89-AF7D-80A0958727F4}"/>
              </a:ext>
            </a:extLst>
          </p:cNvPr>
          <p:cNvSpPr>
            <a:spLocks noGrp="1"/>
          </p:cNvSpPr>
          <p:nvPr>
            <p:ph type="title"/>
          </p:nvPr>
        </p:nvSpPr>
        <p:spPr>
          <a:xfrm>
            <a:off x="300943" y="586855"/>
            <a:ext cx="3600030" cy="3464284"/>
          </a:xfrm>
        </p:spPr>
        <p:txBody>
          <a:bodyPr anchor="b">
            <a:normAutofit/>
          </a:bodyPr>
          <a:lstStyle/>
          <a:p>
            <a:pPr algn="r"/>
            <a:r>
              <a:rPr lang="en-GB" sz="4000" b="1" dirty="0" err="1">
                <a:solidFill>
                  <a:srgbClr val="FFFFFF"/>
                </a:solidFill>
                <a:effectLst/>
                <a:latin typeface="Arial" panose="020B0604020202020204" pitchFamily="34" charset="0"/>
              </a:rPr>
              <a:t>Canlyniadau</a:t>
            </a:r>
            <a:r>
              <a:rPr lang="en-GB" sz="4000" b="1" dirty="0">
                <a:solidFill>
                  <a:srgbClr val="FFFFFF"/>
                </a:solidFill>
                <a:effectLst/>
                <a:latin typeface="Arial" panose="020B0604020202020204" pitchFamily="34" charset="0"/>
              </a:rPr>
              <a:t> </a:t>
            </a:r>
            <a:r>
              <a:rPr lang="en-GB" sz="4000" b="1" dirty="0" err="1">
                <a:solidFill>
                  <a:srgbClr val="FFFFFF"/>
                </a:solidFill>
                <a:effectLst/>
                <a:latin typeface="Arial" panose="020B0604020202020204" pitchFamily="34" charset="0"/>
              </a:rPr>
              <a:t>Dysgu</a:t>
            </a:r>
            <a:r>
              <a:rPr lang="en-GB" sz="4000" b="1" dirty="0">
                <a:solidFill>
                  <a:srgbClr val="FFFFFF"/>
                </a:solidFill>
                <a:effectLst/>
                <a:latin typeface="Arial" panose="020B0604020202020204" pitchFamily="34" charset="0"/>
              </a:rPr>
              <a:t> </a:t>
            </a:r>
            <a:br>
              <a:rPr lang="en-GB" sz="4000" b="1" dirty="0">
                <a:solidFill>
                  <a:srgbClr val="FFFFFF"/>
                </a:solidFill>
                <a:effectLst/>
                <a:latin typeface="Arial" panose="020B0604020202020204" pitchFamily="34" charset="0"/>
              </a:rPr>
            </a:br>
            <a:r>
              <a:rPr lang="en-GB" sz="4000" b="1" dirty="0" err="1">
                <a:solidFill>
                  <a:srgbClr val="FFFFFF"/>
                </a:solidFill>
                <a:effectLst/>
                <a:latin typeface="Arial" panose="020B0604020202020204" pitchFamily="34" charset="0"/>
              </a:rPr>
              <a:t>Tasg</a:t>
            </a:r>
            <a:r>
              <a:rPr lang="en-GB" sz="4000" b="1" dirty="0">
                <a:solidFill>
                  <a:srgbClr val="FFFFFF"/>
                </a:solidFill>
                <a:effectLst/>
                <a:latin typeface="Arial" panose="020B0604020202020204" pitchFamily="34" charset="0"/>
              </a:rPr>
              <a:t> 1 Rhan a</a:t>
            </a:r>
            <a:endParaRPr lang="en-US" sz="4000" dirty="0">
              <a:solidFill>
                <a:srgbClr val="FFFFFF"/>
              </a:solidFill>
            </a:endParaRPr>
          </a:p>
        </p:txBody>
      </p:sp>
      <p:sp>
        <p:nvSpPr>
          <p:cNvPr id="5" name="Footer Placeholder 4">
            <a:extLst>
              <a:ext uri="{FF2B5EF4-FFF2-40B4-BE49-F238E27FC236}">
                <a16:creationId xmlns:a16="http://schemas.microsoft.com/office/drawing/2014/main" id="{0B7B9BF1-FE6C-0FE0-D6D7-62D32226611E}"/>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PORTH AGORED Consolidation of Social Work Practice</a:t>
            </a:r>
          </a:p>
        </p:txBody>
      </p:sp>
      <p:sp>
        <p:nvSpPr>
          <p:cNvPr id="3" name="Content Placeholder 2">
            <a:extLst>
              <a:ext uri="{FF2B5EF4-FFF2-40B4-BE49-F238E27FC236}">
                <a16:creationId xmlns:a16="http://schemas.microsoft.com/office/drawing/2014/main" id="{0D8B0190-18FF-72F1-BEE6-FDF1D67799C9}"/>
              </a:ext>
            </a:extLst>
          </p:cNvPr>
          <p:cNvSpPr>
            <a:spLocks noGrp="1"/>
          </p:cNvSpPr>
          <p:nvPr>
            <p:ph idx="1"/>
          </p:nvPr>
        </p:nvSpPr>
        <p:spPr>
          <a:xfrm>
            <a:off x="4799975" y="1301815"/>
            <a:ext cx="6555347" cy="5546047"/>
          </a:xfrm>
        </p:spPr>
        <p:txBody>
          <a:bodyPr anchor="ctr">
            <a:normAutofit lnSpcReduction="10000"/>
          </a:bodyPr>
          <a:lstStyle/>
          <a:p>
            <a:pPr marL="0" indent="0">
              <a:buNone/>
            </a:pPr>
            <a:r>
              <a:rPr lang="en-GB" sz="2400" b="1" dirty="0">
                <a:effectLst/>
                <a:latin typeface="Arial" panose="020B0604020202020204" pitchFamily="34" charset="0"/>
              </a:rPr>
              <a:t>1. </a:t>
            </a:r>
            <a:r>
              <a:rPr lang="en-GB" sz="2400" b="1" dirty="0" err="1">
                <a:effectLst/>
                <a:latin typeface="Arial" panose="020B0604020202020204" pitchFamily="34" charset="0"/>
              </a:rPr>
              <a:t>Dadansoddi</a:t>
            </a:r>
            <a:r>
              <a:rPr lang="en-GB" sz="2400" b="1" dirty="0">
                <a:effectLst/>
                <a:latin typeface="Arial" panose="020B0604020202020204" pitchFamily="34" charset="0"/>
              </a:rPr>
              <a:t> </a:t>
            </a:r>
            <a:r>
              <a:rPr lang="en-GB" sz="2400" b="1" dirty="0" err="1">
                <a:effectLst/>
                <a:latin typeface="Arial" panose="020B0604020202020204" pitchFamily="34" charset="0"/>
              </a:rPr>
              <a:t>wrth</a:t>
            </a:r>
            <a:r>
              <a:rPr lang="en-GB" sz="2400" b="1" dirty="0">
                <a:effectLst/>
                <a:latin typeface="Arial" panose="020B0604020202020204" pitchFamily="34" charset="0"/>
              </a:rPr>
              <a:t> </a:t>
            </a:r>
            <a:r>
              <a:rPr lang="en-GB" sz="2400" b="1" dirty="0" err="1">
                <a:effectLst/>
                <a:latin typeface="Arial" panose="020B0604020202020204" pitchFamily="34" charset="0"/>
              </a:rPr>
              <a:t>asesu</a:t>
            </a:r>
            <a:r>
              <a:rPr lang="en-GB" sz="2400" b="1" dirty="0">
                <a:effectLst/>
                <a:latin typeface="Arial" panose="020B0604020202020204" pitchFamily="34" charset="0"/>
              </a:rPr>
              <a:t> </a:t>
            </a:r>
            <a:r>
              <a:rPr lang="en-GB" sz="2400" b="1" dirty="0" err="1">
                <a:effectLst/>
                <a:latin typeface="Arial" panose="020B0604020202020204" pitchFamily="34" charset="0"/>
              </a:rPr>
              <a:t>i</a:t>
            </a:r>
            <a:r>
              <a:rPr lang="en-GB" sz="2400" b="1" dirty="0">
                <a:effectLst/>
                <a:latin typeface="Arial" panose="020B0604020202020204" pitchFamily="34" charset="0"/>
              </a:rPr>
              <a:t> </a:t>
            </a:r>
            <a:r>
              <a:rPr lang="en-GB" sz="2400" b="1" dirty="0" err="1">
                <a:effectLst/>
                <a:latin typeface="Arial" panose="020B0604020202020204" pitchFamily="34" charset="0"/>
              </a:rPr>
              <a:t>lywio</a:t>
            </a:r>
            <a:r>
              <a:rPr lang="en-GB" sz="2400" b="1" dirty="0">
                <a:effectLst/>
                <a:latin typeface="Arial" panose="020B0604020202020204" pitchFamily="34" charset="0"/>
              </a:rPr>
              <a:t> </a:t>
            </a:r>
            <a:r>
              <a:rPr lang="en-GB" sz="2400" b="1" dirty="0" err="1">
                <a:effectLst/>
                <a:latin typeface="Arial" panose="020B0604020202020204" pitchFamily="34" charset="0"/>
              </a:rPr>
              <a:t>ymyriadau</a:t>
            </a:r>
            <a:endParaRPr lang="en-GB" sz="2400" b="1" dirty="0">
              <a:effectLst/>
              <a:latin typeface="Arial" panose="020B0604020202020204" pitchFamily="34" charset="0"/>
            </a:endParaRPr>
          </a:p>
          <a:p>
            <a:pPr marL="0" indent="0">
              <a:buNone/>
            </a:pPr>
            <a:r>
              <a:rPr lang="en-GB" sz="2400" dirty="0">
                <a:effectLst/>
                <a:latin typeface="ArialMT"/>
              </a:rPr>
              <a:t>1.5. </a:t>
            </a:r>
            <a:r>
              <a:rPr lang="en-GB" sz="2400" dirty="0" err="1">
                <a:latin typeface="ArialMT"/>
              </a:rPr>
              <a:t>Adfy</a:t>
            </a:r>
            <a:r>
              <a:rPr lang="en-GB" sz="2400" dirty="0" err="1">
                <a:effectLst/>
                <a:latin typeface="ArialMT"/>
              </a:rPr>
              <a:t>fyrio’n</a:t>
            </a:r>
            <a:r>
              <a:rPr lang="en-GB" sz="2400" dirty="0">
                <a:effectLst/>
                <a:latin typeface="ArialMT"/>
              </a:rPr>
              <a:t> </a:t>
            </a:r>
            <a:r>
              <a:rPr lang="en-GB" sz="2400" dirty="0" err="1">
                <a:latin typeface="ArialMT"/>
              </a:rPr>
              <a:t>f</a:t>
            </a:r>
            <a:r>
              <a:rPr lang="en-GB" sz="2400" dirty="0" err="1">
                <a:effectLst/>
                <a:latin typeface="ArialMT"/>
              </a:rPr>
              <a:t>eirniadol</a:t>
            </a:r>
            <a:r>
              <a:rPr lang="en-GB" sz="2400" dirty="0">
                <a:effectLst/>
                <a:latin typeface="ArialMT"/>
              </a:rPr>
              <a:t> </a:t>
            </a:r>
            <a:r>
              <a:rPr lang="en-GB" sz="2400" dirty="0" err="1">
                <a:effectLst/>
                <a:latin typeface="ArialMT"/>
              </a:rPr>
              <a:t>i</a:t>
            </a:r>
            <a:r>
              <a:rPr lang="en-GB" sz="2400" dirty="0">
                <a:effectLst/>
                <a:latin typeface="ArialMT"/>
              </a:rPr>
              <a:t> </a:t>
            </a:r>
            <a:r>
              <a:rPr lang="en-GB" sz="2400" dirty="0" err="1">
                <a:effectLst/>
                <a:latin typeface="ArialMT"/>
              </a:rPr>
              <a:t>werthuso</a:t>
            </a:r>
            <a:r>
              <a:rPr lang="en-GB" sz="2400" dirty="0">
                <a:effectLst/>
                <a:latin typeface="ArialMT"/>
              </a:rPr>
              <a:t> </a:t>
            </a:r>
            <a:r>
              <a:rPr lang="en-GB" sz="2400" dirty="0" err="1">
                <a:effectLst/>
                <a:latin typeface="ArialMT"/>
              </a:rPr>
              <a:t>dadansoddiad</a:t>
            </a:r>
            <a:r>
              <a:rPr lang="en-GB" sz="2400" dirty="0">
                <a:effectLst/>
                <a:latin typeface="ArialMT"/>
              </a:rPr>
              <a:t> </a:t>
            </a:r>
            <a:r>
              <a:rPr lang="en-GB" sz="2400" dirty="0" err="1">
                <a:effectLst/>
                <a:latin typeface="ArialMT"/>
              </a:rPr>
              <a:t>eich</a:t>
            </a:r>
            <a:r>
              <a:rPr lang="en-GB" sz="2400" dirty="0">
                <a:effectLst/>
                <a:latin typeface="ArialMT"/>
              </a:rPr>
              <a:t> </a:t>
            </a:r>
            <a:r>
              <a:rPr lang="en-GB" sz="2400" dirty="0" err="1">
                <a:effectLst/>
                <a:latin typeface="ArialMT"/>
              </a:rPr>
              <a:t>hun</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asesiadau</a:t>
            </a:r>
            <a:r>
              <a:rPr lang="en-GB" sz="2400" dirty="0">
                <a:effectLst/>
                <a:latin typeface="ArialMT"/>
              </a:rPr>
              <a:t> </a:t>
            </a:r>
            <a:r>
              <a:rPr lang="en-GB" sz="2400" dirty="0" err="1">
                <a:effectLst/>
                <a:latin typeface="ArialMT"/>
              </a:rPr>
              <a:t>gwaith</a:t>
            </a:r>
            <a:r>
              <a:rPr lang="en-GB" sz="2400" dirty="0">
                <a:effectLst/>
                <a:latin typeface="ArialMT"/>
              </a:rPr>
              <a:t> </a:t>
            </a:r>
            <a:r>
              <a:rPr lang="en-GB" sz="2400" dirty="0" err="1">
                <a:effectLst/>
                <a:latin typeface="ArialMT"/>
              </a:rPr>
              <a:t>cymdeithasol</a:t>
            </a:r>
            <a:endParaRPr lang="en-GB" sz="2400" dirty="0">
              <a:effectLst/>
              <a:latin typeface="ArialMT"/>
            </a:endParaRPr>
          </a:p>
          <a:p>
            <a:pPr marL="0" indent="0">
              <a:buNone/>
            </a:pPr>
            <a:r>
              <a:rPr lang="en-GB" sz="2400" b="1" dirty="0">
                <a:effectLst/>
                <a:latin typeface="Arial" panose="020B0604020202020204" pitchFamily="34" charset="0"/>
              </a:rPr>
              <a:t>2. </a:t>
            </a:r>
            <a:r>
              <a:rPr lang="en-GB" sz="2400" b="1" dirty="0" err="1">
                <a:effectLst/>
                <a:latin typeface="Arial" panose="020B0604020202020204" pitchFamily="34" charset="0"/>
              </a:rPr>
              <a:t>Cydweithio</a:t>
            </a:r>
            <a:r>
              <a:rPr lang="en-GB" sz="2400" b="1" dirty="0">
                <a:effectLst/>
                <a:latin typeface="Arial" panose="020B0604020202020204" pitchFamily="34" charset="0"/>
              </a:rPr>
              <a:t> </a:t>
            </a:r>
            <a:r>
              <a:rPr lang="en-GB" sz="2400" b="1" dirty="0">
                <a:latin typeface="Arial" panose="020B0604020202020204" pitchFamily="34" charset="0"/>
              </a:rPr>
              <a:t>ag </a:t>
            </a:r>
            <a:r>
              <a:rPr lang="en-GB" sz="2400" b="1" dirty="0" err="1">
                <a:latin typeface="Arial" panose="020B0604020202020204" pitchFamily="34" charset="0"/>
              </a:rPr>
              <a:t>unigolion</a:t>
            </a:r>
            <a:r>
              <a:rPr lang="en-GB" sz="2400" b="1" dirty="0">
                <a:latin typeface="Arial" panose="020B0604020202020204" pitchFamily="34" charset="0"/>
              </a:rPr>
              <a:t> </a:t>
            </a:r>
            <a:r>
              <a:rPr lang="en-GB" sz="2400" b="1" dirty="0" err="1">
                <a:effectLst/>
                <a:latin typeface="Arial" panose="020B0604020202020204" pitchFamily="34" charset="0"/>
              </a:rPr>
              <a:t>sydd</a:t>
            </a:r>
            <a:r>
              <a:rPr lang="en-GB" sz="2400" b="1" dirty="0">
                <a:effectLst/>
                <a:latin typeface="Arial" panose="020B0604020202020204" pitchFamily="34" charset="0"/>
              </a:rPr>
              <a:t> </a:t>
            </a:r>
            <a:r>
              <a:rPr lang="en-GB" sz="2400" b="1" dirty="0" err="1">
                <a:effectLst/>
                <a:latin typeface="Arial" panose="020B0604020202020204" pitchFamily="34" charset="0"/>
              </a:rPr>
              <a:t>angen</a:t>
            </a:r>
            <a:r>
              <a:rPr lang="en-GB" sz="2400" b="1" dirty="0">
                <a:effectLst/>
                <a:latin typeface="Arial" panose="020B0604020202020204" pitchFamily="34" charset="0"/>
              </a:rPr>
              <a:t> </a:t>
            </a:r>
            <a:r>
              <a:rPr lang="en-GB" sz="2400" b="1" dirty="0" err="1">
                <a:effectLst/>
                <a:latin typeface="Arial" panose="020B0604020202020204" pitchFamily="34" charset="0"/>
              </a:rPr>
              <a:t>gofal</a:t>
            </a:r>
            <a:r>
              <a:rPr lang="en-GB" sz="2400" b="1" dirty="0">
                <a:effectLst/>
                <a:latin typeface="Arial" panose="020B0604020202020204" pitchFamily="34" charset="0"/>
              </a:rPr>
              <a:t> a </a:t>
            </a:r>
            <a:r>
              <a:rPr lang="en-GB" sz="2400" b="1" dirty="0" err="1">
                <a:effectLst/>
                <a:latin typeface="Arial" panose="020B0604020202020204" pitchFamily="34" charset="0"/>
              </a:rPr>
              <a:t>chymorth</a:t>
            </a:r>
            <a:r>
              <a:rPr lang="en-GB" sz="2400" b="1" dirty="0">
                <a:effectLst/>
                <a:latin typeface="Arial" panose="020B0604020202020204" pitchFamily="34" charset="0"/>
              </a:rPr>
              <a:t>, </a:t>
            </a:r>
            <a:r>
              <a:rPr lang="en-GB" sz="2400" b="1" dirty="0" err="1">
                <a:effectLst/>
                <a:latin typeface="Arial" panose="020B0604020202020204" pitchFamily="34" charset="0"/>
              </a:rPr>
              <a:t>eu</a:t>
            </a:r>
            <a:r>
              <a:rPr lang="en-GB" sz="2400" b="1" dirty="0">
                <a:effectLst/>
                <a:latin typeface="Arial" panose="020B0604020202020204" pitchFamily="34" charset="0"/>
              </a:rPr>
              <a:t> </a:t>
            </a:r>
            <a:r>
              <a:rPr lang="en-GB" sz="2400" b="1" dirty="0" err="1">
                <a:effectLst/>
                <a:latin typeface="Arial" panose="020B0604020202020204" pitchFamily="34" charset="0"/>
              </a:rPr>
              <a:t>gofalwyr</a:t>
            </a:r>
            <a:r>
              <a:rPr lang="en-GB" sz="2400" b="1" dirty="0">
                <a:effectLst/>
                <a:latin typeface="Arial" panose="020B0604020202020204" pitchFamily="34" charset="0"/>
              </a:rPr>
              <a:t> a </a:t>
            </a:r>
            <a:r>
              <a:rPr lang="en-GB" sz="2400" b="1" dirty="0" err="1">
                <a:effectLst/>
                <a:latin typeface="Arial" panose="020B0604020202020204" pitchFamily="34" charset="0"/>
              </a:rPr>
              <a:t>gweithwyr</a:t>
            </a:r>
            <a:r>
              <a:rPr lang="en-GB" sz="2400" b="1" dirty="0">
                <a:effectLst/>
                <a:latin typeface="Arial" panose="020B0604020202020204" pitchFamily="34" charset="0"/>
              </a:rPr>
              <a:t> </a:t>
            </a:r>
            <a:r>
              <a:rPr lang="en-GB" sz="2400" b="1" dirty="0" err="1">
                <a:effectLst/>
                <a:latin typeface="Arial" panose="020B0604020202020204" pitchFamily="34" charset="0"/>
              </a:rPr>
              <a:t>proffesiynol</a:t>
            </a:r>
            <a:r>
              <a:rPr lang="en-GB" sz="2400" b="1" dirty="0">
                <a:effectLst/>
                <a:latin typeface="Arial" panose="020B0604020202020204" pitchFamily="34" charset="0"/>
              </a:rPr>
              <a:t> </a:t>
            </a:r>
            <a:r>
              <a:rPr lang="en-GB" sz="2400" b="1" dirty="0" err="1">
                <a:effectLst/>
                <a:latin typeface="Arial" panose="020B0604020202020204" pitchFamily="34" charset="0"/>
              </a:rPr>
              <a:t>eraill</a:t>
            </a:r>
            <a:endParaRPr lang="en-GB" sz="2400" b="1" dirty="0">
              <a:effectLst/>
              <a:latin typeface="Arial" panose="020B0604020202020204" pitchFamily="34" charset="0"/>
            </a:endParaRPr>
          </a:p>
          <a:p>
            <a:pPr marL="0" indent="0">
              <a:buNone/>
            </a:pPr>
            <a:r>
              <a:rPr lang="en-GB" sz="2400" dirty="0">
                <a:effectLst/>
                <a:latin typeface="ArialMT"/>
              </a:rPr>
              <a:t>2.3. </a:t>
            </a:r>
            <a:r>
              <a:rPr lang="en-GB" sz="2400" dirty="0" err="1">
                <a:effectLst/>
                <a:latin typeface="ArialMT"/>
              </a:rPr>
              <a:t>Adfyfyrio’n</a:t>
            </a:r>
            <a:r>
              <a:rPr lang="en-GB" sz="2400" dirty="0">
                <a:effectLst/>
                <a:latin typeface="ArialMT"/>
              </a:rPr>
              <a:t> </a:t>
            </a:r>
            <a:r>
              <a:rPr lang="en-GB" sz="2400" dirty="0" err="1">
                <a:effectLst/>
                <a:latin typeface="ArialMT"/>
              </a:rPr>
              <a:t>feirniadol</a:t>
            </a:r>
            <a:r>
              <a:rPr lang="en-GB" sz="2400" dirty="0">
                <a:effectLst/>
                <a:latin typeface="ArialMT"/>
              </a:rPr>
              <a:t> </a:t>
            </a:r>
            <a:r>
              <a:rPr lang="en-GB" sz="2400" dirty="0" err="1">
                <a:effectLst/>
                <a:latin typeface="ArialMT"/>
              </a:rPr>
              <a:t>ar</a:t>
            </a:r>
            <a:r>
              <a:rPr lang="en-GB" sz="2400" dirty="0">
                <a:effectLst/>
                <a:latin typeface="ArialMT"/>
              </a:rPr>
              <a:t> </a:t>
            </a:r>
            <a:r>
              <a:rPr lang="en-GB" sz="2400" dirty="0" err="1">
                <a:effectLst/>
                <a:latin typeface="ArialMT"/>
              </a:rPr>
              <a:t>waith</a:t>
            </a:r>
            <a:r>
              <a:rPr lang="en-GB" sz="2400" dirty="0">
                <a:effectLst/>
                <a:latin typeface="ArialMT"/>
              </a:rPr>
              <a:t> </a:t>
            </a:r>
            <a:r>
              <a:rPr lang="en-GB" sz="2400" dirty="0" err="1">
                <a:effectLst/>
                <a:latin typeface="ArialMT"/>
              </a:rPr>
              <a:t>cydweithredol</a:t>
            </a:r>
            <a:r>
              <a:rPr lang="en-GB" sz="2400" dirty="0">
                <a:effectLst/>
                <a:latin typeface="ArialMT"/>
              </a:rPr>
              <a:t> </a:t>
            </a:r>
            <a:r>
              <a:rPr lang="en-GB" sz="2400" dirty="0" err="1">
                <a:effectLst/>
                <a:latin typeface="ArialMT"/>
              </a:rPr>
              <a:t>ei</a:t>
            </a:r>
            <a:r>
              <a:rPr lang="en-GB" sz="2400" dirty="0">
                <a:effectLst/>
                <a:latin typeface="ArialMT"/>
              </a:rPr>
              <a:t> </a:t>
            </a:r>
            <a:r>
              <a:rPr lang="en-GB" sz="2400" dirty="0" err="1">
                <a:effectLst/>
                <a:latin typeface="ArialMT"/>
              </a:rPr>
              <a:t>hun</a:t>
            </a:r>
            <a:endParaRPr lang="en-GB" sz="2400" dirty="0">
              <a:effectLst/>
            </a:endParaRPr>
          </a:p>
          <a:p>
            <a:pPr marL="0" indent="0">
              <a:buNone/>
            </a:pPr>
            <a:r>
              <a:rPr lang="en-GB" sz="2400" dirty="0">
                <a:effectLst/>
                <a:latin typeface="ArialMT"/>
              </a:rPr>
              <a:t>3.2. </a:t>
            </a:r>
            <a:r>
              <a:rPr lang="en-GB" sz="2400" dirty="0" err="1">
                <a:latin typeface="ArialMT"/>
              </a:rPr>
              <a:t>R</a:t>
            </a:r>
            <a:r>
              <a:rPr lang="en-GB" sz="2400" dirty="0" err="1">
                <a:effectLst/>
                <a:latin typeface="ArialMT"/>
              </a:rPr>
              <a:t>heoli</a:t>
            </a:r>
            <a:r>
              <a:rPr lang="en-GB" sz="2400" dirty="0">
                <a:effectLst/>
                <a:latin typeface="ArialMT"/>
              </a:rPr>
              <a:t> </a:t>
            </a:r>
            <a:r>
              <a:rPr lang="en-GB" sz="2400" dirty="0" err="1">
                <a:effectLst/>
                <a:latin typeface="ArialMT"/>
              </a:rPr>
              <a:t>eich</a:t>
            </a:r>
            <a:r>
              <a:rPr lang="en-GB" sz="2400" dirty="0">
                <a:effectLst/>
                <a:latin typeface="ArialMT"/>
              </a:rPr>
              <a:t> </a:t>
            </a:r>
            <a:r>
              <a:rPr lang="en-GB" sz="2400" dirty="0" err="1">
                <a:effectLst/>
                <a:latin typeface="ArialMT"/>
              </a:rPr>
              <a:t>rôl</a:t>
            </a:r>
            <a:r>
              <a:rPr lang="en-GB" sz="2400" dirty="0">
                <a:effectLst/>
                <a:latin typeface="ArialMT"/>
              </a:rPr>
              <a:t> </a:t>
            </a:r>
            <a:r>
              <a:rPr lang="en-GB" sz="2400" dirty="0" err="1">
                <a:effectLst/>
                <a:latin typeface="ArialMT"/>
              </a:rPr>
              <a:t>fel</a:t>
            </a:r>
            <a:r>
              <a:rPr lang="en-GB" sz="2400" dirty="0">
                <a:effectLst/>
                <a:latin typeface="ArialMT"/>
              </a:rPr>
              <a:t> </a:t>
            </a:r>
            <a:r>
              <a:rPr lang="en-GB" sz="2400" dirty="0" err="1">
                <a:effectLst/>
                <a:latin typeface="ArialMT"/>
              </a:rPr>
              <a:t>gweithiwr</a:t>
            </a:r>
            <a:r>
              <a:rPr lang="en-GB" sz="2400" dirty="0">
                <a:effectLst/>
                <a:latin typeface="ArialMT"/>
              </a:rPr>
              <a:t> </a:t>
            </a:r>
            <a:r>
              <a:rPr lang="en-GB" sz="2400" dirty="0" err="1">
                <a:effectLst/>
                <a:latin typeface="ArialMT"/>
              </a:rPr>
              <a:t>cymdeithasol</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sefyllfaoedd</a:t>
            </a:r>
            <a:r>
              <a:rPr lang="en-GB" sz="2400" dirty="0">
                <a:effectLst/>
                <a:latin typeface="ArialMT"/>
              </a:rPr>
              <a:t> </a:t>
            </a:r>
            <a:r>
              <a:rPr lang="en-GB" sz="2400" dirty="0" err="1">
                <a:effectLst/>
                <a:latin typeface="ArialMT"/>
              </a:rPr>
              <a:t>gynyddol</a:t>
            </a:r>
            <a:r>
              <a:rPr lang="en-GB" sz="2400" dirty="0">
                <a:effectLst/>
                <a:latin typeface="ArialMT"/>
              </a:rPr>
              <a:t> </a:t>
            </a:r>
            <a:r>
              <a:rPr lang="en-GB" sz="2400" dirty="0" err="1">
                <a:effectLst/>
                <a:latin typeface="ArialMT"/>
              </a:rPr>
              <a:t>gymhleth</a:t>
            </a:r>
            <a:endParaRPr lang="en-US" sz="2400" dirty="0"/>
          </a:p>
          <a:p>
            <a:pPr marL="0" indent="0">
              <a:buNone/>
            </a:pPr>
            <a:r>
              <a:rPr lang="en-GB" sz="2400" b="1" dirty="0">
                <a:latin typeface="Arial" panose="020B0604020202020204" pitchFamily="34" charset="0"/>
              </a:rPr>
              <a:t>3. </a:t>
            </a:r>
            <a:r>
              <a:rPr lang="en-GB" sz="2400" b="1" dirty="0" err="1">
                <a:latin typeface="Arial" panose="020B0604020202020204" pitchFamily="34" charset="0"/>
              </a:rPr>
              <a:t>C</a:t>
            </a:r>
            <a:r>
              <a:rPr lang="en-GB" sz="2400" b="1" dirty="0" err="1">
                <a:effectLst/>
                <a:latin typeface="Arial" panose="020B0604020202020204" pitchFamily="34" charset="0"/>
              </a:rPr>
              <a:t>ymhwyso</a:t>
            </a:r>
            <a:r>
              <a:rPr lang="en-GB" sz="2400" b="1" dirty="0">
                <a:effectLst/>
                <a:latin typeface="Arial" panose="020B0604020202020204" pitchFamily="34" charset="0"/>
              </a:rPr>
              <a:t> barn </a:t>
            </a:r>
            <a:r>
              <a:rPr lang="en-GB" sz="2400" b="1" dirty="0" err="1">
                <a:effectLst/>
                <a:latin typeface="Arial" panose="020B0604020202020204" pitchFamily="34" charset="0"/>
              </a:rPr>
              <a:t>broffesiynol</a:t>
            </a:r>
            <a:r>
              <a:rPr lang="en-GB" sz="2400" b="1" dirty="0">
                <a:effectLst/>
                <a:latin typeface="Arial" panose="020B0604020202020204" pitchFamily="34" charset="0"/>
              </a:rPr>
              <a:t> </a:t>
            </a:r>
            <a:r>
              <a:rPr lang="en-GB" sz="2400" b="1" dirty="0" err="1">
                <a:effectLst/>
                <a:latin typeface="Arial" panose="020B0604020202020204" pitchFamily="34" charset="0"/>
              </a:rPr>
              <a:t>mewn</a:t>
            </a:r>
            <a:r>
              <a:rPr lang="en-GB" sz="2400" b="1" dirty="0">
                <a:effectLst/>
                <a:latin typeface="Arial" panose="020B0604020202020204" pitchFamily="34" charset="0"/>
              </a:rPr>
              <a:t> </a:t>
            </a:r>
            <a:r>
              <a:rPr lang="en-GB" sz="2400" b="1" dirty="0" err="1">
                <a:effectLst/>
                <a:latin typeface="Arial" panose="020B0604020202020204" pitchFamily="34" charset="0"/>
              </a:rPr>
              <a:t>sefyllfaoedd</a:t>
            </a:r>
            <a:r>
              <a:rPr lang="en-GB" sz="2400" b="1" dirty="0">
                <a:effectLst/>
                <a:latin typeface="Arial" panose="020B0604020202020204" pitchFamily="34" charset="0"/>
              </a:rPr>
              <a:t> </a:t>
            </a:r>
            <a:r>
              <a:rPr lang="en-GB" sz="2400" b="1" dirty="0" err="1">
                <a:effectLst/>
                <a:latin typeface="Arial" panose="020B0604020202020204" pitchFamily="34" charset="0"/>
              </a:rPr>
              <a:t>cynyddol</a:t>
            </a:r>
            <a:r>
              <a:rPr lang="en-GB" sz="2400" b="1" dirty="0">
                <a:effectLst/>
                <a:latin typeface="Arial" panose="020B0604020202020204" pitchFamily="34" charset="0"/>
              </a:rPr>
              <a:t> </a:t>
            </a:r>
            <a:r>
              <a:rPr lang="en-GB" sz="2400" b="1" dirty="0" err="1">
                <a:effectLst/>
                <a:latin typeface="Arial" panose="020B0604020202020204" pitchFamily="34" charset="0"/>
              </a:rPr>
              <a:t>gymhleth</a:t>
            </a:r>
            <a:endParaRPr lang="en-GB" sz="2400" b="1" dirty="0">
              <a:effectLst/>
              <a:latin typeface="Arial" panose="020B0604020202020204" pitchFamily="34" charset="0"/>
            </a:endParaRPr>
          </a:p>
          <a:p>
            <a:pPr marL="0" indent="0">
              <a:buNone/>
            </a:pPr>
            <a:r>
              <a:rPr lang="en-GB" sz="2400" dirty="0">
                <a:effectLst/>
                <a:latin typeface="ArialMT"/>
              </a:rPr>
              <a:t>3.7. </a:t>
            </a:r>
            <a:r>
              <a:rPr lang="en-GB" sz="2400" dirty="0" err="1">
                <a:latin typeface="ArialMT"/>
              </a:rPr>
              <a:t>Y</a:t>
            </a:r>
            <a:r>
              <a:rPr lang="en-GB" sz="2400" dirty="0" err="1">
                <a:effectLst/>
                <a:latin typeface="ArialMT"/>
              </a:rPr>
              <a:t>marfer</a:t>
            </a:r>
            <a:r>
              <a:rPr lang="en-GB" sz="2400" dirty="0">
                <a:effectLst/>
                <a:latin typeface="ArialMT"/>
              </a:rPr>
              <a:t> </a:t>
            </a:r>
            <a:r>
              <a:rPr lang="en-GB" sz="2400" dirty="0" err="1">
                <a:effectLst/>
                <a:latin typeface="ArialMT"/>
              </a:rPr>
              <a:t>atebolrwydd</a:t>
            </a:r>
            <a:r>
              <a:rPr lang="en-GB" sz="2400" dirty="0">
                <a:effectLst/>
                <a:latin typeface="ArialMT"/>
              </a:rPr>
              <a:t> </a:t>
            </a:r>
            <a:r>
              <a:rPr lang="en-GB" sz="2400" dirty="0" err="1">
                <a:effectLst/>
                <a:latin typeface="ArialMT"/>
              </a:rPr>
              <a:t>proffesiynol</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sefyllfaoedd</a:t>
            </a:r>
            <a:r>
              <a:rPr lang="en-GB" sz="2400" dirty="0">
                <a:effectLst/>
                <a:latin typeface="ArialMT"/>
              </a:rPr>
              <a:t> </a:t>
            </a:r>
            <a:r>
              <a:rPr lang="en-GB" sz="2400" dirty="0" err="1">
                <a:effectLst/>
                <a:latin typeface="ArialMT"/>
              </a:rPr>
              <a:t>cynyddol</a:t>
            </a:r>
            <a:r>
              <a:rPr lang="en-GB" sz="2400" dirty="0">
                <a:effectLst/>
                <a:latin typeface="ArialMT"/>
              </a:rPr>
              <a:t> </a:t>
            </a:r>
            <a:r>
              <a:rPr lang="en-GB" sz="2400" dirty="0" err="1">
                <a:latin typeface="ArialMT"/>
              </a:rPr>
              <a:t>g</a:t>
            </a:r>
            <a:r>
              <a:rPr lang="en-GB" sz="2400" dirty="0" err="1">
                <a:effectLst/>
                <a:latin typeface="ArialMT"/>
              </a:rPr>
              <a:t>ymhleth</a:t>
            </a:r>
            <a:r>
              <a:rPr lang="en-GB" sz="2400" dirty="0">
                <a:effectLst/>
                <a:latin typeface="ArialMT"/>
              </a:rPr>
              <a:t>.</a:t>
            </a:r>
            <a:endParaRPr lang="en-US" sz="2400" dirty="0"/>
          </a:p>
          <a:p>
            <a:pPr marL="0" indent="0">
              <a:buNone/>
            </a:pPr>
            <a:endParaRPr lang="en-GB" sz="2000" dirty="0">
              <a:effectLst/>
              <a:latin typeface="ArialMT"/>
            </a:endParaRPr>
          </a:p>
          <a:p>
            <a:pPr marL="0" indent="0">
              <a:buNone/>
            </a:pPr>
            <a:endParaRPr lang="en-GB" sz="2000" dirty="0">
              <a:effectLst/>
              <a:latin typeface="ArialMT"/>
            </a:endParaRPr>
          </a:p>
          <a:p>
            <a:endParaRPr lang="en-GB" sz="2000" dirty="0"/>
          </a:p>
          <a:p>
            <a:endParaRPr lang="en-US" sz="2000" dirty="0"/>
          </a:p>
        </p:txBody>
      </p:sp>
      <p:sp>
        <p:nvSpPr>
          <p:cNvPr id="6" name="Slide Number Placeholder 5">
            <a:extLst>
              <a:ext uri="{FF2B5EF4-FFF2-40B4-BE49-F238E27FC236}">
                <a16:creationId xmlns:a16="http://schemas.microsoft.com/office/drawing/2014/main" id="{849916C0-B28C-A206-01F2-188EE54ABD1A}"/>
              </a:ext>
            </a:extLst>
          </p:cNvPr>
          <p:cNvSpPr>
            <a:spLocks noGrp="1"/>
          </p:cNvSpPr>
          <p:nvPr>
            <p:ph type="sldNum" sz="quarter" idx="12"/>
          </p:nvPr>
        </p:nvSpPr>
        <p:spPr>
          <a:xfrm>
            <a:off x="11704320" y="6455664"/>
            <a:ext cx="448056" cy="365125"/>
          </a:xfrm>
        </p:spPr>
        <p:txBody>
          <a:bodyPr>
            <a:normAutofit/>
          </a:bodyPr>
          <a:lstStyle/>
          <a:p>
            <a:pPr>
              <a:spcAft>
                <a:spcPts val="600"/>
              </a:spcAft>
            </a:pPr>
            <a:fld id="{35470E4D-CFB8-FE4B-A9A4-B32541D0D757}" type="slidenum">
              <a:rPr lang="en-US" sz="1100">
                <a:solidFill>
                  <a:schemeClr val="tx1">
                    <a:lumMod val="50000"/>
                    <a:lumOff val="50000"/>
                  </a:schemeClr>
                </a:solidFill>
              </a:rPr>
              <a:pPr>
                <a:spcAft>
                  <a:spcPts val="600"/>
                </a:spcAft>
              </a:pPr>
              <a:t>13</a:t>
            </a:fld>
            <a:endParaRPr lang="en-US" sz="1100">
              <a:solidFill>
                <a:schemeClr val="tx1">
                  <a:lumMod val="50000"/>
                  <a:lumOff val="50000"/>
                </a:schemeClr>
              </a:solidFill>
            </a:endParaRPr>
          </a:p>
        </p:txBody>
      </p:sp>
    </p:spTree>
    <p:extLst>
      <p:ext uri="{BB962C8B-B14F-4D97-AF65-F5344CB8AC3E}">
        <p14:creationId xmlns:p14="http://schemas.microsoft.com/office/powerpoint/2010/main" val="184681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fontScale="90000"/>
          </a:bodyPr>
          <a:lstStyle/>
          <a:p>
            <a:r>
              <a:rPr lang="en-GB" sz="5400" b="0" i="0" u="none" strike="noStrike" dirty="0">
                <a:solidFill>
                  <a:srgbClr val="000000"/>
                </a:solidFill>
                <a:effectLst/>
                <a:latin typeface="Helvetica" pitchFamily="2" charset="0"/>
              </a:rPr>
              <a:t>Canlyniadau </a:t>
            </a:r>
            <a:r>
              <a:rPr lang="en-GB" sz="5400" b="0" i="0" u="none" strike="noStrike" dirty="0" err="1">
                <a:solidFill>
                  <a:srgbClr val="000000"/>
                </a:solidFill>
                <a:effectLst/>
                <a:latin typeface="Helvetica" pitchFamily="2" charset="0"/>
              </a:rPr>
              <a:t>Dysgu</a:t>
            </a:r>
            <a:r>
              <a:rPr lang="en-GB" sz="5400" b="0" i="0" u="none" strike="noStrike" dirty="0">
                <a:solidFill>
                  <a:srgbClr val="000000"/>
                </a:solidFill>
                <a:effectLst/>
                <a:latin typeface="Helvetica" pitchFamily="2" charset="0"/>
              </a:rPr>
              <a:t> </a:t>
            </a:r>
            <a:r>
              <a:rPr lang="en-GB" sz="5400" b="0" i="0" u="none" strike="noStrike" dirty="0" err="1">
                <a:solidFill>
                  <a:srgbClr val="000000"/>
                </a:solidFill>
                <a:effectLst/>
                <a:latin typeface="Helvetica" pitchFamily="2" charset="0"/>
              </a:rPr>
              <a:t>Gofal</a:t>
            </a:r>
            <a:r>
              <a:rPr lang="en-GB" sz="5400" b="0" i="0" u="none" strike="noStrike" dirty="0">
                <a:solidFill>
                  <a:srgbClr val="000000"/>
                </a:solidFill>
                <a:effectLst/>
                <a:latin typeface="Helvetica" pitchFamily="2" charset="0"/>
              </a:rPr>
              <a:t> </a:t>
            </a:r>
            <a:r>
              <a:rPr lang="en-GB" sz="5400" b="0" i="0" u="none" strike="noStrike" dirty="0" err="1">
                <a:solidFill>
                  <a:srgbClr val="000000"/>
                </a:solidFill>
                <a:effectLst/>
                <a:latin typeface="Helvetica" pitchFamily="2" charset="0"/>
              </a:rPr>
              <a:t>Cymdeithasol</a:t>
            </a:r>
            <a:r>
              <a:rPr lang="en-GB" sz="5400" b="0" i="0" u="none" strike="noStrike" dirty="0">
                <a:solidFill>
                  <a:srgbClr val="000000"/>
                </a:solidFill>
                <a:effectLst/>
                <a:latin typeface="Helvetica" pitchFamily="2" charset="0"/>
              </a:rPr>
              <a:t> Cymru (GCC)</a:t>
            </a:r>
            <a:endParaRPr lang="en-US" sz="5400" dirty="0"/>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572493" y="2071316"/>
            <a:ext cx="6713552" cy="4119172"/>
          </a:xfrm>
        </p:spPr>
        <p:txBody>
          <a:bodyPr anchor="t">
            <a:noAutofit/>
          </a:bodyPr>
          <a:lstStyle/>
          <a:p>
            <a:r>
              <a:rPr lang="en-GB" sz="2400" b="0" i="0" u="none" strike="noStrike" dirty="0">
                <a:solidFill>
                  <a:srgbClr val="000000"/>
                </a:solidFill>
                <a:effectLst/>
                <a:latin typeface="Arial" panose="020B0604020202020204" pitchFamily="34" charset="0"/>
                <a:cs typeface="Arial" panose="020B0604020202020204" pitchFamily="34" charset="0"/>
              </a:rPr>
              <a:t>Mae </a:t>
            </a:r>
            <a:r>
              <a:rPr lang="en-GB" sz="2400" b="0" i="0" u="none" strike="noStrike" dirty="0" err="1">
                <a:solidFill>
                  <a:srgbClr val="000000"/>
                </a:solidFill>
                <a:effectLst/>
                <a:latin typeface="Arial" panose="020B0604020202020204" pitchFamily="34" charset="0"/>
                <a:cs typeface="Arial" panose="020B0604020202020204" pitchFamily="34" charset="0"/>
              </a:rPr>
              <a:t>pob</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tasg</a:t>
            </a:r>
            <a:r>
              <a:rPr lang="en-GB" sz="2400" b="0" i="0" u="none" strike="noStrike" dirty="0">
                <a:solidFill>
                  <a:srgbClr val="000000"/>
                </a:solidFill>
                <a:effectLst/>
                <a:latin typeface="Arial" panose="020B0604020202020204" pitchFamily="34" charset="0"/>
                <a:cs typeface="Arial" panose="020B0604020202020204" pitchFamily="34" charset="0"/>
              </a:rPr>
              <a:t> yn </a:t>
            </a:r>
            <a:r>
              <a:rPr lang="en-GB" sz="2400" b="0" i="0" u="none" strike="noStrike" dirty="0" err="1">
                <a:solidFill>
                  <a:srgbClr val="000000"/>
                </a:solidFill>
                <a:effectLst/>
                <a:latin typeface="Arial" panose="020B0604020202020204" pitchFamily="34" charset="0"/>
                <a:cs typeface="Arial" panose="020B0604020202020204" pitchFamily="34" charset="0"/>
              </a:rPr>
              <a:t>gofyn</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i</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ddysgwyr</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fodloni</a:t>
            </a:r>
            <a:r>
              <a:rPr lang="en-GB" sz="2400" b="0" i="0" u="none" strike="noStrike" dirty="0">
                <a:solidFill>
                  <a:srgbClr val="000000"/>
                </a:solidFill>
                <a:effectLst/>
                <a:latin typeface="Arial" panose="020B0604020202020204" pitchFamily="34" charset="0"/>
                <a:cs typeface="Arial" panose="020B0604020202020204" pitchFamily="34" charset="0"/>
              </a:rPr>
              <a:t> canlyniadau </a:t>
            </a:r>
            <a:r>
              <a:rPr lang="en-GB" sz="2400" b="0" i="0" u="none" strike="noStrike" dirty="0" err="1">
                <a:solidFill>
                  <a:srgbClr val="000000"/>
                </a:solidFill>
                <a:effectLst/>
                <a:latin typeface="Arial" panose="020B0604020202020204" pitchFamily="34" charset="0"/>
                <a:cs typeface="Arial" panose="020B0604020202020204" pitchFamily="34" charset="0"/>
              </a:rPr>
              <a:t>dysgu</a:t>
            </a:r>
            <a:r>
              <a:rPr lang="en-GB" sz="2400" b="0" i="0" u="none" strike="noStrike" dirty="0">
                <a:solidFill>
                  <a:srgbClr val="000000"/>
                </a:solidFill>
                <a:effectLst/>
                <a:latin typeface="Arial" panose="020B0604020202020204" pitchFamily="34" charset="0"/>
                <a:cs typeface="Arial" panose="020B0604020202020204" pitchFamily="34" charset="0"/>
              </a:rPr>
              <a:t> GCC </a:t>
            </a:r>
            <a:r>
              <a:rPr lang="en-GB" sz="2400" b="0" i="0" u="none" strike="noStrike" dirty="0" err="1">
                <a:solidFill>
                  <a:srgbClr val="000000"/>
                </a:solidFill>
                <a:effectLst/>
                <a:latin typeface="Arial" panose="020B0604020202020204" pitchFamily="34" charset="0"/>
                <a:cs typeface="Arial" panose="020B0604020202020204" pitchFamily="34" charset="0"/>
              </a:rPr>
              <a:t>sydd</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wedi'u</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pennu</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ar</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gyfer</a:t>
            </a:r>
            <a:r>
              <a:rPr lang="en-GB" sz="2400" b="0" i="0" u="none" strike="noStrike" dirty="0">
                <a:solidFill>
                  <a:srgbClr val="000000"/>
                </a:solidFill>
                <a:effectLst/>
                <a:latin typeface="Arial" panose="020B0604020202020204" pitchFamily="34" charset="0"/>
                <a:cs typeface="Arial" panose="020B0604020202020204" pitchFamily="34" charset="0"/>
              </a:rPr>
              <a:t> y </a:t>
            </a:r>
            <a:r>
              <a:rPr lang="en-GB" sz="2400" b="0" i="0" u="none" strike="noStrike" dirty="0" err="1">
                <a:solidFill>
                  <a:srgbClr val="000000"/>
                </a:solidFill>
                <a:effectLst/>
                <a:latin typeface="Arial" panose="020B0604020202020204" pitchFamily="34" charset="0"/>
                <a:cs typeface="Arial" panose="020B0604020202020204" pitchFamily="34" charset="0"/>
              </a:rPr>
              <a:t>dasg</a:t>
            </a:r>
            <a:r>
              <a:rPr lang="en-GB" sz="2400" dirty="0">
                <a:solidFill>
                  <a:srgbClr val="000000"/>
                </a:solidFill>
                <a:latin typeface="Arial" panose="020B0604020202020204" pitchFamily="34" charset="0"/>
                <a:cs typeface="Arial" panose="020B0604020202020204" pitchFamily="34" charset="0"/>
              </a:rPr>
              <a:t>.</a:t>
            </a:r>
          </a:p>
          <a:p>
            <a:r>
              <a:rPr lang="en-GB" sz="2400" dirty="0">
                <a:solidFill>
                  <a:srgbClr val="000000"/>
                </a:solidFill>
                <a:latin typeface="Arial" panose="020B0604020202020204" pitchFamily="34" charset="0"/>
                <a:cs typeface="Arial" panose="020B0604020202020204" pitchFamily="34" charset="0"/>
              </a:rPr>
              <a:t>Yn </a:t>
            </a:r>
            <a:r>
              <a:rPr lang="en-GB" sz="2400" dirty="0" err="1">
                <a:solidFill>
                  <a:srgbClr val="000000"/>
                </a:solidFill>
                <a:latin typeface="Arial" panose="020B0604020202020204" pitchFamily="34" charset="0"/>
                <a:cs typeface="Arial" panose="020B0604020202020204" pitchFamily="34" charset="0"/>
              </a:rPr>
              <a:t>ogystal</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mae</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angen</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i</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ddysgwyr</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ateb</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pob</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agwedd</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o'r</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cwestiwn</a:t>
            </a:r>
            <a:r>
              <a:rPr lang="en-GB" sz="2400" dirty="0">
                <a:solidFill>
                  <a:srgbClr val="000000"/>
                </a:solidFill>
                <a:latin typeface="Arial" panose="020B0604020202020204" pitchFamily="34" charset="0"/>
                <a:cs typeface="Arial" panose="020B0604020202020204" pitchFamily="34" charset="0"/>
              </a:rPr>
              <a:t> gan </a:t>
            </a:r>
            <a:r>
              <a:rPr lang="en-GB" sz="2400" dirty="0" err="1">
                <a:solidFill>
                  <a:srgbClr val="000000"/>
                </a:solidFill>
                <a:latin typeface="Arial" panose="020B0604020202020204" pitchFamily="34" charset="0"/>
                <a:cs typeface="Arial" panose="020B0604020202020204" pitchFamily="34" charset="0"/>
              </a:rPr>
              <a:t>gwrdd</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â'r</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meini</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prawf</a:t>
            </a:r>
            <a:r>
              <a:rPr lang="en-GB" sz="2400" dirty="0">
                <a:solidFill>
                  <a:srgbClr val="000000"/>
                </a:solidFill>
                <a:latin typeface="Arial" panose="020B0604020202020204" pitchFamily="34" charset="0"/>
                <a:cs typeface="Arial" panose="020B0604020202020204" pitchFamily="34" charset="0"/>
              </a:rPr>
              <a:t> </a:t>
            </a:r>
            <a:r>
              <a:rPr lang="en-GB" sz="2400" dirty="0" err="1">
                <a:solidFill>
                  <a:srgbClr val="000000"/>
                </a:solidFill>
                <a:latin typeface="Arial" panose="020B0604020202020204" pitchFamily="34" charset="0"/>
                <a:cs typeface="Arial" panose="020B0604020202020204" pitchFamily="34" charset="0"/>
              </a:rPr>
              <a:t>marcio</a:t>
            </a:r>
            <a:r>
              <a:rPr lang="en-GB" sz="2400" dirty="0">
                <a:solidFill>
                  <a:srgbClr val="000000"/>
                </a:solidFill>
                <a:latin typeface="Arial" panose="020B0604020202020204" pitchFamily="34" charset="0"/>
                <a:cs typeface="Arial" panose="020B0604020202020204" pitchFamily="34" charset="0"/>
              </a:rPr>
              <a:t>. </a:t>
            </a:r>
          </a:p>
          <a:p>
            <a:r>
              <a:rPr lang="en-GB" sz="2400" dirty="0">
                <a:solidFill>
                  <a:srgbClr val="000000"/>
                </a:solidFill>
                <a:latin typeface="Arial" panose="020B0604020202020204" pitchFamily="34" charset="0"/>
                <a:cs typeface="Arial" panose="020B0604020202020204" pitchFamily="34" charset="0"/>
              </a:rPr>
              <a:t>B</a:t>
            </a:r>
            <a:r>
              <a:rPr lang="en-GB" sz="2400" b="0" i="0" u="none" strike="noStrike" dirty="0">
                <a:solidFill>
                  <a:srgbClr val="000000"/>
                </a:solidFill>
                <a:effectLst/>
                <a:latin typeface="Arial" panose="020B0604020202020204" pitchFamily="34" charset="0"/>
                <a:cs typeface="Arial" panose="020B0604020202020204" pitchFamily="34" charset="0"/>
              </a:rPr>
              <a:t>yddwn yn </a:t>
            </a:r>
            <a:r>
              <a:rPr lang="en-GB" sz="2400" b="0" i="0" u="none" strike="noStrike" dirty="0" err="1">
                <a:solidFill>
                  <a:srgbClr val="000000"/>
                </a:solidFill>
                <a:effectLst/>
                <a:latin typeface="Arial" panose="020B0604020202020204" pitchFamily="34" charset="0"/>
                <a:cs typeface="Arial" panose="020B0604020202020204" pitchFamily="34" charset="0"/>
              </a:rPr>
              <a:t>ystyried</a:t>
            </a:r>
            <a:r>
              <a:rPr lang="en-GB" sz="2400" b="0" i="0" u="none" strike="noStrike" dirty="0">
                <a:solidFill>
                  <a:srgbClr val="000000"/>
                </a:solidFill>
                <a:effectLst/>
                <a:latin typeface="Arial" panose="020B0604020202020204" pitchFamily="34" charset="0"/>
                <a:cs typeface="Arial" panose="020B0604020202020204" pitchFamily="34" charset="0"/>
              </a:rPr>
              <a:t> y </a:t>
            </a:r>
            <a:r>
              <a:rPr lang="en-GB" sz="2400" b="0" i="0" u="none" strike="noStrike" dirty="0" err="1">
                <a:solidFill>
                  <a:srgbClr val="000000"/>
                </a:solidFill>
                <a:effectLst/>
                <a:latin typeface="Arial" panose="020B0604020202020204" pitchFamily="34" charset="0"/>
                <a:cs typeface="Arial" panose="020B0604020202020204" pitchFamily="34" charset="0"/>
              </a:rPr>
              <a:t>canlyniadau</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dysgu</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penodol</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ar</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gyfer</a:t>
            </a:r>
            <a:r>
              <a:rPr lang="en-GB" sz="2400" b="0" i="0" u="none" strike="noStrike" dirty="0">
                <a:solidFill>
                  <a:srgbClr val="000000"/>
                </a:solidFill>
                <a:effectLst/>
                <a:latin typeface="Arial" panose="020B0604020202020204" pitchFamily="34" charset="0"/>
                <a:cs typeface="Arial" panose="020B0604020202020204" pitchFamily="34" charset="0"/>
              </a:rPr>
              <a:t> Tasg 1 Rhan A, a </a:t>
            </a:r>
            <a:r>
              <a:rPr lang="en-GB" sz="2400" b="0" i="0" u="none" strike="noStrike" dirty="0" err="1">
                <a:solidFill>
                  <a:srgbClr val="000000"/>
                </a:solidFill>
                <a:effectLst/>
                <a:latin typeface="Arial" panose="020B0604020202020204" pitchFamily="34" charset="0"/>
                <a:cs typeface="Arial" panose="020B0604020202020204" pitchFamily="34" charset="0"/>
              </a:rPr>
              <a:t>edrych</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ar</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sut</a:t>
            </a:r>
            <a:r>
              <a:rPr lang="en-GB" sz="2400" b="0" i="0" u="none" strike="noStrike" dirty="0">
                <a:solidFill>
                  <a:srgbClr val="000000"/>
                </a:solidFill>
                <a:effectLst/>
                <a:latin typeface="Arial" panose="020B0604020202020204" pitchFamily="34" charset="0"/>
                <a:cs typeface="Arial" panose="020B0604020202020204" pitchFamily="34" charset="0"/>
              </a:rPr>
              <a:t> y gallant </a:t>
            </a:r>
            <a:r>
              <a:rPr lang="en-GB" sz="2400" b="0" i="0" u="none" strike="noStrike" dirty="0" err="1">
                <a:solidFill>
                  <a:srgbClr val="000000"/>
                </a:solidFill>
                <a:effectLst/>
                <a:latin typeface="Arial" panose="020B0604020202020204" pitchFamily="34" charset="0"/>
                <a:cs typeface="Arial" panose="020B0604020202020204" pitchFamily="34" charset="0"/>
              </a:rPr>
              <a:t>gyflawni'r</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canlyniadau</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hyn</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wrth</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ysgrifennu'r</a:t>
            </a:r>
            <a:r>
              <a:rPr lang="en-GB" sz="2400" b="0" i="0" u="none" strike="noStrike" dirty="0">
                <a:solidFill>
                  <a:srgbClr val="000000"/>
                </a:solidFill>
                <a:effectLst/>
                <a:latin typeface="Arial" panose="020B0604020202020204" pitchFamily="34" charset="0"/>
                <a:cs typeface="Arial" panose="020B0604020202020204" pitchFamily="34" charset="0"/>
              </a:rPr>
              <a:t> </a:t>
            </a:r>
            <a:r>
              <a:rPr lang="en-GB" sz="2400" b="0" i="0" u="none" strike="noStrike" dirty="0" err="1">
                <a:solidFill>
                  <a:srgbClr val="000000"/>
                </a:solidFill>
                <a:effectLst/>
                <a:latin typeface="Arial" panose="020B0604020202020204" pitchFamily="34" charset="0"/>
                <a:cs typeface="Arial" panose="020B0604020202020204" pitchFamily="34" charset="0"/>
              </a:rPr>
              <a:t>dasg</a:t>
            </a:r>
            <a:r>
              <a:rPr lang="en-GB" sz="2400" b="0" i="0" u="none" strike="noStrike" dirty="0">
                <a:solidFill>
                  <a:srgbClr val="000000"/>
                </a:solidFill>
                <a:effectLst/>
                <a:latin typeface="Arial" panose="020B0604020202020204" pitchFamily="34" charset="0"/>
                <a:cs typeface="Arial" panose="020B0604020202020204" pitchFamily="34" charset="0"/>
              </a:rPr>
              <a:t> yn y </a:t>
            </a:r>
            <a:r>
              <a:rPr lang="en-GB" sz="2400" b="0" i="0" u="none" strike="noStrike" dirty="0" err="1">
                <a:solidFill>
                  <a:srgbClr val="000000"/>
                </a:solidFill>
                <a:effectLst/>
                <a:latin typeface="Arial" panose="020B0604020202020204" pitchFamily="34" charset="0"/>
                <a:cs typeface="Arial" panose="020B0604020202020204" pitchFamily="34" charset="0"/>
              </a:rPr>
              <a:t>portffolio</a:t>
            </a:r>
            <a:r>
              <a:rPr lang="en-GB" sz="2400" b="0" i="0" u="none" strike="noStrike" dirty="0">
                <a:solidFill>
                  <a:srgbClr val="000000"/>
                </a:solidFill>
                <a:effectLst/>
                <a:latin typeface="Arial" panose="020B0604020202020204" pitchFamily="34" charset="0"/>
                <a:cs typeface="Arial" panose="020B0604020202020204" pitchFamily="34" charset="0"/>
              </a:rPr>
              <a:t>.</a:t>
            </a:r>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a:t>
            </a:r>
          </a:p>
          <a:p>
            <a:pPr marL="0" indent="0">
              <a:lnSpc>
                <a:spcPct val="90000"/>
              </a:lnSpc>
              <a:buNone/>
            </a:pPr>
            <a:r>
              <a:rPr lang="en-GB" sz="2400" dirty="0"/>
              <a:t>Gan gynnwys:</a:t>
            </a:r>
          </a:p>
          <a:p>
            <a:r>
              <a:rPr lang="en-GB" sz="2400" dirty="0"/>
              <a:t>canfyddiad o emosiwn </a:t>
            </a:r>
          </a:p>
          <a:p>
            <a:r>
              <a:rPr lang="en-GB" sz="2400" dirty="0"/>
              <a:t>y gallu i resymu gan ddefnyddio emosiynau</a:t>
            </a:r>
          </a:p>
          <a:p>
            <a:r>
              <a:rPr lang="en-GB" sz="2400" dirty="0"/>
              <a:t>y gallu i ddeall emosiwn</a:t>
            </a:r>
          </a:p>
          <a:p>
            <a:r>
              <a:rPr lang="en-GB" sz="2400" dirty="0"/>
              <a:t>y gallu i reoli emosiynau </a:t>
            </a:r>
          </a:p>
          <a:p>
            <a:pPr marL="0" indent="0">
              <a:lnSpc>
                <a:spcPct val="90000"/>
              </a:lnSpc>
              <a:buNone/>
            </a:pPr>
            <a:endParaRPr lang="en-GB" sz="2400" dirty="0"/>
          </a:p>
          <a:p>
            <a:pPr marL="0" indent="0">
              <a:lnSpc>
                <a:spcPct val="90000"/>
              </a:lnSpc>
              <a:buNone/>
            </a:pPr>
            <a:r>
              <a:rPr lang="en-GB" sz="2400" dirty="0"/>
              <a:t>Salovey a Mayer 1990</a:t>
            </a: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Deallusrwydd Emosiynol</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dirty="0"/>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dirty="0"/>
            </a:br>
            <a:endParaRPr lang="en-US" sz="3500" dirty="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b="1" dirty="0"/>
              <a:t>Ymarfer</a:t>
            </a:r>
            <a:r>
              <a:rPr lang="en-GB" sz="2800" b="1" dirty="0"/>
              <a:t> 3 – </a:t>
            </a:r>
            <a:r>
              <a:rPr lang="en-GB" b="1" dirty="0"/>
              <a:t>Deallusrwydd Emosiynol</a:t>
            </a:r>
            <a:endParaRPr lang="en-GB" sz="2800" dirty="0"/>
          </a:p>
          <a:p>
            <a:pPr>
              <a:lnSpc>
                <a:spcPct val="90000"/>
              </a:lnSpc>
              <a:spcAft>
                <a:spcPts val="600"/>
              </a:spcAft>
            </a:pPr>
            <a:r>
              <a:rPr lang="en-US" dirty="0"/>
              <a:t>Pam rydych chi’n meddwl ei fod yn bwysig i adnabod eich emosiynau mewn perthynas â'ch gwaith? </a:t>
            </a:r>
          </a:p>
          <a:p>
            <a:pPr>
              <a:lnSpc>
                <a:spcPct val="90000"/>
              </a:lnSpc>
              <a:spcAft>
                <a:spcPts val="600"/>
              </a:spcAft>
            </a:pPr>
            <a:r>
              <a:rPr lang="en-US" dirty="0"/>
              <a:t>Efallai eich bod am ystyried beth allai fynd o'i le, yr effaith bosibl a’r canlyniadau i unigolion yr ydym yn gweithio â hwy, a'r effaith ar wneud penderfyniadau proffesiynol?</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dirty="0"/>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85000" lnSpcReduction="20000"/>
          </a:bodyPr>
          <a:lstStyle/>
          <a:p>
            <a:pPr marL="0" indent="0">
              <a:spcBef>
                <a:spcPct val="20000"/>
              </a:spcBef>
              <a:buNone/>
              <a:defRPr/>
            </a:pPr>
            <a:endParaRPr lang="en-GB" sz="2800" dirty="0"/>
          </a:p>
          <a:p>
            <a:pPr marL="0" indent="0">
              <a:spcBef>
                <a:spcPct val="20000"/>
              </a:spcBef>
              <a:buNone/>
              <a:defRPr/>
            </a:pPr>
            <a:r>
              <a:rPr lang="en-GB" sz="2800" dirty="0"/>
              <a:t>Donald Schön  - The Reflective Practitioner (1983)</a:t>
            </a:r>
          </a:p>
          <a:p>
            <a:pPr marL="0" indent="0">
              <a:spcBef>
                <a:spcPct val="20000"/>
              </a:spcBef>
              <a:buNone/>
              <a:defRPr/>
            </a:pPr>
            <a:r>
              <a:rPr lang="en-GB" sz="2800" dirty="0"/>
              <a:t>“Reflection in action” </a:t>
            </a:r>
          </a:p>
          <a:p>
            <a:pPr marL="0" indent="0">
              <a:spcBef>
                <a:spcPct val="20000"/>
              </a:spcBef>
              <a:buNone/>
              <a:defRPr/>
            </a:pPr>
            <a:r>
              <a:rPr lang="en-GB" sz="2800" dirty="0"/>
              <a:t>“Reflection on action” </a:t>
            </a:r>
          </a:p>
          <a:p>
            <a:pPr marL="0" indent="0">
              <a:spcBef>
                <a:spcPct val="20000"/>
              </a:spcBef>
              <a:buNone/>
              <a:defRPr/>
            </a:pPr>
            <a:endParaRPr lang="en-GB" sz="2800" dirty="0"/>
          </a:p>
          <a:p>
            <a:pPr marL="0" indent="0">
              <a:spcBef>
                <a:spcPct val="20000"/>
              </a:spcBef>
              <a:buNone/>
              <a:defRPr/>
            </a:pPr>
            <a:r>
              <a:rPr lang="en-GB" sz="2800" dirty="0"/>
              <a:t>Wedi ei addasu gan Killian a Todnem (1991) sydd wedi ychwanegu:</a:t>
            </a:r>
          </a:p>
          <a:p>
            <a:pPr marL="0" indent="0">
              <a:spcBef>
                <a:spcPct val="20000"/>
              </a:spcBef>
              <a:buNone/>
              <a:defRPr/>
            </a:pPr>
            <a:r>
              <a:rPr lang="en-GB" sz="2800" dirty="0"/>
              <a:t>“Reflection for action”</a:t>
            </a:r>
          </a:p>
          <a:p>
            <a:pPr marL="0" indent="0">
              <a:spcBef>
                <a:spcPct val="20000"/>
              </a:spcBef>
              <a:buNone/>
              <a:defRPr/>
            </a:pPr>
            <a:endParaRPr lang="en-GB" sz="2800" dirty="0"/>
          </a:p>
          <a:p>
            <a:pPr marL="0" indent="0">
              <a:spcBef>
                <a:spcPct val="20000"/>
              </a:spcBef>
              <a:buNone/>
              <a:defRPr/>
            </a:pPr>
            <a:r>
              <a:rPr lang="en-GB" sz="2800" dirty="0"/>
              <a:t>Cofiwch, </a:t>
            </a:r>
            <a:r>
              <a:rPr lang="en-GB" sz="2800" b="1" dirty="0" err="1"/>
              <a:t>damcaniaeth</a:t>
            </a:r>
            <a:r>
              <a:rPr lang="en-GB" sz="2800" dirty="0"/>
              <a:t> adfyfyrio yw Schön,  – </a:t>
            </a:r>
            <a:r>
              <a:rPr lang="en-GB" sz="2800" dirty="0" err="1"/>
              <a:t>mae’n</a:t>
            </a:r>
            <a:r>
              <a:rPr lang="en-GB" sz="2800" dirty="0"/>
              <a:t> tynnu sylw at yr angen i adfyfyrio yn hytrach na darparu model </a:t>
            </a:r>
            <a:r>
              <a:rPr lang="en-GB" dirty="0"/>
              <a:t>i allu g</a:t>
            </a:r>
            <a:r>
              <a:rPr lang="en-GB" sz="2800" dirty="0"/>
              <a:t>wneud hynny</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a:solidFill>
                  <a:srgbClr val="0F0F0F"/>
                </a:solidFill>
                <a:effectLst/>
                <a:latin typeface="YouTube Sans"/>
              </a:rPr>
              <a:t>Camau Adfyfyrio</a:t>
            </a: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dirty="0"/>
              <a:t>Theori Adfyfyriol</a:t>
            </a:r>
            <a:br>
              <a:rPr lang="en-GB" sz="3600" dirty="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dirty="0"/>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30729" y="4283292"/>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a:t>Model Adfyfyrio Borton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dirty="0"/>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308378" y="1553528"/>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Y Profiad Diriaethol/ 	Beth oedd y digwyddiad?</a:t>
            </a:r>
          </a:p>
          <a:p>
            <a:pPr>
              <a:buNone/>
              <a:tabLst>
                <a:tab pos="4395788" algn="l"/>
                <a:tab pos="4660900" algn="l"/>
              </a:tabLst>
            </a:pPr>
            <a:r>
              <a:rPr lang="en-US" sz="2000" dirty="0">
                <a:latin typeface="Arial" panose="020B0604020202020204" pitchFamily="34" charset="0"/>
                <a:cs typeface="Arial" panose="020B0604020202020204" pitchFamily="34" charset="0"/>
              </a:rPr>
              <a:t>Arsylwi Adfyfyriol	Beth oedd eich meddyliau a’ch 	teimladau chi ynghylch y 	profiad?</a:t>
            </a:r>
          </a:p>
          <a:p>
            <a:pPr>
              <a:buNone/>
              <a:tabLst>
                <a:tab pos="4395788" algn="l"/>
                <a:tab pos="4660900" algn="l"/>
              </a:tabLst>
            </a:pPr>
            <a:r>
              <a:rPr lang="en-US" sz="2000" dirty="0">
                <a:latin typeface="Arial" panose="020B0604020202020204" pitchFamily="34" charset="0"/>
                <a:cs typeface="Arial" panose="020B0604020202020204" pitchFamily="34" charset="0"/>
              </a:rPr>
              <a:t>Cysyniadu Haniaethol 	Sut allwch chi ddefnyddio eich 	profiadau blaenorol a’ch 	gwybodaeth i’ch cynorthwyo i 	wneud synnwyr o’r profiad hwn?</a:t>
            </a:r>
          </a:p>
          <a:p>
            <a:pPr>
              <a:buNone/>
              <a:tabLst>
                <a:tab pos="4395788" algn="l"/>
                <a:tab pos="4660900" algn="l"/>
              </a:tabLst>
            </a:pPr>
            <a:r>
              <a:rPr lang="en-US" sz="2000" dirty="0">
                <a:latin typeface="Arial" panose="020B0604020202020204" pitchFamily="34" charset="0"/>
                <a:cs typeface="Arial" panose="020B0604020202020204" pitchFamily="34" charset="0"/>
              </a:rPr>
              <a:t>Arbrofi Gweithredol 	Pe byddai hyn yn digwydd eto, 	beth fyddech chi’n ei wneud yn 	wahanol?</a:t>
            </a:r>
          </a:p>
          <a:p>
            <a:pPr>
              <a:buNone/>
              <a:tabLst>
                <a:tab pos="4395788" algn="l"/>
                <a:tab pos="4660900" algn="l"/>
              </a:tabLst>
            </a:pPr>
            <a:r>
              <a:rPr lang="en-US" sz="2000" dirty="0">
                <a:latin typeface="Arial" panose="020B0604020202020204" pitchFamily="34" charset="0"/>
                <a:cs typeface="Arial" panose="020B0604020202020204" pitchFamily="34" charset="0"/>
              </a:rPr>
              <a:t>		Pa wybodaeth ychwanegol ydych 	chi ei hangen?</a:t>
            </a:r>
          </a:p>
          <a:p>
            <a:pPr>
              <a:buNone/>
              <a:tabLst>
                <a:tab pos="4395788" algn="l"/>
                <a:tab pos="4660900" algn="l"/>
              </a:tabLst>
            </a:pP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Mae Kolb yn darparu model o ddysg oedolion arbrofol sy’n addasu’n rhwydd fel model adfyfyrio</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6673" y="1972310"/>
            <a:ext cx="3620467" cy="2986885"/>
          </a:xfrm>
          <a:prstGeom prst="rect">
            <a:avLst/>
          </a:prstGeom>
          <a:noFill/>
        </p:spPr>
      </p:pic>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465552" y="249115"/>
            <a:ext cx="4939676" cy="2148841"/>
          </a:xfrm>
        </p:spPr>
        <p:txBody>
          <a:bodyPr anchor="t">
            <a:normAutofit/>
          </a:bodyPr>
          <a:lstStyle/>
          <a:p>
            <a:pPr marL="0" marR="0" lvl="0" indent="0" defTabSz="914400" rtl="0" eaLnBrk="0" fontAlgn="base" latinLnBrk="0" hangingPunct="0">
              <a:spcBef>
                <a:spcPct val="0"/>
              </a:spcBef>
              <a:spcAft>
                <a:spcPts val="600"/>
              </a:spcAft>
              <a:tabLst/>
            </a:pPr>
            <a:r>
              <a:rPr lang="en-US" altLang="en-US" sz="4000" dirty="0">
                <a:latin typeface="Arial" panose="020B0604020202020204" pitchFamily="34" charset="0"/>
                <a:cs typeface="Arial" panose="020B0604020202020204" pitchFamily="34" charset="0"/>
              </a:rPr>
              <a:t>Cylch Tri Cham</a:t>
            </a:r>
            <a:br>
              <a:rPr kumimoji="0" lang="en-US" altLang="en-US" sz="40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000" b="0" i="0" u="none" strike="noStrike" cap="none" normalizeH="0" baseline="0" dirty="0">
                <a:ln>
                  <a:noFill/>
                </a:ln>
                <a:effectLst/>
                <a:latin typeface="Arial" panose="020B0604020202020204" pitchFamily="34" charset="0"/>
                <a:cs typeface="Arial" panose="020B0604020202020204" pitchFamily="34" charset="0"/>
              </a:rPr>
              <a:t>Jasper (ERA),(2013)</a:t>
            </a:r>
            <a:endParaRPr lang="en-US" sz="4000"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1006" y="3606801"/>
            <a:ext cx="5586448" cy="3251197"/>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0309" y="423600"/>
            <a:ext cx="5800636" cy="6010796"/>
          </a:xfrm>
        </p:spPr>
        <p:txBody>
          <a:bodyPr anchor="t">
            <a:normAutofit/>
          </a:bodyPr>
          <a:lstStyle/>
          <a:p>
            <a:pPr marL="0" marR="0" lvl="0" indent="0" defTabSz="914400" rtl="0" eaLnBrk="0" fontAlgn="base" latinLnBrk="0" hangingPunct="0">
              <a:spcBef>
                <a:spcPct val="0"/>
              </a:spcBef>
              <a:spcAft>
                <a:spcPts val="600"/>
              </a:spcAft>
              <a:buClrTx/>
              <a:buSzTx/>
              <a:buFontTx/>
              <a:buNone/>
              <a:tabLst/>
            </a:pPr>
            <a:endParaRPr lang="en-US" altLang="en-US" sz="2400" b="1" dirty="0">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Dechreuwch gyda'r profiad. </a:t>
            </a:r>
            <a:r>
              <a:rPr lang="en-US" altLang="en-US" sz="2400" dirty="0">
                <a:latin typeface="Arial" panose="020B0604020202020204" pitchFamily="34" charset="0"/>
                <a:cs typeface="Arial" panose="020B0604020202020204" pitchFamily="34" charset="0"/>
              </a:rPr>
              <a:t>Gall y profiad hwn fod yn gadarnhaol neu'n negyddol, neu gymysgedd o'r ddau. </a:t>
            </a:r>
          </a:p>
          <a:p>
            <a:pPr marL="0" marR="0" lvl="0" indent="0" defTabSz="914400" rtl="0" eaLnBrk="0" fontAlgn="base" latinLnBrk="0" hangingPunct="0">
              <a:spcBef>
                <a:spcPct val="0"/>
              </a:spcBef>
              <a:spcAft>
                <a:spcPts val="600"/>
              </a:spcAft>
              <a:buClrTx/>
              <a:buSzTx/>
              <a:buFontTx/>
              <a:buNone/>
              <a:tabLst/>
            </a:pP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Adfyfyr</a:t>
            </a:r>
            <a:r>
              <a:rPr lang="en-US" altLang="en-US" sz="2400" b="1" dirty="0">
                <a:latin typeface="Arial" panose="020B0604020202020204" pitchFamily="34" charset="0"/>
                <a:cs typeface="Arial" panose="020B0604020202020204" pitchFamily="34" charset="0"/>
              </a:rPr>
              <a:t>iwch ar </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yr hyn sydd wedi digwydd. </a:t>
            </a:r>
            <a:r>
              <a:rPr kumimoji="0" lang="en-US" altLang="en-US" sz="2400" i="0" u="none" strike="noStrike" cap="none" normalizeH="0" baseline="0" dirty="0">
                <a:ln>
                  <a:noFill/>
                </a:ln>
                <a:effectLst/>
                <a:latin typeface="Arial" panose="020B0604020202020204" pitchFamily="34" charset="0"/>
                <a:cs typeface="Arial" panose="020B0604020202020204" pitchFamily="34" charset="0"/>
              </a:rPr>
              <a:t>Bydd hyn yn eich galluogi i feddwl trwy'r profiad, archwilio meddyliau a theimladau am yr hyn a ddigwyddodd a phenderfynu ar y camau nesaf.</a:t>
            </a:r>
          </a:p>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Gweithredwch.</a:t>
            </a:r>
            <a:r>
              <a:rPr kumimoji="0" lang="en-US" altLang="en-US" sz="2400" i="0" u="none" strike="noStrike" cap="none" normalizeH="0" baseline="0" dirty="0">
                <a:ln>
                  <a:noFill/>
                </a:ln>
                <a:effectLst/>
                <a:latin typeface="Arial" panose="020B0604020202020204" pitchFamily="34" charset="0"/>
                <a:cs typeface="Arial" panose="020B0604020202020204" pitchFamily="34" charset="0"/>
              </a:rPr>
              <a:t>Bydd yr hyn a wnawn o ganlyniad i brofiad yn wahanol yn dibynnu ar yr unigolyn.  </a:t>
            </a:r>
          </a:p>
          <a:p>
            <a:pPr marL="0" marR="0" lvl="0" indent="0" defTabSz="914400" rtl="0" eaLnBrk="0" fontAlgn="base" latinLnBrk="0" hangingPunct="0">
              <a:spcBef>
                <a:spcPct val="0"/>
              </a:spcBef>
              <a:spcAft>
                <a:spcPts val="600"/>
              </a:spcAft>
              <a:buClrTx/>
              <a:buSzTx/>
              <a:buFontTx/>
              <a:buNone/>
              <a:tabLst/>
            </a:pPr>
            <a:r>
              <a:rPr kumimoji="0" lang="en-US" altLang="en-US" sz="2400" b="0" i="0" u="none" strike="noStrike" cap="none" normalizeH="0" baseline="0" dirty="0">
                <a:ln>
                  <a:noFill/>
                </a:ln>
                <a:effectLst/>
              </a:rPr>
              <a:t>Bydd y weithred hon yn arwain at brofiad arall a bydd y cylch yn parhau.</a:t>
            </a: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dirty="0"/>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dirty="0"/>
              <a:t>PORTH AGORED Consolidation of Social Work Practice</a:t>
            </a:r>
          </a:p>
        </p:txBody>
      </p:sp>
      <p:sp>
        <p:nvSpPr>
          <p:cNvPr id="7" name="TextBox 6">
            <a:extLst>
              <a:ext uri="{FF2B5EF4-FFF2-40B4-BE49-F238E27FC236}">
                <a16:creationId xmlns:a16="http://schemas.microsoft.com/office/drawing/2014/main" id="{FF6FD20F-FD37-161C-0AAA-2AD83DAEBFB0}"/>
              </a:ext>
            </a:extLst>
          </p:cNvPr>
          <p:cNvSpPr txBox="1"/>
          <p:nvPr/>
        </p:nvSpPr>
        <p:spPr>
          <a:xfrm>
            <a:off x="471055" y="1460059"/>
            <a:ext cx="6099858" cy="1431161"/>
          </a:xfrm>
          <a:prstGeom prst="rect">
            <a:avLst/>
          </a:prstGeom>
          <a:noFill/>
        </p:spPr>
        <p:txBody>
          <a:bodyPr wrap="square">
            <a:spAutoFit/>
          </a:bodyPr>
          <a:lstStyle/>
          <a:p>
            <a:pPr marL="0" marR="0" lvl="0" indent="0" defTabSz="914400" rtl="0" eaLnBrk="0" fontAlgn="base" latinLnBrk="0" hangingPunct="0">
              <a:spcBef>
                <a:spcPct val="0"/>
              </a:spcBef>
              <a:spcAft>
                <a:spcPts val="60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Mae tri cham Jasper, </a:t>
            </a:r>
            <a:r>
              <a:rPr kumimoji="0" lang="en-US" altLang="en-US" sz="1800" b="0" i="0" u="none" strike="noStrike" cap="none" normalizeH="0" baseline="0" dirty="0" err="1">
                <a:ln>
                  <a:noFill/>
                </a:ln>
                <a:effectLst/>
                <a:latin typeface="Arial" panose="020B0604020202020204" pitchFamily="34" charset="0"/>
                <a:cs typeface="Arial" panose="020B0604020202020204" pitchFamily="34" charset="0"/>
              </a:rPr>
              <a:t>cylch</a:t>
            </a: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(ERA) </a:t>
            </a:r>
            <a:r>
              <a:rPr kumimoji="0" lang="en-US" altLang="en-US" sz="1800" b="0" i="0" u="none" strike="noStrike" cap="none" normalizeH="0" baseline="0" dirty="0" err="1">
                <a:ln>
                  <a:noFill/>
                </a:ln>
                <a:effectLst/>
                <a:latin typeface="Arial" panose="020B0604020202020204" pitchFamily="34" charset="0"/>
                <a:cs typeface="Arial" panose="020B0604020202020204" pitchFamily="34" charset="0"/>
              </a:rPr>
              <a:t>yn</a:t>
            </a: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sz="1800" b="0" i="0" u="none" strike="noStrike" cap="none" normalizeH="0" baseline="0" dirty="0" err="1">
                <a:ln>
                  <a:noFill/>
                </a:ln>
                <a:effectLst/>
                <a:latin typeface="Arial" panose="020B0604020202020204" pitchFamily="34" charset="0"/>
                <a:cs typeface="Arial" panose="020B0604020202020204" pitchFamily="34" charset="0"/>
              </a:rPr>
              <a:t>cynnwys</a:t>
            </a: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a:t>
            </a:r>
          </a:p>
          <a:p>
            <a:pPr marL="285750" marR="0" lvl="0" indent="-285750" defTabSz="914400" rtl="0" eaLnBrk="0" fontAlgn="base" latinLnBrk="0" hangingPunct="0">
              <a:spcBef>
                <a:spcPct val="0"/>
              </a:spcBef>
              <a:spcAft>
                <a:spcPts val="600"/>
              </a:spcAft>
              <a:buClrTx/>
              <a:buSzTx/>
              <a:buFont typeface="Arial" panose="020B0604020202020204" pitchFamily="34" charset="0"/>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sz="1800" b="0" i="0" u="none" strike="noStrike" cap="none" normalizeH="0" baseline="0" dirty="0" err="1">
                <a:ln>
                  <a:noFill/>
                </a:ln>
                <a:effectLst/>
                <a:latin typeface="Arial" panose="020B0604020202020204" pitchFamily="34" charset="0"/>
                <a:cs typeface="Arial" panose="020B0604020202020204" pitchFamily="34" charset="0"/>
              </a:rPr>
              <a:t>Profiad</a:t>
            </a: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pPr marL="285750" marR="0" lvl="0" indent="-285750" defTabSz="914400" rtl="0" eaLnBrk="0" fontAlgn="base" latinLnBrk="0" hangingPunct="0">
              <a:spcBef>
                <a:spcPct val="0"/>
              </a:spcBef>
              <a:spcAft>
                <a:spcPts val="600"/>
              </a:spcAft>
              <a:buClrTx/>
              <a:buSzTx/>
              <a:buFont typeface="Arial" panose="020B0604020202020204" pitchFamily="34" charset="0"/>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sz="1800" b="0" i="0" u="none" strike="noStrike" cap="none" normalizeH="0" baseline="0" dirty="0" err="1">
                <a:ln>
                  <a:noFill/>
                </a:ln>
                <a:effectLst/>
                <a:latin typeface="Arial" panose="020B0604020202020204" pitchFamily="34" charset="0"/>
                <a:cs typeface="Arial" panose="020B0604020202020204" pitchFamily="34" charset="0"/>
              </a:rPr>
              <a:t>Adfyfyrio</a:t>
            </a: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a:p>
            <a:pPr marL="285750" marR="0" lvl="0" indent="-285750" defTabSz="914400" rtl="0" eaLnBrk="0" fontAlgn="base" latinLnBrk="0" hangingPunct="0">
              <a:spcBef>
                <a:spcPct val="0"/>
              </a:spcBef>
              <a:spcAft>
                <a:spcPts val="600"/>
              </a:spcAft>
              <a:buClrTx/>
              <a:buSzTx/>
              <a:buFont typeface="Arial" panose="020B0604020202020204" pitchFamily="34" charset="0"/>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t>
            </a:r>
            <a:r>
              <a:rPr kumimoji="0" lang="en-US" altLang="en-US" sz="1800" b="0" i="0" u="none" strike="noStrike" cap="none" normalizeH="0" baseline="0" dirty="0" err="1">
                <a:ln>
                  <a:noFill/>
                </a:ln>
                <a:effectLst/>
                <a:latin typeface="Arial" panose="020B0604020202020204" pitchFamily="34" charset="0"/>
                <a:cs typeface="Arial" panose="020B0604020202020204" pitchFamily="34" charset="0"/>
              </a:rPr>
              <a:t>Gweithredu</a:t>
            </a:r>
            <a:endParaRPr kumimoji="0" lang="en-US" altLang="en-US" sz="1800" b="0" i="0" u="none" strike="noStrike" cap="none" normalizeH="0" baseline="0" dirty="0">
              <a:ln>
                <a:noFill/>
              </a:ln>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572493" y="238539"/>
            <a:ext cx="11018520" cy="1434415"/>
          </a:xfrm>
        </p:spPr>
        <p:txBody>
          <a:bodyPr anchor="b">
            <a:normAutofit/>
          </a:bodyPr>
          <a:lstStyle/>
          <a:p>
            <a:r>
              <a:rPr lang="en-GB" sz="5400" dirty="0"/>
              <a:t>Cychwyn Arni</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p:cNvSpPr>
            <a:spLocks noGrp="1"/>
          </p:cNvSpPr>
          <p:nvPr>
            <p:ph idx="1"/>
          </p:nvPr>
        </p:nvSpPr>
        <p:spPr>
          <a:xfrm>
            <a:off x="572492" y="1838816"/>
            <a:ext cx="6742707" cy="4490656"/>
          </a:xfrm>
        </p:spPr>
        <p:txBody>
          <a:bodyPr anchor="t">
            <a:normAutofit/>
          </a:bodyPr>
          <a:lstStyle/>
          <a:p>
            <a:pPr marL="0" indent="0">
              <a:buNone/>
            </a:pPr>
            <a:r>
              <a:rPr lang="en-GB" sz="2000" dirty="0"/>
              <a:t>Yn Nhasg 1 Rhan (a) gallech ystyried, er enghraifft:</a:t>
            </a:r>
          </a:p>
          <a:p>
            <a:r>
              <a:rPr lang="en-GB" sz="2000" dirty="0"/>
              <a:t>Beth sydd wedi eich cefnogi i ddod yn ymarferydd mwy hyderus, cymwys a </a:t>
            </a:r>
            <a:r>
              <a:rPr lang="en-GB" sz="2000" dirty="0" err="1"/>
              <a:t>gwydn</a:t>
            </a:r>
            <a:r>
              <a:rPr lang="en-GB" sz="2000" dirty="0"/>
              <a:t>?</a:t>
            </a:r>
          </a:p>
          <a:p>
            <a:r>
              <a:rPr lang="en-GB" sz="2000" dirty="0"/>
              <a:t>A oes rhwystrau i hyn?</a:t>
            </a:r>
          </a:p>
          <a:p>
            <a:r>
              <a:rPr lang="en-GB" sz="2000" dirty="0"/>
              <a:t>Pa feysydd o'ch datblygiad proffesiynol yn y dyfodol ydych chi'n meddwl fydd yn bwysig i'r bobl/teuluoedd rydych chi'n gweithio gyda nhw a gweithwyr proffesiynol eraill rydych chi'n gweithio gyda nhw? </a:t>
            </a:r>
          </a:p>
          <a:p>
            <a:r>
              <a:rPr lang="en-GB" sz="2000" dirty="0" err="1"/>
              <a:t>Nodwch</a:t>
            </a:r>
            <a:r>
              <a:rPr lang="en-GB" sz="2000" dirty="0"/>
              <a:t> a chyfiawnhau'r anghenion datblygiadol hyn yn y dyfodol o dan 3 canlyniad dysgu GCC.</a:t>
            </a:r>
          </a:p>
          <a:p>
            <a:r>
              <a:rPr lang="en-GB" sz="2000" dirty="0"/>
              <a:t>Ystyriwch sut y byddwch yn mynd i'r afael â'r anghenion dysgu hyn? E.e. trwy hyfforddiant, dysgu, goruchwylio, ymchwil ac ati.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dirty="0"/>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72493" y="238539"/>
            <a:ext cx="11018520" cy="1434415"/>
          </a:xfrm>
        </p:spPr>
        <p:txBody>
          <a:bodyPr anchor="b">
            <a:normAutofit/>
          </a:bodyPr>
          <a:lstStyle/>
          <a:p>
            <a:r>
              <a:rPr lang="en-GB" sz="5400" b="1" dirty="0"/>
              <a:t>Terminoleg</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405114" y="1571148"/>
            <a:ext cx="7607547" cy="4785202"/>
          </a:xfrm>
        </p:spPr>
        <p:txBody>
          <a:bodyPr anchor="t">
            <a:normAutofit fontScale="92500"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2000" b="1" dirty="0"/>
          </a:p>
          <a:p>
            <a:pPr marL="0" indent="0">
              <a:buNone/>
            </a:pPr>
            <a:r>
              <a:rPr lang="en-GB" sz="2400" b="1" dirty="0"/>
              <a:t>Nodi </a:t>
            </a:r>
          </a:p>
          <a:p>
            <a:r>
              <a:rPr lang="en-GB" sz="2400" dirty="0" err="1"/>
              <a:t>Nodwch</a:t>
            </a:r>
            <a:r>
              <a:rPr lang="en-GB" sz="2400" dirty="0"/>
              <a:t> y pwyntiau allweddol.  Peidiwch â chynhyrchu rhestr yn unig, mae angen i chi nodi perthnasedd a / neu swyddogaeth y peth / au rydych wedi'u nodi.</a:t>
            </a:r>
          </a:p>
          <a:p>
            <a:r>
              <a:rPr lang="en-GB" sz="2400" dirty="0" err="1"/>
              <a:t>Penderfynwch</a:t>
            </a:r>
            <a:r>
              <a:rPr lang="en-GB" sz="2400" dirty="0"/>
              <a:t> beth yw'r pwyntiau allweddol i'w hystyried a'u goblygiadau.</a:t>
            </a:r>
          </a:p>
          <a:p>
            <a:pPr marL="0" indent="0">
              <a:buNone/>
            </a:pPr>
            <a:r>
              <a:rPr lang="en-GB" sz="2400" b="1" dirty="0" err="1"/>
              <a:t>Cyfiawnhau</a:t>
            </a:r>
            <a:r>
              <a:rPr lang="en-GB" sz="2400" b="1" dirty="0"/>
              <a:t>  </a:t>
            </a:r>
          </a:p>
          <a:p>
            <a:r>
              <a:rPr lang="en-GB" sz="2400" dirty="0" err="1"/>
              <a:t>Darparwch</a:t>
            </a:r>
            <a:r>
              <a:rPr lang="en-GB" sz="2400" dirty="0"/>
              <a:t> </a:t>
            </a:r>
            <a:r>
              <a:rPr lang="en-GB" sz="2400" dirty="0" err="1"/>
              <a:t>corff</a:t>
            </a:r>
            <a:r>
              <a:rPr lang="en-GB" sz="2400" dirty="0"/>
              <a:t> o dystiolaeth i gefnogi eich syniadau a'ch safbwyntiau. </a:t>
            </a:r>
          </a:p>
          <a:p>
            <a:r>
              <a:rPr lang="en-GB" sz="2400" dirty="0" err="1"/>
              <a:t>Darparwch</a:t>
            </a:r>
            <a:r>
              <a:rPr lang="en-GB" sz="2400" dirty="0"/>
              <a:t> </a:t>
            </a:r>
            <a:r>
              <a:rPr lang="en-GB" sz="2400" dirty="0" err="1"/>
              <a:t>reswm</a:t>
            </a:r>
            <a:r>
              <a:rPr lang="en-GB" sz="2400" dirty="0"/>
              <a:t> dros safbwynt neu ddadl. </a:t>
            </a:r>
          </a:p>
          <a:p>
            <a:r>
              <a:rPr lang="en-GB" sz="2400" dirty="0"/>
              <a:t>Mae angen i chi ddarparu tystiolaeth ac esboniad ategol o'ch safbwynt sy'n dangos sail </a:t>
            </a:r>
            <a:r>
              <a:rPr lang="en-GB" sz="2400" dirty="0" err="1"/>
              <a:t>ddigonol</a:t>
            </a:r>
            <a:r>
              <a:rPr lang="en-GB" sz="2400" dirty="0"/>
              <a:t>. </a:t>
            </a:r>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8324536" y="2201755"/>
            <a:ext cx="3462350" cy="3598916"/>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dirty="0"/>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dirty="0">
                <a:effectLst/>
                <a:latin typeface="Arial" panose="020B0604020202020204" pitchFamily="34" charset="0"/>
              </a:rPr>
              <a:t>Canlyniadau Dysgu Tasg 1 Rhan a (a b)</a:t>
            </a:r>
            <a:br>
              <a:rPr lang="en-GB" sz="1800" b="1" dirty="0">
                <a:effectLst/>
                <a:latin typeface="Arial" panose="020B0604020202020204" pitchFamily="34" charset="0"/>
              </a:rPr>
            </a:br>
            <a:br>
              <a:rPr lang="en-GB" dirty="0"/>
            </a:br>
            <a:endParaRPr lang="en-US" dirty="0"/>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838538" y="1690688"/>
            <a:ext cx="9718972" cy="4351338"/>
          </a:xfrm>
        </p:spPr>
        <p:txBody>
          <a:bodyPr>
            <a:normAutofit/>
          </a:bodyPr>
          <a:lstStyle/>
          <a:p>
            <a:pPr marL="0" indent="0">
              <a:buNone/>
            </a:pPr>
            <a:r>
              <a:rPr lang="en-GB" b="1" dirty="0" err="1">
                <a:latin typeface="ArialMT"/>
              </a:rPr>
              <a:t>Canlyniad</a:t>
            </a:r>
            <a:r>
              <a:rPr lang="en-GB" b="1" dirty="0">
                <a:latin typeface="ArialMT"/>
              </a:rPr>
              <a:t> </a:t>
            </a:r>
            <a:r>
              <a:rPr lang="en-GB" b="1" dirty="0" err="1">
                <a:latin typeface="ArialMT"/>
              </a:rPr>
              <a:t>Dysgu</a:t>
            </a:r>
            <a:r>
              <a:rPr lang="en-GB" b="1" dirty="0">
                <a:latin typeface="ArialMT"/>
              </a:rPr>
              <a:t> </a:t>
            </a:r>
            <a:endParaRPr lang="en-GB" b="1" dirty="0">
              <a:effectLst/>
              <a:latin typeface="ArialMT"/>
            </a:endParaRPr>
          </a:p>
          <a:p>
            <a:pPr marL="0" indent="0">
              <a:buNone/>
            </a:pPr>
            <a:r>
              <a:rPr lang="en-GB" dirty="0">
                <a:effectLst/>
                <a:latin typeface="ArialMT"/>
              </a:rPr>
              <a:t>1.5. –</a:t>
            </a:r>
            <a:r>
              <a:rPr lang="en-GB" dirty="0">
                <a:latin typeface="ArialMT"/>
              </a:rPr>
              <a:t>Adfy</a:t>
            </a:r>
            <a:r>
              <a:rPr lang="en-GB" dirty="0">
                <a:effectLst/>
                <a:latin typeface="ArialMT"/>
              </a:rPr>
              <a:t>fyrio’n </a:t>
            </a:r>
            <a:r>
              <a:rPr lang="en-GB" dirty="0">
                <a:latin typeface="ArialMT"/>
              </a:rPr>
              <a:t>f</a:t>
            </a:r>
            <a:r>
              <a:rPr lang="en-GB" dirty="0">
                <a:effectLst/>
                <a:latin typeface="ArialMT"/>
              </a:rPr>
              <a:t>eirniadol i werthuso dadansoddiad eich hun mewn asesiadau </a:t>
            </a:r>
            <a:r>
              <a:rPr lang="en-GB" dirty="0" err="1">
                <a:effectLst/>
                <a:latin typeface="ArialMT"/>
              </a:rPr>
              <a:t>gwaith</a:t>
            </a:r>
            <a:r>
              <a:rPr lang="en-GB" dirty="0">
                <a:effectLst/>
                <a:latin typeface="ArialMT"/>
              </a:rPr>
              <a:t> </a:t>
            </a:r>
            <a:r>
              <a:rPr lang="en-GB" dirty="0" err="1">
                <a:effectLst/>
                <a:latin typeface="ArialMT"/>
              </a:rPr>
              <a:t>cymdeithasol</a:t>
            </a:r>
            <a:r>
              <a:rPr lang="en-GB" dirty="0">
                <a:effectLst/>
                <a:latin typeface="ArialMT"/>
              </a:rPr>
              <a:t>.</a:t>
            </a:r>
          </a:p>
          <a:p>
            <a:pPr marL="0" indent="0">
              <a:buNone/>
            </a:pPr>
            <a:endParaRPr lang="en-GB" dirty="0">
              <a:latin typeface="ArialMT"/>
            </a:endParaRPr>
          </a:p>
          <a:p>
            <a:pPr marL="0" indent="0">
              <a:buNone/>
            </a:pPr>
            <a:endParaRPr lang="en-GB" dirty="0">
              <a:effectLst/>
              <a:latin typeface="ArialMT"/>
            </a:endParaRPr>
          </a:p>
          <a:p>
            <a:pPr marL="0" indent="0">
              <a:buNone/>
            </a:pP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a:bodyPr>
          <a:lstStyle/>
          <a:p>
            <a:pPr marL="0" indent="0">
              <a:buNone/>
            </a:pPr>
            <a:r>
              <a:rPr lang="en-GB" sz="3200" b="1" dirty="0">
                <a:effectLst/>
                <a:latin typeface="Arial" panose="020B0604020202020204" pitchFamily="34" charset="0"/>
              </a:rPr>
              <a:t>1. Dadansoddi wrth asesu i lywio ymyriadau</a:t>
            </a:r>
            <a:endParaRPr lang="en-GB" sz="3200" dirty="0"/>
          </a:p>
          <a:p>
            <a:endParaRPr lang="en-US" dirty="0"/>
          </a:p>
        </p:txBody>
      </p:sp>
      <p:sp>
        <p:nvSpPr>
          <p:cNvPr id="4" name="Slide Number Placeholder 3">
            <a:extLst>
              <a:ext uri="{FF2B5EF4-FFF2-40B4-BE49-F238E27FC236}">
                <a16:creationId xmlns:a16="http://schemas.microsoft.com/office/drawing/2014/main" id="{58293C66-EAAD-A438-D4B5-BA7EC7F83CAD}"/>
              </a:ext>
            </a:extLst>
          </p:cNvPr>
          <p:cNvSpPr>
            <a:spLocks noGrp="1"/>
          </p:cNvSpPr>
          <p:nvPr>
            <p:ph type="sldNum" sz="quarter" idx="12"/>
          </p:nvPr>
        </p:nvSpPr>
        <p:spPr/>
        <p:txBody>
          <a:bodyPr/>
          <a:lstStyle/>
          <a:p>
            <a:fld id="{35470E4D-CFB8-FE4B-A9A4-B32541D0D757}" type="slidenum">
              <a:rPr lang="en-US" smtClean="0"/>
              <a:t>23</a:t>
            </a:fld>
            <a:endParaRPr lang="en-US" dirty="0"/>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dirty="0"/>
              <a:t>PORTH AGORED Consolidation of Social Work Practice</a:t>
            </a:r>
          </a:p>
        </p:txBody>
      </p:sp>
      <p:sp>
        <p:nvSpPr>
          <p:cNvPr id="11" name="Rectangle 1">
            <a:extLst>
              <a:ext uri="{FF2B5EF4-FFF2-40B4-BE49-F238E27FC236}">
                <a16:creationId xmlns:a16="http://schemas.microsoft.com/office/drawing/2014/main" id="{62E5F347-98B6-C5F0-6EC8-2D75F970672D}"/>
              </a:ext>
            </a:extLst>
          </p:cNvPr>
          <p:cNvSpPr>
            <a:spLocks noChangeArrowheads="1"/>
          </p:cNvSpPr>
          <p:nvPr/>
        </p:nvSpPr>
        <p:spPr bwMode="auto">
          <a:xfrm>
            <a:off x="0" y="-32316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Rectangle 2">
            <a:extLst>
              <a:ext uri="{FF2B5EF4-FFF2-40B4-BE49-F238E27FC236}">
                <a16:creationId xmlns:a16="http://schemas.microsoft.com/office/drawing/2014/main" id="{CF8EB9C4-3B09-B358-8241-21E78B298780}"/>
              </a:ext>
            </a:extLst>
          </p:cNvPr>
          <p:cNvSpPr>
            <a:spLocks noChangeArrowheads="1"/>
          </p:cNvSpPr>
          <p:nvPr/>
        </p:nvSpPr>
        <p:spPr bwMode="auto">
          <a:xfrm>
            <a:off x="838538" y="3743425"/>
            <a:ext cx="825258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0" i="0" u="none" strike="noStrike" cap="none" normalizeH="0" baseline="0" dirty="0">
                <a:ln>
                  <a:noFill/>
                </a:ln>
                <a:solidFill>
                  <a:schemeClr val="tx1"/>
                </a:solidFill>
                <a:effectLst/>
                <a:latin typeface="Arial" panose="020B0604020202020204" pitchFamily="34" charset="0"/>
              </a:rPr>
            </a:br>
            <a:r>
              <a:rPr kumimoji="0" lang="en-US" altLang="en-US" sz="2800" b="0" i="0" u="none" strike="noStrike" cap="none" normalizeH="0" baseline="0" dirty="0">
                <a:ln>
                  <a:noFill/>
                </a:ln>
                <a:solidFill>
                  <a:srgbClr val="1F1F1F"/>
                </a:solidFill>
                <a:effectLst/>
                <a:latin typeface="Helvetica Neue" panose="02000503000000020004" pitchFamily="2" charset="0"/>
              </a:rPr>
              <a:t>Mae </a:t>
            </a:r>
            <a:r>
              <a:rPr kumimoji="0" lang="en-US" altLang="en-US" sz="2800" b="0" i="0" u="none" strike="noStrike" cap="none" normalizeH="0" baseline="0" dirty="0" err="1">
                <a:ln>
                  <a:noFill/>
                </a:ln>
                <a:solidFill>
                  <a:srgbClr val="1F1F1F"/>
                </a:solidFill>
                <a:effectLst/>
                <a:latin typeface="Helvetica Neue" panose="02000503000000020004" pitchFamily="2" charset="0"/>
              </a:rPr>
              <a:t>rhagor</a:t>
            </a:r>
            <a:r>
              <a:rPr kumimoji="0" lang="en-US" altLang="en-US" sz="2800" b="0" i="0" u="none" strike="noStrike" cap="none" normalizeH="0" baseline="0" dirty="0">
                <a:ln>
                  <a:noFill/>
                </a:ln>
                <a:solidFill>
                  <a:srgbClr val="1F1F1F"/>
                </a:solidFill>
                <a:effectLst/>
                <a:latin typeface="Helvetica Neue" panose="02000503000000020004" pitchFamily="2" charset="0"/>
              </a:rPr>
              <a:t> o </a:t>
            </a:r>
            <a:r>
              <a:rPr kumimoji="0" lang="en-US" altLang="en-US" sz="2800" b="0" i="0" u="none" strike="noStrike" cap="none" normalizeH="0" baseline="0" dirty="0" err="1">
                <a:ln>
                  <a:noFill/>
                </a:ln>
                <a:solidFill>
                  <a:srgbClr val="1F1F1F"/>
                </a:solidFill>
                <a:effectLst/>
                <a:latin typeface="Helvetica Neue" panose="02000503000000020004" pitchFamily="2" charset="0"/>
              </a:rPr>
              <a:t>fanylion</a:t>
            </a:r>
            <a:r>
              <a:rPr kumimoji="0" lang="en-US" altLang="en-US" sz="2800" b="0" i="0" u="none" strike="noStrike" cap="none" normalizeH="0" baseline="0" dirty="0">
                <a:ln>
                  <a:noFill/>
                </a:ln>
                <a:solidFill>
                  <a:srgbClr val="1F1F1F"/>
                </a:solidFill>
                <a:effectLst/>
                <a:latin typeface="Helvetica Neue" panose="02000503000000020004" pitchFamily="2" charset="0"/>
              </a:rPr>
              <a:t> am y </a:t>
            </a:r>
            <a:r>
              <a:rPr kumimoji="0" lang="en-US" altLang="en-US" sz="2800" b="0" i="0" u="none" strike="noStrike" cap="none" normalizeH="0" baseline="0" dirty="0" err="1">
                <a:ln>
                  <a:noFill/>
                </a:ln>
                <a:solidFill>
                  <a:srgbClr val="1F1F1F"/>
                </a:solidFill>
                <a:effectLst/>
                <a:latin typeface="Helvetica Neue" panose="02000503000000020004" pitchFamily="2" charset="0"/>
              </a:rPr>
              <a:t>meini</a:t>
            </a:r>
            <a:r>
              <a:rPr kumimoji="0" lang="en-US" altLang="en-US" sz="2800" b="0" i="0" u="none" strike="noStrike" cap="none" normalizeH="0" baseline="0" dirty="0">
                <a:ln>
                  <a:noFill/>
                </a:ln>
                <a:solidFill>
                  <a:srgbClr val="1F1F1F"/>
                </a:solidFill>
                <a:effectLst/>
                <a:latin typeface="Helvetica Neue" panose="02000503000000020004" pitchFamily="2" charset="0"/>
              </a:rPr>
              <a:t> </a:t>
            </a:r>
            <a:r>
              <a:rPr kumimoji="0" lang="en-US" altLang="en-US" sz="2800" b="0" i="0" u="none" strike="noStrike" cap="none" normalizeH="0" baseline="0" dirty="0" err="1">
                <a:ln>
                  <a:noFill/>
                </a:ln>
                <a:solidFill>
                  <a:srgbClr val="1F1F1F"/>
                </a:solidFill>
                <a:effectLst/>
                <a:latin typeface="Helvetica Neue" panose="02000503000000020004" pitchFamily="2" charset="0"/>
              </a:rPr>
              <a:t>prawf</a:t>
            </a:r>
            <a:r>
              <a:rPr kumimoji="0" lang="en-US" altLang="en-US" sz="2800" b="0" i="0" u="none" strike="noStrike" cap="none" normalizeH="0" baseline="0" dirty="0">
                <a:ln>
                  <a:noFill/>
                </a:ln>
                <a:solidFill>
                  <a:srgbClr val="1F1F1F"/>
                </a:solidFill>
                <a:effectLst/>
                <a:latin typeface="Helvetica Neue" panose="02000503000000020004" pitchFamily="2" charset="0"/>
              </a:rPr>
              <a:t> </a:t>
            </a:r>
            <a:r>
              <a:rPr kumimoji="0" lang="en-US" altLang="en-US" sz="2800" b="0" i="0" u="none" strike="noStrike" cap="none" normalizeH="0" baseline="0" dirty="0" err="1">
                <a:ln>
                  <a:noFill/>
                </a:ln>
                <a:solidFill>
                  <a:srgbClr val="1F1F1F"/>
                </a:solidFill>
                <a:effectLst/>
                <a:latin typeface="Helvetica Neue" panose="02000503000000020004" pitchFamily="2" charset="0"/>
              </a:rPr>
              <a:t>Asesu</a:t>
            </a:r>
            <a:r>
              <a:rPr kumimoji="0" lang="en-US" altLang="en-US" sz="2800" b="0" i="0" u="none" strike="noStrike" cap="none" normalizeH="0" baseline="0" dirty="0">
                <a:ln>
                  <a:noFill/>
                </a:ln>
                <a:solidFill>
                  <a:srgbClr val="1F1F1F"/>
                </a:solidFill>
                <a:effectLst/>
                <a:latin typeface="Helvetica Neue" panose="02000503000000020004" pitchFamily="2" charset="0"/>
              </a:rPr>
              <a:t> </a:t>
            </a:r>
            <a:r>
              <a:rPr kumimoji="0" lang="en-US" altLang="en-US" sz="2800" b="0" i="0" u="none" strike="noStrike" cap="none" normalizeH="0" baseline="0" dirty="0" err="1">
                <a:ln>
                  <a:noFill/>
                </a:ln>
                <a:solidFill>
                  <a:srgbClr val="1F1F1F"/>
                </a:solidFill>
                <a:effectLst/>
                <a:latin typeface="Helvetica Neue" panose="02000503000000020004" pitchFamily="2" charset="0"/>
              </a:rPr>
              <a:t>i’w</a:t>
            </a:r>
            <a:r>
              <a:rPr kumimoji="0" lang="en-US" altLang="en-US" sz="2800" b="0" i="0" u="none" strike="noStrike" cap="none" normalizeH="0" baseline="0" dirty="0">
                <a:ln>
                  <a:noFill/>
                </a:ln>
                <a:solidFill>
                  <a:srgbClr val="1F1F1F"/>
                </a:solidFill>
                <a:effectLst/>
                <a:latin typeface="Helvetica Neue" panose="02000503000000020004" pitchFamily="2"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err="1">
                <a:ln>
                  <a:noFill/>
                </a:ln>
                <a:solidFill>
                  <a:srgbClr val="1F1F1F"/>
                </a:solidFill>
                <a:effectLst/>
                <a:latin typeface="Helvetica Neue" panose="02000503000000020004" pitchFamily="2" charset="0"/>
              </a:rPr>
              <a:t>gweld</a:t>
            </a:r>
            <a:r>
              <a:rPr kumimoji="0" lang="en-US" altLang="en-US" sz="2800" b="0" i="0" u="none" strike="noStrike" cap="none" normalizeH="0" baseline="0" dirty="0">
                <a:ln>
                  <a:noFill/>
                </a:ln>
                <a:solidFill>
                  <a:srgbClr val="1F1F1F"/>
                </a:solidFill>
                <a:effectLst/>
                <a:latin typeface="Helvetica Neue" panose="02000503000000020004" pitchFamily="2" charset="0"/>
              </a:rPr>
              <a:t> </a:t>
            </a:r>
            <a:r>
              <a:rPr kumimoji="0" lang="en-US" altLang="en-US" sz="2800" b="0" i="0" u="none" strike="noStrike" cap="none" normalizeH="0" baseline="0" dirty="0" err="1">
                <a:ln>
                  <a:noFill/>
                </a:ln>
                <a:solidFill>
                  <a:srgbClr val="1F1F1F"/>
                </a:solidFill>
                <a:effectLst/>
                <a:latin typeface="Helvetica Neue" panose="02000503000000020004" pitchFamily="2" charset="0"/>
              </a:rPr>
              <a:t>yn</a:t>
            </a:r>
            <a:r>
              <a:rPr kumimoji="0" lang="en-US" altLang="en-US" sz="2800" b="0" i="0" u="none" strike="noStrike" cap="none" normalizeH="0" baseline="0" dirty="0">
                <a:ln>
                  <a:noFill/>
                </a:ln>
                <a:solidFill>
                  <a:srgbClr val="1F1F1F"/>
                </a:solidFill>
                <a:effectLst/>
                <a:latin typeface="Helvetica Neue" panose="02000503000000020004" pitchFamily="2" charset="0"/>
              </a:rPr>
              <a:t> </a:t>
            </a:r>
            <a:r>
              <a:rPr kumimoji="0" lang="en-US" altLang="en-US" sz="2800" b="0" i="0" u="none" strike="noStrike" cap="none" normalizeH="0" baseline="0" dirty="0" err="1">
                <a:ln>
                  <a:noFill/>
                </a:ln>
                <a:solidFill>
                  <a:srgbClr val="1F1F1F"/>
                </a:solidFill>
                <a:effectLst/>
                <a:latin typeface="Helvetica Neue" panose="02000503000000020004" pitchFamily="2" charset="0"/>
              </a:rPr>
              <a:t>atodiad</a:t>
            </a:r>
            <a:r>
              <a:rPr kumimoji="0" lang="en-US" altLang="en-US" sz="2800" b="0" i="0" u="none" strike="noStrike" cap="none" normalizeH="0" baseline="0" dirty="0">
                <a:ln>
                  <a:noFill/>
                </a:ln>
                <a:solidFill>
                  <a:srgbClr val="1F1F1F"/>
                </a:solidFill>
                <a:effectLst/>
                <a:latin typeface="Helvetica Neue" panose="02000503000000020004" pitchFamily="2" charset="0"/>
              </a:rPr>
              <a:t> 4 y </a:t>
            </a:r>
            <a:r>
              <a:rPr kumimoji="0" lang="en-US" altLang="en-US" sz="2800" b="0" i="0" u="none" strike="noStrike" cap="none" normalizeH="0" baseline="0" dirty="0" err="1">
                <a:ln>
                  <a:noFill/>
                </a:ln>
                <a:solidFill>
                  <a:srgbClr val="1F1F1F"/>
                </a:solidFill>
                <a:effectLst/>
                <a:latin typeface="Helvetica Neue" panose="02000503000000020004" pitchFamily="2" charset="0"/>
              </a:rPr>
              <a:t>llawlyfr</a:t>
            </a:r>
            <a:r>
              <a:rPr kumimoji="0" lang="en-US" altLang="en-US" sz="2100" b="0" i="0" u="none" strike="noStrike" cap="none" normalizeH="0" baseline="0" dirty="0">
                <a:ln>
                  <a:noFill/>
                </a:ln>
                <a:solidFill>
                  <a:srgbClr val="1F1F1F"/>
                </a:solidFill>
                <a:effectLst/>
                <a:latin typeface="Helvetica Neue" panose="02000503000000020004" pitchFamily="2"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1250FA-934F-184F-374C-B4C91269B521}"/>
              </a:ext>
            </a:extLst>
          </p:cNvPr>
          <p:cNvSpPr>
            <a:spLocks noGrp="1"/>
          </p:cNvSpPr>
          <p:nvPr>
            <p:ph type="title"/>
          </p:nvPr>
        </p:nvSpPr>
        <p:spPr/>
        <p:txBody>
          <a:bodyPr/>
          <a:lstStyle/>
          <a:p>
            <a:endParaRPr lang="en-US"/>
          </a:p>
        </p:txBody>
      </p:sp>
      <p:sp>
        <p:nvSpPr>
          <p:cNvPr id="8" name="Content Placeholder 7">
            <a:extLst>
              <a:ext uri="{FF2B5EF4-FFF2-40B4-BE49-F238E27FC236}">
                <a16:creationId xmlns:a16="http://schemas.microsoft.com/office/drawing/2014/main" id="{946708D6-2F22-558C-F516-4242AFEC91AC}"/>
              </a:ext>
            </a:extLst>
          </p:cNvPr>
          <p:cNvSpPr>
            <a:spLocks noGrp="1"/>
          </p:cNvSpPr>
          <p:nvPr>
            <p:ph idx="1"/>
          </p:nvPr>
        </p:nvSpPr>
        <p:spPr/>
        <p:txBody>
          <a:bodyPr/>
          <a:lstStyle/>
          <a:p>
            <a:pPr marL="0" indent="0">
              <a:buNone/>
            </a:pPr>
            <a:r>
              <a:rPr lang="en-GB" sz="3200" b="1" dirty="0" err="1">
                <a:latin typeface="Arial" panose="020B0604020202020204" pitchFamily="34" charset="0"/>
              </a:rPr>
              <a:t>Meini</a:t>
            </a:r>
            <a:r>
              <a:rPr lang="en-GB" sz="3200" b="1" dirty="0">
                <a:latin typeface="Arial" panose="020B0604020202020204" pitchFamily="34" charset="0"/>
              </a:rPr>
              <a:t> </a:t>
            </a:r>
            <a:r>
              <a:rPr lang="en-GB" sz="3200" b="1" dirty="0" err="1">
                <a:latin typeface="Arial" panose="020B0604020202020204" pitchFamily="34" charset="0"/>
              </a:rPr>
              <a:t>Prawf</a:t>
            </a:r>
            <a:r>
              <a:rPr lang="en-GB" sz="3200" b="1" dirty="0">
                <a:latin typeface="Arial" panose="020B0604020202020204" pitchFamily="34" charset="0"/>
              </a:rPr>
              <a:t> </a:t>
            </a:r>
            <a:r>
              <a:rPr lang="en-GB" sz="3200" b="1" dirty="0" err="1">
                <a:latin typeface="Arial" panose="020B0604020202020204" pitchFamily="34" charset="0"/>
              </a:rPr>
              <a:t>Asesu</a:t>
            </a:r>
            <a:endParaRPr lang="en-GB" sz="3200" b="1" dirty="0"/>
          </a:p>
          <a:p>
            <a:r>
              <a:rPr lang="en-GB" dirty="0">
                <a:solidFill>
                  <a:srgbClr val="000000"/>
                </a:solidFill>
                <a:latin typeface="Arial" panose="020B0604020202020204" pitchFamily="34" charset="0"/>
              </a:rPr>
              <a:t>Gall y </a:t>
            </a:r>
            <a:r>
              <a:rPr lang="en-GB" dirty="0" err="1">
                <a:solidFill>
                  <a:srgbClr val="000000"/>
                </a:solidFill>
                <a:latin typeface="Arial" panose="020B0604020202020204" pitchFamily="34" charset="0"/>
              </a:rPr>
              <a:t>dysgwr</a:t>
            </a:r>
            <a:r>
              <a:rPr lang="en-GB" dirty="0">
                <a:solidFill>
                  <a:srgbClr val="000000"/>
                </a:solidFill>
                <a:latin typeface="Arial" panose="020B0604020202020204" pitchFamily="34" charset="0"/>
              </a:rPr>
              <a:t>: </a:t>
            </a:r>
          </a:p>
          <a:p>
            <a:r>
              <a:rPr lang="en-GB" dirty="0">
                <a:solidFill>
                  <a:srgbClr val="000000"/>
                </a:solidFill>
                <a:latin typeface="Arial" panose="020B0604020202020204" pitchFamily="34" charset="0"/>
              </a:rPr>
              <a:t>1.5.1. </a:t>
            </a:r>
            <a:r>
              <a:rPr lang="en-GB" dirty="0" err="1">
                <a:solidFill>
                  <a:srgbClr val="000000"/>
                </a:solidFill>
                <a:latin typeface="Arial" panose="020B0604020202020204" pitchFamily="34" charset="0"/>
              </a:rPr>
              <a:t>Werthuso’n</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bersonol</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ar</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ddadansoddi</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mewn</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asesiadau</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gwaith</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cymdeithasol</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trwy</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adfyfyrio</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beirniadol</a:t>
            </a:r>
            <a:r>
              <a:rPr lang="en-GB" dirty="0">
                <a:solidFill>
                  <a:srgbClr val="000000"/>
                </a:solidFill>
                <a:latin typeface="Arial" panose="020B0604020202020204" pitchFamily="34" charset="0"/>
              </a:rPr>
              <a:t>.</a:t>
            </a:r>
          </a:p>
          <a:p>
            <a:r>
              <a:rPr lang="en-GB" dirty="0">
                <a:solidFill>
                  <a:srgbClr val="000000"/>
                </a:solidFill>
                <a:latin typeface="Arial" panose="020B0604020202020204" pitchFamily="34" charset="0"/>
              </a:rPr>
              <a:t>1.5.2. </a:t>
            </a:r>
            <a:r>
              <a:rPr lang="en-GB" dirty="0" err="1">
                <a:solidFill>
                  <a:srgbClr val="000000"/>
                </a:solidFill>
                <a:latin typeface="Arial" panose="020B0604020202020204" pitchFamily="34" charset="0"/>
              </a:rPr>
              <a:t>Werthuso</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arfer</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personol</a:t>
            </a:r>
            <a:r>
              <a:rPr lang="en-GB" dirty="0">
                <a:solidFill>
                  <a:srgbClr val="000000"/>
                </a:solidFill>
                <a:latin typeface="Arial" panose="020B0604020202020204" pitchFamily="34" charset="0"/>
              </a:rPr>
              <a:t> o </a:t>
            </a:r>
            <a:r>
              <a:rPr lang="en-GB" dirty="0" err="1">
                <a:solidFill>
                  <a:srgbClr val="000000"/>
                </a:solidFill>
                <a:latin typeface="Arial" panose="020B0604020202020204" pitchFamily="34" charset="0"/>
              </a:rPr>
              <a:t>ddadansoddi</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mewn</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asesiadau</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gwaith</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cymdeithasol</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i</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adnabod</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cryfderau</a:t>
            </a:r>
            <a:r>
              <a:rPr lang="en-GB" dirty="0">
                <a:solidFill>
                  <a:srgbClr val="000000"/>
                </a:solidFill>
                <a:latin typeface="Arial" panose="020B0604020202020204" pitchFamily="34" charset="0"/>
              </a:rPr>
              <a:t> a </a:t>
            </a:r>
            <a:r>
              <a:rPr lang="en-GB" dirty="0" err="1">
                <a:solidFill>
                  <a:srgbClr val="000000"/>
                </a:solidFill>
                <a:latin typeface="Arial" panose="020B0604020202020204" pitchFamily="34" charset="0"/>
              </a:rPr>
              <a:t>meysydd</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dysgu</a:t>
            </a:r>
            <a:r>
              <a:rPr lang="en-GB" dirty="0">
                <a:solidFill>
                  <a:srgbClr val="000000"/>
                </a:solidFill>
                <a:latin typeface="Arial" panose="020B0604020202020204" pitchFamily="34" charset="0"/>
              </a:rPr>
              <a:t> a </a:t>
            </a:r>
            <a:r>
              <a:rPr lang="en-GB" dirty="0" err="1">
                <a:solidFill>
                  <a:srgbClr val="000000"/>
                </a:solidFill>
                <a:latin typeface="Arial" panose="020B0604020202020204" pitchFamily="34" charset="0"/>
              </a:rPr>
              <a:t>datblygiad</a:t>
            </a:r>
            <a:r>
              <a:rPr lang="en-GB" dirty="0">
                <a:solidFill>
                  <a:srgbClr val="000000"/>
                </a:solidFill>
                <a:latin typeface="Arial" panose="020B0604020202020204" pitchFamily="34" charset="0"/>
              </a:rPr>
              <a:t>.</a:t>
            </a:r>
          </a:p>
          <a:p>
            <a:r>
              <a:rPr lang="en-GB" dirty="0">
                <a:solidFill>
                  <a:srgbClr val="000000"/>
                </a:solidFill>
                <a:latin typeface="Arial" panose="020B0604020202020204" pitchFamily="34" charset="0"/>
              </a:rPr>
              <a:t>1.5.3. </a:t>
            </a:r>
            <a:r>
              <a:rPr lang="en-GB" dirty="0" err="1">
                <a:solidFill>
                  <a:srgbClr val="000000"/>
                </a:solidFill>
                <a:latin typeface="Arial" panose="020B0604020202020204" pitchFamily="34" charset="0"/>
              </a:rPr>
              <a:t>Gynhyrchu</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cynllun</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dysgu</a:t>
            </a:r>
            <a:r>
              <a:rPr lang="en-GB" dirty="0">
                <a:solidFill>
                  <a:srgbClr val="000000"/>
                </a:solidFill>
                <a:latin typeface="Arial" panose="020B0604020202020204" pitchFamily="34" charset="0"/>
              </a:rPr>
              <a:t> a </a:t>
            </a:r>
            <a:r>
              <a:rPr lang="en-GB" dirty="0" err="1">
                <a:solidFill>
                  <a:srgbClr val="000000"/>
                </a:solidFill>
                <a:latin typeface="Arial" panose="020B0604020202020204" pitchFamily="34" charset="0"/>
              </a:rPr>
              <a:t>datblygu</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proffesiynol</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ei</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hun</a:t>
            </a:r>
            <a:r>
              <a:rPr lang="en-GB" dirty="0">
                <a:solidFill>
                  <a:srgbClr val="000000"/>
                </a:solidFill>
                <a:latin typeface="Arial" panose="020B0604020202020204" pitchFamily="34" charset="0"/>
              </a:rPr>
              <a:t>.</a:t>
            </a:r>
          </a:p>
          <a:p>
            <a:endParaRPr lang="en-US" dirty="0"/>
          </a:p>
        </p:txBody>
      </p:sp>
      <p:sp>
        <p:nvSpPr>
          <p:cNvPr id="5" name="Footer Placeholder 4">
            <a:extLst>
              <a:ext uri="{FF2B5EF4-FFF2-40B4-BE49-F238E27FC236}">
                <a16:creationId xmlns:a16="http://schemas.microsoft.com/office/drawing/2014/main" id="{9A177D3B-5D40-B0CE-0F19-F945C1D4F622}"/>
              </a:ext>
            </a:extLst>
          </p:cNvPr>
          <p:cNvSpPr>
            <a:spLocks noGrp="1"/>
          </p:cNvSpPr>
          <p:nvPr>
            <p:ph type="ftr" sz="quarter" idx="11"/>
          </p:nvPr>
        </p:nvSpPr>
        <p:spPr/>
        <p:txBody>
          <a:bodyPr/>
          <a:lstStyle/>
          <a:p>
            <a:r>
              <a:rPr lang="en-US"/>
              <a:t>PORTH AGORED Consolidation of Social Work Practice</a:t>
            </a:r>
            <a:endParaRPr lang="en-US" dirty="0"/>
          </a:p>
        </p:txBody>
      </p:sp>
      <p:sp>
        <p:nvSpPr>
          <p:cNvPr id="6" name="Slide Number Placeholder 5">
            <a:extLst>
              <a:ext uri="{FF2B5EF4-FFF2-40B4-BE49-F238E27FC236}">
                <a16:creationId xmlns:a16="http://schemas.microsoft.com/office/drawing/2014/main" id="{AB9BD359-4AB2-8DF6-2A58-7586E7948507}"/>
              </a:ext>
            </a:extLst>
          </p:cNvPr>
          <p:cNvSpPr>
            <a:spLocks noGrp="1"/>
          </p:cNvSpPr>
          <p:nvPr>
            <p:ph type="sldNum" sz="quarter" idx="12"/>
          </p:nvPr>
        </p:nvSpPr>
        <p:spPr/>
        <p:txBody>
          <a:bodyPr/>
          <a:lstStyle/>
          <a:p>
            <a:fld id="{35470E4D-CFB8-FE4B-A9A4-B32541D0D757}" type="slidenum">
              <a:rPr lang="en-US" smtClean="0"/>
              <a:t>24</a:t>
            </a:fld>
            <a:endParaRPr lang="en-US" dirty="0"/>
          </a:p>
        </p:txBody>
      </p:sp>
    </p:spTree>
    <p:extLst>
      <p:ext uri="{BB962C8B-B14F-4D97-AF65-F5344CB8AC3E}">
        <p14:creationId xmlns:p14="http://schemas.microsoft.com/office/powerpoint/2010/main" val="33615177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5139266" y="23149"/>
            <a:ext cx="6747933" cy="2037144"/>
          </a:xfrm>
        </p:spPr>
        <p:txBody>
          <a:bodyPr vert="horz" lIns="91440" tIns="45720" rIns="91440" bIns="45720" rtlCol="0" anchor="ctr">
            <a:normAutofit/>
          </a:bodyPr>
          <a:lstStyle/>
          <a:p>
            <a:r>
              <a:rPr lang="en-US" sz="5400" kern="1200" dirty="0">
                <a:solidFill>
                  <a:schemeClr val="tx1"/>
                </a:solidFill>
                <a:latin typeface="+mj-lt"/>
                <a:ea typeface="+mj-ea"/>
                <a:cs typeface="+mj-cs"/>
              </a:rPr>
              <a:t>Dadansoddi wrth Asesu</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800" dirty="0"/>
              <a:t>Er mwyn cynnal asesiad sy’n gywir ac yn rymusol mae angen i weithwyr ddatblygu ystod o sgiliau gan gynnwys: </a:t>
            </a:r>
          </a:p>
          <a:p>
            <a:pPr marL="457200" indent="-457200">
              <a:lnSpc>
                <a:spcPct val="90000"/>
              </a:lnSpc>
              <a:spcAft>
                <a:spcPts val="600"/>
              </a:spcAft>
              <a:buFont typeface="Arial" panose="020B0604020202020204" pitchFamily="34" charset="0"/>
              <a:buChar char="•"/>
            </a:pPr>
            <a:r>
              <a:rPr lang="en-US" sz="2800" dirty="0"/>
              <a:t>Cyfathrebu</a:t>
            </a:r>
          </a:p>
          <a:p>
            <a:pPr marL="457200" indent="-457200">
              <a:lnSpc>
                <a:spcPct val="90000"/>
              </a:lnSpc>
              <a:spcAft>
                <a:spcPts val="600"/>
              </a:spcAft>
              <a:buFont typeface="Arial" panose="020B0604020202020204" pitchFamily="34" charset="0"/>
              <a:buChar char="•"/>
            </a:pPr>
            <a:r>
              <a:rPr lang="en-US" sz="2800" dirty="0" err="1"/>
              <a:t>Negodi</a:t>
            </a:r>
            <a:r>
              <a:rPr lang="en-US" sz="2800" dirty="0"/>
              <a:t> (negotiation)</a:t>
            </a:r>
          </a:p>
          <a:p>
            <a:pPr marL="457200" indent="-457200">
              <a:lnSpc>
                <a:spcPct val="90000"/>
              </a:lnSpc>
              <a:spcAft>
                <a:spcPts val="600"/>
              </a:spcAft>
              <a:buFont typeface="Arial" panose="020B0604020202020204" pitchFamily="34" charset="0"/>
              <a:buChar char="•"/>
            </a:pPr>
            <a:r>
              <a:rPr lang="en-US" sz="2800" dirty="0"/>
              <a:t>Gwneud Penderfyniadau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25</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pic>
        <p:nvPicPr>
          <p:cNvPr id="7" name="Picture 6" descr="Pen placed on top of a signature line">
            <a:extLst>
              <a:ext uri="{FF2B5EF4-FFF2-40B4-BE49-F238E27FC236}">
                <a16:creationId xmlns:a16="http://schemas.microsoft.com/office/drawing/2014/main" id="{32A67B5A-1930-E527-CCEB-CC9769BE8E05}"/>
              </a:ext>
            </a:extLst>
          </p:cNvPr>
          <p:cNvPicPr>
            <a:picLocks noChangeAspect="1"/>
          </p:cNvPicPr>
          <p:nvPr/>
        </p:nvPicPr>
        <p:blipFill>
          <a:blip r:embed="rId3"/>
          <a:srcRect l="55225" r="5330" b="-2"/>
          <a:stretch>
            <a:fillRect/>
          </a:stretch>
        </p:blipFill>
        <p:spPr>
          <a:xfrm>
            <a:off x="0" y="0"/>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Tree>
    <p:extLst>
      <p:ext uri="{BB962C8B-B14F-4D97-AF65-F5344CB8AC3E}">
        <p14:creationId xmlns:p14="http://schemas.microsoft.com/office/powerpoint/2010/main" val="4949128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466722" y="586855"/>
            <a:ext cx="3201366" cy="3387497"/>
          </a:xfrm>
        </p:spPr>
        <p:txBody>
          <a:bodyPr anchor="b">
            <a:normAutofit/>
          </a:bodyPr>
          <a:lstStyle/>
          <a:p>
            <a:pPr algn="r"/>
            <a:r>
              <a:rPr lang="en-US" sz="4000" b="1" dirty="0" err="1">
                <a:solidFill>
                  <a:srgbClr val="FFFFFF"/>
                </a:solidFill>
              </a:rPr>
              <a:t>Dadansoddi</a:t>
            </a:r>
            <a:r>
              <a:rPr lang="en-US" sz="4000" b="1" dirty="0">
                <a:solidFill>
                  <a:srgbClr val="FFFFFF"/>
                </a:solidFill>
              </a:rPr>
              <a:t> </a:t>
            </a:r>
            <a:r>
              <a:rPr lang="en-US" sz="4000" b="1" dirty="0" err="1">
                <a:solidFill>
                  <a:srgbClr val="FFFFFF"/>
                </a:solidFill>
              </a:rPr>
              <a:t>wrth</a:t>
            </a:r>
            <a:r>
              <a:rPr lang="en-US" sz="4000" b="1" dirty="0">
                <a:solidFill>
                  <a:srgbClr val="FFFFFF"/>
                </a:solidFill>
              </a:rPr>
              <a:t> </a:t>
            </a:r>
            <a:r>
              <a:rPr lang="en-US" sz="4000" b="1" dirty="0" err="1">
                <a:solidFill>
                  <a:srgbClr val="FFFFFF"/>
                </a:solidFill>
              </a:rPr>
              <a:t>Asesu</a:t>
            </a:r>
            <a:endParaRPr lang="en-US" sz="4000" b="1" dirty="0">
              <a:solidFill>
                <a:srgbClr val="FFFFFF"/>
              </a:solidFill>
            </a:endParaRPr>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PORTH AGORED Consolidation of Social Work Practice</a:t>
            </a:r>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398381" y="335666"/>
            <a:ext cx="7454096" cy="6082787"/>
          </a:xfrm>
        </p:spPr>
        <p:txBody>
          <a:bodyPr anchor="ctr">
            <a:noAutofit/>
          </a:bodyPr>
          <a:lstStyle/>
          <a:p>
            <a:pPr marL="0" indent="0" defTabSz="621792">
              <a:spcAft>
                <a:spcPts val="600"/>
              </a:spcAft>
              <a:buNone/>
            </a:pPr>
            <a:r>
              <a:rPr lang="en-GB" sz="2000" dirty="0">
                <a:cs typeface="Arial" panose="020B0604020202020204" pitchFamily="34" charset="0"/>
              </a:rPr>
              <a:t>Yn </a:t>
            </a:r>
            <a:r>
              <a:rPr lang="en-GB" sz="2000" dirty="0" err="1">
                <a:cs typeface="Arial" panose="020B0604020202020204" pitchFamily="34" charset="0"/>
              </a:rPr>
              <a:t>arwain</a:t>
            </a:r>
            <a:r>
              <a:rPr lang="en-GB" sz="2000" dirty="0">
                <a:cs typeface="Arial" panose="020B0604020202020204" pitchFamily="34" charset="0"/>
              </a:rPr>
              <a:t> at</a:t>
            </a:r>
            <a:r>
              <a:rPr lang="en-GB" sz="2000" kern="1200" dirty="0">
                <a:ea typeface="+mn-ea"/>
                <a:cs typeface="Arial" panose="020B0604020202020204" pitchFamily="34" charset="0"/>
              </a:rPr>
              <a:t>:</a:t>
            </a:r>
          </a:p>
          <a:p>
            <a:pPr marL="342900" indent="-342900" defTabSz="621792">
              <a:spcAft>
                <a:spcPts val="600"/>
              </a:spcAft>
              <a:buFont typeface="Arial" panose="020B0604020202020204" pitchFamily="34" charset="0"/>
              <a:buChar char="•"/>
            </a:pPr>
            <a:r>
              <a:rPr lang="en-GB" sz="2000" dirty="0" err="1">
                <a:cs typeface="Arial" panose="020B0604020202020204" pitchFamily="34" charset="0"/>
              </a:rPr>
              <a:t>Gynllunio</a:t>
            </a:r>
            <a:r>
              <a:rPr lang="en-GB" sz="2000" dirty="0">
                <a:cs typeface="Arial" panose="020B0604020202020204" pitchFamily="34" charset="0"/>
              </a:rPr>
              <a:t> </a:t>
            </a:r>
            <a:r>
              <a:rPr lang="en-GB" sz="2000" dirty="0" err="1">
                <a:cs typeface="Arial" panose="020B0604020202020204" pitchFamily="34" charset="0"/>
              </a:rPr>
              <a:t>gwaith</a:t>
            </a:r>
            <a:r>
              <a:rPr lang="en-GB" sz="2000" dirty="0">
                <a:cs typeface="Arial" panose="020B0604020202020204" pitchFamily="34" charset="0"/>
              </a:rPr>
              <a:t> yn y </a:t>
            </a:r>
            <a:r>
              <a:rPr lang="en-GB" sz="2000" dirty="0" err="1">
                <a:cs typeface="Arial" panose="020B0604020202020204" pitchFamily="34" charset="0"/>
              </a:rPr>
              <a:t>dyfodol</a:t>
            </a:r>
            <a:r>
              <a:rPr lang="en-GB" sz="2000" kern="1200" dirty="0">
                <a:ea typeface="+mn-ea"/>
                <a:cs typeface="Arial" panose="020B0604020202020204" pitchFamily="34" charset="0"/>
              </a:rPr>
              <a:t> </a:t>
            </a:r>
          </a:p>
          <a:p>
            <a:pPr marL="342900" indent="-342900" defTabSz="621792">
              <a:spcAft>
                <a:spcPts val="600"/>
              </a:spcAft>
              <a:buFont typeface="Arial" panose="020B0604020202020204" pitchFamily="34" charset="0"/>
              <a:buChar char="•"/>
            </a:pPr>
            <a:r>
              <a:rPr lang="en-GB" sz="2000" dirty="0" err="1">
                <a:cs typeface="Arial" panose="020B0604020202020204" pitchFamily="34" charset="0"/>
              </a:rPr>
              <a:t>Gwneud</a:t>
            </a:r>
            <a:r>
              <a:rPr lang="en-GB" sz="2000" dirty="0">
                <a:cs typeface="Arial" panose="020B0604020202020204" pitchFamily="34" charset="0"/>
              </a:rPr>
              <a:t> </a:t>
            </a:r>
            <a:r>
              <a:rPr lang="en-GB" sz="2000" dirty="0" err="1">
                <a:cs typeface="Arial" panose="020B0604020202020204" pitchFamily="34" charset="0"/>
              </a:rPr>
              <a:t>synnwyr</a:t>
            </a:r>
            <a:r>
              <a:rPr lang="en-GB" sz="2000" dirty="0">
                <a:cs typeface="Arial" panose="020B0604020202020204" pitchFamily="34" charset="0"/>
              </a:rPr>
              <a:t> </a:t>
            </a:r>
            <a:r>
              <a:rPr lang="en-GB" sz="2000" dirty="0" err="1">
                <a:cs typeface="Arial" panose="020B0604020202020204" pitchFamily="34" charset="0"/>
              </a:rPr>
              <a:t>o’r</a:t>
            </a:r>
            <a:r>
              <a:rPr lang="en-GB" sz="2000" dirty="0">
                <a:cs typeface="Arial" panose="020B0604020202020204" pitchFamily="34" charset="0"/>
              </a:rPr>
              <a:t> </a:t>
            </a:r>
            <a:r>
              <a:rPr lang="en-GB" sz="2000" dirty="0" err="1">
                <a:cs typeface="Arial" panose="020B0604020202020204" pitchFamily="34" charset="0"/>
              </a:rPr>
              <a:t>sefyllfa</a:t>
            </a:r>
            <a:endParaRPr lang="en-GB" sz="20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2000" dirty="0" err="1">
                <a:cs typeface="Arial" panose="020B0604020202020204" pitchFamily="34" charset="0"/>
              </a:rPr>
              <a:t>G</a:t>
            </a:r>
            <a:r>
              <a:rPr lang="en-GB" sz="2000" kern="1200" dirty="0" err="1">
                <a:ea typeface="+mn-ea"/>
                <a:cs typeface="Arial" panose="020B0604020202020204" pitchFamily="34" charset="0"/>
              </a:rPr>
              <a:t>reu</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darlun</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o’r</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hyn</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sy’n</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digwydd</a:t>
            </a:r>
            <a:endParaRPr lang="en-GB" sz="20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2000" kern="1200" dirty="0" err="1">
                <a:ea typeface="+mn-ea"/>
                <a:cs typeface="Arial" panose="020B0604020202020204" pitchFamily="34" charset="0"/>
              </a:rPr>
              <a:t>Ddeall</a:t>
            </a:r>
            <a:r>
              <a:rPr lang="en-GB" sz="2000" kern="1200" dirty="0">
                <a:ea typeface="+mn-ea"/>
                <a:cs typeface="Arial" panose="020B0604020202020204" pitchFamily="34" charset="0"/>
              </a:rPr>
              <a:t> y </a:t>
            </a:r>
            <a:r>
              <a:rPr lang="en-GB" sz="2000" kern="1200" dirty="0" err="1">
                <a:ea typeface="+mn-ea"/>
                <a:cs typeface="Arial" panose="020B0604020202020204" pitchFamily="34" charset="0"/>
              </a:rPr>
              <a:t>sefyllfa</a:t>
            </a:r>
            <a:r>
              <a:rPr lang="en-GB" sz="2000" kern="1200" dirty="0">
                <a:ea typeface="+mn-ea"/>
                <a:cs typeface="Arial" panose="020B0604020202020204" pitchFamily="34" charset="0"/>
              </a:rPr>
              <a:t> </a:t>
            </a:r>
            <a:r>
              <a:rPr lang="en-GB" sz="2000" dirty="0">
                <a:cs typeface="Arial" panose="020B0604020202020204" pitchFamily="34" charset="0"/>
              </a:rPr>
              <a:t>o </a:t>
            </a:r>
            <a:r>
              <a:rPr lang="en-GB" sz="2000" dirty="0" err="1">
                <a:cs typeface="Arial" panose="020B0604020202020204" pitchFamily="34" charset="0"/>
              </a:rPr>
              <a:t>safbwynt</a:t>
            </a:r>
            <a:r>
              <a:rPr lang="en-GB" sz="2000" dirty="0">
                <a:cs typeface="Arial" panose="020B0604020202020204" pitchFamily="34" charset="0"/>
              </a:rPr>
              <a:t> </a:t>
            </a:r>
            <a:r>
              <a:rPr lang="en-GB" sz="2000" dirty="0" err="1">
                <a:cs typeface="Arial" panose="020B0604020202020204" pitchFamily="34" charset="0"/>
              </a:rPr>
              <a:t>tystiolaeth</a:t>
            </a:r>
            <a:r>
              <a:rPr lang="en-GB" sz="2000" dirty="0">
                <a:cs typeface="Arial" panose="020B0604020202020204" pitchFamily="34" charset="0"/>
              </a:rPr>
              <a:t> </a:t>
            </a:r>
            <a:r>
              <a:rPr lang="en-GB" sz="2000" dirty="0" err="1">
                <a:cs typeface="Arial" panose="020B0604020202020204" pitchFamily="34" charset="0"/>
              </a:rPr>
              <a:t>ymarfer</a:t>
            </a:r>
            <a:endParaRPr lang="en-GB" sz="2000" dirty="0">
              <a:cs typeface="Arial" panose="020B0604020202020204" pitchFamily="34" charset="0"/>
            </a:endParaRPr>
          </a:p>
          <a:p>
            <a:pPr marL="342900" indent="-342900" defTabSz="621792">
              <a:spcAft>
                <a:spcPts val="600"/>
              </a:spcAft>
              <a:buFont typeface="Arial" panose="020B0604020202020204" pitchFamily="34" charset="0"/>
              <a:buChar char="•"/>
            </a:pPr>
            <a:r>
              <a:rPr lang="en-GB" sz="2000" kern="1200" dirty="0" err="1">
                <a:ea typeface="+mn-ea"/>
                <a:cs typeface="Arial" panose="020B0604020202020204" pitchFamily="34" charset="0"/>
              </a:rPr>
              <a:t>Ddeall</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cymhelliant</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cryfderau</a:t>
            </a:r>
            <a:r>
              <a:rPr lang="en-GB" sz="2000" kern="1200" dirty="0">
                <a:ea typeface="+mn-ea"/>
                <a:cs typeface="Arial" panose="020B0604020202020204" pitchFamily="34" charset="0"/>
              </a:rPr>
              <a:t> ac </a:t>
            </a:r>
            <a:r>
              <a:rPr lang="en-GB" sz="2000" kern="1200" dirty="0" err="1">
                <a:ea typeface="+mn-ea"/>
                <a:cs typeface="Arial" panose="020B0604020202020204" pitchFamily="34" charset="0"/>
              </a:rPr>
              <a:t>adnoddau</a:t>
            </a:r>
            <a:r>
              <a:rPr lang="en-GB" sz="2000" kern="1200" dirty="0">
                <a:ea typeface="+mn-ea"/>
                <a:cs typeface="Arial" panose="020B0604020202020204" pitchFamily="34" charset="0"/>
              </a:rPr>
              <a:t> </a:t>
            </a:r>
          </a:p>
          <a:p>
            <a:pPr marL="342900" indent="-342900" defTabSz="621792">
              <a:spcAft>
                <a:spcPts val="600"/>
              </a:spcAft>
              <a:buFont typeface="Arial" panose="020B0604020202020204" pitchFamily="34" charset="0"/>
              <a:buChar char="•"/>
            </a:pPr>
            <a:r>
              <a:rPr lang="en-GB" sz="2000" kern="1200" dirty="0" err="1">
                <a:ea typeface="+mn-ea"/>
                <a:cs typeface="Arial" panose="020B0604020202020204" pitchFamily="34" charset="0"/>
              </a:rPr>
              <a:t>Ddealltwriaeth</a:t>
            </a:r>
            <a:r>
              <a:rPr lang="en-GB" sz="2000" kern="1200" dirty="0">
                <a:ea typeface="+mn-ea"/>
                <a:cs typeface="Arial" panose="020B0604020202020204" pitchFamily="34" charset="0"/>
              </a:rPr>
              <a:t> o </a:t>
            </a:r>
            <a:r>
              <a:rPr lang="en-GB" sz="2000" dirty="0" err="1">
                <a:cs typeface="Arial" panose="020B0604020202020204" pitchFamily="34" charset="0"/>
              </a:rPr>
              <a:t>e</a:t>
            </a:r>
            <a:r>
              <a:rPr lang="en-GB" sz="2000" kern="1200" dirty="0" err="1">
                <a:ea typeface="+mn-ea"/>
                <a:cs typeface="Arial" panose="020B0604020202020204" pitchFamily="34" charset="0"/>
              </a:rPr>
              <a:t>ffaith</a:t>
            </a:r>
            <a:r>
              <a:rPr lang="en-GB" sz="2000" kern="1200" dirty="0">
                <a:ea typeface="+mn-ea"/>
                <a:cs typeface="Arial" panose="020B0604020202020204" pitchFamily="34" charset="0"/>
              </a:rPr>
              <a:t> </a:t>
            </a:r>
            <a:r>
              <a:rPr lang="en-GB" sz="2000" dirty="0" err="1">
                <a:cs typeface="Arial" panose="020B0604020202020204" pitchFamily="34" charset="0"/>
              </a:rPr>
              <a:t>d</a:t>
            </a:r>
            <a:r>
              <a:rPr lang="en-GB" sz="2000" kern="1200" dirty="0" err="1">
                <a:ea typeface="+mn-ea"/>
                <a:cs typeface="Arial" panose="020B0604020202020204" pitchFamily="34" charset="0"/>
              </a:rPr>
              <a:t>iwylliant</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ethnigrwydd</a:t>
            </a:r>
            <a:r>
              <a:rPr lang="en-GB" sz="2000" kern="1200" dirty="0">
                <a:ea typeface="+mn-ea"/>
                <a:cs typeface="Arial" panose="020B0604020202020204" pitchFamily="34" charset="0"/>
              </a:rPr>
              <a:t> a </a:t>
            </a:r>
            <a:r>
              <a:rPr lang="en-GB" sz="2000" kern="1200" dirty="0" err="1">
                <a:ea typeface="+mn-ea"/>
                <a:cs typeface="Arial" panose="020B0604020202020204" pitchFamily="34" charset="0"/>
              </a:rPr>
              <a:t>chrefydd</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ar</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anghenion</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darpariaeth</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gwasanaeth</a:t>
            </a:r>
            <a:endParaRPr lang="en-GB" sz="20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2000" dirty="0" err="1">
                <a:cs typeface="Arial" panose="020B0604020202020204" pitchFamily="34" charset="0"/>
              </a:rPr>
              <a:t>D</a:t>
            </a:r>
            <a:r>
              <a:rPr lang="en-GB" sz="2000" kern="1200" dirty="0" err="1">
                <a:ea typeface="+mn-ea"/>
                <a:cs typeface="Arial" panose="020B0604020202020204" pitchFamily="34" charset="0"/>
              </a:rPr>
              <a:t>rafod</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pryderon</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dabtblygiad</a:t>
            </a:r>
            <a:r>
              <a:rPr lang="en-GB" sz="2000" kern="1200" dirty="0">
                <a:ea typeface="+mn-ea"/>
                <a:cs typeface="Arial" panose="020B0604020202020204" pitchFamily="34" charset="0"/>
              </a:rPr>
              <a:t> a </a:t>
            </a:r>
            <a:r>
              <a:rPr lang="en-GB" sz="2000" kern="1200" dirty="0" err="1">
                <a:ea typeface="+mn-ea"/>
                <a:cs typeface="Arial" panose="020B0604020202020204" pitchFamily="34" charset="0"/>
              </a:rPr>
              <a:t>newid</a:t>
            </a:r>
            <a:endParaRPr lang="en-GB" sz="20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2000" dirty="0" err="1">
                <a:cs typeface="Arial" panose="020B0604020202020204" pitchFamily="34" charset="0"/>
              </a:rPr>
              <a:t>Hwyluso</a:t>
            </a:r>
            <a:r>
              <a:rPr lang="en-GB" sz="2000" dirty="0">
                <a:cs typeface="Arial" panose="020B0604020202020204" pitchFamily="34" charset="0"/>
              </a:rPr>
              <a:t> </a:t>
            </a:r>
            <a:r>
              <a:rPr lang="en-GB" sz="2000" dirty="0" err="1">
                <a:cs typeface="Arial" panose="020B0604020202020204" pitchFamily="34" charset="0"/>
              </a:rPr>
              <a:t>rhannu</a:t>
            </a:r>
            <a:r>
              <a:rPr lang="en-GB" sz="2000" dirty="0">
                <a:cs typeface="Arial" panose="020B0604020202020204" pitchFamily="34" charset="0"/>
              </a:rPr>
              <a:t> </a:t>
            </a:r>
            <a:r>
              <a:rPr lang="en-GB" sz="2000" dirty="0" err="1">
                <a:cs typeface="Arial" panose="020B0604020202020204" pitchFamily="34" charset="0"/>
              </a:rPr>
              <a:t>gwybodaeth</a:t>
            </a:r>
            <a:endParaRPr lang="en-GB" sz="2000" dirty="0">
              <a:cs typeface="Arial" panose="020B0604020202020204" pitchFamily="34" charset="0"/>
            </a:endParaRPr>
          </a:p>
          <a:p>
            <a:pPr marL="342900" indent="-342900" defTabSz="621792">
              <a:spcAft>
                <a:spcPts val="600"/>
              </a:spcAft>
              <a:buFont typeface="Arial" panose="020B0604020202020204" pitchFamily="34" charset="0"/>
              <a:buChar char="•"/>
            </a:pPr>
            <a:r>
              <a:rPr lang="en-GB" sz="2000" kern="1200" dirty="0" err="1">
                <a:ea typeface="+mn-ea"/>
                <a:cs typeface="Arial" panose="020B0604020202020204" pitchFamily="34" charset="0"/>
              </a:rPr>
              <a:t>Lywio</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penderfynniadau</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diogelu</a:t>
            </a:r>
            <a:endParaRPr lang="en-GB" sz="20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2000" kern="1200" dirty="0" err="1">
                <a:ea typeface="+mn-ea"/>
                <a:cs typeface="Arial" panose="020B0604020202020204" pitchFamily="34" charset="0"/>
              </a:rPr>
              <a:t>Ddyrannu</a:t>
            </a:r>
            <a:r>
              <a:rPr lang="en-GB" sz="2000" kern="1200" dirty="0">
                <a:ea typeface="+mn-ea"/>
                <a:cs typeface="Arial" panose="020B0604020202020204" pitchFamily="34" charset="0"/>
              </a:rPr>
              <a:t> </a:t>
            </a:r>
            <a:r>
              <a:rPr lang="en-GB" sz="2000" kern="1200" dirty="0" err="1">
                <a:ea typeface="+mn-ea"/>
                <a:cs typeface="Arial" panose="020B0604020202020204" pitchFamily="34" charset="0"/>
              </a:rPr>
              <a:t>gwasanaethau</a:t>
            </a:r>
            <a:endParaRPr lang="en-GB" sz="20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2000" dirty="0" err="1">
                <a:cs typeface="Arial" panose="020B0604020202020204" pitchFamily="34" charset="0"/>
              </a:rPr>
              <a:t>Fesur</a:t>
            </a:r>
            <a:r>
              <a:rPr lang="en-GB" sz="2000" dirty="0">
                <a:cs typeface="Arial" panose="020B0604020202020204" pitchFamily="34" charset="0"/>
              </a:rPr>
              <a:t> </a:t>
            </a:r>
            <a:r>
              <a:rPr lang="en-GB" sz="2000" dirty="0" err="1">
                <a:cs typeface="Arial" panose="020B0604020202020204" pitchFamily="34" charset="0"/>
              </a:rPr>
              <a:t>cynnydd</a:t>
            </a:r>
            <a:r>
              <a:rPr lang="en-GB" sz="2000" dirty="0">
                <a:cs typeface="Arial" panose="020B0604020202020204" pitchFamily="34" charset="0"/>
              </a:rPr>
              <a:t> </a:t>
            </a:r>
            <a:r>
              <a:rPr lang="en-GB" sz="2000" dirty="0" err="1">
                <a:cs typeface="Arial" panose="020B0604020202020204" pitchFamily="34" charset="0"/>
              </a:rPr>
              <a:t>dros</a:t>
            </a:r>
            <a:r>
              <a:rPr lang="en-GB" sz="2000" dirty="0">
                <a:cs typeface="Arial" panose="020B0604020202020204" pitchFamily="34" charset="0"/>
              </a:rPr>
              <a:t> </a:t>
            </a:r>
            <a:r>
              <a:rPr lang="en-GB" sz="2000" dirty="0" err="1">
                <a:cs typeface="Arial" panose="020B0604020202020204" pitchFamily="34" charset="0"/>
              </a:rPr>
              <a:t>amser</a:t>
            </a:r>
            <a:endParaRPr lang="en-GB" sz="2000" dirty="0">
              <a:cs typeface="Arial" panose="020B0604020202020204" pitchFamily="34" charset="0"/>
            </a:endParaRPr>
          </a:p>
          <a:p>
            <a:r>
              <a:rPr lang="en-US" sz="2000" dirty="0" err="1"/>
              <a:t>Gyfrannu</a:t>
            </a:r>
            <a:r>
              <a:rPr lang="en-US" sz="2000" dirty="0"/>
              <a:t> at </a:t>
            </a:r>
            <a:r>
              <a:rPr lang="en-US" sz="2000" dirty="0" err="1"/>
              <a:t>reoli</a:t>
            </a:r>
            <a:r>
              <a:rPr lang="en-US" sz="2000" dirty="0"/>
              <a:t> a </a:t>
            </a:r>
            <a:r>
              <a:rPr lang="en-US" sz="2000" dirty="0" err="1"/>
              <a:t>datblygu</a:t>
            </a:r>
            <a:r>
              <a:rPr lang="en-US" sz="2000" dirty="0"/>
              <a:t> </a:t>
            </a:r>
            <a:r>
              <a:rPr lang="en-US" sz="2000" dirty="0" err="1"/>
              <a:t>gwasanaethau</a:t>
            </a:r>
            <a:endParaRPr lang="en-US" sz="2000" dirty="0"/>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11704320" y="6455664"/>
            <a:ext cx="448056" cy="365125"/>
          </a:xfrm>
        </p:spPr>
        <p:txBody>
          <a:bodyPr>
            <a:normAutofit/>
          </a:bodyPr>
          <a:lstStyle/>
          <a:p>
            <a:pPr>
              <a:spcAft>
                <a:spcPts val="600"/>
              </a:spcAft>
            </a:pPr>
            <a:fld id="{35470E4D-CFB8-FE4B-A9A4-B32541D0D757}" type="slidenum">
              <a:rPr lang="en-US" sz="1100">
                <a:solidFill>
                  <a:schemeClr val="tx1">
                    <a:lumMod val="50000"/>
                    <a:lumOff val="50000"/>
                  </a:schemeClr>
                </a:solidFill>
              </a:rPr>
              <a:pPr>
                <a:spcAft>
                  <a:spcPts val="600"/>
                </a:spcAft>
              </a:pPr>
              <a:t>26</a:t>
            </a:fld>
            <a:endParaRPr lang="en-US" sz="1100">
              <a:solidFill>
                <a:schemeClr val="tx1">
                  <a:lumMod val="50000"/>
                  <a:lumOff val="50000"/>
                </a:schemeClr>
              </a:solidFill>
            </a:endParaRPr>
          </a:p>
        </p:txBody>
      </p:sp>
    </p:spTree>
    <p:extLst>
      <p:ext uri="{BB962C8B-B14F-4D97-AF65-F5344CB8AC3E}">
        <p14:creationId xmlns:p14="http://schemas.microsoft.com/office/powerpoint/2010/main" val="32945349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t>
            </a:r>
            <a:r>
              <a:rPr lang="en-GB" sz="3600" b="1" dirty="0">
                <a:latin typeface="Arial" panose="020B0604020202020204" pitchFamily="34" charset="0"/>
              </a:rPr>
              <a:t>Dadansoddi wrth Asesu i Lywio Ymyriadau</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a:bodyPr>
          <a:lstStyle/>
          <a:p>
            <a:pPr marL="0" indent="0">
              <a:buNone/>
            </a:pPr>
            <a:r>
              <a:rPr lang="en-GB" sz="2400" b="1" dirty="0"/>
              <a:t>Ymarfer 3 </a:t>
            </a:r>
          </a:p>
          <a:p>
            <a:pPr marL="0" indent="0">
              <a:buNone/>
            </a:pPr>
            <a:r>
              <a:rPr lang="en-GB" sz="2400" b="1" dirty="0"/>
              <a:t>Cwestiwn 1</a:t>
            </a:r>
          </a:p>
          <a:p>
            <a:pPr marL="0" indent="0">
              <a:buNone/>
            </a:pPr>
            <a:r>
              <a:rPr lang="en-GB" sz="2400" dirty="0"/>
              <a:t>Mewn grwpiau bach;</a:t>
            </a:r>
          </a:p>
          <a:p>
            <a:r>
              <a:rPr lang="en-US" sz="2400" dirty="0"/>
              <a:t>Defnyddiwch fodel myfyriol o'ch dewis i edrych yn ôl ar yr hyn rydych wedi'i gyflawni hyd yma o dan y canlyniad dysgu: dadansoddi wrth asesu i lywio ymyriadau. Yn seiliedig ar hyn, ceisiwch nodi a chyfiawnhau eich anghenion dysgu dros y 12 mis nesaf.</a:t>
            </a:r>
          </a:p>
          <a:p>
            <a:r>
              <a:rPr lang="en-GB" sz="2400" b="1" dirty="0">
                <a:effectLst/>
                <a:ea typeface="Calibri" panose="020F0502020204030204" pitchFamily="34" charset="0"/>
                <a:cs typeface="Times New Roman" panose="02020603050405020304" pitchFamily="18" charset="0"/>
              </a:rPr>
              <a:t>Ystyriwch</a:t>
            </a:r>
            <a:r>
              <a:rPr lang="en-GB" sz="2400" dirty="0">
                <a:effectLst/>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O</a:t>
            </a:r>
            <a:r>
              <a:rPr lang="en-GB" sz="2400" dirty="0">
                <a:effectLst/>
                <a:ea typeface="Calibri" panose="020F0502020204030204" pitchFamily="34" charset="0"/>
                <a:cs typeface="Times New Roman" panose="02020603050405020304" pitchFamily="18" charset="0"/>
              </a:rPr>
              <a:t>ruchwyliaeth, dysgu, hyfforddiant, ymchwil a sut mae'r rhain wedi cyfrannu at eich datblygiad proffesiynol? </a:t>
            </a:r>
          </a:p>
          <a:p>
            <a:r>
              <a:rPr lang="en-GB" sz="2400" dirty="0">
                <a:ea typeface="Calibri" panose="020F0502020204030204" pitchFamily="34" charset="0"/>
                <a:cs typeface="Times New Roman" panose="02020603050405020304" pitchFamily="18" charset="0"/>
              </a:rPr>
              <a:t>Efallai y byddai'n ddefnyddiol i chi gofnodi eich atebion yn y llyfr gwaith er mwyn cyfeirio atynt yn y dyfodol.</a:t>
            </a:r>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27</a:t>
            </a:fld>
            <a:endParaRPr lang="en-US" dirty="0"/>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Cydweithio </a:t>
            </a:r>
            <a:r>
              <a:rPr lang="en-GB" sz="3600" b="1" dirty="0">
                <a:latin typeface="Arial" panose="020B0604020202020204" pitchFamily="34" charset="0"/>
              </a:rPr>
              <a:t>ag unigolion </a:t>
            </a:r>
            <a:r>
              <a:rPr lang="en-GB" sz="3600" b="1" dirty="0">
                <a:effectLst/>
                <a:latin typeface="Arial" panose="020B0604020202020204" pitchFamily="34" charset="0"/>
              </a:rPr>
              <a:t>sydd angen gofal a chymorth, eu gofalwyr a gweithwyr proffesiynol eraill</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Canlyniad Dysgu</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4" y="1922147"/>
            <a:ext cx="9678631" cy="4297940"/>
          </a:xfrm>
        </p:spPr>
        <p:txBody>
          <a:bodyPr>
            <a:normAutofit/>
          </a:bodyPr>
          <a:lstStyle/>
          <a:p>
            <a:pPr marL="0" indent="0">
              <a:buNone/>
            </a:pPr>
            <a:r>
              <a:rPr lang="en-GB" sz="3400" dirty="0">
                <a:effectLst/>
                <a:latin typeface="ArialMT"/>
              </a:rPr>
              <a:t>2.3. </a:t>
            </a:r>
            <a:r>
              <a:rPr lang="en-GB" sz="3400" dirty="0" err="1">
                <a:effectLst/>
                <a:latin typeface="ArialMT"/>
              </a:rPr>
              <a:t>Adfyfyrio’n</a:t>
            </a:r>
            <a:r>
              <a:rPr lang="en-GB" sz="3400" dirty="0">
                <a:effectLst/>
                <a:latin typeface="ArialMT"/>
              </a:rPr>
              <a:t> feirniadol ar waith cydweithredol ei hun</a:t>
            </a:r>
            <a:endParaRPr lang="en-GB" sz="3400" dirty="0">
              <a:effectLst/>
            </a:endParaRPr>
          </a:p>
          <a:p>
            <a:pPr marL="0" indent="0">
              <a:buNone/>
            </a:pPr>
            <a:r>
              <a:rPr lang="en-GB" sz="3400" dirty="0">
                <a:effectLst/>
                <a:latin typeface="ArialMT"/>
              </a:rPr>
              <a:t>3.2. </a:t>
            </a:r>
            <a:r>
              <a:rPr lang="en-GB" sz="3400" dirty="0" err="1">
                <a:latin typeface="ArialMT"/>
              </a:rPr>
              <a:t>R</a:t>
            </a:r>
            <a:r>
              <a:rPr lang="en-GB" sz="3400" dirty="0" err="1">
                <a:effectLst/>
                <a:latin typeface="ArialMT"/>
              </a:rPr>
              <a:t>heoli</a:t>
            </a:r>
            <a:r>
              <a:rPr lang="en-GB" sz="3400" dirty="0">
                <a:effectLst/>
                <a:latin typeface="ArialMT"/>
              </a:rPr>
              <a:t> eich rôl fel gweithiwr cymdeithasol mewn sefyllfaoedd </a:t>
            </a:r>
            <a:r>
              <a:rPr lang="en-GB" sz="3400" dirty="0" err="1">
                <a:effectLst/>
                <a:latin typeface="ArialMT"/>
              </a:rPr>
              <a:t>gynyddol</a:t>
            </a:r>
            <a:r>
              <a:rPr lang="en-GB" sz="3400" dirty="0">
                <a:effectLst/>
                <a:latin typeface="ArialMT"/>
              </a:rPr>
              <a:t> </a:t>
            </a:r>
            <a:r>
              <a:rPr lang="en-GB" sz="3400" dirty="0" err="1">
                <a:effectLst/>
                <a:latin typeface="ArialMT"/>
              </a:rPr>
              <a:t>gymhleth</a:t>
            </a:r>
            <a:r>
              <a:rPr lang="en-GB" sz="3400" dirty="0">
                <a:effectLst/>
                <a:latin typeface="ArialMT"/>
              </a:rPr>
              <a:t>.</a:t>
            </a:r>
          </a:p>
          <a:p>
            <a:pPr marL="0" indent="0">
              <a:buNone/>
            </a:pPr>
            <a:endParaRPr lang="en-GB" sz="3400" dirty="0">
              <a:latin typeface="ArialMT"/>
            </a:endParaRPr>
          </a:p>
          <a:p>
            <a:pPr marL="0" lvl="0" indent="0" eaLnBrk="0" fontAlgn="base" hangingPunct="0">
              <a:lnSpc>
                <a:spcPct val="100000"/>
              </a:lnSpc>
              <a:spcBef>
                <a:spcPct val="0"/>
              </a:spcBef>
              <a:spcAft>
                <a:spcPct val="0"/>
              </a:spcAft>
              <a:buNone/>
            </a:pPr>
            <a:r>
              <a:rPr lang="en-US" altLang="en-US" dirty="0">
                <a:solidFill>
                  <a:srgbClr val="1F1F1F"/>
                </a:solidFill>
                <a:latin typeface="Helvetica Neue" panose="02000503000000020004" pitchFamily="2" charset="0"/>
              </a:rPr>
              <a:t>Mae </a:t>
            </a:r>
            <a:r>
              <a:rPr lang="en-US" altLang="en-US" dirty="0" err="1">
                <a:solidFill>
                  <a:srgbClr val="1F1F1F"/>
                </a:solidFill>
                <a:latin typeface="Helvetica Neue" panose="02000503000000020004" pitchFamily="2" charset="0"/>
              </a:rPr>
              <a:t>rhagor</a:t>
            </a:r>
            <a:r>
              <a:rPr lang="en-US" altLang="en-US" dirty="0">
                <a:solidFill>
                  <a:srgbClr val="1F1F1F"/>
                </a:solidFill>
                <a:latin typeface="Helvetica Neue" panose="02000503000000020004" pitchFamily="2" charset="0"/>
              </a:rPr>
              <a:t> o </a:t>
            </a:r>
            <a:r>
              <a:rPr lang="en-US" altLang="en-US" dirty="0" err="1">
                <a:solidFill>
                  <a:srgbClr val="1F1F1F"/>
                </a:solidFill>
                <a:latin typeface="Helvetica Neue" panose="02000503000000020004" pitchFamily="2" charset="0"/>
              </a:rPr>
              <a:t>fanylion</a:t>
            </a:r>
            <a:r>
              <a:rPr lang="en-US" altLang="en-US" dirty="0">
                <a:solidFill>
                  <a:srgbClr val="1F1F1F"/>
                </a:solidFill>
                <a:latin typeface="Helvetica Neue" panose="02000503000000020004" pitchFamily="2" charset="0"/>
              </a:rPr>
              <a:t> am y </a:t>
            </a:r>
            <a:r>
              <a:rPr lang="en-US" altLang="en-US" dirty="0" err="1">
                <a:solidFill>
                  <a:srgbClr val="1F1F1F"/>
                </a:solidFill>
                <a:latin typeface="Helvetica Neue" panose="02000503000000020004" pitchFamily="2" charset="0"/>
              </a:rPr>
              <a:t>meini</a:t>
            </a:r>
            <a:r>
              <a:rPr lang="en-US" altLang="en-US" dirty="0">
                <a:solidFill>
                  <a:srgbClr val="1F1F1F"/>
                </a:solidFill>
                <a:latin typeface="Helvetica Neue" panose="02000503000000020004" pitchFamily="2" charset="0"/>
              </a:rPr>
              <a:t> </a:t>
            </a:r>
            <a:r>
              <a:rPr lang="en-US" altLang="en-US" dirty="0" err="1">
                <a:solidFill>
                  <a:srgbClr val="1F1F1F"/>
                </a:solidFill>
                <a:latin typeface="Helvetica Neue" panose="02000503000000020004" pitchFamily="2" charset="0"/>
              </a:rPr>
              <a:t>prawf</a:t>
            </a:r>
            <a:r>
              <a:rPr lang="en-US" altLang="en-US" dirty="0">
                <a:solidFill>
                  <a:srgbClr val="1F1F1F"/>
                </a:solidFill>
                <a:latin typeface="Helvetica Neue" panose="02000503000000020004" pitchFamily="2" charset="0"/>
              </a:rPr>
              <a:t> </a:t>
            </a:r>
            <a:r>
              <a:rPr lang="en-US" altLang="en-US" dirty="0" err="1">
                <a:solidFill>
                  <a:srgbClr val="1F1F1F"/>
                </a:solidFill>
                <a:latin typeface="Helvetica Neue" panose="02000503000000020004" pitchFamily="2" charset="0"/>
              </a:rPr>
              <a:t>Asesu</a:t>
            </a:r>
            <a:r>
              <a:rPr lang="en-US" altLang="en-US" dirty="0">
                <a:solidFill>
                  <a:srgbClr val="1F1F1F"/>
                </a:solidFill>
                <a:latin typeface="Helvetica Neue" panose="02000503000000020004" pitchFamily="2" charset="0"/>
              </a:rPr>
              <a:t> </a:t>
            </a:r>
            <a:r>
              <a:rPr lang="en-US" altLang="en-US" dirty="0" err="1">
                <a:solidFill>
                  <a:srgbClr val="1F1F1F"/>
                </a:solidFill>
                <a:latin typeface="Helvetica Neue" panose="02000503000000020004" pitchFamily="2" charset="0"/>
              </a:rPr>
              <a:t>i’w</a:t>
            </a:r>
            <a:r>
              <a:rPr lang="en-US" altLang="en-US" dirty="0">
                <a:solidFill>
                  <a:srgbClr val="1F1F1F"/>
                </a:solidFill>
                <a:latin typeface="Helvetica Neue" panose="02000503000000020004" pitchFamily="2" charset="0"/>
              </a:rPr>
              <a:t> </a:t>
            </a:r>
          </a:p>
          <a:p>
            <a:pPr marL="0" lvl="0" indent="0" eaLnBrk="0" fontAlgn="base" hangingPunct="0">
              <a:lnSpc>
                <a:spcPct val="100000"/>
              </a:lnSpc>
              <a:spcBef>
                <a:spcPct val="0"/>
              </a:spcBef>
              <a:spcAft>
                <a:spcPct val="0"/>
              </a:spcAft>
              <a:buNone/>
            </a:pPr>
            <a:r>
              <a:rPr lang="en-US" altLang="en-US" dirty="0" err="1">
                <a:solidFill>
                  <a:srgbClr val="1F1F1F"/>
                </a:solidFill>
                <a:latin typeface="Helvetica Neue" panose="02000503000000020004" pitchFamily="2" charset="0"/>
              </a:rPr>
              <a:t>gweld</a:t>
            </a:r>
            <a:r>
              <a:rPr lang="en-US" altLang="en-US" dirty="0">
                <a:solidFill>
                  <a:srgbClr val="1F1F1F"/>
                </a:solidFill>
                <a:latin typeface="Helvetica Neue" panose="02000503000000020004" pitchFamily="2" charset="0"/>
              </a:rPr>
              <a:t> </a:t>
            </a:r>
            <a:r>
              <a:rPr lang="en-US" altLang="en-US" dirty="0" err="1">
                <a:solidFill>
                  <a:srgbClr val="1F1F1F"/>
                </a:solidFill>
                <a:latin typeface="Helvetica Neue" panose="02000503000000020004" pitchFamily="2" charset="0"/>
              </a:rPr>
              <a:t>yn</a:t>
            </a:r>
            <a:r>
              <a:rPr lang="en-US" altLang="en-US" dirty="0">
                <a:solidFill>
                  <a:srgbClr val="1F1F1F"/>
                </a:solidFill>
                <a:latin typeface="Helvetica Neue" panose="02000503000000020004" pitchFamily="2" charset="0"/>
              </a:rPr>
              <a:t> </a:t>
            </a:r>
            <a:r>
              <a:rPr lang="en-US" altLang="en-US" dirty="0" err="1">
                <a:solidFill>
                  <a:srgbClr val="1F1F1F"/>
                </a:solidFill>
                <a:latin typeface="Helvetica Neue" panose="02000503000000020004" pitchFamily="2" charset="0"/>
              </a:rPr>
              <a:t>atodiad</a:t>
            </a:r>
            <a:r>
              <a:rPr lang="en-US" altLang="en-US" dirty="0">
                <a:solidFill>
                  <a:srgbClr val="1F1F1F"/>
                </a:solidFill>
                <a:latin typeface="Helvetica Neue" panose="02000503000000020004" pitchFamily="2" charset="0"/>
              </a:rPr>
              <a:t> 4 y </a:t>
            </a:r>
            <a:r>
              <a:rPr lang="en-US" altLang="en-US" dirty="0" err="1">
                <a:solidFill>
                  <a:srgbClr val="1F1F1F"/>
                </a:solidFill>
                <a:latin typeface="Helvetica Neue" panose="02000503000000020004" pitchFamily="2" charset="0"/>
              </a:rPr>
              <a:t>llawlyfr</a:t>
            </a:r>
            <a:r>
              <a:rPr lang="en-US" altLang="en-US" sz="2100" dirty="0">
                <a:solidFill>
                  <a:srgbClr val="1F1F1F"/>
                </a:solidFill>
                <a:latin typeface="Helvetica Neue" panose="02000503000000020004" pitchFamily="2" charset="0"/>
              </a:rPr>
              <a:t>.</a:t>
            </a:r>
            <a:endParaRPr lang="en-US" altLang="en-US" sz="1800" dirty="0">
              <a:latin typeface="Arial" panose="020B0604020202020204" pitchFamily="34" charset="0"/>
            </a:endParaRPr>
          </a:p>
          <a:p>
            <a:pPr marL="0" indent="0">
              <a:buNone/>
            </a:pPr>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28</a:t>
            </a:fld>
            <a:endParaRPr lang="en-US" dirty="0"/>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6A73B9A-9FC2-D9BB-7579-4D2AB49DCB8E}"/>
              </a:ext>
            </a:extLst>
          </p:cNvPr>
          <p:cNvSpPr>
            <a:spLocks noGrp="1"/>
          </p:cNvSpPr>
          <p:nvPr>
            <p:ph type="title"/>
          </p:nvPr>
        </p:nvSpPr>
        <p:spPr/>
        <p:txBody>
          <a:bodyPr/>
          <a:lstStyle/>
          <a:p>
            <a:r>
              <a:rPr lang="en-GB" b="1" dirty="0" err="1">
                <a:latin typeface="ArialMT"/>
              </a:rPr>
              <a:t>Meini</a:t>
            </a:r>
            <a:r>
              <a:rPr lang="en-GB" b="1" dirty="0">
                <a:latin typeface="ArialMT"/>
              </a:rPr>
              <a:t> </a:t>
            </a:r>
            <a:r>
              <a:rPr lang="en-GB" b="1" dirty="0" err="1">
                <a:latin typeface="ArialMT"/>
              </a:rPr>
              <a:t>Prawf</a:t>
            </a:r>
            <a:r>
              <a:rPr lang="en-GB" b="1" dirty="0">
                <a:latin typeface="ArialMT"/>
              </a:rPr>
              <a:t> </a:t>
            </a:r>
            <a:r>
              <a:rPr lang="en-GB" b="1" dirty="0" err="1">
                <a:latin typeface="ArialMT"/>
              </a:rPr>
              <a:t>Asesu</a:t>
            </a:r>
            <a:br>
              <a:rPr lang="en-GB" b="1" dirty="0">
                <a:latin typeface="ArialMT"/>
              </a:rPr>
            </a:br>
            <a:endParaRPr lang="en-US" dirty="0"/>
          </a:p>
        </p:txBody>
      </p:sp>
      <p:sp>
        <p:nvSpPr>
          <p:cNvPr id="10" name="Content Placeholder 9">
            <a:extLst>
              <a:ext uri="{FF2B5EF4-FFF2-40B4-BE49-F238E27FC236}">
                <a16:creationId xmlns:a16="http://schemas.microsoft.com/office/drawing/2014/main" id="{45BC9EC2-6667-5238-2F7C-B2D4615F9D5F}"/>
              </a:ext>
            </a:extLst>
          </p:cNvPr>
          <p:cNvSpPr>
            <a:spLocks noGrp="1"/>
          </p:cNvSpPr>
          <p:nvPr>
            <p:ph idx="1"/>
          </p:nvPr>
        </p:nvSpPr>
        <p:spPr>
          <a:xfrm>
            <a:off x="838200" y="1261641"/>
            <a:ext cx="10515600" cy="4915322"/>
          </a:xfrm>
        </p:spPr>
        <p:txBody>
          <a:bodyPr>
            <a:normAutofit fontScale="92500" lnSpcReduction="10000"/>
          </a:bodyPr>
          <a:lstStyle/>
          <a:p>
            <a:pPr marL="0" indent="0">
              <a:buNone/>
            </a:pPr>
            <a:r>
              <a:rPr lang="en-GB" dirty="0">
                <a:latin typeface="ArialMT"/>
              </a:rPr>
              <a:t>Gall y </a:t>
            </a:r>
            <a:r>
              <a:rPr lang="en-GB" dirty="0" err="1">
                <a:latin typeface="ArialMT"/>
              </a:rPr>
              <a:t>dysgwr</a:t>
            </a:r>
            <a:r>
              <a:rPr lang="en-GB" dirty="0">
                <a:latin typeface="ArialMT"/>
              </a:rPr>
              <a:t>: </a:t>
            </a:r>
          </a:p>
          <a:p>
            <a:pPr marL="0" indent="0">
              <a:buNone/>
            </a:pPr>
            <a:r>
              <a:rPr lang="en-GB" dirty="0">
                <a:solidFill>
                  <a:srgbClr val="000000"/>
                </a:solidFill>
                <a:latin typeface="Arial" panose="020B0604020202020204" pitchFamily="34" charset="0"/>
              </a:rPr>
              <a:t>2.3.1 - </a:t>
            </a:r>
            <a:r>
              <a:rPr lang="en-GB" dirty="0" err="1">
                <a:solidFill>
                  <a:srgbClr val="000000"/>
                </a:solidFill>
                <a:latin typeface="ArialMT"/>
              </a:rPr>
              <a:t>Adf</a:t>
            </a:r>
            <a:r>
              <a:rPr lang="en-GB" dirty="0" err="1">
                <a:latin typeface="ArialMT"/>
              </a:rPr>
              <a:t>yfyrio'n</a:t>
            </a:r>
            <a:r>
              <a:rPr lang="en-GB" dirty="0">
                <a:latin typeface="ArialMT"/>
              </a:rPr>
              <a:t> </a:t>
            </a:r>
            <a:r>
              <a:rPr lang="en-GB" dirty="0" err="1">
                <a:latin typeface="ArialMT"/>
              </a:rPr>
              <a:t>feirniadol</a:t>
            </a:r>
            <a:r>
              <a:rPr lang="en-GB" dirty="0">
                <a:latin typeface="ArialMT"/>
              </a:rPr>
              <a:t> </a:t>
            </a:r>
            <a:r>
              <a:rPr lang="en-GB" dirty="0" err="1">
                <a:latin typeface="ArialMT"/>
              </a:rPr>
              <a:t>ar</a:t>
            </a:r>
            <a:r>
              <a:rPr lang="en-GB" dirty="0">
                <a:latin typeface="ArialMT"/>
              </a:rPr>
              <a:t> </a:t>
            </a:r>
            <a:r>
              <a:rPr lang="en-GB" dirty="0" err="1">
                <a:latin typeface="ArialMT"/>
              </a:rPr>
              <a:t>ei</a:t>
            </a:r>
            <a:r>
              <a:rPr lang="en-GB" dirty="0">
                <a:latin typeface="ArialMT"/>
              </a:rPr>
              <a:t> </a:t>
            </a:r>
            <a:r>
              <a:rPr lang="en-GB" dirty="0" err="1">
                <a:latin typeface="ArialMT"/>
              </a:rPr>
              <a:t>berfformiad</a:t>
            </a:r>
            <a:r>
              <a:rPr lang="en-GB" dirty="0">
                <a:latin typeface="ArialMT"/>
              </a:rPr>
              <a:t> </a:t>
            </a:r>
            <a:r>
              <a:rPr lang="en-GB" dirty="0" err="1">
                <a:latin typeface="ArialMT"/>
              </a:rPr>
              <a:t>ei</a:t>
            </a:r>
            <a:r>
              <a:rPr lang="en-GB" dirty="0">
                <a:latin typeface="ArialMT"/>
              </a:rPr>
              <a:t> </a:t>
            </a:r>
            <a:r>
              <a:rPr lang="en-GB" dirty="0" err="1">
                <a:latin typeface="ArialMT"/>
              </a:rPr>
              <a:t>hun</a:t>
            </a:r>
            <a:r>
              <a:rPr lang="en-GB" dirty="0">
                <a:latin typeface="ArialMT"/>
              </a:rPr>
              <a:t> </a:t>
            </a:r>
            <a:r>
              <a:rPr lang="en-GB" dirty="0" err="1">
                <a:latin typeface="ArialMT"/>
              </a:rPr>
              <a:t>wrth</a:t>
            </a:r>
            <a:r>
              <a:rPr lang="en-GB" dirty="0">
                <a:latin typeface="ArialMT"/>
              </a:rPr>
              <a:t> </a:t>
            </a:r>
            <a:r>
              <a:rPr lang="en-GB" dirty="0" err="1">
                <a:latin typeface="ArialMT"/>
              </a:rPr>
              <a:t>gydweithio</a:t>
            </a:r>
            <a:r>
              <a:rPr lang="en-GB" dirty="0">
                <a:latin typeface="ArialMT"/>
              </a:rPr>
              <a:t>, </a:t>
            </a:r>
            <a:r>
              <a:rPr lang="en-GB" dirty="0" err="1">
                <a:latin typeface="ArialMT"/>
              </a:rPr>
              <a:t>gan</a:t>
            </a:r>
            <a:r>
              <a:rPr lang="en-GB" dirty="0">
                <a:latin typeface="ArialMT"/>
              </a:rPr>
              <a:t> nodi </a:t>
            </a:r>
            <a:r>
              <a:rPr lang="en-GB" dirty="0" err="1">
                <a:latin typeface="ArialMT"/>
              </a:rPr>
              <a:t>arfer</a:t>
            </a:r>
            <a:r>
              <a:rPr lang="en-GB" dirty="0">
                <a:latin typeface="ArialMT"/>
              </a:rPr>
              <a:t> da ac </a:t>
            </a:r>
            <a:r>
              <a:rPr lang="en-GB" dirty="0" err="1">
                <a:latin typeface="ArialMT"/>
              </a:rPr>
              <a:t>agweddau</a:t>
            </a:r>
            <a:r>
              <a:rPr lang="en-GB" dirty="0">
                <a:latin typeface="ArialMT"/>
              </a:rPr>
              <a:t>  </a:t>
            </a:r>
            <a:r>
              <a:rPr lang="en-GB" dirty="0" err="1">
                <a:latin typeface="ArialMT"/>
              </a:rPr>
              <a:t>i'w</a:t>
            </a:r>
            <a:r>
              <a:rPr lang="en-GB" dirty="0">
                <a:latin typeface="ArialMT"/>
              </a:rPr>
              <a:t> </a:t>
            </a:r>
            <a:r>
              <a:rPr lang="en-GB" dirty="0" err="1">
                <a:latin typeface="ArialMT"/>
              </a:rPr>
              <a:t>datblygu</a:t>
            </a:r>
            <a:r>
              <a:rPr lang="en-GB" dirty="0">
                <a:latin typeface="ArialMT"/>
              </a:rPr>
              <a:t>, </a:t>
            </a:r>
            <a:r>
              <a:rPr lang="en-GB" dirty="0" err="1">
                <a:latin typeface="ArialMT"/>
              </a:rPr>
              <a:t>wrth</a:t>
            </a:r>
            <a:r>
              <a:rPr lang="en-GB" dirty="0">
                <a:latin typeface="ArialMT"/>
              </a:rPr>
              <a:t> </a:t>
            </a:r>
            <a:r>
              <a:rPr lang="en-GB" dirty="0" err="1">
                <a:latin typeface="ArialMT"/>
              </a:rPr>
              <a:t>gydweithio</a:t>
            </a:r>
            <a:r>
              <a:rPr lang="en-GB" dirty="0">
                <a:latin typeface="ArialMT"/>
              </a:rPr>
              <a:t> </a:t>
            </a:r>
            <a:r>
              <a:rPr lang="en-GB" dirty="0" err="1">
                <a:latin typeface="ArialMT"/>
              </a:rPr>
              <a:t>gyda</a:t>
            </a:r>
            <a:r>
              <a:rPr lang="en-GB" dirty="0">
                <a:latin typeface="ArialMT"/>
              </a:rPr>
              <a:t>: </a:t>
            </a:r>
            <a:r>
              <a:rPr lang="en-GB" dirty="0" err="1">
                <a:latin typeface="ArialMT"/>
              </a:rPr>
              <a:t>phobl</a:t>
            </a:r>
            <a:r>
              <a:rPr lang="en-GB" dirty="0">
                <a:latin typeface="ArialMT"/>
              </a:rPr>
              <a:t> ag </a:t>
            </a:r>
            <a:r>
              <a:rPr lang="en-GB" dirty="0" err="1">
                <a:latin typeface="ArialMT"/>
              </a:rPr>
              <a:t>anghenion</a:t>
            </a:r>
            <a:r>
              <a:rPr lang="en-GB" dirty="0">
                <a:latin typeface="ArialMT"/>
              </a:rPr>
              <a:t> </a:t>
            </a:r>
            <a:r>
              <a:rPr lang="en-GB" dirty="0" err="1">
                <a:latin typeface="ArialMT"/>
              </a:rPr>
              <a:t>gofal</a:t>
            </a:r>
            <a:r>
              <a:rPr lang="en-GB" dirty="0">
                <a:latin typeface="ArialMT"/>
              </a:rPr>
              <a:t> a </a:t>
            </a:r>
            <a:r>
              <a:rPr lang="en-GB" dirty="0" err="1">
                <a:latin typeface="ArialMT"/>
              </a:rPr>
              <a:t>chymorth</a:t>
            </a:r>
            <a:r>
              <a:rPr lang="en-GB" dirty="0">
                <a:latin typeface="ArialMT"/>
              </a:rPr>
              <a:t>, </a:t>
            </a:r>
            <a:r>
              <a:rPr lang="en-GB" dirty="0" err="1">
                <a:latin typeface="ArialMT"/>
              </a:rPr>
              <a:t>gofalwyr</a:t>
            </a:r>
            <a:r>
              <a:rPr lang="en-GB" dirty="0">
                <a:latin typeface="ArialMT"/>
              </a:rPr>
              <a:t>, </a:t>
            </a:r>
            <a:r>
              <a:rPr lang="en-GB" dirty="0" err="1">
                <a:latin typeface="ArialMT"/>
              </a:rPr>
              <a:t>eiriolwyr</a:t>
            </a:r>
            <a:r>
              <a:rPr lang="en-GB" dirty="0">
                <a:latin typeface="ArialMT"/>
              </a:rPr>
              <a:t>, </a:t>
            </a:r>
            <a:r>
              <a:rPr lang="en-GB" dirty="0" err="1">
                <a:latin typeface="ArialMT"/>
              </a:rPr>
              <a:t>cydweithwyr</a:t>
            </a:r>
            <a:r>
              <a:rPr lang="en-GB" dirty="0">
                <a:latin typeface="ArialMT"/>
              </a:rPr>
              <a:t> a </a:t>
            </a:r>
            <a:r>
              <a:rPr lang="en-GB" dirty="0" err="1">
                <a:latin typeface="ArialMT"/>
              </a:rPr>
              <a:t>gweithwyr</a:t>
            </a:r>
            <a:r>
              <a:rPr lang="en-GB" dirty="0">
                <a:latin typeface="ArialMT"/>
              </a:rPr>
              <a:t> </a:t>
            </a:r>
            <a:r>
              <a:rPr lang="en-GB" dirty="0" err="1">
                <a:latin typeface="ArialMT"/>
              </a:rPr>
              <a:t>proffesiynol</a:t>
            </a:r>
            <a:r>
              <a:rPr lang="en-GB" dirty="0">
                <a:latin typeface="ArialMT"/>
              </a:rPr>
              <a:t> </a:t>
            </a:r>
            <a:r>
              <a:rPr lang="en-GB" dirty="0" err="1">
                <a:latin typeface="ArialMT"/>
              </a:rPr>
              <a:t>eraill</a:t>
            </a:r>
            <a:r>
              <a:rPr lang="en-GB" dirty="0">
                <a:latin typeface="ArialMT"/>
              </a:rPr>
              <a:t>.</a:t>
            </a:r>
          </a:p>
          <a:p>
            <a:pPr marL="0" indent="0">
              <a:buNone/>
            </a:pPr>
            <a:r>
              <a:rPr lang="en-GB" dirty="0">
                <a:solidFill>
                  <a:srgbClr val="000000"/>
                </a:solidFill>
                <a:latin typeface="Arial" panose="020B0604020202020204" pitchFamily="34" charset="0"/>
              </a:rPr>
              <a:t>3.2.8. - </a:t>
            </a:r>
            <a:r>
              <a:rPr lang="en-GB" dirty="0" err="1">
                <a:latin typeface="ArialMT"/>
              </a:rPr>
              <a:t>Ddefnyddio</a:t>
            </a:r>
            <a:r>
              <a:rPr lang="en-GB" dirty="0">
                <a:latin typeface="ArialMT"/>
              </a:rPr>
              <a:t> </a:t>
            </a:r>
            <a:r>
              <a:rPr lang="en-GB" dirty="0" err="1">
                <a:latin typeface="ArialMT"/>
              </a:rPr>
              <a:t>goruchwyliaeth</a:t>
            </a:r>
            <a:r>
              <a:rPr lang="en-GB" dirty="0">
                <a:latin typeface="ArialMT"/>
              </a:rPr>
              <a:t> a </a:t>
            </a:r>
            <a:r>
              <a:rPr lang="en-GB" dirty="0" err="1">
                <a:latin typeface="ArialMT"/>
              </a:rPr>
              <a:t>mentora</a:t>
            </a:r>
            <a:r>
              <a:rPr lang="en-GB" dirty="0">
                <a:latin typeface="ArialMT"/>
              </a:rPr>
              <a:t> </a:t>
            </a:r>
            <a:r>
              <a:rPr lang="en-GB" dirty="0" err="1">
                <a:latin typeface="ArialMT"/>
              </a:rPr>
              <a:t>i</a:t>
            </a:r>
            <a:r>
              <a:rPr lang="en-GB" dirty="0">
                <a:latin typeface="ArialMT"/>
              </a:rPr>
              <a:t> </a:t>
            </a:r>
            <a:r>
              <a:rPr lang="en-GB" dirty="0" err="1">
                <a:latin typeface="ArialMT"/>
              </a:rPr>
              <a:t>ystyried</a:t>
            </a:r>
            <a:r>
              <a:rPr lang="en-GB" dirty="0">
                <a:latin typeface="ArialMT"/>
              </a:rPr>
              <a:t> a </a:t>
            </a:r>
            <a:r>
              <a:rPr lang="en-GB" dirty="0" err="1">
                <a:latin typeface="ArialMT"/>
              </a:rPr>
              <a:t>rheoli</a:t>
            </a:r>
            <a:r>
              <a:rPr lang="en-GB" dirty="0">
                <a:latin typeface="ArialMT"/>
              </a:rPr>
              <a:t> </a:t>
            </a:r>
            <a:r>
              <a:rPr lang="en-GB" dirty="0" err="1">
                <a:latin typeface="ArialMT"/>
              </a:rPr>
              <a:t>ymyriadau</a:t>
            </a:r>
            <a:r>
              <a:rPr lang="en-GB" dirty="0">
                <a:latin typeface="ArialMT"/>
              </a:rPr>
              <a:t> a barn </a:t>
            </a:r>
            <a:r>
              <a:rPr lang="en-GB" dirty="0" err="1">
                <a:latin typeface="ArialMT"/>
              </a:rPr>
              <a:t>broffesiynol</a:t>
            </a:r>
            <a:r>
              <a:rPr lang="en-GB" dirty="0">
                <a:latin typeface="ArialMT"/>
              </a:rPr>
              <a:t> </a:t>
            </a:r>
            <a:r>
              <a:rPr lang="en-GB" dirty="0" err="1">
                <a:latin typeface="ArialMT"/>
              </a:rPr>
              <a:t>mewn</a:t>
            </a:r>
            <a:r>
              <a:rPr lang="en-GB" dirty="0">
                <a:latin typeface="ArialMT"/>
              </a:rPr>
              <a:t> </a:t>
            </a:r>
            <a:r>
              <a:rPr lang="en-GB" dirty="0" err="1">
                <a:latin typeface="ArialMT"/>
              </a:rPr>
              <a:t>sefyllfaoedd</a:t>
            </a:r>
            <a:r>
              <a:rPr lang="en-GB" dirty="0">
                <a:latin typeface="ArialMT"/>
              </a:rPr>
              <a:t> </a:t>
            </a:r>
            <a:r>
              <a:rPr lang="en-GB" dirty="0" err="1">
                <a:latin typeface="ArialMT"/>
              </a:rPr>
              <a:t>cymhleth</a:t>
            </a:r>
            <a:endParaRPr lang="en-GB" dirty="0">
              <a:latin typeface="ArialMT"/>
            </a:endParaRPr>
          </a:p>
          <a:p>
            <a:pPr marL="0" indent="0">
              <a:buNone/>
            </a:pPr>
            <a:r>
              <a:rPr lang="en-GB" dirty="0">
                <a:solidFill>
                  <a:srgbClr val="000000"/>
                </a:solidFill>
                <a:latin typeface="Arial" panose="020B0604020202020204" pitchFamily="34" charset="0"/>
              </a:rPr>
              <a:t>3.2.9. - </a:t>
            </a:r>
            <a:r>
              <a:rPr lang="en-GB" dirty="0" err="1">
                <a:solidFill>
                  <a:srgbClr val="000000"/>
                </a:solidFill>
                <a:latin typeface="Arial" panose="020B0604020202020204" pitchFamily="34" charset="0"/>
              </a:rPr>
              <a:t>Adfyfyrio'n</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feirniadol</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ar</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berfformiad</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ei</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hun</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mewn</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sefyllfaoedd</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cymhleth</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i</a:t>
            </a:r>
            <a:r>
              <a:rPr lang="en-GB" dirty="0">
                <a:solidFill>
                  <a:srgbClr val="000000"/>
                </a:solidFill>
                <a:latin typeface="Arial" panose="020B0604020202020204" pitchFamily="34" charset="0"/>
              </a:rPr>
              <a:t>:</a:t>
            </a:r>
          </a:p>
          <a:p>
            <a:pPr marL="0" indent="0">
              <a:buNone/>
            </a:pPr>
            <a:r>
              <a:rPr lang="en-GB" dirty="0">
                <a:solidFill>
                  <a:srgbClr val="000000"/>
                </a:solidFill>
                <a:latin typeface="Arial" panose="020B0604020202020204" pitchFamily="34" charset="0"/>
              </a:rPr>
              <a:t>• Nodi </a:t>
            </a:r>
            <a:r>
              <a:rPr lang="en-GB" dirty="0" err="1">
                <a:solidFill>
                  <a:srgbClr val="000000"/>
                </a:solidFill>
                <a:latin typeface="Arial" panose="020B0604020202020204" pitchFamily="34" charset="0"/>
              </a:rPr>
              <a:t>arferion</a:t>
            </a:r>
            <a:r>
              <a:rPr lang="en-GB" dirty="0">
                <a:solidFill>
                  <a:srgbClr val="000000"/>
                </a:solidFill>
                <a:latin typeface="Arial" panose="020B0604020202020204" pitchFamily="34" charset="0"/>
              </a:rPr>
              <a:t> da</a:t>
            </a:r>
          </a:p>
          <a:p>
            <a:pPr marL="0" indent="0">
              <a:buNone/>
            </a:pPr>
            <a:r>
              <a:rPr lang="en-GB" dirty="0">
                <a:solidFill>
                  <a:srgbClr val="000000"/>
                </a:solidFill>
                <a:latin typeface="Arial" panose="020B0604020202020204" pitchFamily="34" charset="0"/>
              </a:rPr>
              <a:t>• Nodi </a:t>
            </a:r>
            <a:r>
              <a:rPr lang="en-GB" dirty="0" err="1">
                <a:solidFill>
                  <a:srgbClr val="000000"/>
                </a:solidFill>
                <a:latin typeface="Arial" panose="020B0604020202020204" pitchFamily="34" charset="0"/>
              </a:rPr>
              <a:t>agweddau</a:t>
            </a:r>
            <a:r>
              <a:rPr lang="en-GB" dirty="0">
                <a:solidFill>
                  <a:srgbClr val="000000"/>
                </a:solidFill>
                <a:latin typeface="Arial" panose="020B0604020202020204" pitchFamily="34" charset="0"/>
              </a:rPr>
              <a:t> o </a:t>
            </a:r>
            <a:r>
              <a:rPr lang="en-GB" dirty="0" err="1">
                <a:solidFill>
                  <a:srgbClr val="000000"/>
                </a:solidFill>
                <a:latin typeface="Arial" panose="020B0604020202020204" pitchFamily="34" charset="0"/>
              </a:rPr>
              <a:t>ymarfer</a:t>
            </a:r>
            <a:r>
              <a:rPr lang="en-GB" dirty="0">
                <a:solidFill>
                  <a:srgbClr val="000000"/>
                </a:solidFill>
                <a:latin typeface="Arial" panose="020B0604020202020204" pitchFamily="34" charset="0"/>
              </a:rPr>
              <a:t> y </a:t>
            </a:r>
            <a:r>
              <a:rPr lang="en-GB" dirty="0" err="1">
                <a:solidFill>
                  <a:srgbClr val="000000"/>
                </a:solidFill>
                <a:latin typeface="Arial" panose="020B0604020202020204" pitchFamily="34" charset="0"/>
              </a:rPr>
              <a:t>mae</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angen</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eu</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datblygu</a:t>
            </a:r>
            <a:endParaRPr lang="en-GB" dirty="0">
              <a:solidFill>
                <a:srgbClr val="000000"/>
              </a:solidFill>
              <a:latin typeface="Arial" panose="020B0604020202020204" pitchFamily="34" charset="0"/>
            </a:endParaRPr>
          </a:p>
          <a:p>
            <a:pPr marL="0" indent="0">
              <a:buNone/>
            </a:pP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Ddatblygu</a:t>
            </a:r>
            <a:r>
              <a:rPr lang="en-GB" dirty="0">
                <a:solidFill>
                  <a:srgbClr val="000000"/>
                </a:solidFill>
                <a:latin typeface="Arial" panose="020B0604020202020204" pitchFamily="34" charset="0"/>
              </a:rPr>
              <a:t> a </a:t>
            </a:r>
            <a:r>
              <a:rPr lang="en-GB" dirty="0" err="1">
                <a:solidFill>
                  <a:srgbClr val="000000"/>
                </a:solidFill>
                <a:latin typeface="Arial" panose="020B0604020202020204" pitchFamily="34" charset="0"/>
              </a:rPr>
              <a:t>chryfhau</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gwytnwch</a:t>
            </a:r>
            <a:r>
              <a:rPr lang="en-GB" dirty="0">
                <a:solidFill>
                  <a:srgbClr val="000000"/>
                </a:solidFill>
                <a:latin typeface="Arial" panose="020B0604020202020204" pitchFamily="34" charset="0"/>
              </a:rPr>
              <a:t> </a:t>
            </a:r>
            <a:r>
              <a:rPr lang="en-GB" dirty="0" err="1">
                <a:solidFill>
                  <a:srgbClr val="000000"/>
                </a:solidFill>
                <a:latin typeface="Arial" panose="020B0604020202020204" pitchFamily="34" charset="0"/>
              </a:rPr>
              <a:t>personol</a:t>
            </a:r>
            <a:endParaRPr lang="en-US" dirty="0"/>
          </a:p>
          <a:p>
            <a:pPr marL="0" indent="0">
              <a:buNone/>
            </a:pPr>
            <a:endParaRPr lang="en-US" dirty="0"/>
          </a:p>
        </p:txBody>
      </p:sp>
      <p:sp>
        <p:nvSpPr>
          <p:cNvPr id="7" name="Footer Placeholder 6">
            <a:extLst>
              <a:ext uri="{FF2B5EF4-FFF2-40B4-BE49-F238E27FC236}">
                <a16:creationId xmlns:a16="http://schemas.microsoft.com/office/drawing/2014/main" id="{8E0794F8-232B-F6AA-3D1E-8F7B3DEBB6FA}"/>
              </a:ext>
            </a:extLst>
          </p:cNvPr>
          <p:cNvSpPr>
            <a:spLocks noGrp="1"/>
          </p:cNvSpPr>
          <p:nvPr>
            <p:ph type="ftr" sz="quarter" idx="11"/>
          </p:nvPr>
        </p:nvSpPr>
        <p:spPr/>
        <p:txBody>
          <a:bodyPr/>
          <a:lstStyle/>
          <a:p>
            <a:r>
              <a:rPr lang="en-US"/>
              <a:t>PORTH AGORED Consolidation of Social Work Practice</a:t>
            </a:r>
            <a:endParaRPr lang="en-US" dirty="0"/>
          </a:p>
        </p:txBody>
      </p:sp>
      <p:sp>
        <p:nvSpPr>
          <p:cNvPr id="8" name="Slide Number Placeholder 7">
            <a:extLst>
              <a:ext uri="{FF2B5EF4-FFF2-40B4-BE49-F238E27FC236}">
                <a16:creationId xmlns:a16="http://schemas.microsoft.com/office/drawing/2014/main" id="{53F99C80-CD90-BF5F-97D7-8781710F7FE5}"/>
              </a:ext>
            </a:extLst>
          </p:cNvPr>
          <p:cNvSpPr>
            <a:spLocks noGrp="1"/>
          </p:cNvSpPr>
          <p:nvPr>
            <p:ph type="sldNum" sz="quarter" idx="12"/>
          </p:nvPr>
        </p:nvSpPr>
        <p:spPr/>
        <p:txBody>
          <a:bodyPr/>
          <a:lstStyle/>
          <a:p>
            <a:fld id="{35470E4D-CFB8-FE4B-A9A4-B32541D0D757}" type="slidenum">
              <a:rPr lang="en-US" smtClean="0"/>
              <a:t>29</a:t>
            </a:fld>
            <a:endParaRPr lang="en-US" dirty="0"/>
          </a:p>
        </p:txBody>
      </p:sp>
    </p:spTree>
    <p:extLst>
      <p:ext uri="{BB962C8B-B14F-4D97-AF65-F5344CB8AC3E}">
        <p14:creationId xmlns:p14="http://schemas.microsoft.com/office/powerpoint/2010/main" val="5350473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192540"/>
            <a:ext cx="10972800" cy="951593"/>
          </a:xfrm>
        </p:spPr>
        <p:txBody>
          <a:bodyPr>
            <a:noAutofit/>
          </a:bodyPr>
          <a:lstStyle/>
          <a:p>
            <a:r>
              <a:rPr lang="cy-GB" b="1" dirty="0"/>
              <a:t>Gwytnwch a Chydweithio</a:t>
            </a:r>
            <a:endParaRPr lang="en-GB" sz="4400" b="1"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086928"/>
            <a:ext cx="8949625" cy="5822428"/>
          </a:xfrm>
        </p:spPr>
        <p:txBody>
          <a:bodyPr>
            <a:normAutofit/>
          </a:bodyPr>
          <a:lstStyle/>
          <a:p>
            <a:pPr marL="0" indent="0">
              <a:lnSpc>
                <a:spcPct val="90000"/>
              </a:lnSpc>
              <a:buNone/>
            </a:pPr>
            <a:r>
              <a:rPr lang="en-GB" sz="2800" dirty="0">
                <a:sym typeface="Arial" charset="0"/>
              </a:rPr>
              <a:t>Bu i ymchwil a wnaed mewn perthynas â datblygiad proffesiynol gweithwyr sydd newydd gymhwyso adnabod dau brif ffactor sy’n sicrhau fod gweithwyr cymdeithasol yn: </a:t>
            </a:r>
          </a:p>
          <a:p>
            <a:r>
              <a:rPr lang="en-GB" sz="2800" dirty="0">
                <a:sym typeface="Arial" charset="0"/>
              </a:rPr>
              <a:t>Fwy gwydn yn erbyn straen </a:t>
            </a:r>
          </a:p>
          <a:p>
            <a:r>
              <a:rPr lang="en-GB" sz="2800" dirty="0">
                <a:sym typeface="Arial" charset="0"/>
              </a:rPr>
              <a:t>Meithrin eu llesiant eu hunain a llesiant eraill </a:t>
            </a:r>
          </a:p>
          <a:p>
            <a:r>
              <a:rPr lang="en-GB" sz="2800" dirty="0">
                <a:sym typeface="Arial" charset="0"/>
              </a:rPr>
              <a:t>Dod yn “weithwyr cymdeithasol sy’n hedfan” yn dilyn eu blwyddyn gyntaf o ymarfer </a:t>
            </a:r>
          </a:p>
          <a:p>
            <a:pPr marL="0" indent="0">
              <a:lnSpc>
                <a:spcPct val="90000"/>
              </a:lnSpc>
              <a:buNone/>
            </a:pPr>
            <a:r>
              <a:rPr lang="en-GB" sz="2800" dirty="0">
                <a:sym typeface="Arial" charset="0"/>
              </a:rPr>
              <a:t>         Y ddau ffactor yw:</a:t>
            </a:r>
          </a:p>
          <a:p>
            <a:r>
              <a:rPr lang="en-GB" sz="2800" dirty="0">
                <a:sym typeface="Arial" charset="0"/>
              </a:rPr>
              <a:t>Deallusrwydd Emosiynol</a:t>
            </a:r>
          </a:p>
          <a:p>
            <a:r>
              <a:rPr lang="en-GB" sz="2800" dirty="0">
                <a:sym typeface="Arial" charset="0"/>
              </a:rPr>
              <a:t>Adfyfyrio</a:t>
            </a:r>
          </a:p>
          <a:p>
            <a:pPr marL="0" indent="0">
              <a:lnSpc>
                <a:spcPct val="90000"/>
              </a:lnSpc>
              <a:buNone/>
            </a:pPr>
            <a:r>
              <a:rPr lang="en-GB" sz="2800" dirty="0">
                <a:sym typeface="Arial" charset="0"/>
              </a:rPr>
              <a:t>Grant a Kinman (2009)</a:t>
            </a:r>
          </a:p>
          <a:p>
            <a:pPr marL="109537" indent="0">
              <a:buNone/>
            </a:pPr>
            <a:r>
              <a:rPr lang="en-GB" sz="1400" dirty="0">
                <a:sym typeface="Arial" charset="0"/>
              </a:rPr>
              <a:t>                                                         Grant and Kinman’s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30</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92423" y="3999283"/>
            <a:ext cx="3059789" cy="2261844"/>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Cydweithio </a:t>
            </a:r>
            <a:r>
              <a:rPr lang="en-GB" dirty="0">
                <a:solidFill>
                  <a:schemeClr val="bg1"/>
                </a:solidFill>
                <a:latin typeface="Calibri" panose="020F0502020204030204" pitchFamily="34" charset="0"/>
                <a:cs typeface="Times New Roman" panose="02020603050405020304" pitchFamily="18" charset="0"/>
              </a:rPr>
              <a:t>R</a:t>
            </a:r>
            <a:r>
              <a:rPr lang="en-GB" kern="1200" dirty="0">
                <a:solidFill>
                  <a:schemeClr val="bg1"/>
                </a:solidFill>
                <a:latin typeface="Calibri" panose="020F0502020204030204" pitchFamily="34" charset="0"/>
                <a:ea typeface="+mn-ea"/>
                <a:cs typeface="Times New Roman" panose="02020603050405020304" pitchFamily="18" charset="0"/>
              </a:rPr>
              <a:t>hyngbroffesiynol ac Adeiladu a Chynnal Perthnasau</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3721817282"/>
              </p:ext>
            </p:extLst>
          </p:nvPr>
        </p:nvGraphicFramePr>
        <p:xfrm>
          <a:off x="1065855" y="870525"/>
          <a:ext cx="3476684" cy="496621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latin typeface="Calibri" panose="020F0502020204030204" pitchFamily="34" charset="0"/>
                          <a:ea typeface="Calibri" panose="020F0502020204030204" pitchFamily="34" charset="0"/>
                          <a:cs typeface="Times New Roman" panose="02020603050405020304" pitchFamily="18" charset="0"/>
                        </a:rPr>
                        <a:t>Sgiliau Rhyngbersonol</a:t>
                      </a: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dirty="0">
                          <a:effectLst/>
                        </a:rPr>
                        <a:t>Sgiliau Cyfathrebu (trafod, gwrando, mynegi, delio â gwrthdaro).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dirty="0">
                          <a:effectLst/>
                        </a:rPr>
                        <a:t>Sgiliau i reoli perthnasau rhyngbersonol.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dirty="0">
                          <a:effectLst/>
                        </a:rPr>
                        <a:t>Empathi</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dirty="0">
                          <a:effectLst/>
                        </a:rPr>
                        <a:t>Sgiliau ymarfer cyfannol, sy’n canolbwyntio ar yr unigolyn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Sgiliau i arddangos ymddiriedaeth, parch a gonestrwydd.</a:t>
                      </a:r>
                    </a:p>
                    <a:p>
                      <a:pPr marL="342900" lvl="0" indent="-342900" algn="l">
                        <a:buFont typeface="Symbol" pitchFamily="2" charset="2"/>
                        <a:buChar char=""/>
                      </a:pPr>
                      <a:r>
                        <a:rPr lang="en-GB" sz="1800" dirty="0">
                          <a:effectLst/>
                        </a:rPr>
                        <a:t>Gwerthfawrogi adborth gan unigolion/teuluoedd/gofalwyr ar ein hymarfer</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233851195"/>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Sgiliau Personol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Hunanymwybyddiaeth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Atgyrchedd</a:t>
                      </a: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Sgiliau i allu ymarfer yn hyderus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dirty="0">
                          <a:effectLst/>
                        </a:rPr>
                        <a:t>Ymwybyddiaeth a deallusrwydd emosiynol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dirty="0">
                          <a:effectLst/>
                        </a:rPr>
                        <a:t>Gwerthoedd cadarn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dirty="0">
                          <a:effectLst/>
                        </a:rPr>
                        <a:t>Sgiliau datrys problemau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Meddwl yn feirniadol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Ymdeimlad o gyfrifoldeb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Sgiliau Cydweithio</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31</a:t>
            </a:fld>
            <a:endParaRPr lang="en-US" dirty="0"/>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4654296" y="329184"/>
            <a:ext cx="6894576" cy="1783080"/>
          </a:xfrm>
        </p:spPr>
        <p:txBody>
          <a:bodyPr anchor="b">
            <a:normAutofit/>
          </a:bodyPr>
          <a:lstStyle/>
          <a:p>
            <a:r>
              <a:rPr lang="en-GB" sz="3000" b="1">
                <a:effectLst/>
                <a:latin typeface="Arial" panose="020B0604020202020204" pitchFamily="34" charset="0"/>
              </a:rPr>
              <a:t>2. Cydweithio ag unigolion sydd angen gofal a chymorth, eu gofalwyr a gweithwyr proffesiynol eraill</a:t>
            </a:r>
            <a:endParaRPr lang="en-US" sz="3000"/>
          </a:p>
        </p:txBody>
      </p:sp>
      <p:pic>
        <p:nvPicPr>
          <p:cNvPr id="4" name="Picture 3" descr="Stick figure families holding hands">
            <a:extLst>
              <a:ext uri="{FF2B5EF4-FFF2-40B4-BE49-F238E27FC236}">
                <a16:creationId xmlns:a16="http://schemas.microsoft.com/office/drawing/2014/main" id="{0E5027E8-5DE6-BD3A-97EC-19EFEA3FCDEF}"/>
              </a:ext>
            </a:extLst>
          </p:cNvPr>
          <p:cNvPicPr>
            <a:picLocks noChangeAspect="1"/>
          </p:cNvPicPr>
          <p:nvPr/>
        </p:nvPicPr>
        <p:blipFill>
          <a:blip r:embed="rId3"/>
          <a:srcRect l="21007" r="39549" b="-2"/>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45"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4654296" y="2706624"/>
            <a:ext cx="6894576" cy="3483864"/>
          </a:xfrm>
        </p:spPr>
        <p:txBody>
          <a:bodyPr>
            <a:normAutofit/>
          </a:bodyPr>
          <a:lstStyle/>
          <a:p>
            <a:pPr marL="0" indent="0">
              <a:buNone/>
            </a:pPr>
            <a:r>
              <a:rPr lang="en-GB" sz="2000" b="1"/>
              <a:t>Ymarfer 3  - Cwestiwn 2</a:t>
            </a:r>
          </a:p>
          <a:p>
            <a:pPr marL="0" indent="0">
              <a:buNone/>
            </a:pPr>
            <a:r>
              <a:rPr lang="en-GB" sz="2000"/>
              <a:t>Mewn grwpiau bach:</a:t>
            </a:r>
          </a:p>
          <a:p>
            <a:pPr marL="0" indent="0">
              <a:buNone/>
            </a:pPr>
            <a:r>
              <a:rPr lang="en-GB" sz="2000"/>
              <a:t>Defnyddiwch fodel adfyfyriol i</a:t>
            </a:r>
            <a:r>
              <a:rPr lang="en-US" sz="2000"/>
              <a:t>: </a:t>
            </a:r>
          </a:p>
          <a:p>
            <a:r>
              <a:rPr lang="en-US" sz="2000"/>
              <a:t>Edrych yn ôl ar eich profiad hyd yma o gydweithio ag unigolion/teuluoedd a/neu ofalwyr yn ogystal â gweithwyr proffesiynol eraill.</a:t>
            </a:r>
          </a:p>
          <a:p>
            <a:r>
              <a:rPr lang="en-US" sz="2000"/>
              <a:t>Yn seiliedig ar hyn ceisiwch nodi a chyfiawnhau eich anghenion dysgu o dan y canlyniad dysgu hwn dros y 12 mis nesaf.</a:t>
            </a:r>
          </a:p>
          <a:p>
            <a:r>
              <a:rPr lang="en-GB" sz="2000" b="1">
                <a:effectLst/>
                <a:ea typeface="Calibri" panose="020F0502020204030204" pitchFamily="34" charset="0"/>
                <a:cs typeface="Times New Roman" panose="02020603050405020304" pitchFamily="18" charset="0"/>
              </a:rPr>
              <a:t>Ystyriwch: </a:t>
            </a:r>
            <a:r>
              <a:rPr lang="en-GB" sz="2000">
                <a:effectLst/>
                <a:ea typeface="Calibri" panose="020F0502020204030204" pitchFamily="34" charset="0"/>
                <a:cs typeface="Times New Roman" panose="02020603050405020304" pitchFamily="18" charset="0"/>
              </a:rPr>
              <a:t>Oruchwyliaeth, dysgu, hyfforddiant, ymchwil a sut mae'r rhain wedi cyfrannu at eich datblygiad proffesiynol? </a:t>
            </a:r>
          </a:p>
          <a:p>
            <a:endParaRPr lang="en-US" sz="2000"/>
          </a:p>
          <a:p>
            <a:endParaRPr lang="en-US" sz="2000"/>
          </a:p>
        </p:txBody>
      </p:sp>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4654296" y="6356350"/>
            <a:ext cx="4114800" cy="365125"/>
          </a:xfrm>
        </p:spPr>
        <p:txBody>
          <a:bodyPr>
            <a:normAutofit/>
          </a:bodyPr>
          <a:lstStyle/>
          <a:p>
            <a:pPr algn="l">
              <a:spcAft>
                <a:spcPts val="600"/>
              </a:spcAft>
            </a:pPr>
            <a:r>
              <a:rPr lang="en-US"/>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32</a:t>
            </a:fld>
            <a:endParaRPr lang="en-US"/>
          </a:p>
        </p:txBody>
      </p:sp>
    </p:spTree>
    <p:extLst>
      <p:ext uri="{BB962C8B-B14F-4D97-AF65-F5344CB8AC3E}">
        <p14:creationId xmlns:p14="http://schemas.microsoft.com/office/powerpoint/2010/main" val="4149142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latin typeface="Arial" panose="020B0604020202020204" pitchFamily="34" charset="0"/>
              </a:rPr>
              <a:t>C</a:t>
            </a:r>
            <a:r>
              <a:rPr lang="en-GB" sz="4000" b="1" dirty="0">
                <a:effectLst/>
                <a:latin typeface="Arial" panose="020B0604020202020204" pitchFamily="34" charset="0"/>
              </a:rPr>
              <a:t>ymhwyso barn broffesiynol mewn sefyllfaoedd cynyddol gymhleth</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Canlyniad Dysgu</a:t>
            </a:r>
            <a:endParaRPr lang="en-GB" sz="3200" dirty="0"/>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8" y="2348058"/>
            <a:ext cx="10593603" cy="3684588"/>
          </a:xfrm>
        </p:spPr>
        <p:txBody>
          <a:bodyPr>
            <a:normAutofit/>
          </a:bodyPr>
          <a:lstStyle/>
          <a:p>
            <a:pPr marL="0" indent="0">
              <a:buNone/>
            </a:pPr>
            <a:r>
              <a:rPr lang="en-GB" sz="3200" dirty="0">
                <a:effectLst/>
                <a:latin typeface="ArialMT"/>
              </a:rPr>
              <a:t>3.7. - </a:t>
            </a:r>
            <a:r>
              <a:rPr lang="en-GB" sz="3200" dirty="0">
                <a:latin typeface="ArialMT"/>
              </a:rPr>
              <a:t>Y</a:t>
            </a:r>
            <a:r>
              <a:rPr lang="en-GB" sz="3200" dirty="0">
                <a:effectLst/>
                <a:latin typeface="ArialMT"/>
              </a:rPr>
              <a:t>marfer atebolrwydd proffesiynol mewn sefyllfaoedd </a:t>
            </a:r>
            <a:r>
              <a:rPr lang="en-GB" sz="3200" dirty="0" err="1">
                <a:effectLst/>
                <a:latin typeface="ArialMT"/>
              </a:rPr>
              <a:t>cynyddol</a:t>
            </a:r>
            <a:r>
              <a:rPr lang="en-GB" sz="3200" dirty="0">
                <a:effectLst/>
                <a:latin typeface="ArialMT"/>
              </a:rPr>
              <a:t> </a:t>
            </a:r>
            <a:r>
              <a:rPr lang="en-GB" sz="3200" dirty="0" err="1">
                <a:latin typeface="ArialMT"/>
              </a:rPr>
              <a:t>g</a:t>
            </a:r>
            <a:r>
              <a:rPr lang="en-GB" sz="3200" dirty="0" err="1">
                <a:effectLst/>
                <a:latin typeface="ArialMT"/>
              </a:rPr>
              <a:t>ymhleth</a:t>
            </a:r>
            <a:r>
              <a:rPr lang="en-GB" sz="3200" dirty="0">
                <a:effectLst/>
                <a:latin typeface="ArialMT"/>
              </a:rPr>
              <a:t>.</a:t>
            </a:r>
          </a:p>
          <a:p>
            <a:pPr marL="0" indent="0">
              <a:buNone/>
            </a:pPr>
            <a:endParaRPr lang="en-GB" sz="3200" dirty="0">
              <a:latin typeface="ArialMT"/>
            </a:endParaRPr>
          </a:p>
          <a:p>
            <a:pPr marL="0" lvl="0" indent="0" eaLnBrk="0" fontAlgn="base" hangingPunct="0">
              <a:lnSpc>
                <a:spcPct val="100000"/>
              </a:lnSpc>
              <a:spcBef>
                <a:spcPct val="0"/>
              </a:spcBef>
              <a:spcAft>
                <a:spcPct val="0"/>
              </a:spcAft>
              <a:buNone/>
            </a:pPr>
            <a:r>
              <a:rPr lang="en-US" altLang="en-US" dirty="0">
                <a:solidFill>
                  <a:srgbClr val="1F1F1F"/>
                </a:solidFill>
                <a:latin typeface="Helvetica Neue" panose="02000503000000020004" pitchFamily="2" charset="0"/>
              </a:rPr>
              <a:t>Mae </a:t>
            </a:r>
            <a:r>
              <a:rPr lang="en-US" altLang="en-US" dirty="0" err="1">
                <a:solidFill>
                  <a:srgbClr val="1F1F1F"/>
                </a:solidFill>
                <a:latin typeface="Helvetica Neue" panose="02000503000000020004" pitchFamily="2" charset="0"/>
              </a:rPr>
              <a:t>rhagor</a:t>
            </a:r>
            <a:r>
              <a:rPr lang="en-US" altLang="en-US" dirty="0">
                <a:solidFill>
                  <a:srgbClr val="1F1F1F"/>
                </a:solidFill>
                <a:latin typeface="Helvetica Neue" panose="02000503000000020004" pitchFamily="2" charset="0"/>
              </a:rPr>
              <a:t> o </a:t>
            </a:r>
            <a:r>
              <a:rPr lang="en-US" altLang="en-US" dirty="0" err="1">
                <a:solidFill>
                  <a:srgbClr val="1F1F1F"/>
                </a:solidFill>
                <a:latin typeface="Helvetica Neue" panose="02000503000000020004" pitchFamily="2" charset="0"/>
              </a:rPr>
              <a:t>fanylion</a:t>
            </a:r>
            <a:r>
              <a:rPr lang="en-US" altLang="en-US" dirty="0">
                <a:solidFill>
                  <a:srgbClr val="1F1F1F"/>
                </a:solidFill>
                <a:latin typeface="Helvetica Neue" panose="02000503000000020004" pitchFamily="2" charset="0"/>
              </a:rPr>
              <a:t> am y </a:t>
            </a:r>
            <a:r>
              <a:rPr lang="en-US" altLang="en-US" dirty="0" err="1">
                <a:solidFill>
                  <a:srgbClr val="1F1F1F"/>
                </a:solidFill>
                <a:latin typeface="Helvetica Neue" panose="02000503000000020004" pitchFamily="2" charset="0"/>
              </a:rPr>
              <a:t>meini</a:t>
            </a:r>
            <a:r>
              <a:rPr lang="en-US" altLang="en-US" dirty="0">
                <a:solidFill>
                  <a:srgbClr val="1F1F1F"/>
                </a:solidFill>
                <a:latin typeface="Helvetica Neue" panose="02000503000000020004" pitchFamily="2" charset="0"/>
              </a:rPr>
              <a:t> </a:t>
            </a:r>
            <a:r>
              <a:rPr lang="en-US" altLang="en-US" dirty="0" err="1">
                <a:solidFill>
                  <a:srgbClr val="1F1F1F"/>
                </a:solidFill>
                <a:latin typeface="Helvetica Neue" panose="02000503000000020004" pitchFamily="2" charset="0"/>
              </a:rPr>
              <a:t>prawf</a:t>
            </a:r>
            <a:r>
              <a:rPr lang="en-US" altLang="en-US" dirty="0">
                <a:solidFill>
                  <a:srgbClr val="1F1F1F"/>
                </a:solidFill>
                <a:latin typeface="Helvetica Neue" panose="02000503000000020004" pitchFamily="2" charset="0"/>
              </a:rPr>
              <a:t> </a:t>
            </a:r>
            <a:r>
              <a:rPr lang="en-US" altLang="en-US" dirty="0" err="1">
                <a:solidFill>
                  <a:srgbClr val="1F1F1F"/>
                </a:solidFill>
                <a:latin typeface="Helvetica Neue" panose="02000503000000020004" pitchFamily="2" charset="0"/>
              </a:rPr>
              <a:t>Asesu</a:t>
            </a:r>
            <a:r>
              <a:rPr lang="en-US" altLang="en-US" dirty="0">
                <a:solidFill>
                  <a:srgbClr val="1F1F1F"/>
                </a:solidFill>
                <a:latin typeface="Helvetica Neue" panose="02000503000000020004" pitchFamily="2" charset="0"/>
              </a:rPr>
              <a:t> </a:t>
            </a:r>
            <a:r>
              <a:rPr lang="en-US" altLang="en-US" dirty="0" err="1">
                <a:solidFill>
                  <a:srgbClr val="1F1F1F"/>
                </a:solidFill>
                <a:latin typeface="Helvetica Neue" panose="02000503000000020004" pitchFamily="2" charset="0"/>
              </a:rPr>
              <a:t>i’w</a:t>
            </a:r>
            <a:r>
              <a:rPr lang="en-US" altLang="en-US" dirty="0">
                <a:solidFill>
                  <a:srgbClr val="1F1F1F"/>
                </a:solidFill>
                <a:latin typeface="Helvetica Neue" panose="02000503000000020004" pitchFamily="2" charset="0"/>
              </a:rPr>
              <a:t> </a:t>
            </a:r>
          </a:p>
          <a:p>
            <a:pPr marL="0" lvl="0" indent="0" eaLnBrk="0" fontAlgn="base" hangingPunct="0">
              <a:lnSpc>
                <a:spcPct val="100000"/>
              </a:lnSpc>
              <a:spcBef>
                <a:spcPct val="0"/>
              </a:spcBef>
              <a:spcAft>
                <a:spcPct val="0"/>
              </a:spcAft>
              <a:buNone/>
            </a:pPr>
            <a:r>
              <a:rPr lang="en-US" altLang="en-US" dirty="0" err="1">
                <a:solidFill>
                  <a:srgbClr val="1F1F1F"/>
                </a:solidFill>
                <a:latin typeface="Helvetica Neue" panose="02000503000000020004" pitchFamily="2" charset="0"/>
              </a:rPr>
              <a:t>gweld</a:t>
            </a:r>
            <a:r>
              <a:rPr lang="en-US" altLang="en-US" dirty="0">
                <a:solidFill>
                  <a:srgbClr val="1F1F1F"/>
                </a:solidFill>
                <a:latin typeface="Helvetica Neue" panose="02000503000000020004" pitchFamily="2" charset="0"/>
              </a:rPr>
              <a:t> </a:t>
            </a:r>
            <a:r>
              <a:rPr lang="en-US" altLang="en-US" dirty="0" err="1">
                <a:solidFill>
                  <a:srgbClr val="1F1F1F"/>
                </a:solidFill>
                <a:latin typeface="Helvetica Neue" panose="02000503000000020004" pitchFamily="2" charset="0"/>
              </a:rPr>
              <a:t>yn</a:t>
            </a:r>
            <a:r>
              <a:rPr lang="en-US" altLang="en-US" dirty="0">
                <a:solidFill>
                  <a:srgbClr val="1F1F1F"/>
                </a:solidFill>
                <a:latin typeface="Helvetica Neue" panose="02000503000000020004" pitchFamily="2" charset="0"/>
              </a:rPr>
              <a:t> </a:t>
            </a:r>
            <a:r>
              <a:rPr lang="en-US" altLang="en-US" dirty="0" err="1">
                <a:solidFill>
                  <a:srgbClr val="1F1F1F"/>
                </a:solidFill>
                <a:latin typeface="Helvetica Neue" panose="02000503000000020004" pitchFamily="2" charset="0"/>
              </a:rPr>
              <a:t>atodiad</a:t>
            </a:r>
            <a:r>
              <a:rPr lang="en-US" altLang="en-US" dirty="0">
                <a:solidFill>
                  <a:srgbClr val="1F1F1F"/>
                </a:solidFill>
                <a:latin typeface="Helvetica Neue" panose="02000503000000020004" pitchFamily="2" charset="0"/>
              </a:rPr>
              <a:t> 4 y </a:t>
            </a:r>
            <a:r>
              <a:rPr lang="en-US" altLang="en-US" dirty="0" err="1">
                <a:solidFill>
                  <a:srgbClr val="1F1F1F"/>
                </a:solidFill>
                <a:latin typeface="Helvetica Neue" panose="02000503000000020004" pitchFamily="2" charset="0"/>
              </a:rPr>
              <a:t>llawlyfr</a:t>
            </a:r>
            <a:r>
              <a:rPr lang="en-US" altLang="en-US" sz="2100" dirty="0">
                <a:solidFill>
                  <a:srgbClr val="1F1F1F"/>
                </a:solidFill>
                <a:latin typeface="Helvetica Neue" panose="02000503000000020004" pitchFamily="2" charset="0"/>
              </a:rPr>
              <a:t>.</a:t>
            </a:r>
            <a:endParaRPr lang="en-US" altLang="en-US" sz="1800" dirty="0">
              <a:latin typeface="Arial" panose="020B0604020202020204" pitchFamily="34" charset="0"/>
            </a:endParaRPr>
          </a:p>
          <a:p>
            <a:pPr marL="0" indent="0">
              <a:buNone/>
            </a:pPr>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33</a:t>
            </a:fld>
            <a:endParaRPr lang="en-US" dirty="0"/>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683A2BE-B66B-2EEB-4704-6E58BF75C121}"/>
              </a:ext>
            </a:extLst>
          </p:cNvPr>
          <p:cNvSpPr>
            <a:spLocks noGrp="1"/>
          </p:cNvSpPr>
          <p:nvPr>
            <p:ph type="title"/>
          </p:nvPr>
        </p:nvSpPr>
        <p:spPr>
          <a:xfrm>
            <a:off x="838200" y="828113"/>
            <a:ext cx="10515600" cy="1325563"/>
          </a:xfrm>
        </p:spPr>
        <p:txBody>
          <a:bodyPr/>
          <a:lstStyle/>
          <a:p>
            <a:r>
              <a:rPr lang="en-GB" b="1" dirty="0" err="1">
                <a:latin typeface="Arial" panose="020B0604020202020204" pitchFamily="34" charset="0"/>
              </a:rPr>
              <a:t>Meini</a:t>
            </a:r>
            <a:r>
              <a:rPr lang="en-GB" b="1" dirty="0">
                <a:latin typeface="Arial" panose="020B0604020202020204" pitchFamily="34" charset="0"/>
              </a:rPr>
              <a:t> </a:t>
            </a:r>
            <a:r>
              <a:rPr lang="en-GB" b="1" dirty="0" err="1">
                <a:latin typeface="Arial" panose="020B0604020202020204" pitchFamily="34" charset="0"/>
              </a:rPr>
              <a:t>Prawf</a:t>
            </a:r>
            <a:r>
              <a:rPr lang="en-GB" b="1" dirty="0">
                <a:latin typeface="Arial" panose="020B0604020202020204" pitchFamily="34" charset="0"/>
              </a:rPr>
              <a:t> </a:t>
            </a:r>
            <a:r>
              <a:rPr lang="en-GB" b="1" dirty="0" err="1">
                <a:latin typeface="Arial" panose="020B0604020202020204" pitchFamily="34" charset="0"/>
              </a:rPr>
              <a:t>Asesu</a:t>
            </a:r>
            <a:br>
              <a:rPr lang="en-GB" dirty="0">
                <a:latin typeface="Arial" panose="020B0604020202020204" pitchFamily="34" charset="0"/>
              </a:rPr>
            </a:br>
            <a:endParaRPr lang="en-US" dirty="0"/>
          </a:p>
        </p:txBody>
      </p:sp>
      <p:sp>
        <p:nvSpPr>
          <p:cNvPr id="10" name="Content Placeholder 9">
            <a:extLst>
              <a:ext uri="{FF2B5EF4-FFF2-40B4-BE49-F238E27FC236}">
                <a16:creationId xmlns:a16="http://schemas.microsoft.com/office/drawing/2014/main" id="{5AF09713-E859-9076-CEFD-96FC56C9A22D}"/>
              </a:ext>
            </a:extLst>
          </p:cNvPr>
          <p:cNvSpPr>
            <a:spLocks noGrp="1"/>
          </p:cNvSpPr>
          <p:nvPr>
            <p:ph idx="1"/>
          </p:nvPr>
        </p:nvSpPr>
        <p:spPr/>
        <p:txBody>
          <a:bodyPr/>
          <a:lstStyle/>
          <a:p>
            <a:pPr marL="0" indent="0">
              <a:buNone/>
            </a:pPr>
            <a:r>
              <a:rPr lang="en-GB" dirty="0">
                <a:latin typeface="ArialMT"/>
              </a:rPr>
              <a:t>Gall y </a:t>
            </a:r>
            <a:r>
              <a:rPr lang="en-GB" dirty="0" err="1">
                <a:latin typeface="ArialMT"/>
              </a:rPr>
              <a:t>dysgwr</a:t>
            </a:r>
            <a:r>
              <a:rPr lang="en-GB" dirty="0">
                <a:latin typeface="ArialMT"/>
              </a:rPr>
              <a:t>:</a:t>
            </a:r>
          </a:p>
          <a:p>
            <a:pPr marL="0" indent="0">
              <a:buNone/>
            </a:pPr>
            <a:r>
              <a:rPr lang="en-GB" dirty="0">
                <a:latin typeface="ArialMT"/>
              </a:rPr>
              <a:t>3.7.3. </a:t>
            </a:r>
            <a:r>
              <a:rPr lang="en-GB" dirty="0" err="1">
                <a:latin typeface="ArialMT"/>
              </a:rPr>
              <a:t>Ddefnyddio</a:t>
            </a:r>
            <a:r>
              <a:rPr lang="en-GB" dirty="0">
                <a:latin typeface="ArialMT"/>
              </a:rPr>
              <a:t> </a:t>
            </a:r>
            <a:r>
              <a:rPr lang="en-GB" dirty="0" err="1">
                <a:latin typeface="ArialMT"/>
              </a:rPr>
              <a:t>goruchwyliaeth</a:t>
            </a:r>
            <a:r>
              <a:rPr lang="en-GB" dirty="0">
                <a:latin typeface="ArialMT"/>
              </a:rPr>
              <a:t> ac </a:t>
            </a:r>
            <a:r>
              <a:rPr lang="en-GB" dirty="0" err="1">
                <a:latin typeface="ArialMT"/>
              </a:rPr>
              <a:t>arweiniad</a:t>
            </a:r>
            <a:r>
              <a:rPr lang="en-GB" dirty="0">
                <a:latin typeface="ArialMT"/>
              </a:rPr>
              <a:t> </a:t>
            </a:r>
            <a:r>
              <a:rPr lang="en-GB" dirty="0" err="1">
                <a:latin typeface="ArialMT"/>
              </a:rPr>
              <a:t>i</a:t>
            </a:r>
            <a:r>
              <a:rPr lang="en-GB" dirty="0">
                <a:latin typeface="ArialMT"/>
              </a:rPr>
              <a:t> </a:t>
            </a:r>
            <a:r>
              <a:rPr lang="en-GB" dirty="0" err="1">
                <a:latin typeface="ArialMT"/>
              </a:rPr>
              <a:t>adfyfyrio'n</a:t>
            </a:r>
            <a:r>
              <a:rPr lang="en-GB" dirty="0">
                <a:latin typeface="ArialMT"/>
              </a:rPr>
              <a:t> </a:t>
            </a:r>
            <a:r>
              <a:rPr lang="en-GB" dirty="0" err="1">
                <a:latin typeface="ArialMT"/>
              </a:rPr>
              <a:t>feirniadol</a:t>
            </a:r>
            <a:r>
              <a:rPr lang="en-GB" dirty="0">
                <a:latin typeface="ArialMT"/>
              </a:rPr>
              <a:t> </a:t>
            </a:r>
            <a:r>
              <a:rPr lang="en-GB" dirty="0" err="1">
                <a:latin typeface="ArialMT"/>
              </a:rPr>
              <a:t>ar</a:t>
            </a:r>
            <a:r>
              <a:rPr lang="en-GB" dirty="0">
                <a:latin typeface="ArialMT"/>
              </a:rPr>
              <a:t>: </a:t>
            </a:r>
          </a:p>
          <a:p>
            <a:pPr marL="0" indent="0">
              <a:buNone/>
            </a:pPr>
            <a:r>
              <a:rPr lang="en-GB" dirty="0">
                <a:latin typeface="ArialMT"/>
              </a:rPr>
              <a:t>• </a:t>
            </a:r>
            <a:r>
              <a:rPr lang="en-GB" dirty="0" err="1">
                <a:latin typeface="ArialMT"/>
              </a:rPr>
              <a:t>Atebolrwydd</a:t>
            </a:r>
            <a:r>
              <a:rPr lang="en-GB" dirty="0">
                <a:latin typeface="ArialMT"/>
              </a:rPr>
              <a:t> </a:t>
            </a:r>
            <a:r>
              <a:rPr lang="en-GB" dirty="0" err="1">
                <a:latin typeface="ArialMT"/>
              </a:rPr>
              <a:t>proffesiynol</a:t>
            </a:r>
            <a:r>
              <a:rPr lang="en-GB" dirty="0">
                <a:latin typeface="ArialMT"/>
              </a:rPr>
              <a:t> </a:t>
            </a:r>
          </a:p>
          <a:p>
            <a:pPr marL="0" indent="0">
              <a:buNone/>
            </a:pPr>
            <a:r>
              <a:rPr lang="en-GB" dirty="0">
                <a:latin typeface="ArialMT"/>
              </a:rPr>
              <a:t>• </a:t>
            </a:r>
            <a:r>
              <a:rPr lang="en-GB" dirty="0" err="1">
                <a:latin typeface="ArialMT"/>
              </a:rPr>
              <a:t>Ddatblygiad</a:t>
            </a:r>
            <a:r>
              <a:rPr lang="en-GB" dirty="0">
                <a:latin typeface="ArialMT"/>
              </a:rPr>
              <a:t> </a:t>
            </a:r>
            <a:r>
              <a:rPr lang="en-GB" dirty="0" err="1">
                <a:latin typeface="ArialMT"/>
              </a:rPr>
              <a:t>proffesiynol</a:t>
            </a:r>
            <a:endParaRPr lang="en-GB" dirty="0">
              <a:latin typeface="ArialMT"/>
            </a:endParaRPr>
          </a:p>
          <a:p>
            <a:endParaRPr lang="en-US" dirty="0"/>
          </a:p>
        </p:txBody>
      </p:sp>
      <p:sp>
        <p:nvSpPr>
          <p:cNvPr id="7" name="Footer Placeholder 6">
            <a:extLst>
              <a:ext uri="{FF2B5EF4-FFF2-40B4-BE49-F238E27FC236}">
                <a16:creationId xmlns:a16="http://schemas.microsoft.com/office/drawing/2014/main" id="{4E4E4EE0-0673-D87E-7ADC-F51DC8C84D5E}"/>
              </a:ext>
            </a:extLst>
          </p:cNvPr>
          <p:cNvSpPr>
            <a:spLocks noGrp="1"/>
          </p:cNvSpPr>
          <p:nvPr>
            <p:ph type="ftr" sz="quarter" idx="11"/>
          </p:nvPr>
        </p:nvSpPr>
        <p:spPr/>
        <p:txBody>
          <a:bodyPr/>
          <a:lstStyle/>
          <a:p>
            <a:r>
              <a:rPr lang="en-US"/>
              <a:t>PORTH AGORED Consolidation of Social Work Practice</a:t>
            </a:r>
            <a:endParaRPr lang="en-US" dirty="0"/>
          </a:p>
        </p:txBody>
      </p:sp>
      <p:sp>
        <p:nvSpPr>
          <p:cNvPr id="8" name="Slide Number Placeholder 7">
            <a:extLst>
              <a:ext uri="{FF2B5EF4-FFF2-40B4-BE49-F238E27FC236}">
                <a16:creationId xmlns:a16="http://schemas.microsoft.com/office/drawing/2014/main" id="{45FE1833-1B71-9C4A-E0AC-A721DBC37984}"/>
              </a:ext>
            </a:extLst>
          </p:cNvPr>
          <p:cNvSpPr>
            <a:spLocks noGrp="1"/>
          </p:cNvSpPr>
          <p:nvPr>
            <p:ph type="sldNum" sz="quarter" idx="12"/>
          </p:nvPr>
        </p:nvSpPr>
        <p:spPr/>
        <p:txBody>
          <a:bodyPr/>
          <a:lstStyle/>
          <a:p>
            <a:fld id="{35470E4D-CFB8-FE4B-A9A4-B32541D0D757}" type="slidenum">
              <a:rPr lang="en-US" smtClean="0"/>
              <a:t>34</a:t>
            </a:fld>
            <a:endParaRPr lang="en-US" dirty="0"/>
          </a:p>
        </p:txBody>
      </p:sp>
    </p:spTree>
    <p:extLst>
      <p:ext uri="{BB962C8B-B14F-4D97-AF65-F5344CB8AC3E}">
        <p14:creationId xmlns:p14="http://schemas.microsoft.com/office/powerpoint/2010/main" val="17493994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836612" y="1185864"/>
            <a:ext cx="6629059" cy="823912"/>
          </a:xfrm>
        </p:spPr>
        <p:txBody>
          <a:bodyPr>
            <a:noAutofit/>
          </a:bodyPr>
          <a:lstStyle/>
          <a:p>
            <a:r>
              <a:rPr lang="en-US" sz="2800" dirty="0"/>
              <a:t>Canlyniadau dysgu - sut i'w cyflawni:</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a:xfrm>
            <a:off x="839788" y="2181225"/>
            <a:ext cx="10514012" cy="3684588"/>
          </a:xfrm>
        </p:spPr>
        <p:txBody>
          <a:bodyPr>
            <a:normAutofit/>
          </a:bodyPr>
          <a:lstStyle/>
          <a:p>
            <a:r>
              <a:rPr lang="en-US" b="1" dirty="0"/>
              <a:t>Goruchwyliaeth – </a:t>
            </a:r>
            <a:r>
              <a:rPr lang="en-US" dirty="0"/>
              <a:t>Adfyfyrio'n feirniadol ar ymarfer, atebolrwydd, cefnogaeth, a datblygiad proffesiynol </a:t>
            </a:r>
          </a:p>
          <a:p>
            <a:r>
              <a:rPr lang="en-US" b="1" dirty="0"/>
              <a:t>Hyfforddiant –</a:t>
            </a:r>
            <a:r>
              <a:rPr lang="en-US" dirty="0"/>
              <a:t>mentora, cyrsiau hyfforddi i’w ymgymryd nawr a’i trefnu yn y dyfodol</a:t>
            </a:r>
          </a:p>
          <a:p>
            <a:r>
              <a:rPr lang="en-US" b="1" dirty="0"/>
              <a:t>Ymchwil –</a:t>
            </a:r>
            <a:r>
              <a:rPr lang="en-US" dirty="0"/>
              <a:t> cyfnodolion, safleoedd, ffynonellau eraill, deunyddiau cyfredol (5-10 mlynedd diwethaf)</a:t>
            </a:r>
          </a:p>
          <a:p>
            <a:r>
              <a:rPr lang="en-US" b="1" dirty="0"/>
              <a:t>Dysgu – </a:t>
            </a:r>
            <a:r>
              <a:rPr lang="en-US" dirty="0"/>
              <a:t>cysgodi, mentora, gweithio gydag ymarferwyr mwy profiadol, dysgu beth mae timau/asiantaethau eraill yn ei wneud. </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p:txBody>
          <a:bodyPr/>
          <a:lstStyle/>
          <a:p>
            <a:r>
              <a:rPr lang="en-US" b="1" dirty="0"/>
              <a:t>Atebolrwydd a Barn Broffesiynol</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35</a:t>
            </a:fld>
            <a:endParaRPr lang="en-US" dirty="0"/>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dirty="0"/>
              <a:t>PORTH AGORED Consolidation of Social Work Practice</a:t>
            </a:r>
          </a:p>
        </p:txBody>
      </p:sp>
      <p:pic>
        <p:nvPicPr>
          <p:cNvPr id="5" name="Picture 4" descr="A magnifying glass on a book&#10;&#10;AI-generated content may be incorrect.">
            <a:extLst>
              <a:ext uri="{FF2B5EF4-FFF2-40B4-BE49-F238E27FC236}">
                <a16:creationId xmlns:a16="http://schemas.microsoft.com/office/drawing/2014/main" id="{7ADB616D-2578-BA16-0FA1-5D1994E3639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980650" y="17462"/>
            <a:ext cx="2211350" cy="2020887"/>
          </a:xfrm>
          <a:prstGeom prst="rect">
            <a:avLst/>
          </a:prstGeom>
        </p:spPr>
      </p:pic>
    </p:spTree>
    <p:extLst>
      <p:ext uri="{BB962C8B-B14F-4D97-AF65-F5344CB8AC3E}">
        <p14:creationId xmlns:p14="http://schemas.microsoft.com/office/powerpoint/2010/main" val="11540364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BDE1B7B-B50C-FDFD-ABF6-5305500FE6A1}"/>
              </a:ext>
            </a:extLst>
          </p:cNvPr>
          <p:cNvSpPr>
            <a:spLocks noGrp="1"/>
          </p:cNvSpPr>
          <p:nvPr>
            <p:ph type="title"/>
          </p:nvPr>
        </p:nvSpPr>
        <p:spPr>
          <a:xfrm>
            <a:off x="757939" y="-466667"/>
            <a:ext cx="8235590" cy="1616203"/>
          </a:xfrm>
        </p:spPr>
        <p:txBody>
          <a:bodyPr anchor="b">
            <a:normAutofit/>
          </a:bodyPr>
          <a:lstStyle/>
          <a:p>
            <a:r>
              <a:rPr lang="en-US" sz="4000" b="1" dirty="0" err="1"/>
              <a:t>Atebolrwydd</a:t>
            </a:r>
            <a:r>
              <a:rPr lang="en-US" sz="4000" b="1" dirty="0"/>
              <a:t> a Barn </a:t>
            </a:r>
            <a:r>
              <a:rPr lang="en-US" sz="4000" b="1" dirty="0" err="1"/>
              <a:t>Broffesiynol</a:t>
            </a:r>
            <a:endParaRPr lang="en-US" sz="4000" dirty="0"/>
          </a:p>
        </p:txBody>
      </p:sp>
      <p:sp>
        <p:nvSpPr>
          <p:cNvPr id="10" name="Content Placeholder 9">
            <a:extLst>
              <a:ext uri="{FF2B5EF4-FFF2-40B4-BE49-F238E27FC236}">
                <a16:creationId xmlns:a16="http://schemas.microsoft.com/office/drawing/2014/main" id="{F96EE341-D491-A9A3-055F-0F3B46E7AC48}"/>
              </a:ext>
            </a:extLst>
          </p:cNvPr>
          <p:cNvSpPr>
            <a:spLocks noGrp="1"/>
          </p:cNvSpPr>
          <p:nvPr>
            <p:ph idx="1"/>
          </p:nvPr>
        </p:nvSpPr>
        <p:spPr>
          <a:xfrm>
            <a:off x="910518" y="1401288"/>
            <a:ext cx="5310345" cy="4669598"/>
          </a:xfrm>
        </p:spPr>
        <p:txBody>
          <a:bodyPr anchor="t">
            <a:normAutofit lnSpcReduction="10000"/>
          </a:bodyPr>
          <a:lstStyle/>
          <a:p>
            <a:pPr marL="0" indent="0">
              <a:buNone/>
            </a:pPr>
            <a:r>
              <a:rPr lang="en-US" b="1" dirty="0"/>
              <a:t>Mentora</a:t>
            </a:r>
          </a:p>
          <a:p>
            <a:r>
              <a:rPr lang="en-US" dirty="0"/>
              <a:t>Nodi </a:t>
            </a:r>
            <a:r>
              <a:rPr lang="en-US" dirty="0" err="1"/>
              <a:t>anghenion</a:t>
            </a:r>
            <a:r>
              <a:rPr lang="en-US" dirty="0"/>
              <a:t> </a:t>
            </a:r>
            <a:r>
              <a:rPr lang="en-US" dirty="0" err="1"/>
              <a:t>datblygiadol</a:t>
            </a:r>
            <a:r>
              <a:rPr lang="en-US" dirty="0"/>
              <a:t> </a:t>
            </a:r>
            <a:r>
              <a:rPr lang="en-US" dirty="0" err="1"/>
              <a:t>dros</a:t>
            </a:r>
            <a:r>
              <a:rPr lang="en-US" dirty="0"/>
              <a:t> y 12 mis </a:t>
            </a:r>
            <a:r>
              <a:rPr lang="en-US" dirty="0" err="1"/>
              <a:t>nesaf</a:t>
            </a:r>
            <a:r>
              <a:rPr lang="en-US" dirty="0"/>
              <a:t> o dan y 3 </a:t>
            </a:r>
            <a:r>
              <a:rPr lang="en-US" dirty="0" err="1"/>
              <a:t>canlyniad</a:t>
            </a:r>
            <a:r>
              <a:rPr lang="en-US" dirty="0"/>
              <a:t> </a:t>
            </a:r>
            <a:r>
              <a:rPr lang="en-US" dirty="0" err="1"/>
              <a:t>dysgu</a:t>
            </a:r>
            <a:r>
              <a:rPr lang="en-US" dirty="0"/>
              <a:t> GCC </a:t>
            </a:r>
          </a:p>
          <a:p>
            <a:r>
              <a:rPr lang="en-US" dirty="0"/>
              <a:t>Lle </a:t>
            </a:r>
            <a:r>
              <a:rPr lang="en-US" dirty="0" err="1"/>
              <a:t>i</a:t>
            </a:r>
            <a:r>
              <a:rPr lang="en-US" dirty="0"/>
              <a:t> </a:t>
            </a:r>
            <a:r>
              <a:rPr lang="en-US" dirty="0" err="1"/>
              <a:t>fyfyrio</a:t>
            </a:r>
            <a:r>
              <a:rPr lang="en-US" dirty="0"/>
              <a:t> ac </a:t>
            </a:r>
            <a:r>
              <a:rPr lang="en-US" dirty="0" err="1"/>
              <a:t>archwilio</a:t>
            </a:r>
            <a:endParaRPr lang="en-US" dirty="0"/>
          </a:p>
          <a:p>
            <a:r>
              <a:rPr lang="en-US" dirty="0" err="1"/>
              <a:t>Trafod</a:t>
            </a:r>
            <a:r>
              <a:rPr lang="en-US" dirty="0"/>
              <a:t> </a:t>
            </a:r>
            <a:r>
              <a:rPr lang="en-US" dirty="0" err="1"/>
              <a:t>tasgau</a:t>
            </a:r>
            <a:r>
              <a:rPr lang="en-US" dirty="0"/>
              <a:t> a </a:t>
            </a:r>
            <a:r>
              <a:rPr lang="en-US" dirty="0" err="1"/>
              <a:t>gosod</a:t>
            </a:r>
            <a:r>
              <a:rPr lang="en-US" dirty="0"/>
              <a:t> </a:t>
            </a:r>
            <a:r>
              <a:rPr lang="en-US" dirty="0" err="1"/>
              <a:t>terfynau</a:t>
            </a:r>
            <a:r>
              <a:rPr lang="en-US" dirty="0"/>
              <a:t> </a:t>
            </a:r>
            <a:r>
              <a:rPr lang="en-US" dirty="0" err="1"/>
              <a:t>amser</a:t>
            </a:r>
            <a:endParaRPr lang="en-US" dirty="0"/>
          </a:p>
          <a:p>
            <a:r>
              <a:rPr lang="en-US" dirty="0" err="1"/>
              <a:t>Cynllunio</a:t>
            </a:r>
            <a:r>
              <a:rPr lang="en-US" dirty="0"/>
              <a:t> </a:t>
            </a:r>
            <a:r>
              <a:rPr lang="en-US" dirty="0" err="1"/>
              <a:t>arsylwad</a:t>
            </a:r>
            <a:r>
              <a:rPr lang="en-US" dirty="0"/>
              <a:t> </a:t>
            </a:r>
            <a:r>
              <a:rPr lang="en-US" dirty="0" err="1"/>
              <a:t>tasg</a:t>
            </a:r>
            <a:r>
              <a:rPr lang="en-US" dirty="0"/>
              <a:t> 2</a:t>
            </a:r>
          </a:p>
          <a:p>
            <a:r>
              <a:rPr lang="en-US" dirty="0" err="1"/>
              <a:t>Trafod</a:t>
            </a:r>
            <a:r>
              <a:rPr lang="en-US" dirty="0"/>
              <a:t> </a:t>
            </a:r>
            <a:r>
              <a:rPr lang="en-US" dirty="0" err="1"/>
              <a:t>achos</a:t>
            </a:r>
            <a:r>
              <a:rPr lang="en-US" dirty="0"/>
              <a:t> </a:t>
            </a:r>
            <a:r>
              <a:rPr lang="en-US" dirty="0" err="1"/>
              <a:t>diogelu</a:t>
            </a:r>
            <a:r>
              <a:rPr lang="en-US" dirty="0"/>
              <a:t> </a:t>
            </a:r>
            <a:r>
              <a:rPr lang="en-US" dirty="0" err="1"/>
              <a:t>tasg</a:t>
            </a:r>
            <a:r>
              <a:rPr lang="en-US" dirty="0"/>
              <a:t> 3</a:t>
            </a:r>
          </a:p>
          <a:p>
            <a:r>
              <a:rPr lang="en-US" dirty="0" err="1"/>
              <a:t>Meithrin</a:t>
            </a:r>
            <a:r>
              <a:rPr lang="en-US" dirty="0"/>
              <a:t> </a:t>
            </a:r>
            <a:r>
              <a:rPr lang="en-US" dirty="0" err="1"/>
              <a:t>hyder</a:t>
            </a:r>
            <a:r>
              <a:rPr lang="en-US" dirty="0"/>
              <a:t> a </a:t>
            </a:r>
            <a:r>
              <a:rPr lang="en-US" dirty="0" err="1"/>
              <a:t>chymhwysedd</a:t>
            </a:r>
            <a:endParaRPr lang="en-US" dirty="0"/>
          </a:p>
          <a:p>
            <a:endParaRPr lang="en-US" sz="2000" dirty="0"/>
          </a:p>
        </p:txBody>
      </p:sp>
      <p:pic>
        <p:nvPicPr>
          <p:cNvPr id="2" name="Graphic 1" descr="Head with Gears">
            <a:extLst>
              <a:ext uri="{FF2B5EF4-FFF2-40B4-BE49-F238E27FC236}">
                <a16:creationId xmlns:a16="http://schemas.microsoft.com/office/drawing/2014/main" id="{1B0B6D53-D759-F3F4-131A-9EE2925D1C2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08019" y="1292268"/>
            <a:ext cx="4273463" cy="4273463"/>
          </a:xfrm>
          <a:prstGeom prst="rect">
            <a:avLst/>
          </a:prstGeom>
        </p:spPr>
      </p:pic>
      <p:sp>
        <p:nvSpPr>
          <p:cNvPr id="7" name="Footer Placeholder 6">
            <a:extLst>
              <a:ext uri="{FF2B5EF4-FFF2-40B4-BE49-F238E27FC236}">
                <a16:creationId xmlns:a16="http://schemas.microsoft.com/office/drawing/2014/main" id="{57B8DC73-7A60-4F90-8F3E-A0CC4D775506}"/>
              </a:ext>
            </a:extLst>
          </p:cNvPr>
          <p:cNvSpPr>
            <a:spLocks noGrp="1"/>
          </p:cNvSpPr>
          <p:nvPr>
            <p:ph type="ftr" sz="quarter" idx="11"/>
          </p:nvPr>
        </p:nvSpPr>
        <p:spPr>
          <a:xfrm>
            <a:off x="5514569" y="6356350"/>
            <a:ext cx="3096030" cy="365125"/>
          </a:xfrm>
        </p:spPr>
        <p:txBody>
          <a:bodyPr>
            <a:normAutofit/>
          </a:bodyPr>
          <a:lstStyle/>
          <a:p>
            <a:pPr algn="l">
              <a:lnSpc>
                <a:spcPct val="90000"/>
              </a:lnSpc>
              <a:spcAft>
                <a:spcPts val="600"/>
              </a:spcAft>
            </a:pPr>
            <a:r>
              <a:rPr lang="en-US" sz="1000">
                <a:solidFill>
                  <a:schemeClr val="tx1">
                    <a:lumMod val="50000"/>
                    <a:lumOff val="50000"/>
                  </a:schemeClr>
                </a:solidFill>
              </a:rPr>
              <a:t>PORTH AGORED Consolidation of Social Work Practice</a:t>
            </a:r>
          </a:p>
        </p:txBody>
      </p:sp>
      <p:sp>
        <p:nvSpPr>
          <p:cNvPr id="8" name="Slide Number Placeholder 7">
            <a:extLst>
              <a:ext uri="{FF2B5EF4-FFF2-40B4-BE49-F238E27FC236}">
                <a16:creationId xmlns:a16="http://schemas.microsoft.com/office/drawing/2014/main" id="{93A08F4A-56F8-308D-06DB-9DC61DBBCDAB}"/>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solidFill>
                  <a:schemeClr val="tx1">
                    <a:lumMod val="50000"/>
                    <a:lumOff val="50000"/>
                  </a:schemeClr>
                </a:solidFill>
              </a:rPr>
              <a:pPr>
                <a:spcAft>
                  <a:spcPts val="600"/>
                </a:spcAft>
              </a:pPr>
              <a:t>36</a:t>
            </a:fld>
            <a:endParaRPr lang="en-US">
              <a:solidFill>
                <a:schemeClr val="tx1">
                  <a:lumMod val="50000"/>
                  <a:lumOff val="50000"/>
                </a:schemeClr>
              </a:solidFill>
            </a:endParaRPr>
          </a:p>
        </p:txBody>
      </p:sp>
      <p:grpSp>
        <p:nvGrpSpPr>
          <p:cNvPr id="22" name="Group 21">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3" name="Rectangle 22">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787841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a:latin typeface="Arial" panose="020B0604020202020204" pitchFamily="34" charset="0"/>
              </a:rPr>
              <a:t>Diben a Swyddogaeth Goruchwyliaeth</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61278" y="2437736"/>
            <a:ext cx="6697444" cy="4512564"/>
          </a:xfrm>
        </p:spPr>
        <p:txBody>
          <a:bodyPr anchor="t">
            <a:normAutofit/>
          </a:bodyPr>
          <a:lstStyle/>
          <a:p>
            <a:r>
              <a:rPr lang="en-GB" altLang="en-US" dirty="0" err="1">
                <a:cs typeface="Times New Roman" panose="02020603050405020304" pitchFamily="18" charset="0"/>
              </a:rPr>
              <a:t>Sicrhau</a:t>
            </a:r>
            <a:r>
              <a:rPr lang="en-GB" altLang="en-US" dirty="0">
                <a:cs typeface="Times New Roman" panose="02020603050405020304" pitchFamily="18" charset="0"/>
              </a:rPr>
              <a:t> </a:t>
            </a:r>
            <a:r>
              <a:rPr lang="en-GB" altLang="en-US" dirty="0" err="1">
                <a:cs typeface="Times New Roman" panose="02020603050405020304" pitchFamily="18" charset="0"/>
              </a:rPr>
              <a:t>ein</a:t>
            </a:r>
            <a:r>
              <a:rPr lang="en-GB" altLang="en-US" dirty="0">
                <a:cs typeface="Times New Roman" panose="02020603050405020304" pitchFamily="18" charset="0"/>
              </a:rPr>
              <a:t> bod </a:t>
            </a:r>
            <a:r>
              <a:rPr lang="en-GB" altLang="en-US" dirty="0" err="1">
                <a:cs typeface="Times New Roman" panose="02020603050405020304" pitchFamily="18" charset="0"/>
              </a:rPr>
              <a:t>ni</a:t>
            </a:r>
            <a:r>
              <a:rPr lang="en-GB" altLang="en-US" dirty="0">
                <a:cs typeface="Times New Roman" panose="02020603050405020304" pitchFamily="18" charset="0"/>
              </a:rPr>
              <a:t> </a:t>
            </a:r>
            <a:r>
              <a:rPr lang="en-GB" altLang="en-US" dirty="0" err="1">
                <a:cs typeface="Times New Roman" panose="02020603050405020304" pitchFamily="18" charset="0"/>
              </a:rPr>
              <a:t>a'r</a:t>
            </a:r>
            <a:r>
              <a:rPr lang="en-GB" altLang="en-US" dirty="0">
                <a:cs typeface="Times New Roman" panose="02020603050405020304" pitchFamily="18" charset="0"/>
              </a:rPr>
              <a:t> </a:t>
            </a:r>
            <a:r>
              <a:rPr lang="en-GB" altLang="en-US" dirty="0" err="1">
                <a:cs typeface="Times New Roman" panose="02020603050405020304" pitchFamily="18" charset="0"/>
              </a:rPr>
              <a:t>unigolion</a:t>
            </a:r>
            <a:r>
              <a:rPr lang="en-GB" altLang="en-US" dirty="0">
                <a:cs typeface="Times New Roman" panose="02020603050405020304" pitchFamily="18" charset="0"/>
              </a:rPr>
              <a:t> </a:t>
            </a:r>
            <a:r>
              <a:rPr lang="en-GB" altLang="en-US" dirty="0" err="1">
                <a:cs typeface="Times New Roman" panose="02020603050405020304" pitchFamily="18" charset="0"/>
              </a:rPr>
              <a:t>rydym</a:t>
            </a:r>
            <a:r>
              <a:rPr lang="en-GB" altLang="en-US" dirty="0">
                <a:cs typeface="Times New Roman" panose="02020603050405020304" pitchFamily="18" charset="0"/>
              </a:rPr>
              <a:t> </a:t>
            </a:r>
            <a:r>
              <a:rPr lang="en-GB" altLang="en-US" dirty="0" err="1">
                <a:cs typeface="Times New Roman" panose="02020603050405020304" pitchFamily="18" charset="0"/>
              </a:rPr>
              <a:t>yn</a:t>
            </a:r>
            <a:r>
              <a:rPr lang="en-GB" altLang="en-US" dirty="0">
                <a:cs typeface="Times New Roman" panose="02020603050405020304" pitchFamily="18" charset="0"/>
              </a:rPr>
              <a:t> </a:t>
            </a:r>
            <a:r>
              <a:rPr lang="en-GB" altLang="en-US" dirty="0" err="1">
                <a:cs typeface="Times New Roman" panose="02020603050405020304" pitchFamily="18" charset="0"/>
              </a:rPr>
              <a:t>gweithio</a:t>
            </a:r>
            <a:r>
              <a:rPr lang="en-GB" altLang="en-US" dirty="0">
                <a:cs typeface="Times New Roman" panose="02020603050405020304" pitchFamily="18" charset="0"/>
              </a:rPr>
              <a:t> </a:t>
            </a:r>
            <a:r>
              <a:rPr lang="en-GB" altLang="en-US" dirty="0" err="1">
                <a:cs typeface="Times New Roman" panose="02020603050405020304" pitchFamily="18" charset="0"/>
              </a:rPr>
              <a:t>gyda</a:t>
            </a:r>
            <a:r>
              <a:rPr lang="en-GB" altLang="en-US" dirty="0">
                <a:cs typeface="Times New Roman" panose="02020603050405020304" pitchFamily="18" charset="0"/>
              </a:rPr>
              <a:t> </a:t>
            </a:r>
            <a:r>
              <a:rPr lang="en-GB" altLang="en-US" dirty="0" err="1">
                <a:cs typeface="Times New Roman" panose="02020603050405020304" pitchFamily="18" charset="0"/>
              </a:rPr>
              <a:t>nhw</a:t>
            </a:r>
            <a:r>
              <a:rPr lang="en-GB" altLang="en-US" dirty="0">
                <a:cs typeface="Times New Roman" panose="02020603050405020304" pitchFamily="18" charset="0"/>
              </a:rPr>
              <a:t> </a:t>
            </a:r>
            <a:r>
              <a:rPr lang="en-GB" altLang="en-US" dirty="0" err="1">
                <a:cs typeface="Times New Roman" panose="02020603050405020304" pitchFamily="18" charset="0"/>
              </a:rPr>
              <a:t>yn</a:t>
            </a:r>
            <a:r>
              <a:rPr lang="en-GB" altLang="en-US" dirty="0">
                <a:cs typeface="Times New Roman" panose="02020603050405020304" pitchFamily="18" charset="0"/>
              </a:rPr>
              <a:t> </a:t>
            </a:r>
            <a:r>
              <a:rPr lang="en-GB" altLang="en-US" dirty="0" err="1">
                <a:cs typeface="Times New Roman" panose="02020603050405020304" pitchFamily="18" charset="0"/>
              </a:rPr>
              <a:t>ddiogel</a:t>
            </a:r>
            <a:endParaRPr lang="en-GB" altLang="en-US" dirty="0">
              <a:cs typeface="Times New Roman" panose="02020603050405020304" pitchFamily="18" charset="0"/>
            </a:endParaRPr>
          </a:p>
          <a:p>
            <a:r>
              <a:rPr lang="en-GB" dirty="0"/>
              <a:t>Dylai </a:t>
            </a:r>
            <a:r>
              <a:rPr lang="en-GB" dirty="0" err="1"/>
              <a:t>goruchwyliaeth</a:t>
            </a:r>
            <a:r>
              <a:rPr lang="en-GB" dirty="0"/>
              <a:t> </a:t>
            </a:r>
            <a:r>
              <a:rPr lang="en-GB" dirty="0" err="1"/>
              <a:t>greu</a:t>
            </a:r>
            <a:r>
              <a:rPr lang="en-GB" dirty="0"/>
              <a:t> </a:t>
            </a:r>
            <a:r>
              <a:rPr lang="en-GB" dirty="0" err="1"/>
              <a:t>gofod</a:t>
            </a:r>
            <a:r>
              <a:rPr lang="en-GB" dirty="0"/>
              <a:t> </a:t>
            </a:r>
            <a:r>
              <a:rPr lang="en-GB" dirty="0" err="1"/>
              <a:t>adfyfyriol</a:t>
            </a:r>
            <a:r>
              <a:rPr lang="en-GB" dirty="0"/>
              <a:t> </a:t>
            </a:r>
            <a:r>
              <a:rPr lang="en-GB" dirty="0" err="1"/>
              <a:t>i</a:t>
            </a:r>
            <a:r>
              <a:rPr lang="en-GB" dirty="0"/>
              <a:t> </a:t>
            </a:r>
            <a:r>
              <a:rPr lang="en-GB" dirty="0" err="1"/>
              <a:t>brosesu</a:t>
            </a:r>
            <a:r>
              <a:rPr lang="en-GB" dirty="0"/>
              <a:t> </a:t>
            </a:r>
            <a:r>
              <a:rPr lang="en-GB" dirty="0" err="1"/>
              <a:t>profiadau</a:t>
            </a:r>
            <a:r>
              <a:rPr lang="en-GB" dirty="0"/>
              <a:t>; </a:t>
            </a:r>
            <a:r>
              <a:rPr lang="en-GB" dirty="0" err="1"/>
              <a:t>cynyddu</a:t>
            </a:r>
            <a:r>
              <a:rPr lang="en-GB" dirty="0"/>
              <a:t> </a:t>
            </a:r>
            <a:r>
              <a:rPr lang="en-GB" dirty="0" err="1"/>
              <a:t>dealltwriaeth</a:t>
            </a:r>
            <a:r>
              <a:rPr lang="en-GB" dirty="0"/>
              <a:t> a </a:t>
            </a:r>
            <a:r>
              <a:rPr lang="en-GB" dirty="0" err="1"/>
              <a:t>datblygu'r</a:t>
            </a:r>
            <a:r>
              <a:rPr lang="en-GB" dirty="0"/>
              <a:t> </a:t>
            </a:r>
            <a:r>
              <a:rPr lang="en-GB" dirty="0" err="1"/>
              <a:t>gallu</a:t>
            </a:r>
            <a:r>
              <a:rPr lang="en-GB" dirty="0"/>
              <a:t> a </a:t>
            </a:r>
            <a:r>
              <a:rPr lang="en-GB" dirty="0" err="1"/>
              <a:t>sgiliau</a:t>
            </a:r>
            <a:r>
              <a:rPr lang="en-GB" dirty="0"/>
              <a:t> </a:t>
            </a:r>
            <a:r>
              <a:rPr lang="en-GB" dirty="0" err="1"/>
              <a:t>i</a:t>
            </a:r>
            <a:r>
              <a:rPr lang="en-GB" dirty="0"/>
              <a:t> </a:t>
            </a:r>
            <a:r>
              <a:rPr lang="en-GB" dirty="0" err="1"/>
              <a:t>archwilio</a:t>
            </a:r>
            <a:r>
              <a:rPr lang="en-GB" dirty="0"/>
              <a:t> a </a:t>
            </a:r>
            <a:r>
              <a:rPr lang="en-GB" dirty="0" err="1"/>
              <a:t>deall</a:t>
            </a:r>
            <a:r>
              <a:rPr lang="en-GB" dirty="0"/>
              <a:t> yr </a:t>
            </a:r>
            <a:r>
              <a:rPr lang="en-GB" dirty="0" err="1"/>
              <a:t>hyn</a:t>
            </a:r>
            <a:r>
              <a:rPr lang="en-GB" dirty="0"/>
              <a:t> </a:t>
            </a:r>
            <a:r>
              <a:rPr lang="en-GB" dirty="0" err="1"/>
              <a:t>sy'n</a:t>
            </a:r>
            <a:r>
              <a:rPr lang="en-GB" dirty="0"/>
              <a:t> </a:t>
            </a:r>
            <a:r>
              <a:rPr lang="en-GB" dirty="0" err="1"/>
              <a:t>digwydd</a:t>
            </a:r>
            <a:r>
              <a:rPr lang="en-GB" dirty="0"/>
              <a:t> </a:t>
            </a:r>
            <a:r>
              <a:rPr lang="en-GB" dirty="0" err="1"/>
              <a:t>i</a:t>
            </a:r>
            <a:r>
              <a:rPr lang="en-GB" dirty="0"/>
              <a:t> </a:t>
            </a:r>
            <a:r>
              <a:rPr lang="en-GB" dirty="0" err="1"/>
              <a:t>unigolion</a:t>
            </a:r>
            <a:r>
              <a:rPr lang="en-GB" dirty="0"/>
              <a:t>. </a:t>
            </a: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4" r="3" b="3"/>
          <a:stretch/>
        </p:blipFill>
        <p:spPr bwMode="auto">
          <a:xfrm>
            <a:off x="8153400" y="2437736"/>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37</a:t>
            </a:fld>
            <a:endParaRPr lang="en-US" dirty="0"/>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a:t>PORTH AGORED Consolidation of Social Work Practice</a:t>
            </a:r>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5" name="Freeform: Shape 14">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FD813C2-B2BE-3C42-10F8-2C6C1145CA4C}"/>
              </a:ext>
            </a:extLst>
          </p:cNvPr>
          <p:cNvSpPr>
            <a:spLocks noGrp="1"/>
          </p:cNvSpPr>
          <p:nvPr>
            <p:ph type="title"/>
          </p:nvPr>
        </p:nvSpPr>
        <p:spPr>
          <a:xfrm>
            <a:off x="804672" y="2053641"/>
            <a:ext cx="3669161" cy="2760098"/>
          </a:xfrm>
        </p:spPr>
        <p:txBody>
          <a:bodyPr>
            <a:normAutofit/>
          </a:bodyPr>
          <a:lstStyle/>
          <a:p>
            <a:r>
              <a:rPr lang="en-GB" altLang="en-US" sz="3700" dirty="0">
                <a:solidFill>
                  <a:schemeClr val="tx2"/>
                </a:solidFill>
                <a:latin typeface="Arial" panose="020B0604020202020204" pitchFamily="34" charset="0"/>
              </a:rPr>
              <a:t>Diben a </a:t>
            </a:r>
            <a:r>
              <a:rPr lang="en-GB" altLang="en-US" sz="3700" dirty="0" err="1">
                <a:solidFill>
                  <a:schemeClr val="tx2"/>
                </a:solidFill>
                <a:latin typeface="Arial" panose="020B0604020202020204" pitchFamily="34" charset="0"/>
              </a:rPr>
              <a:t>Swyddogaeth</a:t>
            </a:r>
            <a:r>
              <a:rPr lang="en-GB" altLang="en-US" sz="3700" dirty="0">
                <a:solidFill>
                  <a:schemeClr val="tx2"/>
                </a:solidFill>
                <a:latin typeface="Arial" panose="020B0604020202020204" pitchFamily="34" charset="0"/>
              </a:rPr>
              <a:t> Goruchwyliaeth</a:t>
            </a:r>
            <a:endParaRPr lang="en-US" sz="3700" dirty="0">
              <a:solidFill>
                <a:schemeClr val="tx2"/>
              </a:solidFill>
            </a:endParaRPr>
          </a:p>
        </p:txBody>
      </p:sp>
      <p:sp>
        <p:nvSpPr>
          <p:cNvPr id="3" name="Content Placeholder 2">
            <a:extLst>
              <a:ext uri="{FF2B5EF4-FFF2-40B4-BE49-F238E27FC236}">
                <a16:creationId xmlns:a16="http://schemas.microsoft.com/office/drawing/2014/main" id="{3559B809-AD30-CA47-01B5-B03933B96DAD}"/>
              </a:ext>
            </a:extLst>
          </p:cNvPr>
          <p:cNvSpPr>
            <a:spLocks noGrp="1"/>
          </p:cNvSpPr>
          <p:nvPr>
            <p:ph idx="1"/>
          </p:nvPr>
        </p:nvSpPr>
        <p:spPr>
          <a:xfrm>
            <a:off x="6090574" y="801866"/>
            <a:ext cx="5306084" cy="5230634"/>
          </a:xfrm>
          <a:noFill/>
          <a:ln>
            <a:noFill/>
          </a:ln>
        </p:spPr>
        <p:txBody>
          <a:bodyPr anchor="ctr">
            <a:normAutofit/>
          </a:bodyPr>
          <a:lstStyle/>
          <a:p>
            <a:r>
              <a:rPr lang="en-GB" altLang="en-US" dirty="0">
                <a:solidFill>
                  <a:schemeClr val="tx2"/>
                </a:solidFill>
                <a:cs typeface="Times New Roman" panose="02020603050405020304" pitchFamily="18" charset="0"/>
              </a:rPr>
              <a:t>Goruchwyliaeth </a:t>
            </a:r>
            <a:r>
              <a:rPr lang="en-GB" altLang="en-US" dirty="0" err="1">
                <a:solidFill>
                  <a:schemeClr val="tx2"/>
                </a:solidFill>
                <a:cs typeface="Times New Roman" panose="02020603050405020304" pitchFamily="18" charset="0"/>
              </a:rPr>
              <a:t>sicrhau</a:t>
            </a:r>
            <a:r>
              <a:rPr lang="en-GB" altLang="en-US" dirty="0">
                <a:solidFill>
                  <a:schemeClr val="tx2"/>
                </a:solidFill>
                <a:cs typeface="Times New Roman" panose="02020603050405020304" pitchFamily="18" charset="0"/>
              </a:rPr>
              <a:t> bod </a:t>
            </a:r>
            <a:r>
              <a:rPr lang="en-GB" altLang="en-US" dirty="0" err="1">
                <a:solidFill>
                  <a:schemeClr val="tx2"/>
                </a:solidFill>
                <a:cs typeface="Times New Roman" panose="02020603050405020304" pitchFamily="18" charset="0"/>
              </a:rPr>
              <a:t>ymarferwyr</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yn</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cynnal</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safonau</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proffesiynol</a:t>
            </a:r>
            <a:r>
              <a:rPr lang="en-GB" altLang="en-US" dirty="0">
                <a:solidFill>
                  <a:schemeClr val="tx2"/>
                </a:solidFill>
                <a:cs typeface="Times New Roman" panose="02020603050405020304" pitchFamily="18" charset="0"/>
              </a:rPr>
              <a:t> ac </a:t>
            </a:r>
            <a:r>
              <a:rPr lang="en-GB" altLang="en-US" dirty="0" err="1">
                <a:solidFill>
                  <a:schemeClr val="tx2"/>
                </a:solidFill>
                <a:cs typeface="Times New Roman" panose="02020603050405020304" pitchFamily="18" charset="0"/>
              </a:rPr>
              <a:t>egwyddorion</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ymarfer</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gorau</a:t>
            </a:r>
            <a:r>
              <a:rPr lang="en-GB" altLang="en-US" dirty="0">
                <a:solidFill>
                  <a:schemeClr val="tx2"/>
                </a:solidFill>
                <a:cs typeface="Times New Roman" panose="02020603050405020304" pitchFamily="18" charset="0"/>
              </a:rPr>
              <a:t> a bod </a:t>
            </a:r>
            <a:r>
              <a:rPr lang="en-GB" altLang="en-US" dirty="0" err="1">
                <a:solidFill>
                  <a:schemeClr val="tx2"/>
                </a:solidFill>
                <a:cs typeface="Times New Roman" panose="02020603050405020304" pitchFamily="18" charset="0"/>
              </a:rPr>
              <a:t>gwaith</a:t>
            </a:r>
            <a:r>
              <a:rPr lang="en-GB" altLang="en-US" dirty="0">
                <a:solidFill>
                  <a:schemeClr val="tx2"/>
                </a:solidFill>
                <a:cs typeface="Times New Roman" panose="02020603050405020304" pitchFamily="18" charset="0"/>
              </a:rPr>
              <a:t> a </a:t>
            </a:r>
            <a:r>
              <a:rPr lang="en-GB" altLang="en-US" dirty="0" err="1">
                <a:solidFill>
                  <a:schemeClr val="tx2"/>
                </a:solidFill>
                <a:cs typeface="Times New Roman" panose="02020603050405020304" pitchFamily="18" charset="0"/>
              </a:rPr>
              <a:t>ddisgwylir</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gan</a:t>
            </a:r>
            <a:r>
              <a:rPr lang="en-GB" altLang="en-US" dirty="0">
                <a:solidFill>
                  <a:schemeClr val="tx2"/>
                </a:solidFill>
                <a:cs typeface="Times New Roman" panose="02020603050405020304" pitchFamily="18" charset="0"/>
              </a:rPr>
              <a:t> y </a:t>
            </a:r>
            <a:r>
              <a:rPr lang="en-GB" altLang="en-US" dirty="0" err="1">
                <a:solidFill>
                  <a:schemeClr val="tx2"/>
                </a:solidFill>
                <a:cs typeface="Times New Roman" panose="02020603050405020304" pitchFamily="18" charset="0"/>
              </a:rPr>
              <a:t>sefydliad</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yn</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cael</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ei</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ddehongli</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trwy</a:t>
            </a:r>
            <a:r>
              <a:rPr lang="en-GB" altLang="en-US" dirty="0">
                <a:solidFill>
                  <a:schemeClr val="tx2"/>
                </a:solidFill>
                <a:cs typeface="Times New Roman" panose="02020603050405020304" pitchFamily="18" charset="0"/>
              </a:rPr>
              <a:t> lens </a:t>
            </a:r>
            <a:r>
              <a:rPr lang="en-GB" altLang="en-US" dirty="0" err="1">
                <a:solidFill>
                  <a:schemeClr val="tx2"/>
                </a:solidFill>
                <a:cs typeface="Times New Roman" panose="02020603050405020304" pitchFamily="18" charset="0"/>
              </a:rPr>
              <a:t>broffesiynol</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a'i</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gyflwyno</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gan</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weithwyr</a:t>
            </a:r>
            <a:r>
              <a:rPr lang="en-GB" altLang="en-US" dirty="0">
                <a:solidFill>
                  <a:schemeClr val="tx2"/>
                </a:solidFill>
                <a:cs typeface="Times New Roman" panose="02020603050405020304" pitchFamily="18" charset="0"/>
              </a:rPr>
              <a:t> </a:t>
            </a:r>
            <a:r>
              <a:rPr lang="en-GB" altLang="en-US" dirty="0" err="1">
                <a:solidFill>
                  <a:schemeClr val="tx2"/>
                </a:solidFill>
                <a:cs typeface="Times New Roman" panose="02020603050405020304" pitchFamily="18" charset="0"/>
              </a:rPr>
              <a:t>chymwys</a:t>
            </a:r>
            <a:r>
              <a:rPr lang="en-GB" altLang="en-US" dirty="0">
                <a:solidFill>
                  <a:schemeClr val="tx2"/>
                </a:solidFill>
                <a:cs typeface="Times New Roman" panose="02020603050405020304" pitchFamily="18" charset="0"/>
              </a:rPr>
              <a:t> (Payne, 1996).</a:t>
            </a:r>
          </a:p>
          <a:p>
            <a:endParaRPr lang="en-US" sz="1800" dirty="0">
              <a:solidFill>
                <a:schemeClr val="tx2"/>
              </a:solidFill>
            </a:endParaRPr>
          </a:p>
        </p:txBody>
      </p:sp>
      <p:sp>
        <p:nvSpPr>
          <p:cNvPr id="4" name="Footer Placeholder 3">
            <a:extLst>
              <a:ext uri="{FF2B5EF4-FFF2-40B4-BE49-F238E27FC236}">
                <a16:creationId xmlns:a16="http://schemas.microsoft.com/office/drawing/2014/main" id="{836DDA4E-1075-1B53-C8B9-9F0586AA9431}"/>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5" name="Slide Number Placeholder 4">
            <a:extLst>
              <a:ext uri="{FF2B5EF4-FFF2-40B4-BE49-F238E27FC236}">
                <a16:creationId xmlns:a16="http://schemas.microsoft.com/office/drawing/2014/main" id="{52A329B3-768A-4AFE-6479-CD2A93558ADE}"/>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38</a:t>
            </a:fld>
            <a:endParaRPr lang="en-US"/>
          </a:p>
        </p:txBody>
      </p:sp>
    </p:spTree>
    <p:extLst>
      <p:ext uri="{BB962C8B-B14F-4D97-AF65-F5344CB8AC3E}">
        <p14:creationId xmlns:p14="http://schemas.microsoft.com/office/powerpoint/2010/main" val="30386135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681318" y="127698"/>
            <a:ext cx="5929422" cy="1640180"/>
          </a:xfrm>
        </p:spPr>
        <p:txBody>
          <a:bodyPr anchor="b">
            <a:normAutofit/>
          </a:bodyPr>
          <a:lstStyle/>
          <a:p>
            <a:r>
              <a:rPr kumimoji="0" lang="en-GB" sz="2500" b="1" i="0" u="none" strike="noStrike" kern="1200" cap="none" spc="0" normalizeH="0" baseline="0" noProof="0" dirty="0">
                <a:ln>
                  <a:noFill/>
                </a:ln>
                <a:effectLst/>
                <a:uLnTx/>
                <a:uFillTx/>
                <a:latin typeface="Arial" panose="020B0604020202020204" pitchFamily="34" charset="0"/>
                <a:ea typeface="+mj-ea"/>
                <a:cs typeface="+mj-cs"/>
              </a:rPr>
              <a:t>3-Cymhwyso barn </a:t>
            </a:r>
            <a:r>
              <a:rPr kumimoji="0" lang="en-GB" sz="2500" b="1" i="0" u="none" strike="noStrike" kern="1200" cap="none" spc="0" normalizeH="0" baseline="0" noProof="0" dirty="0" err="1">
                <a:ln>
                  <a:noFill/>
                </a:ln>
                <a:effectLst/>
                <a:uLnTx/>
                <a:uFillTx/>
                <a:latin typeface="Arial" panose="020B0604020202020204" pitchFamily="34" charset="0"/>
                <a:ea typeface="+mj-ea"/>
                <a:cs typeface="+mj-cs"/>
              </a:rPr>
              <a:t>broffesiynol</a:t>
            </a:r>
            <a:r>
              <a:rPr kumimoji="0" lang="en-GB" sz="2500" b="1" i="0" u="none" strike="noStrike" kern="1200" cap="none" spc="0" normalizeH="0" baseline="0" noProof="0" dirty="0">
                <a:ln>
                  <a:noFill/>
                </a:ln>
                <a:effectLst/>
                <a:uLnTx/>
                <a:uFillTx/>
                <a:latin typeface="Arial" panose="020B0604020202020204" pitchFamily="34" charset="0"/>
                <a:ea typeface="+mj-ea"/>
                <a:cs typeface="+mj-cs"/>
              </a:rPr>
              <a:t> </a:t>
            </a:r>
            <a:r>
              <a:rPr kumimoji="0" lang="en-GB" sz="2500" b="1" i="0" u="none" strike="noStrike" kern="1200" cap="none" spc="0" normalizeH="0" baseline="0" noProof="0" dirty="0" err="1">
                <a:ln>
                  <a:noFill/>
                </a:ln>
                <a:effectLst/>
                <a:uLnTx/>
                <a:uFillTx/>
                <a:latin typeface="Arial" panose="020B0604020202020204" pitchFamily="34" charset="0"/>
                <a:ea typeface="+mj-ea"/>
                <a:cs typeface="+mj-cs"/>
              </a:rPr>
              <a:t>mewn</a:t>
            </a:r>
            <a:r>
              <a:rPr kumimoji="0" lang="en-GB" sz="2500" b="1" i="0" u="none" strike="noStrike" kern="1200" cap="none" spc="0" normalizeH="0" baseline="0" noProof="0" dirty="0">
                <a:ln>
                  <a:noFill/>
                </a:ln>
                <a:effectLst/>
                <a:uLnTx/>
                <a:uFillTx/>
                <a:latin typeface="Arial" panose="020B0604020202020204" pitchFamily="34" charset="0"/>
                <a:ea typeface="+mj-ea"/>
                <a:cs typeface="+mj-cs"/>
              </a:rPr>
              <a:t> </a:t>
            </a:r>
            <a:r>
              <a:rPr kumimoji="0" lang="en-GB" sz="2500" b="1" i="0" u="none" strike="noStrike" kern="1200" cap="none" spc="0" normalizeH="0" baseline="0" noProof="0" dirty="0" err="1">
                <a:ln>
                  <a:noFill/>
                </a:ln>
                <a:effectLst/>
                <a:uLnTx/>
                <a:uFillTx/>
                <a:latin typeface="Arial" panose="020B0604020202020204" pitchFamily="34" charset="0"/>
                <a:ea typeface="+mj-ea"/>
                <a:cs typeface="+mj-cs"/>
              </a:rPr>
              <a:t>sefyllfaoedd</a:t>
            </a:r>
            <a:r>
              <a:rPr kumimoji="0" lang="en-GB" sz="2500" b="1" i="0" u="none" strike="noStrike" kern="1200" cap="none" spc="0" normalizeH="0" baseline="0" noProof="0" dirty="0">
                <a:ln>
                  <a:noFill/>
                </a:ln>
                <a:effectLst/>
                <a:uLnTx/>
                <a:uFillTx/>
                <a:latin typeface="Arial" panose="020B0604020202020204" pitchFamily="34" charset="0"/>
                <a:ea typeface="+mj-ea"/>
                <a:cs typeface="+mj-cs"/>
              </a:rPr>
              <a:t> </a:t>
            </a:r>
            <a:r>
              <a:rPr kumimoji="0" lang="en-GB" sz="2500" b="1" i="0" u="none" strike="noStrike" kern="1200" cap="none" spc="0" normalizeH="0" baseline="0" noProof="0" dirty="0" err="1">
                <a:ln>
                  <a:noFill/>
                </a:ln>
                <a:effectLst/>
                <a:uLnTx/>
                <a:uFillTx/>
                <a:latin typeface="Arial" panose="020B0604020202020204" pitchFamily="34" charset="0"/>
                <a:ea typeface="+mj-ea"/>
                <a:cs typeface="+mj-cs"/>
              </a:rPr>
              <a:t>cynyddol</a:t>
            </a:r>
            <a:r>
              <a:rPr kumimoji="0" lang="en-GB" sz="2500" b="1" i="0" u="none" strike="noStrike" kern="1200" cap="none" spc="0" normalizeH="0" baseline="0" noProof="0" dirty="0">
                <a:ln>
                  <a:noFill/>
                </a:ln>
                <a:effectLst/>
                <a:uLnTx/>
                <a:uFillTx/>
                <a:latin typeface="Arial" panose="020B0604020202020204" pitchFamily="34" charset="0"/>
                <a:ea typeface="+mj-ea"/>
                <a:cs typeface="+mj-cs"/>
              </a:rPr>
              <a:t> </a:t>
            </a:r>
            <a:r>
              <a:rPr kumimoji="0" lang="en-GB" sz="2500" b="1" i="0" u="none" strike="noStrike" kern="1200" cap="none" spc="0" normalizeH="0" baseline="0" noProof="0" dirty="0" err="1">
                <a:ln>
                  <a:noFill/>
                </a:ln>
                <a:effectLst/>
                <a:uLnTx/>
                <a:uFillTx/>
                <a:latin typeface="Arial" panose="020B0604020202020204" pitchFamily="34" charset="0"/>
                <a:ea typeface="+mj-ea"/>
                <a:cs typeface="+mj-cs"/>
              </a:rPr>
              <a:t>gymhleth</a:t>
            </a:r>
            <a:br>
              <a:rPr lang="en-GB" sz="2500" b="1" dirty="0">
                <a:effectLst/>
                <a:latin typeface="Arial" panose="020B0604020202020204" pitchFamily="34" charset="0"/>
              </a:rPr>
            </a:br>
            <a:br>
              <a:rPr lang="en-US" sz="2500" dirty="0"/>
            </a:br>
            <a:endParaRPr lang="en-US" sz="2500" dirty="0"/>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a:xfrm rot="5400000">
            <a:off x="-1827725" y="2002536"/>
            <a:ext cx="4114800" cy="365125"/>
          </a:xfrm>
        </p:spPr>
        <p:txBody>
          <a:bodyPr>
            <a:normAutofit/>
          </a:bodyPr>
          <a:lstStyle/>
          <a:p>
            <a:pPr algn="l">
              <a:spcAft>
                <a:spcPts val="600"/>
              </a:spcAft>
            </a:pPr>
            <a:r>
              <a:rPr lang="en-US" sz="1100">
                <a:solidFill>
                  <a:schemeClr val="tx1">
                    <a:lumMod val="50000"/>
                    <a:lumOff val="50000"/>
                  </a:schemeClr>
                </a:solidFill>
              </a:rPr>
              <a:t>PORTH AGORED Consolidation of Social Work Practice</a:t>
            </a: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681318" y="1211283"/>
            <a:ext cx="6397821" cy="4732318"/>
          </a:xfrm>
        </p:spPr>
        <p:txBody>
          <a:bodyPr>
            <a:normAutofit/>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err="1">
                <a:ln>
                  <a:noFill/>
                </a:ln>
                <a:effectLst/>
                <a:uLnTx/>
                <a:uFillTx/>
                <a:latin typeface="Calibri" panose="020F0502020204030204"/>
                <a:ea typeface="+mn-ea"/>
                <a:cs typeface="+mn-cs"/>
              </a:rPr>
              <a:t>Ymarfer</a:t>
            </a:r>
            <a:r>
              <a:rPr kumimoji="0" lang="en-GB" sz="2400" b="1" i="0" u="none" strike="noStrike" kern="1200" cap="none" spc="0" normalizeH="0" baseline="0" noProof="0" dirty="0">
                <a:ln>
                  <a:noFill/>
                </a:ln>
                <a:effectLst/>
                <a:uLnTx/>
                <a:uFillTx/>
                <a:latin typeface="Calibri" panose="020F0502020204030204"/>
                <a:ea typeface="+mn-ea"/>
                <a:cs typeface="+mn-cs"/>
              </a:rPr>
              <a:t> 3 - </a:t>
            </a:r>
            <a:r>
              <a:rPr kumimoji="0" lang="en-GB" sz="2400" b="1" i="0" u="none" strike="noStrike" kern="1200" cap="none" spc="0" normalizeH="0" baseline="0" noProof="0" dirty="0" err="1">
                <a:ln>
                  <a:noFill/>
                </a:ln>
                <a:effectLst/>
                <a:uLnTx/>
                <a:uFillTx/>
                <a:latin typeface="Calibri" panose="020F0502020204030204"/>
                <a:ea typeface="+mn-ea"/>
                <a:cs typeface="+mn-cs"/>
              </a:rPr>
              <a:t>Cwestiwn</a:t>
            </a:r>
            <a:r>
              <a:rPr kumimoji="0" lang="en-GB" sz="2400" b="1" i="0" u="none" strike="noStrike" kern="1200" cap="none" spc="0" normalizeH="0" baseline="0" noProof="0" dirty="0">
                <a:ln>
                  <a:noFill/>
                </a:ln>
                <a:effectLst/>
                <a:uLnTx/>
                <a:uFillTx/>
                <a:latin typeface="Calibri" panose="020F0502020204030204"/>
                <a:ea typeface="+mn-ea"/>
                <a:cs typeface="+mn-cs"/>
              </a:rPr>
              <a:t> 3</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err="1">
                <a:ln>
                  <a:noFill/>
                </a:ln>
                <a:effectLst/>
                <a:uLnTx/>
                <a:uFillTx/>
                <a:latin typeface="Calibri" panose="020F0502020204030204"/>
                <a:ea typeface="+mn-ea"/>
                <a:cs typeface="+mn-cs"/>
              </a:rPr>
              <a:t>Mewn</a:t>
            </a:r>
            <a:r>
              <a:rPr kumimoji="0" lang="en-GB" sz="2400" b="0" i="0" u="none" strike="noStrike" kern="1200" cap="none" spc="0" normalizeH="0" baseline="0" noProof="0" dirty="0">
                <a:ln>
                  <a:noFill/>
                </a:ln>
                <a:effectLst/>
                <a:uLnTx/>
                <a:uFillTx/>
                <a:latin typeface="Calibri" panose="020F0502020204030204"/>
                <a:ea typeface="+mn-ea"/>
                <a:cs typeface="+mn-cs"/>
              </a:rPr>
              <a:t> </a:t>
            </a:r>
            <a:r>
              <a:rPr kumimoji="0" lang="en-GB" sz="2400" b="0" i="0" u="none" strike="noStrike" kern="1200" cap="none" spc="0" normalizeH="0" baseline="0" noProof="0" dirty="0" err="1">
                <a:ln>
                  <a:noFill/>
                </a:ln>
                <a:effectLst/>
                <a:uLnTx/>
                <a:uFillTx/>
                <a:latin typeface="Calibri" panose="020F0502020204030204"/>
                <a:ea typeface="+mn-ea"/>
                <a:cs typeface="+mn-cs"/>
              </a:rPr>
              <a:t>grwpiau</a:t>
            </a:r>
            <a:r>
              <a:rPr kumimoji="0" lang="en-GB" sz="2400" b="0" i="0" u="none" strike="noStrike" kern="1200" cap="none" spc="0" normalizeH="0" baseline="0" noProof="0" dirty="0">
                <a:ln>
                  <a:noFill/>
                </a:ln>
                <a:effectLst/>
                <a:uLnTx/>
                <a:uFillTx/>
                <a:latin typeface="Calibri" panose="020F0502020204030204"/>
                <a:ea typeface="+mn-ea"/>
                <a:cs typeface="+mn-cs"/>
              </a:rPr>
              <a:t> </a:t>
            </a:r>
            <a:r>
              <a:rPr kumimoji="0" lang="en-GB" sz="2400" b="0" i="0" u="none" strike="noStrike" kern="1200" cap="none" spc="0" normalizeH="0" baseline="0" noProof="0" dirty="0" err="1">
                <a:ln>
                  <a:noFill/>
                </a:ln>
                <a:effectLst/>
                <a:uLnTx/>
                <a:uFillTx/>
                <a:latin typeface="Calibri" panose="020F0502020204030204"/>
                <a:ea typeface="+mn-ea"/>
                <a:cs typeface="+mn-cs"/>
              </a:rPr>
              <a:t>bach</a:t>
            </a:r>
            <a:r>
              <a:rPr kumimoji="0" lang="en-GB" sz="2400" b="0" i="0" u="none" strike="noStrike" kern="1200" cap="none" spc="0" normalizeH="0" baseline="0" noProof="0" dirty="0">
                <a:ln>
                  <a:noFill/>
                </a:ln>
                <a:effectLst/>
                <a:uLnTx/>
                <a:uFillTx/>
                <a:latin typeface="Calibri" panose="020F0502020204030204"/>
                <a:ea typeface="+mn-ea"/>
                <a:cs typeface="+mn-cs"/>
              </a:rPr>
              <a:t>;</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err="1">
                <a:ln>
                  <a:noFill/>
                </a:ln>
                <a:effectLst/>
                <a:uLnTx/>
                <a:uFillTx/>
                <a:latin typeface="Calibri" panose="020F0502020204030204"/>
                <a:ea typeface="+mn-ea"/>
                <a:cs typeface="+mn-cs"/>
              </a:rPr>
              <a:t>Defnyddiwch</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fodel</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adfyfyriol</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o'ch</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dewis</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i</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edrych</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yn</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ôl</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ar</a:t>
            </a:r>
            <a:r>
              <a:rPr kumimoji="0" lang="en-US" sz="2400" b="0" i="0" u="none" strike="noStrike" kern="1200" cap="none" spc="0" normalizeH="0" baseline="0" noProof="0" dirty="0">
                <a:ln>
                  <a:noFill/>
                </a:ln>
                <a:effectLst/>
                <a:uLnTx/>
                <a:uFillTx/>
                <a:latin typeface="Calibri" panose="020F0502020204030204"/>
                <a:ea typeface="+mn-ea"/>
                <a:cs typeface="+mn-cs"/>
              </a:rPr>
              <a:t> yr </a:t>
            </a:r>
            <a:r>
              <a:rPr kumimoji="0" lang="en-US" sz="2400" b="0" i="0" u="none" strike="noStrike" kern="1200" cap="none" spc="0" normalizeH="0" baseline="0" noProof="0" dirty="0" err="1">
                <a:ln>
                  <a:noFill/>
                </a:ln>
                <a:effectLst/>
                <a:uLnTx/>
                <a:uFillTx/>
                <a:latin typeface="Calibri" panose="020F0502020204030204"/>
                <a:ea typeface="+mn-ea"/>
                <a:cs typeface="+mn-cs"/>
              </a:rPr>
              <a:t>hyn</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rydych</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wedi'i</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gyflawni</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hyd</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yma</a:t>
            </a:r>
            <a:r>
              <a:rPr kumimoji="0" lang="en-US" sz="2400" b="0" i="0" u="none" strike="noStrike" kern="1200" cap="none" spc="0" normalizeH="0" baseline="0" noProof="0" dirty="0">
                <a:ln>
                  <a:noFill/>
                </a:ln>
                <a:effectLst/>
                <a:uLnTx/>
                <a:uFillTx/>
                <a:latin typeface="Calibri" panose="020F0502020204030204"/>
                <a:ea typeface="+mn-ea"/>
                <a:cs typeface="+mn-cs"/>
              </a:rPr>
              <a:t> o dan y </a:t>
            </a:r>
            <a:r>
              <a:rPr kumimoji="0" lang="en-US" sz="2400" b="0" i="0" u="none" strike="noStrike" kern="1200" cap="none" spc="0" normalizeH="0" baseline="0" noProof="0" dirty="0" err="1">
                <a:ln>
                  <a:noFill/>
                </a:ln>
                <a:effectLst/>
                <a:uLnTx/>
                <a:uFillTx/>
                <a:latin typeface="Calibri" panose="020F0502020204030204"/>
                <a:ea typeface="+mn-ea"/>
                <a:cs typeface="+mn-cs"/>
              </a:rPr>
              <a:t>canlyniad</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dysgu</a:t>
            </a:r>
            <a:r>
              <a:rPr lang="en-US" sz="2400" dirty="0">
                <a:latin typeface="Calibri" panose="020F0502020204030204"/>
              </a:rPr>
              <a:t>: c</a:t>
            </a:r>
            <a:r>
              <a:rPr kumimoji="0" lang="en-US" sz="2400" b="0" i="0" u="none" strike="noStrike" kern="1200" cap="none" spc="0" normalizeH="0" baseline="0" noProof="0" dirty="0" err="1">
                <a:ln>
                  <a:noFill/>
                </a:ln>
                <a:effectLst/>
                <a:uLnTx/>
                <a:uFillTx/>
                <a:latin typeface="Calibri" panose="020F0502020204030204"/>
                <a:ea typeface="+mn-ea"/>
                <a:cs typeface="+mn-cs"/>
              </a:rPr>
              <a:t>ymhwyso</a:t>
            </a:r>
            <a:r>
              <a:rPr kumimoji="0" lang="en-US" sz="2400" b="0" i="0" u="none" strike="noStrike" kern="1200" cap="none" spc="0" normalizeH="0" baseline="0" noProof="0" dirty="0">
                <a:ln>
                  <a:noFill/>
                </a:ln>
                <a:effectLst/>
                <a:uLnTx/>
                <a:uFillTx/>
                <a:latin typeface="Calibri" panose="020F0502020204030204"/>
                <a:ea typeface="+mn-ea"/>
                <a:cs typeface="+mn-cs"/>
              </a:rPr>
              <a:t> barn </a:t>
            </a:r>
            <a:r>
              <a:rPr kumimoji="0" lang="en-US" sz="2400" b="0" i="0" u="none" strike="noStrike" kern="1200" cap="none" spc="0" normalizeH="0" baseline="0" noProof="0" dirty="0" err="1">
                <a:ln>
                  <a:noFill/>
                </a:ln>
                <a:effectLst/>
                <a:uLnTx/>
                <a:uFillTx/>
                <a:latin typeface="Calibri" panose="020F0502020204030204"/>
                <a:ea typeface="+mn-ea"/>
                <a:cs typeface="+mn-cs"/>
              </a:rPr>
              <a:t>broffesiynol</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mewn</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sefyllfaoedd</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cynyddol</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gymhleth</a:t>
            </a:r>
            <a:r>
              <a:rPr kumimoji="0" lang="en-US" sz="2400" b="0" i="0" u="none" strike="noStrike" kern="1200" cap="none" spc="0" normalizeH="0" baseline="0" noProof="0" dirty="0">
                <a:ln>
                  <a:noFill/>
                </a:ln>
                <a:effectLst/>
                <a:uLnTx/>
                <a:uFillTx/>
                <a:latin typeface="Calibri" panose="020F0502020204030204"/>
                <a:ea typeface="+mn-ea"/>
                <a:cs typeface="+mn-cs"/>
              </a:rPr>
              <a:t>.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effectLst/>
                <a:uLnTx/>
                <a:uFillTx/>
                <a:latin typeface="Calibri" panose="020F0502020204030204"/>
                <a:ea typeface="+mn-ea"/>
                <a:cs typeface="+mn-cs"/>
              </a:rPr>
              <a:t>Yn </a:t>
            </a:r>
            <a:r>
              <a:rPr kumimoji="0" lang="en-US" sz="2400" b="0" i="0" u="none" strike="noStrike" kern="1200" cap="none" spc="0" normalizeH="0" baseline="0" noProof="0" dirty="0" err="1">
                <a:ln>
                  <a:noFill/>
                </a:ln>
                <a:effectLst/>
                <a:uLnTx/>
                <a:uFillTx/>
                <a:latin typeface="Calibri" panose="020F0502020204030204"/>
                <a:ea typeface="+mn-ea"/>
                <a:cs typeface="+mn-cs"/>
              </a:rPr>
              <a:t>seiliedig</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ar</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hyn</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ceisiwch</a:t>
            </a:r>
            <a:r>
              <a:rPr kumimoji="0" lang="en-US" sz="2400" b="0" i="0" u="none" strike="noStrike" kern="1200" cap="none" spc="0" normalizeH="0" baseline="0" noProof="0" dirty="0">
                <a:ln>
                  <a:noFill/>
                </a:ln>
                <a:effectLst/>
                <a:uLnTx/>
                <a:uFillTx/>
                <a:latin typeface="Calibri" panose="020F0502020204030204"/>
                <a:ea typeface="+mn-ea"/>
                <a:cs typeface="+mn-cs"/>
              </a:rPr>
              <a:t> nodi a </a:t>
            </a:r>
            <a:r>
              <a:rPr kumimoji="0" lang="en-US" sz="2400" b="0" i="0" u="none" strike="noStrike" kern="1200" cap="none" spc="0" normalizeH="0" baseline="0" noProof="0" dirty="0" err="1">
                <a:ln>
                  <a:noFill/>
                </a:ln>
                <a:effectLst/>
                <a:uLnTx/>
                <a:uFillTx/>
                <a:latin typeface="Calibri" panose="020F0502020204030204"/>
                <a:ea typeface="+mn-ea"/>
                <a:cs typeface="+mn-cs"/>
              </a:rPr>
              <a:t>chyfiawnhau</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eich</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anghenion</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dysgu</a:t>
            </a:r>
            <a:r>
              <a:rPr kumimoji="0" lang="en-US" sz="2400" b="0" i="0" u="none" strike="noStrike" kern="1200" cap="none" spc="0" normalizeH="0" baseline="0" noProof="0" dirty="0">
                <a:ln>
                  <a:noFill/>
                </a:ln>
                <a:effectLst/>
                <a:uLnTx/>
                <a:uFillTx/>
                <a:latin typeface="Calibri" panose="020F0502020204030204"/>
                <a:ea typeface="+mn-ea"/>
                <a:cs typeface="+mn-cs"/>
              </a:rPr>
              <a:t> </a:t>
            </a:r>
            <a:r>
              <a:rPr kumimoji="0" lang="en-US" sz="2400" b="0" i="0" u="none" strike="noStrike" kern="1200" cap="none" spc="0" normalizeH="0" baseline="0" noProof="0" dirty="0" err="1">
                <a:ln>
                  <a:noFill/>
                </a:ln>
                <a:effectLst/>
                <a:uLnTx/>
                <a:uFillTx/>
                <a:latin typeface="Calibri" panose="020F0502020204030204"/>
                <a:ea typeface="+mn-ea"/>
                <a:cs typeface="+mn-cs"/>
              </a:rPr>
              <a:t>dros</a:t>
            </a:r>
            <a:r>
              <a:rPr kumimoji="0" lang="en-US" sz="2400" b="0" i="0" u="none" strike="noStrike" kern="1200" cap="none" spc="0" normalizeH="0" baseline="0" noProof="0" dirty="0">
                <a:ln>
                  <a:noFill/>
                </a:ln>
                <a:effectLst/>
                <a:uLnTx/>
                <a:uFillTx/>
                <a:latin typeface="Calibri" panose="020F0502020204030204"/>
                <a:ea typeface="+mn-ea"/>
                <a:cs typeface="+mn-cs"/>
              </a:rPr>
              <a:t> y 12 mis </a:t>
            </a:r>
            <a:r>
              <a:rPr kumimoji="0" lang="en-US" sz="2400" b="0" i="0" u="none" strike="noStrike" kern="1200" cap="none" spc="0" normalizeH="0" baseline="0" noProof="0" dirty="0" err="1">
                <a:ln>
                  <a:noFill/>
                </a:ln>
                <a:effectLst/>
                <a:uLnTx/>
                <a:uFillTx/>
                <a:latin typeface="Calibri" panose="020F0502020204030204"/>
                <a:ea typeface="+mn-ea"/>
                <a:cs typeface="+mn-cs"/>
              </a:rPr>
              <a:t>nesaf</a:t>
            </a:r>
            <a:r>
              <a:rPr kumimoji="0" lang="en-US" sz="2400" b="0" i="0" u="none" strike="noStrike" kern="1200" cap="none" spc="0" normalizeH="0" baseline="0" noProof="0" dirty="0">
                <a:ln>
                  <a:noFill/>
                </a:ln>
                <a:effectLst/>
                <a:uLnTx/>
                <a:uFillTx/>
                <a:latin typeface="Calibri" panose="020F0502020204030204"/>
                <a:ea typeface="+mn-ea"/>
                <a:cs typeface="+mn-cs"/>
              </a:rPr>
              <a:t>.</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Ystyriwch</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Oruchwyliaeth</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dysgu</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hyfforddiant</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ymchwil</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sut</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mae'r</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rhain</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wedi</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cyfrannu</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eich</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datblygiad</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r>
              <a:rPr kumimoji="0" lang="en-GB" sz="2400" b="0" i="0" u="none" strike="noStrike" kern="1200" cap="none" spc="0" normalizeH="0" baseline="0" noProof="0" dirty="0" err="1">
                <a:ln>
                  <a:noFill/>
                </a:ln>
                <a:effectLst/>
                <a:uLnTx/>
                <a:uFillTx/>
                <a:latin typeface="Calibri" panose="020F0502020204030204"/>
                <a:ea typeface="Calibri" panose="020F0502020204030204" pitchFamily="34" charset="0"/>
                <a:cs typeface="Times New Roman" panose="02020603050405020304" pitchFamily="18" charset="0"/>
              </a:rPr>
              <a:t>proffesiynol</a:t>
            </a:r>
            <a:r>
              <a:rPr kumimoji="0" lang="en-GB" sz="2400" b="0" i="0" u="none" strike="noStrike" kern="1200" cap="none" spc="0" normalizeH="0" baseline="0" noProof="0" dirty="0">
                <a:ln>
                  <a:noFill/>
                </a:ln>
                <a:effectLst/>
                <a:uLnTx/>
                <a:uFillTx/>
                <a:latin typeface="Calibri" panose="020F0502020204030204"/>
                <a:ea typeface="Calibri" panose="020F0502020204030204" pitchFamily="34" charset="0"/>
                <a:cs typeface="Times New Roman" panose="02020603050405020304" pitchFamily="18" charset="0"/>
              </a:rPr>
              <a:t>? </a:t>
            </a:r>
          </a:p>
          <a:p>
            <a:pPr marL="0" indent="0">
              <a:buNone/>
            </a:pPr>
            <a:endParaRPr lang="en-US" sz="1900" dirty="0"/>
          </a:p>
        </p:txBody>
      </p:sp>
      <p:pic>
        <p:nvPicPr>
          <p:cNvPr id="4" name="Graphic 3" descr="Customer Review">
            <a:extLst>
              <a:ext uri="{FF2B5EF4-FFF2-40B4-BE49-F238E27FC236}">
                <a16:creationId xmlns:a16="http://schemas.microsoft.com/office/drawing/2014/main" id="{D60510C6-6DAA-317B-8C63-8061DFF59FA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45506" y="1211283"/>
            <a:ext cx="3765176" cy="3765176"/>
          </a:xfrm>
          <a:prstGeom prst="rect">
            <a:avLst/>
          </a:prstGeom>
        </p:spPr>
      </p:pic>
      <p:sp>
        <p:nvSpPr>
          <p:cNvPr id="28" name="Rectangle 27">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a:xfrm>
            <a:off x="11704320" y="6455431"/>
            <a:ext cx="445913" cy="365125"/>
          </a:xfrm>
        </p:spPr>
        <p:txBody>
          <a:bodyPr>
            <a:normAutofit/>
          </a:bodyPr>
          <a:lstStyle/>
          <a:p>
            <a:pPr>
              <a:spcAft>
                <a:spcPts val="600"/>
              </a:spcAft>
            </a:pPr>
            <a:fld id="{35470E4D-CFB8-FE4B-A9A4-B32541D0D757}" type="slidenum">
              <a:rPr lang="en-US" sz="1100">
                <a:solidFill>
                  <a:srgbClr val="FFFFFF"/>
                </a:solidFill>
              </a:rPr>
              <a:pPr>
                <a:spcAft>
                  <a:spcPts val="600"/>
                </a:spcAft>
              </a:pPr>
              <a:t>39</a:t>
            </a:fld>
            <a:endParaRPr lang="en-US" sz="1100">
              <a:solidFill>
                <a:srgbClr val="FFFFFF"/>
              </a:solidFill>
            </a:endParaRPr>
          </a:p>
        </p:txBody>
      </p:sp>
    </p:spTree>
    <p:extLst>
      <p:ext uri="{BB962C8B-B14F-4D97-AF65-F5344CB8AC3E}">
        <p14:creationId xmlns:p14="http://schemas.microsoft.com/office/powerpoint/2010/main" val="25291586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Datblygu Ymarfer Adfyfyriol</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dirty="0"/>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1439398939"/>
              </p:ext>
            </p:extLst>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40</a:t>
            </a:fld>
            <a:endParaRPr lang="en-GB" dirty="0"/>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6786"/>
            <a:ext cx="10972800" cy="1143000"/>
          </a:xfrm>
        </p:spPr>
        <p:txBody>
          <a:bodyPr anchor="ctr">
            <a:normAutofit/>
          </a:bodyPr>
          <a:lstStyle/>
          <a:p>
            <a:r>
              <a:rPr lang="en-GB" b="1" dirty="0"/>
              <a:t>Cwestiynnau i Annog Adfyfyrio Beirniadol</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Beth mae fy nghyfrif o’r sefyllfa yn ei awgrymu am:</a:t>
            </a:r>
          </a:p>
          <a:p>
            <a:pPr marL="0" indent="0">
              <a:buNone/>
            </a:pPr>
            <a:r>
              <a:rPr lang="en-GB" sz="3200" dirty="0"/>
              <a:t>Fy nelfrydau neu werthoedd craidd?</a:t>
            </a:r>
          </a:p>
          <a:p>
            <a:pPr marL="0" indent="0">
              <a:buNone/>
            </a:pPr>
            <a:r>
              <a:rPr lang="en-GB" sz="3200" dirty="0"/>
              <a:t>Fy nghredoau?</a:t>
            </a:r>
          </a:p>
          <a:p>
            <a:pPr marL="0" indent="0">
              <a:buNone/>
            </a:pPr>
            <a:r>
              <a:rPr lang="en-GB" sz="3200" dirty="0"/>
              <a:t>Fy safbwynt amdanaf i fy hun ac eraill?</a:t>
            </a:r>
          </a:p>
          <a:p>
            <a:pPr marL="0" indent="0">
              <a:buNone/>
            </a:pPr>
            <a:r>
              <a:rPr lang="en-GB" sz="3200" dirty="0"/>
              <a:t>Yr hyn rwy'n ei gredu am broffesiynoldeb?</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41</a:t>
            </a:fld>
            <a:endParaRPr lang="en-GB" dirty="0"/>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3"/>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US" b="1" dirty="0"/>
              <a:t>Annog Adfyfrio Beirniadol</a:t>
            </a:r>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Y cyd-destun:</a:t>
            </a:r>
          </a:p>
          <a:p>
            <a:pPr>
              <a:spcAft>
                <a:spcPts val="500"/>
              </a:spcAft>
            </a:pPr>
            <a:r>
              <a:rPr lang="en-GB" sz="2400" dirty="0"/>
              <a:t>Risg, ansicrwydd, newid, cymhlethdod</a:t>
            </a:r>
          </a:p>
          <a:p>
            <a:pPr>
              <a:spcAft>
                <a:spcPts val="500"/>
              </a:spcAft>
            </a:pPr>
            <a:r>
              <a:rPr lang="en-GB" sz="2400" dirty="0"/>
              <a:t>Mae'n rhaid i ymarfer ddelio a sefyllfaoedd na ellir eu rhagweld </a:t>
            </a:r>
          </a:p>
          <a:p>
            <a:pPr>
              <a:spcAft>
                <a:spcPts val="500"/>
              </a:spcAft>
            </a:pPr>
            <a:r>
              <a:rPr lang="en-GB" sz="2400" dirty="0"/>
              <a:t>Damcaniaethau haniaethol sy'n annigonol ar gyfer ymarfer proffesiynol</a:t>
            </a:r>
          </a:p>
          <a:p>
            <a:pPr>
              <a:spcAft>
                <a:spcPts val="500"/>
              </a:spcAft>
            </a:pPr>
            <a:r>
              <a:rPr lang="en-GB" sz="2400" dirty="0"/>
              <a:t>Heriau a gyflwynir i werthoedd gwaith cymdeithasol drwy ystyriaeth o adnoddau economaidd ac ati</a:t>
            </a:r>
          </a:p>
          <a:p>
            <a:pPr>
              <a:spcAft>
                <a:spcPts val="500"/>
              </a:spcAft>
            </a:pPr>
            <a:r>
              <a:rPr lang="en-GB" sz="2400" dirty="0"/>
              <a:t>Rhaid ail-greu gwybodaeth am ymarfer mewn perthynas â chyd-destunau sy'n newid</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42</a:t>
            </a:fld>
            <a:endParaRPr lang="en-GB" altLang="en-US" sz="1000" dirty="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Lefelau Ysgrifennu Adfyfyriol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a:bodyPr>
          <a:lstStyle/>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disgrifio digwyddiadau a’u hystyried yn ddyfnach</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Ymddiddanol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camu yn ôl o’r sefyllfa, edrych ar ei rôl ei hun a damcaniaethu ynghylch yr hyn y gellid bod wedi’i wneud yn wahanol. Dadansoddi’r sefyllfa gan wneud cysylltiadau ehangach ac edrych ar wahanol bersbectifau. </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lang="cy-GB" sz="2000" b="1" dirty="0">
                <a:solidFill>
                  <a:prstClr val="black"/>
                </a:solidFill>
                <a:latin typeface="Lucida Sans Unicode"/>
              </a:rPr>
              <a:t>A</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dfyfyriol</a:t>
            </a:r>
            <a:r>
              <a:rPr lang="cy-GB" sz="2000" b="1" dirty="0">
                <a:solidFill>
                  <a:prstClr val="black"/>
                </a:solidFill>
                <a:latin typeface="Lucida Sans Unicode"/>
              </a:rPr>
              <a:t> F</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eirniadol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fel yr uchod ond hefyd ystyried y cyd-destun cymdeithasol-wleidyddol (yn enwedig pŵer).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43</a:t>
            </a:fld>
            <a:endParaRPr lang="en-GB" dirty="0"/>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Awgrymiadau</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lnSpcReduction="10000"/>
          </a:bodyPr>
          <a:lstStyle/>
          <a:p>
            <a:r>
              <a:rPr lang="en-US" sz="2000" dirty="0"/>
              <a:t>Dechreuwch dasg 1 rhan a) cyn gynted ag y bo modd am ei fod yn adlewyrchu dechrau eich blwyddyn cadarnhau, mae’n anodd iawn felly ysgrifennu’r dasg yma tuag at ddiwedd y flwyddyn.</a:t>
            </a:r>
          </a:p>
          <a:p>
            <a:r>
              <a:rPr lang="en-US" sz="2000" dirty="0"/>
              <a:t>Atebwch y cwestiwn yn llawn.</a:t>
            </a:r>
          </a:p>
          <a:p>
            <a:r>
              <a:rPr lang="en-US" sz="2000" dirty="0"/>
              <a:t>Integreiddio a chyfeirio at fodel adfyfyriol yn rhan A a B.</a:t>
            </a:r>
          </a:p>
          <a:p>
            <a:r>
              <a:rPr lang="en-US" sz="2000" dirty="0"/>
              <a:t>Darparu cyfeiriad a dolen at dystiolaeth drwy gydol y dasg.</a:t>
            </a:r>
          </a:p>
          <a:p>
            <a:r>
              <a:rPr lang="en-US" sz="2000" dirty="0"/>
              <a:t>Gwnewch yn siŵr nad ydych yn canolbwyntio ar yr hyn rydych wedi'i wneud ers cymhwyso hyd yn hyn, dim ond tua 25% o'r dasg ddylai hyn fod, a 25% ar gyfer pob un o'r canlyniadau 3 dysgu wrth edrych ymlaen.</a:t>
            </a:r>
          </a:p>
          <a:p>
            <a:r>
              <a:rPr lang="en-US" sz="2000" dirty="0"/>
              <a:t>Sicrhewch eich bod yn cyfeirio'n glir at feysydd datblygu yn y dyfodol o dan bob un o'r 3 canlyniad dysgu drwy nodi a chyfiawnhau beth yw'r rhain a sut rydych yn bwriadu eu bodloni e.e. dysgu, hyfforddi, goruchwyliaeth ac ymchwil ac ati.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44</a:t>
            </a:fld>
            <a:endParaRPr lang="en-US" altLang="en-US" dirty="0"/>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AC2F1-F521-542A-EC22-5BACE1229FCB}"/>
              </a:ext>
            </a:extLst>
          </p:cNvPr>
          <p:cNvSpPr>
            <a:spLocks noGrp="1"/>
          </p:cNvSpPr>
          <p:nvPr>
            <p:ph type="title"/>
          </p:nvPr>
        </p:nvSpPr>
        <p:spPr>
          <a:xfrm>
            <a:off x="1171074" y="1396686"/>
            <a:ext cx="3240506" cy="4064628"/>
          </a:xfrm>
        </p:spPr>
        <p:txBody>
          <a:bodyPr>
            <a:normAutofit/>
          </a:bodyPr>
          <a:lstStyle/>
          <a:p>
            <a:r>
              <a:rPr lang="en-US">
                <a:solidFill>
                  <a:srgbClr val="FFFFFF"/>
                </a:solidFill>
              </a:rPr>
              <a:t>Paratowch ar gyfer gweithdy 2</a:t>
            </a:r>
          </a:p>
        </p:txBody>
      </p:sp>
      <p:sp>
        <p:nvSpPr>
          <p:cNvPr id="14" name="Arc 13">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045854A-8C5B-FD21-B373-158C2DEF7BE4}"/>
              </a:ext>
            </a:extLst>
          </p:cNvPr>
          <p:cNvSpPr>
            <a:spLocks noGrp="1"/>
          </p:cNvSpPr>
          <p:nvPr>
            <p:ph idx="1"/>
          </p:nvPr>
        </p:nvSpPr>
        <p:spPr>
          <a:xfrm>
            <a:off x="5402017" y="1896046"/>
            <a:ext cx="5536397" cy="3935281"/>
          </a:xfrm>
        </p:spPr>
        <p:txBody>
          <a:bodyPr>
            <a:normAutofit/>
          </a:bodyPr>
          <a:lstStyle/>
          <a:p>
            <a:pPr marL="0" indent="0">
              <a:buNone/>
            </a:pPr>
            <a:r>
              <a:rPr lang="en-US" dirty="0" err="1"/>
              <a:t>Ystyriwch</a:t>
            </a:r>
            <a:r>
              <a:rPr lang="en-US" dirty="0"/>
              <a:t> </a:t>
            </a:r>
            <a:r>
              <a:rPr lang="en-US" dirty="0" err="1"/>
              <a:t>achos</a:t>
            </a:r>
            <a:r>
              <a:rPr lang="en-US" dirty="0"/>
              <a:t> addas </a:t>
            </a:r>
            <a:r>
              <a:rPr lang="en-US" dirty="0" err="1"/>
              <a:t>gyda'ch</a:t>
            </a:r>
            <a:r>
              <a:rPr lang="en-US" dirty="0"/>
              <a:t> mentor o </a:t>
            </a:r>
            <a:r>
              <a:rPr lang="en-US" dirty="0" err="1"/>
              <a:t>flaen</a:t>
            </a:r>
            <a:r>
              <a:rPr lang="en-US" dirty="0"/>
              <a:t> </a:t>
            </a:r>
            <a:r>
              <a:rPr lang="en-US" dirty="0" err="1"/>
              <a:t>llaw</a:t>
            </a:r>
            <a:r>
              <a:rPr lang="en-US" dirty="0"/>
              <a:t> y </a:t>
            </a:r>
            <a:r>
              <a:rPr lang="en-US" dirty="0" err="1"/>
              <a:t>gallech</a:t>
            </a:r>
            <a:r>
              <a:rPr lang="en-US" dirty="0"/>
              <a:t> </a:t>
            </a:r>
            <a:r>
              <a:rPr lang="en-US" dirty="0" err="1"/>
              <a:t>ei</a:t>
            </a:r>
            <a:r>
              <a:rPr lang="en-US" dirty="0"/>
              <a:t> </a:t>
            </a:r>
            <a:r>
              <a:rPr lang="en-US" dirty="0" err="1"/>
              <a:t>ddefnyddio</a:t>
            </a:r>
            <a:r>
              <a:rPr lang="en-US" dirty="0"/>
              <a:t> </a:t>
            </a:r>
            <a:r>
              <a:rPr lang="en-US" dirty="0" err="1"/>
              <a:t>ar</a:t>
            </a:r>
            <a:r>
              <a:rPr lang="en-US" dirty="0"/>
              <a:t> </a:t>
            </a:r>
            <a:r>
              <a:rPr lang="en-US" dirty="0" err="1"/>
              <a:t>gyfer</a:t>
            </a:r>
            <a:r>
              <a:rPr lang="en-US" dirty="0"/>
              <a:t> </a:t>
            </a:r>
            <a:r>
              <a:rPr lang="en-US" dirty="0" err="1"/>
              <a:t>Arsylwad</a:t>
            </a:r>
            <a:r>
              <a:rPr lang="en-US" dirty="0"/>
              <a:t> </a:t>
            </a:r>
            <a:r>
              <a:rPr lang="en-US" dirty="0" err="1"/>
              <a:t>Tasg</a:t>
            </a:r>
            <a:r>
              <a:rPr lang="en-US" dirty="0"/>
              <a:t> 2. Gellir </a:t>
            </a:r>
            <a:r>
              <a:rPr lang="en-US" dirty="0" err="1"/>
              <a:t>dod</a:t>
            </a:r>
            <a:r>
              <a:rPr lang="en-US" dirty="0"/>
              <a:t> o </a:t>
            </a:r>
            <a:r>
              <a:rPr lang="en-US" dirty="0" err="1"/>
              <a:t>hyd</a:t>
            </a:r>
            <a:r>
              <a:rPr lang="en-US" dirty="0"/>
              <a:t> </a:t>
            </a:r>
            <a:r>
              <a:rPr lang="en-US" dirty="0" err="1"/>
              <a:t>i</a:t>
            </a:r>
            <a:r>
              <a:rPr lang="en-US" dirty="0"/>
              <a:t> </a:t>
            </a:r>
            <a:r>
              <a:rPr lang="en-US" dirty="0" err="1"/>
              <a:t>ganllawiau</a:t>
            </a:r>
            <a:r>
              <a:rPr lang="en-US" dirty="0"/>
              <a:t> </a:t>
            </a:r>
            <a:r>
              <a:rPr lang="en-US" dirty="0" err="1"/>
              <a:t>yn</a:t>
            </a:r>
            <a:r>
              <a:rPr lang="en-US" dirty="0"/>
              <a:t> y </a:t>
            </a:r>
            <a:r>
              <a:rPr lang="en-US" dirty="0" err="1"/>
              <a:t>portffolio</a:t>
            </a:r>
            <a:r>
              <a:rPr lang="en-US" dirty="0"/>
              <a:t> o dan Dasg2 </a:t>
            </a:r>
            <a:r>
              <a:rPr lang="en-US" dirty="0" err="1"/>
              <a:t>yn</a:t>
            </a:r>
            <a:r>
              <a:rPr lang="en-US" dirty="0"/>
              <a:t> </a:t>
            </a:r>
            <a:r>
              <a:rPr lang="en-US" dirty="0" err="1"/>
              <a:t>ogystal</a:t>
            </a:r>
            <a:r>
              <a:rPr lang="en-US" dirty="0"/>
              <a:t> </a:t>
            </a:r>
            <a:r>
              <a:rPr lang="en-US" dirty="0" err="1"/>
              <a:t>a’r</a:t>
            </a:r>
            <a:r>
              <a:rPr lang="en-US" dirty="0"/>
              <a:t> </a:t>
            </a:r>
            <a:r>
              <a:rPr lang="en-US" dirty="0" err="1"/>
              <a:t>Llawlyfr</a:t>
            </a:r>
            <a:r>
              <a:rPr lang="en-US" dirty="0"/>
              <a:t>. </a:t>
            </a:r>
          </a:p>
          <a:p>
            <a:endParaRPr lang="en-US" dirty="0"/>
          </a:p>
        </p:txBody>
      </p:sp>
      <p:sp>
        <p:nvSpPr>
          <p:cNvPr id="4" name="Footer Placeholder 3">
            <a:extLst>
              <a:ext uri="{FF2B5EF4-FFF2-40B4-BE49-F238E27FC236}">
                <a16:creationId xmlns:a16="http://schemas.microsoft.com/office/drawing/2014/main" id="{C3C53DF9-9614-D659-AC77-C27991073CE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5" name="Slide Number Placeholder 4">
            <a:extLst>
              <a:ext uri="{FF2B5EF4-FFF2-40B4-BE49-F238E27FC236}">
                <a16:creationId xmlns:a16="http://schemas.microsoft.com/office/drawing/2014/main" id="{5BA08D34-26EE-4F37-DE0B-66DFE6C9D879}"/>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45</a:t>
            </a:fld>
            <a:endParaRPr lang="en-US"/>
          </a:p>
        </p:txBody>
      </p:sp>
    </p:spTree>
    <p:extLst>
      <p:ext uri="{BB962C8B-B14F-4D97-AF65-F5344CB8AC3E}">
        <p14:creationId xmlns:p14="http://schemas.microsoft.com/office/powerpoint/2010/main" val="33974738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Arc 2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588819" y="231699"/>
            <a:ext cx="5257800" cy="1325563"/>
          </a:xfrm>
        </p:spPr>
        <p:txBody>
          <a:bodyPr vert="horz" lIns="91440" tIns="45720" rIns="91440" bIns="45720" rtlCol="0" anchor="ctr">
            <a:normAutofit/>
          </a:bodyPr>
          <a:lstStyle/>
          <a:p>
            <a:r>
              <a:rPr lang="en-US" b="1" kern="1200" dirty="0" err="1">
                <a:solidFill>
                  <a:schemeClr val="tx1"/>
                </a:solidFill>
                <a:latin typeface="+mj-lt"/>
                <a:ea typeface="+mj-ea"/>
                <a:cs typeface="+mj-cs"/>
              </a:rPr>
              <a:t>Gwerthusiad</a:t>
            </a:r>
            <a:r>
              <a:rPr lang="en-US" kern="1200" dirty="0">
                <a:solidFill>
                  <a:schemeClr val="tx1"/>
                </a:solidFill>
                <a:latin typeface="+mj-lt"/>
                <a:ea typeface="+mj-ea"/>
                <a:cs typeface="+mj-cs"/>
              </a:rPr>
              <a:t> </a:t>
            </a:r>
          </a:p>
        </p:txBody>
      </p:sp>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588819" y="1280632"/>
            <a:ext cx="5507182" cy="4896331"/>
          </a:xfrm>
        </p:spPr>
        <p:txBody>
          <a:bodyPr vert="horz" lIns="91440" tIns="45720" rIns="91440" bIns="45720" rtlCol="0">
            <a:normAutofit/>
          </a:bodyPr>
          <a:lstStyle/>
          <a:p>
            <a:pPr>
              <a:spcAft>
                <a:spcPts val="600"/>
              </a:spcAft>
            </a:pPr>
            <a:r>
              <a:rPr lang="en-US" sz="2600" dirty="0" err="1"/>
              <a:t>Bydd</a:t>
            </a:r>
            <a:r>
              <a:rPr lang="en-US" sz="2600" dirty="0"/>
              <a:t> yr </a:t>
            </a:r>
            <a:r>
              <a:rPr lang="en-US" sz="2600" dirty="0" err="1"/>
              <a:t>hyfforddwyr</a:t>
            </a:r>
            <a:r>
              <a:rPr lang="en-US" sz="2600" dirty="0"/>
              <a:t> </a:t>
            </a:r>
            <a:r>
              <a:rPr lang="en-US" sz="2600" dirty="0" err="1"/>
              <a:t>yn</a:t>
            </a:r>
            <a:r>
              <a:rPr lang="en-US" sz="2600" dirty="0"/>
              <a:t> </a:t>
            </a:r>
            <a:r>
              <a:rPr lang="en-US" sz="2600" dirty="0" err="1"/>
              <a:t>eich</a:t>
            </a:r>
            <a:r>
              <a:rPr lang="en-US" sz="2600" dirty="0"/>
              <a:t> </a:t>
            </a:r>
            <a:r>
              <a:rPr lang="en-US" sz="2600" dirty="0" err="1"/>
              <a:t>gadael</a:t>
            </a:r>
            <a:r>
              <a:rPr lang="en-US" sz="2600" dirty="0"/>
              <a:t> am 5 </a:t>
            </a:r>
            <a:r>
              <a:rPr lang="en-US" sz="2600" dirty="0" err="1"/>
              <a:t>munud</a:t>
            </a:r>
            <a:r>
              <a:rPr lang="en-US" sz="2600" dirty="0"/>
              <a:t> </a:t>
            </a:r>
            <a:r>
              <a:rPr lang="en-US" sz="2600" dirty="0" err="1"/>
              <a:t>i</a:t>
            </a:r>
            <a:r>
              <a:rPr lang="en-US" sz="2600" dirty="0"/>
              <a:t> chi </a:t>
            </a:r>
            <a:r>
              <a:rPr lang="en-US" sz="2600" dirty="0" err="1"/>
              <a:t>werthuso’r</a:t>
            </a:r>
            <a:r>
              <a:rPr lang="en-US" sz="2600" dirty="0"/>
              <a:t> </a:t>
            </a:r>
            <a:r>
              <a:rPr lang="en-US" sz="2600" dirty="0" err="1"/>
              <a:t>diwrnod</a:t>
            </a:r>
            <a:endParaRPr lang="en-US" sz="2600" dirty="0"/>
          </a:p>
          <a:p>
            <a:pPr>
              <a:spcAft>
                <a:spcPts val="600"/>
              </a:spcAft>
            </a:pPr>
            <a:r>
              <a:rPr lang="en-US" sz="2600" dirty="0"/>
              <a:t>A </a:t>
            </a:r>
            <a:r>
              <a:rPr lang="en-US" sz="2600" dirty="0" err="1"/>
              <a:t>fyddai</a:t>
            </a:r>
            <a:r>
              <a:rPr lang="en-US" sz="2600" dirty="0"/>
              <a:t> </a:t>
            </a:r>
            <a:r>
              <a:rPr lang="en-US" sz="2600" dirty="0" err="1"/>
              <a:t>modd</a:t>
            </a:r>
            <a:r>
              <a:rPr lang="en-US" sz="2600" dirty="0"/>
              <a:t> </a:t>
            </a:r>
            <a:r>
              <a:rPr lang="en-US" sz="2600" dirty="0" err="1"/>
              <a:t>i</a:t>
            </a:r>
            <a:r>
              <a:rPr lang="en-US" sz="2600" dirty="0"/>
              <a:t> un </a:t>
            </a:r>
            <a:r>
              <a:rPr lang="en-US" sz="2600" dirty="0" err="1"/>
              <a:t>ohonoch</a:t>
            </a:r>
            <a:r>
              <a:rPr lang="en-US" sz="2600" dirty="0"/>
              <a:t> </a:t>
            </a:r>
            <a:r>
              <a:rPr lang="en-US" sz="2600" dirty="0" err="1"/>
              <a:t>gymryd</a:t>
            </a:r>
            <a:r>
              <a:rPr lang="en-US" sz="2600" dirty="0"/>
              <a:t> </a:t>
            </a:r>
            <a:r>
              <a:rPr lang="en-US" sz="2600" dirty="0" err="1"/>
              <a:t>nodiadau</a:t>
            </a:r>
            <a:r>
              <a:rPr lang="en-US" sz="2600" dirty="0"/>
              <a:t> </a:t>
            </a:r>
            <a:r>
              <a:rPr lang="en-US" sz="2600" dirty="0" err="1"/>
              <a:t>o'r</a:t>
            </a:r>
            <a:r>
              <a:rPr lang="en-US" sz="2600" dirty="0"/>
              <a:t> </a:t>
            </a:r>
            <a:r>
              <a:rPr lang="en-US" sz="2600" dirty="0" err="1"/>
              <a:t>adborth</a:t>
            </a:r>
            <a:r>
              <a:rPr lang="en-US" sz="2600" dirty="0"/>
              <a:t> </a:t>
            </a:r>
            <a:r>
              <a:rPr lang="en-US" sz="2600" dirty="0" err="1"/>
              <a:t>gan</a:t>
            </a:r>
            <a:r>
              <a:rPr lang="en-US" sz="2600" dirty="0"/>
              <a:t> y </a:t>
            </a:r>
            <a:r>
              <a:rPr lang="en-US" sz="2600" dirty="0" err="1"/>
              <a:t>grŵp</a:t>
            </a:r>
            <a:r>
              <a:rPr lang="en-US" sz="2600" dirty="0"/>
              <a:t> </a:t>
            </a:r>
            <a:r>
              <a:rPr lang="en-US" sz="2600" dirty="0" err="1"/>
              <a:t>a'i</a:t>
            </a:r>
            <a:r>
              <a:rPr lang="en-US" sz="2600" dirty="0"/>
              <a:t> </a:t>
            </a:r>
            <a:r>
              <a:rPr lang="en-US" sz="2600" dirty="0" err="1"/>
              <a:t>drosglwyddo</a:t>
            </a:r>
            <a:r>
              <a:rPr lang="en-US" sz="2600" dirty="0"/>
              <a:t> </a:t>
            </a:r>
            <a:r>
              <a:rPr lang="en-US" sz="2600" dirty="0" err="1"/>
              <a:t>i'r</a:t>
            </a:r>
            <a:r>
              <a:rPr lang="en-US" sz="2600" dirty="0"/>
              <a:t> </a:t>
            </a:r>
            <a:r>
              <a:rPr lang="en-US" sz="2600" dirty="0" err="1"/>
              <a:t>hyfforddwr</a:t>
            </a:r>
            <a:r>
              <a:rPr lang="en-US" sz="2600" dirty="0"/>
              <a:t> (</a:t>
            </a:r>
            <a:r>
              <a:rPr lang="en-US" sz="2600" dirty="0" err="1"/>
              <a:t>naill</a:t>
            </a:r>
            <a:r>
              <a:rPr lang="en-US" sz="2600" dirty="0"/>
              <a:t> ai </a:t>
            </a:r>
            <a:r>
              <a:rPr lang="en-US" sz="2600" dirty="0" err="1"/>
              <a:t>teipiwch</a:t>
            </a:r>
            <a:r>
              <a:rPr lang="en-US" sz="2600" dirty="0"/>
              <a:t> </a:t>
            </a:r>
            <a:r>
              <a:rPr lang="en-US" sz="2600" dirty="0" err="1"/>
              <a:t>yn</a:t>
            </a:r>
            <a:r>
              <a:rPr lang="en-US" sz="2600" dirty="0"/>
              <a:t> y </a:t>
            </a:r>
            <a:r>
              <a:rPr lang="en-US" sz="2600" dirty="0" err="1"/>
              <a:t>blwch</a:t>
            </a:r>
            <a:r>
              <a:rPr lang="en-US" sz="2600" dirty="0"/>
              <a:t> </a:t>
            </a:r>
            <a:r>
              <a:rPr lang="en-US" sz="2600" dirty="0" err="1"/>
              <a:t>trafod</a:t>
            </a:r>
            <a:r>
              <a:rPr lang="en-US" sz="2600" dirty="0"/>
              <a:t> </a:t>
            </a:r>
            <a:r>
              <a:rPr lang="en-US" sz="2600" dirty="0" err="1"/>
              <a:t>os</a:t>
            </a:r>
            <a:r>
              <a:rPr lang="en-US" sz="2600" dirty="0"/>
              <a:t> </a:t>
            </a:r>
            <a:r>
              <a:rPr lang="en-US" sz="2600" dirty="0" err="1"/>
              <a:t>yw</a:t>
            </a:r>
            <a:r>
              <a:rPr lang="en-US" sz="2600" dirty="0"/>
              <a:t> </a:t>
            </a:r>
            <a:r>
              <a:rPr lang="en-US" sz="2600" dirty="0" err="1"/>
              <a:t>ar-lein</a:t>
            </a:r>
            <a:r>
              <a:rPr lang="en-US" sz="2600" dirty="0"/>
              <a:t> neu </a:t>
            </a:r>
            <a:r>
              <a:rPr lang="en-US" sz="2600" dirty="0" err="1"/>
              <a:t>ar</a:t>
            </a:r>
            <a:r>
              <a:rPr lang="en-US" sz="2600" dirty="0"/>
              <a:t> </a:t>
            </a:r>
            <a:r>
              <a:rPr lang="en-US" sz="2600" dirty="0" err="1"/>
              <a:t>siart</a:t>
            </a:r>
            <a:r>
              <a:rPr lang="en-US" sz="2600" dirty="0"/>
              <a:t> </a:t>
            </a:r>
            <a:r>
              <a:rPr lang="en-US" sz="2600" dirty="0" err="1"/>
              <a:t>fflip</a:t>
            </a:r>
            <a:r>
              <a:rPr lang="en-US" sz="2600" dirty="0"/>
              <a:t> </a:t>
            </a:r>
            <a:r>
              <a:rPr lang="en-US" sz="2600" dirty="0" err="1"/>
              <a:t>os</a:t>
            </a:r>
            <a:r>
              <a:rPr lang="en-US" sz="2600" dirty="0"/>
              <a:t> </a:t>
            </a:r>
            <a:r>
              <a:rPr lang="en-US" sz="2600" dirty="0" err="1"/>
              <a:t>wyneb</a:t>
            </a:r>
            <a:r>
              <a:rPr lang="en-US" sz="2600" dirty="0"/>
              <a:t> </a:t>
            </a:r>
            <a:r>
              <a:rPr lang="en-US" sz="2600" dirty="0" err="1"/>
              <a:t>yn</a:t>
            </a:r>
            <a:r>
              <a:rPr lang="en-US" sz="2600" dirty="0"/>
              <a:t> </a:t>
            </a:r>
            <a:r>
              <a:rPr lang="en-US" sz="2600" dirty="0" err="1"/>
              <a:t>wyneb</a:t>
            </a:r>
            <a:r>
              <a:rPr lang="en-US" sz="2600" dirty="0"/>
              <a:t>)</a:t>
            </a:r>
          </a:p>
          <a:p>
            <a:pPr>
              <a:spcAft>
                <a:spcPts val="600"/>
              </a:spcAft>
            </a:pPr>
            <a:r>
              <a:rPr lang="en-US" sz="2600" dirty="0" err="1"/>
              <a:t>Diolch</a:t>
            </a:r>
            <a:endParaRPr lang="en-US" sz="2600" dirty="0"/>
          </a:p>
          <a:p>
            <a:pPr>
              <a:spcAft>
                <a:spcPts val="600"/>
              </a:spcAft>
            </a:pPr>
            <a:endParaRPr lang="en-US" sz="2600" dirty="0"/>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PORTH AGORED Consolidation of Social Work Practice</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46</a:t>
            </a:fld>
            <a:endParaRPr lang="en-US" altLang="en-US"/>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2651200823"/>
              </p:ext>
            </p:extLst>
          </p:nvPr>
        </p:nvGraphicFramePr>
        <p:xfrm>
          <a:off x="6541053" y="894481"/>
          <a:ext cx="4777381" cy="4896331"/>
        </p:xfrm>
        <a:graphic>
          <a:graphicData uri="http://schemas.openxmlformats.org/drawingml/2006/table">
            <a:tbl>
              <a:tblPr firstRow="1" firstCol="1" bandRow="1">
                <a:noFill/>
                <a:tableStyleId>{5C22544A-7EE6-4342-B048-85BDC9FD1C3A}</a:tableStyleId>
              </a:tblPr>
              <a:tblGrid>
                <a:gridCol w="4777381">
                  <a:extLst>
                    <a:ext uri="{9D8B030D-6E8A-4147-A177-3AD203B41FA5}">
                      <a16:colId xmlns:a16="http://schemas.microsoft.com/office/drawing/2014/main" val="3659162764"/>
                    </a:ext>
                  </a:extLst>
                </a:gridCol>
              </a:tblGrid>
              <a:tr h="1873919">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400" b="0" i="0" u="none" strike="noStrike" kern="1200" cap="none" spc="0" normalizeH="0" baseline="0" noProof="0">
                          <a:ln>
                            <a:noFill/>
                          </a:ln>
                          <a:solidFill>
                            <a:schemeClr val="bg1"/>
                          </a:solidFill>
                          <a:effectLst/>
                          <a:uLnTx/>
                          <a:uFillTx/>
                          <a:latin typeface="Lucida Sans Unicode"/>
                          <a:ea typeface="+mn-ea"/>
                          <a:cs typeface="+mn-cs"/>
                        </a:rPr>
                        <a:t>Beth weithiodd yn dda yn y gweithdy yn eich barn chi/beth oedd yn ddefnyddiol i chi heddiw?</a:t>
                      </a:r>
                    </a:p>
                  </a:txBody>
                  <a:tcPr marL="316284" marR="189770" marT="189770" marB="1897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148493">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400" b="0" i="0" u="none" strike="noStrike" kern="1200" cap="none" spc="0" normalizeH="0" baseline="0" noProof="0">
                          <a:ln>
                            <a:noFill/>
                          </a:ln>
                          <a:solidFill>
                            <a:schemeClr val="bg1"/>
                          </a:solidFill>
                          <a:effectLst/>
                          <a:uLnTx/>
                          <a:uFillTx/>
                          <a:latin typeface="Lucida Sans Unicode"/>
                          <a:ea typeface="+mn-ea"/>
                          <a:cs typeface="+mn-cs"/>
                        </a:rPr>
                        <a:t>A oedd unrhyw beth nad oedd yn gweithio cystal?</a:t>
                      </a:r>
                    </a:p>
                  </a:txBody>
                  <a:tcPr marL="316284" marR="189770" marT="189770" marB="1897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873919">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400" b="0" i="0" u="none" strike="noStrike" kern="1200" cap="none" spc="0" normalizeH="0" baseline="0" noProof="0">
                          <a:ln>
                            <a:noFill/>
                          </a:ln>
                          <a:solidFill>
                            <a:schemeClr val="bg1"/>
                          </a:solidFill>
                          <a:effectLst/>
                          <a:uLnTx/>
                          <a:uFillTx/>
                          <a:latin typeface="Lucida Sans Unicode"/>
                          <a:ea typeface="+mn-ea"/>
                          <a:cs typeface="+mn-cs"/>
                        </a:rPr>
                        <a:t>A oes gennych unrhyw awgrymiadau am ffyrdd y gallwn wella'r gweithdai hyn?</a:t>
                      </a:r>
                    </a:p>
                  </a:txBody>
                  <a:tcPr marL="316284" marR="189770" marT="189770" marB="1897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24862</TotalTime>
  <Words>3902</Words>
  <Application>Microsoft Macintosh PowerPoint</Application>
  <PresentationFormat>Widescreen</PresentationFormat>
  <Paragraphs>436</Paragraphs>
  <Slides>46</Slides>
  <Notes>38</Notes>
  <HiddenSlides>3</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46</vt:i4>
      </vt:variant>
    </vt:vector>
  </HeadingPairs>
  <TitlesOfParts>
    <vt:vector size="59" baseType="lpstr">
      <vt:lpstr>Arial</vt:lpstr>
      <vt:lpstr>ArialMT</vt:lpstr>
      <vt:lpstr>Calibri</vt:lpstr>
      <vt:lpstr>Calibri Light</vt:lpstr>
      <vt:lpstr>Helvetica</vt:lpstr>
      <vt:lpstr>Helvetica Neue</vt:lpstr>
      <vt:lpstr>Lucida Sans Unicode</vt:lpstr>
      <vt:lpstr>Symbol</vt:lpstr>
      <vt:lpstr>Times New Roman</vt:lpstr>
      <vt:lpstr>Wingdings</vt:lpstr>
      <vt:lpstr>Wingdings 3</vt:lpstr>
      <vt:lpstr>YouTube Sans</vt:lpstr>
      <vt:lpstr>Office Theme</vt:lpstr>
      <vt:lpstr>Porth Agored Tystysgrif i Raddedigion</vt:lpstr>
      <vt:lpstr> Disgwyliadau /Rheolau o fewn gweithdai</vt:lpstr>
      <vt:lpstr>Cyflwyniad</vt:lpstr>
      <vt:lpstr>Trefn y Gweithdai</vt:lpstr>
      <vt:lpstr>Dal i fyny </vt:lpstr>
      <vt:lpstr>Gofynion y Portffolio: Gweler y llawlyfr am fwy o fanylion</vt:lpstr>
      <vt:lpstr>Canlyniadau Dysgu Gofal Cymdeithasol Cymru</vt:lpstr>
      <vt:lpstr> Tasg 1 – Adolygiad Datblygiadol (Rhan a)</vt:lpstr>
      <vt:lpstr>Y Cwestiwn-Tasg 1 Rhan a</vt:lpstr>
      <vt:lpstr>Adfyfyrio </vt:lpstr>
      <vt:lpstr> Ymarfer Adfyfyriol o fewn Gwaith Cymdeithasol</vt:lpstr>
      <vt:lpstr>Agweddau Allweddol o Ymarfer Adfyfyriol-Feirniadol</vt:lpstr>
      <vt:lpstr>Canlyniadau Dysgu  Tasg 1 Rhan a</vt:lpstr>
      <vt:lpstr>Canlyniadau Dysgu Gofal Cymdeithasol Cymru (GCC)</vt:lpstr>
      <vt:lpstr>Deallusrwydd Emosiynol</vt:lpstr>
      <vt:lpstr> </vt:lpstr>
      <vt:lpstr>Theori Adfyfyriol </vt:lpstr>
      <vt:lpstr>Model Adfyfyrio Borton</vt:lpstr>
      <vt:lpstr>Mae Kolb yn darparu model o ddysg oedolion arbrofol sy’n addasu’n rhwydd fel model adfyfyrio</vt:lpstr>
      <vt:lpstr>Cylch Tri Cham Jasper (ERA),(2013)</vt:lpstr>
      <vt:lpstr>Cychwyn Arni</vt:lpstr>
      <vt:lpstr>Terminoleg</vt:lpstr>
      <vt:lpstr>Canlyniadau Dysgu Tasg 1 Rhan a (a b)  </vt:lpstr>
      <vt:lpstr>PowerPoint Presentation</vt:lpstr>
      <vt:lpstr>Dadansoddi wrth Asesu</vt:lpstr>
      <vt:lpstr>Dadansoddi wrth Asesu</vt:lpstr>
      <vt:lpstr>1. Dadansoddi wrth Asesu i Lywio Ymyriadau </vt:lpstr>
      <vt:lpstr>2. Cydweithio ag unigolion sydd angen gofal a chymorth, eu gofalwyr a gweithwyr proffesiynol eraill   </vt:lpstr>
      <vt:lpstr>Meini Prawf Asesu </vt:lpstr>
      <vt:lpstr>Gwytnwch a Chydweithio</vt:lpstr>
      <vt:lpstr>PowerPoint Presentation</vt:lpstr>
      <vt:lpstr>2. Cydweithio ag unigolion sydd angen gofal a chymorth, eu gofalwyr a gweithwyr proffesiynol eraill</vt:lpstr>
      <vt:lpstr>  3 - Cymhwyso barn broffesiynol mewn sefyllfaoedd cynyddol gymhleth </vt:lpstr>
      <vt:lpstr>Meini Prawf Asesu </vt:lpstr>
      <vt:lpstr>Atebolrwydd a Barn Broffesiynol</vt:lpstr>
      <vt:lpstr>Atebolrwydd a Barn Broffesiynol</vt:lpstr>
      <vt:lpstr>Diben a Swyddogaeth Goruchwyliaeth</vt:lpstr>
      <vt:lpstr>Diben a Swyddogaeth Goruchwyliaeth</vt:lpstr>
      <vt:lpstr>3-Cymhwyso barn broffesiynol mewn sefyllfaoedd cynyddol gymhleth  </vt:lpstr>
      <vt:lpstr>Datblygu Ymarfer Adfyfyriol</vt:lpstr>
      <vt:lpstr>Cwestiynnau i Annog Adfyfyrio Beirniadol</vt:lpstr>
      <vt:lpstr>Annog Adfyfrio Beirniadol</vt:lpstr>
      <vt:lpstr> Lefelau Ysgrifennu Adfyfyriol (Hatton and Smith 1995)</vt:lpstr>
      <vt:lpstr>Awgrymiadau</vt:lpstr>
      <vt:lpstr>Paratowch ar gyfer gweithdy 2</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45</cp:revision>
  <dcterms:created xsi:type="dcterms:W3CDTF">2023-10-08T14:52:49Z</dcterms:created>
  <dcterms:modified xsi:type="dcterms:W3CDTF">2026-04-21T09:57:08Z</dcterms:modified>
</cp:coreProperties>
</file>