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60" r:id="rId3"/>
    <p:sldId id="261" r:id="rId4"/>
    <p:sldId id="262" r:id="rId5"/>
    <p:sldId id="258" r:id="rId6"/>
    <p:sldId id="257" r:id="rId7"/>
    <p:sldId id="263" r:id="rId8"/>
    <p:sldId id="264" r:id="rId9"/>
    <p:sldId id="268" r:id="rId10"/>
  </p:sldIdLst>
  <p:sldSz cx="12192000" cy="6858000"/>
  <p:notesSz cx="6858000" cy="9144000"/>
  <p:custDataLst>
    <p:tags r:id="rId14"/>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4" Type="http://schemas.openxmlformats.org/officeDocument/2006/relationships/tags" Target="tags/tag3.xml"/><Relationship Id="rId13" Type="http://schemas.openxmlformats.org/officeDocument/2006/relationships/tableStyles" Target="tableStyles.xml"/><Relationship Id="rId12" Type="http://schemas.openxmlformats.org/officeDocument/2006/relationships/viewProps" Target="viewProps.xml"/><Relationship Id="rId11" Type="http://schemas.openxmlformats.org/officeDocument/2006/relationships/presProps" Target="presProps.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97B5FA-0921-464F-AAE1-844C04324D75}"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5CE74E-AB26-4998-AD42-012C4C1AD076}"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2.jpeg"/><Relationship Id="rId1" Type="http://schemas.openxmlformats.org/officeDocument/2006/relationships/image" Target="../media/image1.pn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4.png"/><Relationship Id="rId1" Type="http://schemas.openxmlformats.org/officeDocument/2006/relationships/tags" Target="../tags/tag1.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1.png"/><Relationship Id="rId1" Type="http://schemas.openxmlformats.org/officeDocument/2006/relationships/tags" Target="../tags/tag2.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8" name="图片 7"/>
          <p:cNvPicPr>
            <a:picLocks noChangeAspect="1"/>
          </p:cNvPicPr>
          <p:nvPr/>
        </p:nvPicPr>
        <p:blipFill>
          <a:blip r:embed="rId1"/>
          <a:stretch>
            <a:fillRect/>
          </a:stretch>
        </p:blipFill>
        <p:spPr>
          <a:xfrm>
            <a:off x="-1425575" y="0"/>
            <a:ext cx="15042515" cy="7481570"/>
          </a:xfrm>
          <a:prstGeom prst="rect">
            <a:avLst/>
          </a:prstGeom>
        </p:spPr>
      </p:pic>
      <p:sp>
        <p:nvSpPr>
          <p:cNvPr id="10" name="文本框 9"/>
          <p:cNvSpPr txBox="1"/>
          <p:nvPr/>
        </p:nvSpPr>
        <p:spPr>
          <a:xfrm>
            <a:off x="2409825" y="320040"/>
            <a:ext cx="6688455" cy="1522730"/>
          </a:xfrm>
          <a:prstGeom prst="rect">
            <a:avLst/>
          </a:prstGeom>
          <a:noFill/>
        </p:spPr>
        <p:txBody>
          <a:bodyPr wrap="square" rtlCol="0">
            <a:noAutofit/>
          </a:bodyPr>
          <a:p>
            <a:r>
              <a:rPr lang="en-US" altLang="zh-CN" sz="4000">
                <a:sym typeface="+mn-ea"/>
              </a:rPr>
              <a:t>  </a:t>
            </a:r>
            <a:endParaRPr lang="zh-CN" altLang="en-US" sz="4000"/>
          </a:p>
        </p:txBody>
      </p:sp>
      <p:sp>
        <p:nvSpPr>
          <p:cNvPr id="12" name="文本框 11"/>
          <p:cNvSpPr txBox="1"/>
          <p:nvPr/>
        </p:nvSpPr>
        <p:spPr>
          <a:xfrm>
            <a:off x="841375" y="448310"/>
            <a:ext cx="11475720" cy="5040630"/>
          </a:xfrm>
          <a:prstGeom prst="rect">
            <a:avLst/>
          </a:prstGeom>
          <a:noFill/>
        </p:spPr>
        <p:txBody>
          <a:bodyPr wrap="square" rtlCol="0">
            <a:noAutofit/>
          </a:bodyPr>
          <a:p>
            <a:r>
              <a:rPr lang="en-US" altLang="zh-CN" sz="4000">
                <a:gradFill>
                  <a:gsLst>
                    <a:gs pos="0">
                      <a:srgbClr val="007BD3"/>
                    </a:gs>
                    <a:gs pos="100000">
                      <a:srgbClr val="034373"/>
                    </a:gs>
                  </a:gsLst>
                  <a:lin scaled="0"/>
                </a:gradFill>
                <a:sym typeface="+mn-ea"/>
              </a:rPr>
              <a:t>                        </a:t>
            </a:r>
            <a:r>
              <a:rPr lang="zh-CN" altLang="en-US" sz="4000">
                <a:gradFill>
                  <a:gsLst>
                    <a:gs pos="0">
                      <a:srgbClr val="007BD3"/>
                    </a:gs>
                    <a:gs pos="100000">
                      <a:srgbClr val="034373"/>
                    </a:gs>
                  </a:gsLst>
                  <a:lin scaled="0"/>
                </a:gradFill>
                <a:sym typeface="+mn-ea"/>
              </a:rPr>
              <a:t>Self introduction</a:t>
            </a:r>
            <a:endParaRPr lang="zh-CN" altLang="en-US" sz="4000">
              <a:gradFill>
                <a:gsLst>
                  <a:gs pos="0">
                    <a:srgbClr val="007BD3"/>
                  </a:gs>
                  <a:gs pos="100000">
                    <a:srgbClr val="034373"/>
                  </a:gs>
                </a:gsLst>
                <a:lin scaled="0"/>
              </a:gradFill>
            </a:endParaRPr>
          </a:p>
          <a:p>
            <a:endParaRPr lang="zh-CN" altLang="en-US" sz="4000"/>
          </a:p>
          <a:p>
            <a:endParaRPr lang="zh-CN" altLang="en-US" sz="4000"/>
          </a:p>
          <a:p>
            <a:r>
              <a:rPr lang="zh-CN" altLang="en-US" sz="4000"/>
              <a:t>Change &amp; Stability Management</a:t>
            </a:r>
            <a:r>
              <a:rPr lang="en-US" altLang="zh-CN" sz="4000"/>
              <a:t>(</a:t>
            </a:r>
            <a:r>
              <a:rPr lang="zh-CN" altLang="en-US" sz="4000">
                <a:sym typeface="+mn-ea"/>
              </a:rPr>
              <a:t>BMMB7000</a:t>
            </a:r>
            <a:r>
              <a:rPr lang="en-US" altLang="zh-CN" sz="4000"/>
              <a:t>)</a:t>
            </a:r>
            <a:endParaRPr lang="zh-CN" altLang="en-US" sz="4000"/>
          </a:p>
          <a:p>
            <a:r>
              <a:rPr lang="en-US" altLang="zh-CN" sz="4000">
                <a:solidFill>
                  <a:srgbClr val="FF0000"/>
                </a:solidFill>
              </a:rPr>
              <a:t> </a:t>
            </a:r>
            <a:endParaRPr lang="zh-CN" altLang="en-US" sz="4000"/>
          </a:p>
          <a:p>
            <a:r>
              <a:rPr lang="zh-CN" altLang="en-US" sz="4000"/>
              <a:t>           </a:t>
            </a:r>
            <a:r>
              <a:rPr lang="en-US" altLang="zh-CN" sz="4000"/>
              <a:t>        </a:t>
            </a:r>
            <a:r>
              <a:rPr lang="zh-CN" altLang="en-US" sz="4000"/>
              <a:t> </a:t>
            </a:r>
            <a:r>
              <a:rPr lang="en-US" altLang="zh-CN" sz="4000"/>
              <a:t>   </a:t>
            </a:r>
            <a:r>
              <a:rPr lang="zh-CN" altLang="en-US" sz="4000">
                <a:solidFill>
                  <a:srgbClr val="FF0000"/>
                </a:solidFill>
              </a:rPr>
              <a:t>NAME：</a:t>
            </a:r>
            <a:r>
              <a:rPr lang="zh-CN" altLang="en-US" sz="4000"/>
              <a:t> Chenghui Huang</a:t>
            </a:r>
            <a:endParaRPr lang="zh-CN" altLang="en-US" sz="4000"/>
          </a:p>
          <a:p>
            <a:endParaRPr lang="zh-CN" altLang="en-US" sz="4000">
              <a:solidFill>
                <a:srgbClr val="FF0000"/>
              </a:solidFill>
            </a:endParaRPr>
          </a:p>
          <a:p>
            <a:r>
              <a:rPr lang="zh-CN" altLang="en-US" sz="4000">
                <a:solidFill>
                  <a:srgbClr val="FF0000"/>
                </a:solidFill>
              </a:rPr>
              <a:t>STUDENT NUMBER：</a:t>
            </a:r>
            <a:r>
              <a:rPr lang="zh-CN" altLang="en-US" sz="4000"/>
              <a:t>2217503</a:t>
            </a:r>
            <a:endParaRPr lang="zh-CN" altLang="en-US" sz="4000"/>
          </a:p>
          <a:p>
            <a:endParaRPr lang="zh-CN" altLang="en-US" sz="4000"/>
          </a:p>
          <a:p>
            <a:r>
              <a:rPr lang="en-US" altLang="zh-CN" sz="4000"/>
              <a:t>  </a:t>
            </a:r>
            <a:endParaRPr lang="en-US" altLang="zh-CN" sz="40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8" name="图片 7"/>
          <p:cNvPicPr>
            <a:picLocks noChangeAspect="1"/>
          </p:cNvPicPr>
          <p:nvPr/>
        </p:nvPicPr>
        <p:blipFill>
          <a:blip r:embed="rId1"/>
          <a:stretch>
            <a:fillRect/>
          </a:stretch>
        </p:blipFill>
        <p:spPr>
          <a:xfrm>
            <a:off x="-631825" y="635"/>
            <a:ext cx="13009245" cy="6858000"/>
          </a:xfrm>
          <a:prstGeom prst="rect">
            <a:avLst/>
          </a:prstGeom>
        </p:spPr>
      </p:pic>
      <p:sp>
        <p:nvSpPr>
          <p:cNvPr id="4" name="文本框 3"/>
          <p:cNvSpPr txBox="1"/>
          <p:nvPr/>
        </p:nvSpPr>
        <p:spPr>
          <a:xfrm>
            <a:off x="593090" y="269875"/>
            <a:ext cx="11598910" cy="5712460"/>
          </a:xfrm>
          <a:prstGeom prst="rect">
            <a:avLst/>
          </a:prstGeom>
          <a:noFill/>
        </p:spPr>
        <p:txBody>
          <a:bodyPr wrap="square" rtlCol="0">
            <a:noAutofit/>
          </a:bodyPr>
          <a:p>
            <a:r>
              <a:rPr lang="en-US" altLang="zh-CN">
                <a:sym typeface="+mn-ea"/>
              </a:rPr>
              <a:t>                                                                    </a:t>
            </a:r>
            <a:r>
              <a:rPr lang="en-US" altLang="zh-CN" b="1">
                <a:sym typeface="+mn-ea"/>
              </a:rPr>
              <a:t>  </a:t>
            </a:r>
            <a:r>
              <a:rPr lang="zh-CN" altLang="en-US" sz="2800" b="1">
                <a:sym typeface="+mn-ea"/>
              </a:rPr>
              <a:t>Huawei Changes Analysis</a:t>
            </a:r>
            <a:endParaRPr lang="zh-CN" altLang="en-US" b="1"/>
          </a:p>
          <a:p>
            <a:endParaRPr lang="zh-CN" altLang="en-US" b="1"/>
          </a:p>
          <a:p>
            <a:r>
              <a:rPr lang="zh-CN" altLang="en-US" sz="2800" b="1"/>
              <a:t>Definition of Change Management</a:t>
            </a:r>
            <a:endParaRPr lang="zh-CN" altLang="en-US" sz="2800" b="1"/>
          </a:p>
          <a:p>
            <a:endParaRPr lang="zh-CN" altLang="en-US"/>
          </a:p>
          <a:p>
            <a:r>
              <a:rPr lang="zh-CN" altLang="en-US" sz="2000"/>
              <a:t>According to Prosci's definition of change. Change management is the need of the organization for its strategic goals. According to the changes in the internal and external environment, the enterprise needs to make adjustments to the organizational change, and manage the changes in the internal personnel, technology, structure, work process and culture of the organization.（Prosci</a:t>
            </a:r>
            <a:r>
              <a:rPr lang="en-US" altLang="zh-CN" sz="2000"/>
              <a:t> </a:t>
            </a:r>
            <a:r>
              <a:rPr lang="zh-CN" altLang="en-US" sz="2000"/>
              <a:t>，n.d.）</a:t>
            </a:r>
            <a:endParaRPr lang="zh-CN" altLang="en-US" sz="2000"/>
          </a:p>
          <a:p>
            <a:endParaRPr lang="zh-CN" altLang="en-US"/>
          </a:p>
          <a:p>
            <a:endParaRPr lang="zh-CN" altLang="en-US"/>
          </a:p>
          <a:p>
            <a:r>
              <a:rPr lang="zh-CN" altLang="en-US" sz="2400" b="1"/>
              <a:t>Huawei Company Profile</a:t>
            </a:r>
            <a:endParaRPr lang="zh-CN" altLang="en-US" sz="2400" b="1"/>
          </a:p>
          <a:p>
            <a:endParaRPr lang="zh-CN" altLang="en-US"/>
          </a:p>
          <a:p>
            <a:r>
              <a:rPr lang="zh-CN" altLang="en-US" sz="2000"/>
              <a:t>Huawei was founded in 1987 by Ren Zhengfei. Headquartered in Shenzhen City,</a:t>
            </a:r>
            <a:endParaRPr lang="zh-CN" altLang="en-US" sz="2000"/>
          </a:p>
          <a:p>
            <a:r>
              <a:rPr lang="zh-CN" altLang="en-US" sz="2000"/>
              <a:t> Guangdong Province, China.</a:t>
            </a:r>
            <a:endParaRPr lang="zh-CN" altLang="en-US" sz="2000"/>
          </a:p>
          <a:p>
            <a:endParaRPr lang="zh-CN" altLang="en-US" b="1"/>
          </a:p>
          <a:p>
            <a:r>
              <a:rPr lang="zh-CN" altLang="en-US" sz="2800" b="1"/>
              <a:t>Huawei's changes</a:t>
            </a:r>
            <a:endParaRPr lang="zh-CN" altLang="en-US" sz="2800" b="1"/>
          </a:p>
          <a:p>
            <a:endParaRPr lang="zh-CN" altLang="en-US"/>
          </a:p>
          <a:p>
            <a:r>
              <a:rPr lang="zh-CN" altLang="en-US" sz="2000"/>
              <a:t>Huawei Sells Honor Brand of Mobile Phones</a:t>
            </a:r>
            <a:endParaRPr lang="zh-CN" altLang="en-US" sz="2000"/>
          </a:p>
          <a:p>
            <a:r>
              <a:rPr lang="zh-CN" altLang="en-US" sz="2000"/>
              <a:t>Entering the Electric Vehicle Industry</a:t>
            </a:r>
            <a:endParaRPr lang="zh-CN" altLang="en-US" sz="2000"/>
          </a:p>
          <a:p>
            <a:endParaRPr lang="zh-CN" altLang="en-US" sz="2000"/>
          </a:p>
        </p:txBody>
      </p:sp>
      <p:pic>
        <p:nvPicPr>
          <p:cNvPr id="100" name="图片 99"/>
          <p:cNvPicPr/>
          <p:nvPr/>
        </p:nvPicPr>
        <p:blipFill>
          <a:blip r:embed="rId2"/>
          <a:stretch>
            <a:fillRect/>
          </a:stretch>
        </p:blipFill>
        <p:spPr>
          <a:xfrm>
            <a:off x="9048750" y="4170680"/>
            <a:ext cx="3143250" cy="2306320"/>
          </a:xfrm>
          <a:prstGeom prst="rect">
            <a:avLst/>
          </a:prstGeom>
          <a:noFill/>
          <a:ln w="9525">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p:pic>
        <p:nvPicPr>
          <p:cNvPr id="4" name="图片 3"/>
          <p:cNvPicPr>
            <a:picLocks noChangeAspect="1"/>
          </p:cNvPicPr>
          <p:nvPr/>
        </p:nvPicPr>
        <p:blipFill>
          <a:blip r:embed="rId1"/>
          <a:stretch>
            <a:fillRect/>
          </a:stretch>
        </p:blipFill>
        <p:spPr>
          <a:xfrm>
            <a:off x="1475740" y="871855"/>
            <a:ext cx="7935595" cy="5986145"/>
          </a:xfrm>
          <a:prstGeom prst="rect">
            <a:avLst/>
          </a:prstGeom>
        </p:spPr>
      </p:pic>
      <p:sp>
        <p:nvSpPr>
          <p:cNvPr id="5" name="文本框 4"/>
          <p:cNvSpPr txBox="1"/>
          <p:nvPr/>
        </p:nvSpPr>
        <p:spPr>
          <a:xfrm>
            <a:off x="1475105" y="211455"/>
            <a:ext cx="7936230" cy="771525"/>
          </a:xfrm>
          <a:prstGeom prst="rect">
            <a:avLst/>
          </a:prstGeom>
          <a:noFill/>
        </p:spPr>
        <p:txBody>
          <a:bodyPr wrap="square" rtlCol="0">
            <a:noAutofit/>
          </a:bodyPr>
          <a:p>
            <a:r>
              <a:rPr lang="zh-CN" altLang="en-US" sz="2800" b="1"/>
              <a:t>Typology of Change (Hodges &amp; Gill, 2015)</a:t>
            </a:r>
            <a:endParaRPr lang="zh-CN" altLang="en-US" sz="2800" b="1"/>
          </a:p>
          <a:p>
            <a:endParaRPr lang="zh-CN" altLang="en-US" sz="2800" b="1"/>
          </a:p>
        </p:txBody>
      </p:sp>
      <p:sp>
        <p:nvSpPr>
          <p:cNvPr id="8" name="文本框 7"/>
          <p:cNvSpPr txBox="1"/>
          <p:nvPr/>
        </p:nvSpPr>
        <p:spPr>
          <a:xfrm>
            <a:off x="1784985" y="982980"/>
            <a:ext cx="4361815" cy="2171065"/>
          </a:xfrm>
          <a:prstGeom prst="rect">
            <a:avLst/>
          </a:prstGeom>
          <a:noFill/>
        </p:spPr>
        <p:txBody>
          <a:bodyPr wrap="square" rtlCol="0">
            <a:noAutofit/>
          </a:bodyPr>
          <a:p>
            <a:r>
              <a:rPr lang="en-US" altLang="zh-CN" sz="2400" b="1">
                <a:sym typeface="+mn-ea"/>
              </a:rPr>
              <a:t>      </a:t>
            </a:r>
            <a:r>
              <a:rPr lang="zh-CN" altLang="en-US" sz="2400" b="1">
                <a:sym typeface="+mn-ea"/>
              </a:rPr>
              <a:t>How it happens</a:t>
            </a:r>
            <a:endParaRPr lang="zh-CN" altLang="en-US" sz="2400" b="1">
              <a:sym typeface="+mn-ea"/>
            </a:endParaRPr>
          </a:p>
          <a:p>
            <a:endParaRPr lang="zh-CN" altLang="en-US" sz="2400" b="1"/>
          </a:p>
          <a:p>
            <a:r>
              <a:rPr lang="en-US" altLang="zh-CN" sz="2400" b="1"/>
              <a:t>       </a:t>
            </a:r>
            <a:r>
              <a:rPr lang="zh-CN" altLang="en-US" sz="2400" b="1"/>
              <a:t>Planned</a:t>
            </a:r>
            <a:endParaRPr lang="zh-CN" altLang="en-US" sz="2400" b="1"/>
          </a:p>
          <a:p>
            <a:r>
              <a:rPr lang="en-US" altLang="zh-CN" sz="2400" b="1"/>
              <a:t>      </a:t>
            </a:r>
            <a:r>
              <a:rPr lang="zh-CN" altLang="en-US" sz="2400" b="1"/>
              <a:t>Emergent</a:t>
            </a:r>
            <a:endParaRPr lang="zh-CN" altLang="en-US" sz="2400" b="1"/>
          </a:p>
          <a:p>
            <a:r>
              <a:rPr lang="en-US" altLang="zh-CN" sz="2400" b="1"/>
              <a:t>      C</a:t>
            </a:r>
            <a:r>
              <a:rPr lang="zh-CN" altLang="en-US" sz="2400" b="1"/>
              <a:t>ontingency</a:t>
            </a:r>
            <a:endParaRPr lang="zh-CN" altLang="en-US" sz="2400" b="1"/>
          </a:p>
        </p:txBody>
      </p:sp>
      <p:sp>
        <p:nvSpPr>
          <p:cNvPr id="10" name="文本框 9"/>
          <p:cNvSpPr txBox="1"/>
          <p:nvPr/>
        </p:nvSpPr>
        <p:spPr>
          <a:xfrm>
            <a:off x="5800090" y="982980"/>
            <a:ext cx="4594860" cy="1768475"/>
          </a:xfrm>
          <a:prstGeom prst="rect">
            <a:avLst/>
          </a:prstGeom>
          <a:noFill/>
        </p:spPr>
        <p:txBody>
          <a:bodyPr wrap="square" rtlCol="0">
            <a:noAutofit/>
          </a:bodyPr>
          <a:p>
            <a:r>
              <a:rPr lang="zh-CN" altLang="en-US" sz="2400" b="1"/>
              <a:t>Magnitude</a:t>
            </a:r>
            <a:endParaRPr lang="zh-CN" altLang="en-US" sz="2400" b="1"/>
          </a:p>
          <a:p>
            <a:endParaRPr lang="zh-CN" altLang="en-US" sz="2400" b="1"/>
          </a:p>
          <a:p>
            <a:r>
              <a:rPr lang="zh-CN" altLang="en-US" sz="2400" b="1"/>
              <a:t>Incremental</a:t>
            </a:r>
            <a:endParaRPr lang="zh-CN" altLang="en-US" sz="2400" b="1"/>
          </a:p>
          <a:p>
            <a:r>
              <a:rPr lang="zh-CN" altLang="en-US" sz="2400" b="1"/>
              <a:t>Transformational</a:t>
            </a:r>
            <a:endParaRPr lang="zh-CN" altLang="en-US" sz="2400" b="1"/>
          </a:p>
          <a:p>
            <a:r>
              <a:rPr lang="zh-CN" altLang="en-US" sz="2400" b="1"/>
              <a:t>Punctuated equilibrium</a:t>
            </a:r>
            <a:endParaRPr lang="zh-CN" altLang="en-US" sz="2400" b="1"/>
          </a:p>
        </p:txBody>
      </p:sp>
      <p:sp>
        <p:nvSpPr>
          <p:cNvPr id="11" name="文本框 10"/>
          <p:cNvSpPr txBox="1"/>
          <p:nvPr/>
        </p:nvSpPr>
        <p:spPr>
          <a:xfrm>
            <a:off x="2068830" y="3955415"/>
            <a:ext cx="4077970" cy="1337310"/>
          </a:xfrm>
          <a:prstGeom prst="rect">
            <a:avLst/>
          </a:prstGeom>
          <a:noFill/>
        </p:spPr>
        <p:txBody>
          <a:bodyPr wrap="square" rtlCol="0">
            <a:noAutofit/>
          </a:bodyPr>
          <a:p>
            <a:r>
              <a:rPr lang="zh-CN" altLang="en-US" sz="2400" b="1"/>
              <a:t>Focus</a:t>
            </a:r>
            <a:endParaRPr lang="zh-CN" altLang="en-US" sz="2400" b="1"/>
          </a:p>
          <a:p>
            <a:endParaRPr lang="zh-CN" altLang="en-US" sz="2400" b="1"/>
          </a:p>
          <a:p>
            <a:r>
              <a:rPr lang="zh-CN" altLang="en-US" sz="2400" b="1"/>
              <a:t>Strategic</a:t>
            </a:r>
            <a:endParaRPr lang="zh-CN" altLang="en-US" sz="2400" b="1"/>
          </a:p>
          <a:p>
            <a:r>
              <a:rPr lang="zh-CN" altLang="en-US" sz="2400" b="1"/>
              <a:t>Operationa</a:t>
            </a:r>
            <a:r>
              <a:rPr lang="zh-CN" altLang="en-US"/>
              <a:t>l</a:t>
            </a:r>
            <a:endParaRPr lang="zh-CN" altLang="en-US"/>
          </a:p>
          <a:p>
            <a:endParaRPr lang="zh-CN" altLang="en-US"/>
          </a:p>
        </p:txBody>
      </p:sp>
      <p:sp>
        <p:nvSpPr>
          <p:cNvPr id="12" name="文本框 11"/>
          <p:cNvSpPr txBox="1"/>
          <p:nvPr/>
        </p:nvSpPr>
        <p:spPr>
          <a:xfrm>
            <a:off x="5955665" y="3811270"/>
            <a:ext cx="5184140" cy="1908810"/>
          </a:xfrm>
          <a:prstGeom prst="rect">
            <a:avLst/>
          </a:prstGeom>
          <a:noFill/>
        </p:spPr>
        <p:txBody>
          <a:bodyPr wrap="square" rtlCol="0">
            <a:noAutofit/>
          </a:bodyPr>
          <a:p>
            <a:r>
              <a:rPr lang="zh-CN" altLang="en-US" sz="2400" b="1">
                <a:sym typeface="+mn-ea"/>
              </a:rPr>
              <a:t>Level</a:t>
            </a:r>
            <a:endParaRPr lang="zh-CN" altLang="en-US" sz="2400" b="1">
              <a:sym typeface="+mn-ea"/>
            </a:endParaRPr>
          </a:p>
          <a:p>
            <a:endParaRPr lang="zh-CN" altLang="en-US" sz="2400" b="1">
              <a:sym typeface="+mn-ea"/>
            </a:endParaRPr>
          </a:p>
          <a:p>
            <a:r>
              <a:rPr lang="zh-CN" altLang="en-US" sz="2400" b="1">
                <a:sym typeface="+mn-ea"/>
              </a:rPr>
              <a:t>Individual</a:t>
            </a:r>
            <a:endParaRPr lang="zh-CN" altLang="en-US" sz="2400" b="1"/>
          </a:p>
          <a:p>
            <a:r>
              <a:rPr lang="zh-CN" altLang="en-US" sz="2400" b="1">
                <a:sym typeface="+mn-ea"/>
              </a:rPr>
              <a:t>Team</a:t>
            </a:r>
            <a:endParaRPr lang="zh-CN" altLang="en-US" sz="2400" b="1"/>
          </a:p>
          <a:p>
            <a:r>
              <a:rPr lang="zh-CN" altLang="en-US" sz="2400" b="1">
                <a:sym typeface="+mn-ea"/>
              </a:rPr>
              <a:t>Organisation</a:t>
            </a:r>
            <a:endParaRPr lang="zh-CN" altLang="en-US" sz="2400" b="1"/>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矩形 3"/>
          <p:cNvSpPr/>
          <p:nvPr/>
        </p:nvSpPr>
        <p:spPr>
          <a:xfrm>
            <a:off x="5179695" y="803910"/>
            <a:ext cx="2128520" cy="56165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5" name="矩形 4"/>
          <p:cNvSpPr/>
          <p:nvPr/>
        </p:nvSpPr>
        <p:spPr>
          <a:xfrm>
            <a:off x="1467485" y="789940"/>
            <a:ext cx="3683000" cy="5630545"/>
          </a:xfrm>
          <a:prstGeom prst="rect">
            <a:avLst/>
          </a:prstGeom>
          <a:solidFill>
            <a:srgbClr val="92D050"/>
          </a:solidFill>
        </p:spPr>
        <p:style>
          <a:lnRef idx="1">
            <a:schemeClr val="accent1"/>
          </a:lnRef>
          <a:fillRef idx="2">
            <a:schemeClr val="accent1"/>
          </a:fillRef>
          <a:effectRef idx="1">
            <a:schemeClr val="accent1"/>
          </a:effectRef>
          <a:fontRef idx="minor">
            <a:schemeClr val="dk1"/>
          </a:fontRef>
        </p:style>
        <p:txBody>
          <a:bodyPr rtlCol="0" anchor="ctr"/>
          <a:p>
            <a:pPr algn="ctr"/>
            <a:endParaRPr lang="zh-CN" altLang="en-US"/>
          </a:p>
        </p:txBody>
      </p:sp>
      <p:sp>
        <p:nvSpPr>
          <p:cNvPr id="6" name="矩形 5"/>
          <p:cNvSpPr/>
          <p:nvPr/>
        </p:nvSpPr>
        <p:spPr>
          <a:xfrm>
            <a:off x="7337425" y="789940"/>
            <a:ext cx="3683000" cy="5630545"/>
          </a:xfrm>
          <a:prstGeom prst="rect">
            <a:avLst/>
          </a:prstGeom>
          <a:solidFill>
            <a:srgbClr val="92D050"/>
          </a:solidFill>
        </p:spPr>
        <p:style>
          <a:lnRef idx="1">
            <a:schemeClr val="accent1"/>
          </a:lnRef>
          <a:fillRef idx="2">
            <a:schemeClr val="accent1"/>
          </a:fillRef>
          <a:effectRef idx="1">
            <a:schemeClr val="accent1"/>
          </a:effectRef>
          <a:fontRef idx="minor">
            <a:schemeClr val="dk1"/>
          </a:fontRef>
        </p:style>
        <p:txBody>
          <a:bodyPr rtlCol="0" anchor="ctr"/>
          <a:p>
            <a:pPr algn="ctr"/>
            <a:endParaRPr lang="zh-CN" altLang="en-US"/>
          </a:p>
        </p:txBody>
      </p:sp>
      <p:sp>
        <p:nvSpPr>
          <p:cNvPr id="7" name="文本框 6"/>
          <p:cNvSpPr txBox="1"/>
          <p:nvPr/>
        </p:nvSpPr>
        <p:spPr>
          <a:xfrm>
            <a:off x="5359400" y="939800"/>
            <a:ext cx="1768475" cy="6061710"/>
          </a:xfrm>
          <a:prstGeom prst="rect">
            <a:avLst/>
          </a:prstGeom>
          <a:noFill/>
        </p:spPr>
        <p:txBody>
          <a:bodyPr wrap="square" rtlCol="0">
            <a:noAutofit/>
          </a:bodyPr>
          <a:p>
            <a:r>
              <a:rPr lang="zh-CN" altLang="en-US" sz="2800"/>
              <a:t>Huawei sold its Honor phone brand and launched an electric car project</a:t>
            </a:r>
            <a:r>
              <a:rPr lang="zh-CN" altLang="en-US" sz="2400"/>
              <a:t>.</a:t>
            </a:r>
            <a:endParaRPr lang="zh-CN" altLang="en-US" sz="2400"/>
          </a:p>
        </p:txBody>
      </p:sp>
      <p:sp>
        <p:nvSpPr>
          <p:cNvPr id="8" name="文本框 7"/>
          <p:cNvSpPr txBox="1"/>
          <p:nvPr/>
        </p:nvSpPr>
        <p:spPr>
          <a:xfrm>
            <a:off x="1467485" y="939800"/>
            <a:ext cx="3400425" cy="4879975"/>
          </a:xfrm>
          <a:prstGeom prst="rect">
            <a:avLst/>
          </a:prstGeom>
          <a:noFill/>
        </p:spPr>
        <p:txBody>
          <a:bodyPr wrap="square" rtlCol="0">
            <a:noAutofit/>
          </a:bodyPr>
          <a:p>
            <a:r>
              <a:rPr lang="zh-CN" altLang="en-US" sz="2400"/>
              <a:t>（</a:t>
            </a:r>
            <a:r>
              <a:rPr lang="en-US" altLang="zh-CN" sz="2400"/>
              <a:t>5</a:t>
            </a:r>
            <a:r>
              <a:rPr lang="zh-CN" altLang="en-US" sz="2400"/>
              <a:t>）U.S. restrictions on Huawei's high-end chips</a:t>
            </a:r>
            <a:r>
              <a:rPr lang="en-US" altLang="zh-CN" sz="2400"/>
              <a:t>.</a:t>
            </a:r>
            <a:endParaRPr lang="en-US" altLang="zh-CN" sz="2400"/>
          </a:p>
          <a:p>
            <a:endParaRPr lang="en-US" altLang="zh-CN" sz="2400"/>
          </a:p>
          <a:p>
            <a:r>
              <a:rPr lang="en-US" altLang="zh-CN" sz="2400"/>
              <a:t>(2)</a:t>
            </a:r>
            <a:r>
              <a:rPr lang="zh-CN" altLang="en-US" sz="2400"/>
              <a:t>Honor mobile phone sales decline</a:t>
            </a:r>
            <a:endParaRPr lang="zh-CN" altLang="en-US" sz="2400"/>
          </a:p>
          <a:p>
            <a:endParaRPr lang="zh-CN" altLang="en-US" sz="2400"/>
          </a:p>
          <a:p>
            <a:r>
              <a:rPr lang="en-US" altLang="zh-CN" sz="2400"/>
              <a:t>(1)</a:t>
            </a:r>
            <a:r>
              <a:rPr lang="zh-CN" altLang="en-US" sz="2400"/>
              <a:t>Impact of COVID-19</a:t>
            </a:r>
            <a:endParaRPr lang="zh-CN" altLang="en-US" sz="2400"/>
          </a:p>
          <a:p>
            <a:endParaRPr lang="zh-CN" altLang="en-US" sz="2400"/>
          </a:p>
          <a:p>
            <a:r>
              <a:rPr lang="en-US" altLang="zh-CN" sz="2400"/>
              <a:t>(2)</a:t>
            </a:r>
            <a:r>
              <a:rPr lang="zh-CN" altLang="en-US" sz="2400"/>
              <a:t>financial support</a:t>
            </a:r>
            <a:endParaRPr lang="zh-CN" altLang="en-US" sz="2400"/>
          </a:p>
          <a:p>
            <a:endParaRPr lang="zh-CN" altLang="en-US" sz="2400"/>
          </a:p>
          <a:p>
            <a:r>
              <a:rPr lang="en-US" altLang="zh-CN" sz="2400"/>
              <a:t>(3)</a:t>
            </a:r>
            <a:r>
              <a:rPr lang="zh-CN" altLang="en-US" sz="2400"/>
              <a:t>Big electric car market</a:t>
            </a:r>
            <a:endParaRPr lang="zh-CN" altLang="en-US" sz="2400"/>
          </a:p>
        </p:txBody>
      </p:sp>
      <p:sp>
        <p:nvSpPr>
          <p:cNvPr id="2" name="文本框 1"/>
          <p:cNvSpPr txBox="1"/>
          <p:nvPr/>
        </p:nvSpPr>
        <p:spPr>
          <a:xfrm>
            <a:off x="7619365" y="939165"/>
            <a:ext cx="3415030" cy="5481320"/>
          </a:xfrm>
          <a:prstGeom prst="rect">
            <a:avLst/>
          </a:prstGeom>
          <a:noFill/>
        </p:spPr>
        <p:txBody>
          <a:bodyPr wrap="square" rtlCol="0">
            <a:noAutofit/>
          </a:bodyPr>
          <a:p>
            <a:r>
              <a:rPr lang="zh-CN" altLang="en-US" sz="2400"/>
              <a:t>（</a:t>
            </a:r>
            <a:r>
              <a:rPr lang="en-US" altLang="zh-CN" sz="2400"/>
              <a:t>2</a:t>
            </a:r>
            <a:r>
              <a:rPr lang="zh-CN" altLang="en-US" sz="2400"/>
              <a:t>）Worried about destroying the Huawei Honor brand</a:t>
            </a:r>
            <a:endParaRPr lang="zh-CN" altLang="en-US" sz="2400"/>
          </a:p>
          <a:p>
            <a:endParaRPr lang="zh-CN" altLang="en-US" sz="2400"/>
          </a:p>
          <a:p>
            <a:r>
              <a:rPr lang="zh-CN" altLang="en-US" sz="2400"/>
              <a:t>（</a:t>
            </a:r>
            <a:r>
              <a:rPr lang="en-US" altLang="zh-CN" sz="2400"/>
              <a:t>4</a:t>
            </a:r>
            <a:r>
              <a:rPr lang="zh-CN" altLang="en-US" sz="2400"/>
              <a:t>) Employees worry about their own</a:t>
            </a:r>
            <a:r>
              <a:rPr lang="en-US" altLang="zh-CN" sz="2400"/>
              <a:t> </a:t>
            </a:r>
            <a:r>
              <a:rPr lang="zh-CN" altLang="en-US" sz="2400"/>
              <a:t>interests</a:t>
            </a:r>
            <a:endParaRPr lang="zh-CN" altLang="en-US" sz="2400"/>
          </a:p>
          <a:p>
            <a:endParaRPr lang="zh-CN" altLang="en-US" sz="2400"/>
          </a:p>
          <a:p>
            <a:r>
              <a:rPr lang="zh-CN" altLang="en-US" sz="2400"/>
              <a:t>（2）Worried about the loss of high-quality customers.</a:t>
            </a:r>
            <a:endParaRPr lang="zh-CN" altLang="en-US" sz="2400"/>
          </a:p>
          <a:p>
            <a:r>
              <a:rPr lang="en-US" altLang="zh-CN" sz="2400"/>
              <a:t>(1)U</a:t>
            </a:r>
            <a:r>
              <a:rPr lang="zh-CN" altLang="en-US" sz="2400"/>
              <a:t>ncertain risk</a:t>
            </a:r>
            <a:r>
              <a:rPr lang="en-US" altLang="zh-CN" sz="2400"/>
              <a:t>s</a:t>
            </a:r>
            <a:endParaRPr lang="en-US" altLang="zh-CN" sz="2400"/>
          </a:p>
          <a:p>
            <a:endParaRPr lang="en-US" altLang="zh-CN" sz="2400"/>
          </a:p>
          <a:p>
            <a:r>
              <a:rPr lang="en-US" altLang="zh-CN" sz="2400"/>
              <a:t>(2)Unfamiliar new working environment and culture</a:t>
            </a:r>
            <a:endParaRPr lang="en-US" altLang="zh-CN" sz="2400"/>
          </a:p>
        </p:txBody>
      </p:sp>
      <p:sp>
        <p:nvSpPr>
          <p:cNvPr id="3" name="文本框 2"/>
          <p:cNvSpPr txBox="1"/>
          <p:nvPr/>
        </p:nvSpPr>
        <p:spPr>
          <a:xfrm>
            <a:off x="1706245" y="6470015"/>
            <a:ext cx="9328150" cy="368300"/>
          </a:xfrm>
          <a:prstGeom prst="rect">
            <a:avLst/>
          </a:prstGeom>
          <a:noFill/>
        </p:spPr>
        <p:txBody>
          <a:bodyPr wrap="square" rtlCol="0">
            <a:spAutoFit/>
          </a:bodyPr>
          <a:p>
            <a:r>
              <a:rPr lang="en-US" altLang="zh-CN"/>
              <a:t>        </a:t>
            </a:r>
            <a:r>
              <a:rPr lang="en-US" altLang="zh-CN" b="1"/>
              <a:t>TOTAL:13                                                              &gt;                                           TOTAL:11</a:t>
            </a:r>
            <a:endParaRPr lang="en-US" altLang="zh-CN" b="1"/>
          </a:p>
        </p:txBody>
      </p:sp>
      <p:sp>
        <p:nvSpPr>
          <p:cNvPr id="9" name="文本框 8"/>
          <p:cNvSpPr txBox="1"/>
          <p:nvPr/>
        </p:nvSpPr>
        <p:spPr>
          <a:xfrm>
            <a:off x="1923415" y="429260"/>
            <a:ext cx="8949055" cy="460375"/>
          </a:xfrm>
          <a:prstGeom prst="rect">
            <a:avLst/>
          </a:prstGeom>
          <a:noFill/>
        </p:spPr>
        <p:txBody>
          <a:bodyPr wrap="square" rtlCol="0">
            <a:spAutoFit/>
          </a:bodyPr>
          <a:p>
            <a:r>
              <a:rPr lang="zh-CN" altLang="en-US" sz="2400" b="1"/>
              <a:t>Drivers of change</a:t>
            </a:r>
            <a:r>
              <a:rPr lang="en-US" altLang="zh-CN" sz="2400" b="1"/>
              <a:t>                                                       </a:t>
            </a:r>
            <a:r>
              <a:rPr lang="zh-CN" altLang="en-US" sz="2400" b="1"/>
              <a:t> Resist</a:t>
            </a:r>
            <a:r>
              <a:rPr lang="en-US" altLang="zh-CN" sz="2400" b="1"/>
              <a:t>ers</a:t>
            </a:r>
            <a:r>
              <a:rPr lang="zh-CN" altLang="en-US" sz="2400" b="1"/>
              <a:t> to change</a:t>
            </a:r>
            <a:endParaRPr lang="zh-CN" altLang="en-US" sz="2400" b="1"/>
          </a:p>
        </p:txBody>
      </p:sp>
      <p:sp>
        <p:nvSpPr>
          <p:cNvPr id="10" name="文本框 9"/>
          <p:cNvSpPr txBox="1"/>
          <p:nvPr/>
        </p:nvSpPr>
        <p:spPr>
          <a:xfrm>
            <a:off x="353695" y="-168910"/>
            <a:ext cx="5685790" cy="583565"/>
          </a:xfrm>
          <a:prstGeom prst="rect">
            <a:avLst/>
          </a:prstGeom>
          <a:noFill/>
        </p:spPr>
        <p:txBody>
          <a:bodyPr wrap="square" rtlCol="0">
            <a:spAutoFit/>
          </a:bodyPr>
          <a:p>
            <a:r>
              <a:rPr lang="zh-CN" altLang="en-US" sz="3200" b="1"/>
              <a:t>Force field analysis</a:t>
            </a:r>
            <a:endParaRPr lang="zh-CN" altLang="en-US" sz="3200" b="1"/>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p:pic>
        <p:nvPicPr>
          <p:cNvPr id="4" name="图片 3"/>
          <p:cNvPicPr>
            <a:picLocks noChangeAspect="1"/>
          </p:cNvPicPr>
          <p:nvPr>
            <p:custDataLst>
              <p:tags r:id="rId1"/>
            </p:custDataLst>
          </p:nvPr>
        </p:nvPicPr>
        <p:blipFill>
          <a:blip r:embed="rId2"/>
          <a:stretch>
            <a:fillRect/>
          </a:stretch>
        </p:blipFill>
        <p:spPr>
          <a:xfrm>
            <a:off x="2113280" y="525145"/>
            <a:ext cx="7268210" cy="5551170"/>
          </a:xfrm>
          <a:prstGeom prst="rect">
            <a:avLst/>
          </a:prstGeom>
        </p:spPr>
      </p:pic>
      <p:sp>
        <p:nvSpPr>
          <p:cNvPr id="5" name="文本框 4"/>
          <p:cNvSpPr txBox="1"/>
          <p:nvPr/>
        </p:nvSpPr>
        <p:spPr>
          <a:xfrm>
            <a:off x="2494280" y="1212850"/>
            <a:ext cx="3308985" cy="1849120"/>
          </a:xfrm>
          <a:prstGeom prst="rect">
            <a:avLst/>
          </a:prstGeom>
          <a:noFill/>
        </p:spPr>
        <p:txBody>
          <a:bodyPr wrap="square" rtlCol="0">
            <a:noAutofit/>
          </a:bodyPr>
          <a:p>
            <a:r>
              <a:rPr lang="en-US" altLang="zh-CN" sz="2400" b="1"/>
              <a:t>KEEP SATISFIED</a:t>
            </a:r>
            <a:endParaRPr lang="en-US" altLang="zh-CN" sz="2400" b="1"/>
          </a:p>
          <a:p>
            <a:endParaRPr lang="en-US" altLang="zh-CN" sz="2400"/>
          </a:p>
          <a:p>
            <a:r>
              <a:rPr lang="en-US" altLang="zh-CN" sz="2400"/>
              <a:t>GOVERNMENT</a:t>
            </a:r>
            <a:endParaRPr lang="en-US" altLang="zh-CN" sz="2400"/>
          </a:p>
          <a:p>
            <a:r>
              <a:rPr lang="en-US" altLang="zh-CN" sz="2400"/>
              <a:t>MEDIA</a:t>
            </a:r>
            <a:endParaRPr lang="en-US" altLang="zh-CN" sz="2400"/>
          </a:p>
          <a:p>
            <a:r>
              <a:rPr lang="en-US" altLang="zh-CN" sz="2400"/>
              <a:t>BANKS</a:t>
            </a:r>
            <a:endParaRPr lang="en-US" altLang="zh-CN" sz="2400"/>
          </a:p>
        </p:txBody>
      </p:sp>
      <p:sp>
        <p:nvSpPr>
          <p:cNvPr id="6" name="文本框 5"/>
          <p:cNvSpPr txBox="1"/>
          <p:nvPr/>
        </p:nvSpPr>
        <p:spPr>
          <a:xfrm>
            <a:off x="5803265" y="1214120"/>
            <a:ext cx="7971790" cy="1847850"/>
          </a:xfrm>
          <a:prstGeom prst="rect">
            <a:avLst/>
          </a:prstGeom>
          <a:noFill/>
        </p:spPr>
        <p:txBody>
          <a:bodyPr wrap="square" rtlCol="0">
            <a:noAutofit/>
          </a:bodyPr>
          <a:p>
            <a:r>
              <a:rPr lang="zh-CN" altLang="en-US" sz="2400" b="1"/>
              <a:t>MANAGE CLOSELY</a:t>
            </a:r>
            <a:endParaRPr lang="zh-CN" altLang="en-US" sz="2400" b="1"/>
          </a:p>
          <a:p>
            <a:r>
              <a:rPr lang="zh-CN" altLang="en-US" sz="2400"/>
              <a:t> </a:t>
            </a:r>
            <a:endParaRPr lang="zh-CN" altLang="en-US" sz="2400"/>
          </a:p>
          <a:p>
            <a:r>
              <a:rPr lang="zh-CN" altLang="en-US" sz="2400"/>
              <a:t>STAKEHOLDERS </a:t>
            </a:r>
            <a:endParaRPr lang="zh-CN" altLang="en-US" sz="2400"/>
          </a:p>
          <a:p>
            <a:r>
              <a:rPr lang="zh-CN" altLang="en-US" sz="2400"/>
              <a:t> INVESTORS</a:t>
            </a:r>
            <a:endParaRPr lang="zh-CN" altLang="en-US" sz="2400"/>
          </a:p>
        </p:txBody>
      </p:sp>
      <p:sp>
        <p:nvSpPr>
          <p:cNvPr id="7" name="文本框 6"/>
          <p:cNvSpPr txBox="1"/>
          <p:nvPr/>
        </p:nvSpPr>
        <p:spPr>
          <a:xfrm>
            <a:off x="2409825" y="3667125"/>
            <a:ext cx="3037840" cy="2140585"/>
          </a:xfrm>
          <a:prstGeom prst="rect">
            <a:avLst/>
          </a:prstGeom>
          <a:noFill/>
        </p:spPr>
        <p:txBody>
          <a:bodyPr wrap="square" rtlCol="0">
            <a:noAutofit/>
          </a:bodyPr>
          <a:p>
            <a:r>
              <a:rPr lang="zh-CN" altLang="en-US" sz="2400" b="1"/>
              <a:t>MONITOR</a:t>
            </a:r>
            <a:endParaRPr lang="zh-CN" altLang="en-US" sz="2400" b="1"/>
          </a:p>
          <a:p>
            <a:endParaRPr lang="zh-CN" altLang="en-US" sz="2400" b="1"/>
          </a:p>
          <a:p>
            <a:r>
              <a:rPr lang="zh-CN" altLang="en-US" sz="2400"/>
              <a:t>COMMUNITIES</a:t>
            </a:r>
            <a:endParaRPr lang="zh-CN" altLang="en-US" sz="2400"/>
          </a:p>
          <a:p>
            <a:r>
              <a:rPr lang="zh-CN" altLang="en-US" sz="2400"/>
              <a:t>NGO-NPO(CHARITY)</a:t>
            </a:r>
            <a:endParaRPr lang="zh-CN" altLang="en-US" sz="2400"/>
          </a:p>
          <a:p>
            <a:r>
              <a:rPr lang="zh-CN" altLang="en-US" sz="2400"/>
              <a:t>COMPETITORS</a:t>
            </a:r>
            <a:endParaRPr lang="zh-CN" altLang="en-US" sz="2400"/>
          </a:p>
        </p:txBody>
      </p:sp>
      <p:sp>
        <p:nvSpPr>
          <p:cNvPr id="8" name="文本框 7"/>
          <p:cNvSpPr txBox="1"/>
          <p:nvPr/>
        </p:nvSpPr>
        <p:spPr>
          <a:xfrm>
            <a:off x="5803265" y="3549650"/>
            <a:ext cx="8087995" cy="2155825"/>
          </a:xfrm>
          <a:prstGeom prst="rect">
            <a:avLst/>
          </a:prstGeom>
          <a:noFill/>
        </p:spPr>
        <p:txBody>
          <a:bodyPr wrap="square" rtlCol="0">
            <a:noAutofit/>
          </a:bodyPr>
          <a:p>
            <a:r>
              <a:rPr lang="zh-CN" altLang="en-US" sz="2400" b="1"/>
              <a:t>KEEP INFORMED</a:t>
            </a:r>
            <a:r>
              <a:rPr lang="zh-CN" altLang="en-US" sz="2400"/>
              <a:t> </a:t>
            </a:r>
            <a:endParaRPr lang="zh-CN" altLang="en-US" sz="2400"/>
          </a:p>
          <a:p>
            <a:endParaRPr lang="zh-CN" altLang="en-US" sz="2400"/>
          </a:p>
          <a:p>
            <a:r>
              <a:rPr lang="zh-CN" altLang="en-US" sz="2000"/>
              <a:t>CUSTOMERS</a:t>
            </a:r>
            <a:endParaRPr lang="zh-CN" altLang="en-US" sz="2000"/>
          </a:p>
          <a:p>
            <a:r>
              <a:rPr lang="zh-CN" altLang="en-US" sz="2000"/>
              <a:t>EMPLOYEES</a:t>
            </a:r>
            <a:endParaRPr lang="zh-CN" altLang="en-US" sz="2000"/>
          </a:p>
          <a:p>
            <a:r>
              <a:rPr lang="zh-CN" altLang="en-US" sz="2000"/>
              <a:t>SUPPLIERS</a:t>
            </a:r>
            <a:endParaRPr lang="zh-CN" altLang="en-US" sz="2000"/>
          </a:p>
          <a:p>
            <a:r>
              <a:rPr lang="zh-CN" altLang="en-US" sz="2000"/>
              <a:t>FRANCHISER</a:t>
            </a:r>
            <a:endParaRPr lang="zh-CN" altLang="en-US" sz="2000"/>
          </a:p>
          <a:p>
            <a:r>
              <a:rPr lang="zh-CN" altLang="en-US" sz="2000"/>
              <a:t>INTEREST</a:t>
            </a:r>
            <a:endParaRPr lang="zh-CN" altLang="en-US" sz="2000"/>
          </a:p>
        </p:txBody>
      </p:sp>
      <p:sp>
        <p:nvSpPr>
          <p:cNvPr id="9" name="文本框 8"/>
          <p:cNvSpPr txBox="1"/>
          <p:nvPr/>
        </p:nvSpPr>
        <p:spPr>
          <a:xfrm rot="5400000">
            <a:off x="-485775" y="3191510"/>
            <a:ext cx="4712335" cy="521970"/>
          </a:xfrm>
          <a:prstGeom prst="rect">
            <a:avLst/>
          </a:prstGeom>
          <a:noFill/>
        </p:spPr>
        <p:txBody>
          <a:bodyPr wrap="square" rtlCol="0">
            <a:spAutoFit/>
          </a:bodyPr>
          <a:p>
            <a:r>
              <a:rPr lang="en-US" altLang="zh-CN" sz="2800"/>
              <a:t>HIGH              POWER         </a:t>
            </a:r>
            <a:endParaRPr lang="en-US" altLang="zh-CN" sz="2800"/>
          </a:p>
        </p:txBody>
      </p:sp>
      <p:sp>
        <p:nvSpPr>
          <p:cNvPr id="10" name="文本框 9"/>
          <p:cNvSpPr txBox="1"/>
          <p:nvPr/>
        </p:nvSpPr>
        <p:spPr>
          <a:xfrm>
            <a:off x="2131695" y="6111240"/>
            <a:ext cx="6702425" cy="368300"/>
          </a:xfrm>
          <a:prstGeom prst="rect">
            <a:avLst/>
          </a:prstGeom>
          <a:noFill/>
        </p:spPr>
        <p:txBody>
          <a:bodyPr wrap="square" rtlCol="0">
            <a:spAutoFit/>
          </a:bodyPr>
          <a:p>
            <a:r>
              <a:rPr lang="en-US" altLang="zh-CN"/>
              <a:t>   LOW                                          INTEREST                                           HIGH               </a:t>
            </a:r>
            <a:endParaRPr lang="en-US" altLang="zh-CN"/>
          </a:p>
        </p:txBody>
      </p:sp>
      <p:sp>
        <p:nvSpPr>
          <p:cNvPr id="2" name="文本框 1"/>
          <p:cNvSpPr txBox="1"/>
          <p:nvPr/>
        </p:nvSpPr>
        <p:spPr>
          <a:xfrm>
            <a:off x="174625" y="-171450"/>
            <a:ext cx="9511665" cy="756920"/>
          </a:xfrm>
          <a:prstGeom prst="rect">
            <a:avLst/>
          </a:prstGeom>
          <a:noFill/>
        </p:spPr>
        <p:txBody>
          <a:bodyPr wrap="square" rtlCol="0">
            <a:noAutofit/>
          </a:bodyPr>
          <a:p>
            <a:r>
              <a:rPr lang="zh-CN" altLang="en-US" sz="3600" b="1"/>
              <a:t>Stakeholder Analysis of Huawei Corporation</a:t>
            </a:r>
            <a:endParaRPr lang="zh-CN" altLang="en-US" sz="3600" b="1"/>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8" name="图片 7"/>
          <p:cNvPicPr>
            <a:picLocks noChangeAspect="1"/>
          </p:cNvPicPr>
          <p:nvPr/>
        </p:nvPicPr>
        <p:blipFill>
          <a:blip r:embed="rId1"/>
          <a:stretch>
            <a:fillRect/>
          </a:stretch>
        </p:blipFill>
        <p:spPr>
          <a:xfrm>
            <a:off x="-1184910" y="-109220"/>
            <a:ext cx="13574395" cy="6966585"/>
          </a:xfrm>
          <a:prstGeom prst="rect">
            <a:avLst/>
          </a:prstGeom>
        </p:spPr>
      </p:pic>
      <p:sp>
        <p:nvSpPr>
          <p:cNvPr id="6" name="文本框 5"/>
          <p:cNvSpPr txBox="1"/>
          <p:nvPr/>
        </p:nvSpPr>
        <p:spPr>
          <a:xfrm>
            <a:off x="995680" y="-109220"/>
            <a:ext cx="9313545" cy="4445000"/>
          </a:xfrm>
          <a:prstGeom prst="rect">
            <a:avLst/>
          </a:prstGeom>
          <a:noFill/>
        </p:spPr>
        <p:txBody>
          <a:bodyPr wrap="square" rtlCol="0">
            <a:noAutofit/>
          </a:bodyPr>
          <a:p>
            <a:endParaRPr lang="zh-CN" altLang="en-US" sz="3600" b="1"/>
          </a:p>
          <a:p>
            <a:r>
              <a:rPr lang="zh-CN" altLang="en-US" sz="3600" b="1"/>
              <a:t>Kotter's eight-step analysis of Huawei</a:t>
            </a:r>
            <a:endParaRPr lang="zh-CN" altLang="en-US" sz="3600" b="1"/>
          </a:p>
          <a:p>
            <a:endParaRPr lang="zh-CN" altLang="en-US" sz="2800">
              <a:solidFill>
                <a:schemeClr val="accent5"/>
              </a:solidFill>
            </a:endParaRPr>
          </a:p>
          <a:p>
            <a:r>
              <a:rPr lang="zh-CN" altLang="en-US" sz="2800">
                <a:solidFill>
                  <a:schemeClr val="accent5"/>
                </a:solidFill>
              </a:rPr>
              <a:t>1.</a:t>
            </a:r>
            <a:r>
              <a:rPr lang="en-US" altLang="zh-CN" sz="2800">
                <a:solidFill>
                  <a:schemeClr val="accent5"/>
                </a:solidFill>
              </a:rPr>
              <a:t> </a:t>
            </a:r>
            <a:r>
              <a:rPr lang="zh-CN" altLang="en-US" sz="2800">
                <a:solidFill>
                  <a:schemeClr val="accent5"/>
                </a:solidFill>
              </a:rPr>
              <a:t>Establishing a sense of urgency.</a:t>
            </a:r>
            <a:endParaRPr lang="zh-CN" altLang="en-US" sz="2800">
              <a:solidFill>
                <a:schemeClr val="accent5"/>
              </a:solidFill>
            </a:endParaRPr>
          </a:p>
          <a:p>
            <a:r>
              <a:rPr lang="zh-CN" altLang="en-US" sz="2800">
                <a:solidFill>
                  <a:schemeClr val="accent5"/>
                </a:solidFill>
              </a:rPr>
              <a:t>2.  Creating a strong mentoring coalition.</a:t>
            </a:r>
            <a:endParaRPr lang="zh-CN" altLang="en-US" sz="2800">
              <a:solidFill>
                <a:schemeClr val="accent5"/>
              </a:solidFill>
            </a:endParaRPr>
          </a:p>
          <a:p>
            <a:r>
              <a:rPr lang="zh-CN" altLang="en-US" sz="2800">
                <a:solidFill>
                  <a:schemeClr val="accent5"/>
                </a:solidFill>
              </a:rPr>
              <a:t>3. Developing a vision.</a:t>
            </a:r>
            <a:endParaRPr lang="zh-CN" altLang="en-US" sz="2800">
              <a:solidFill>
                <a:schemeClr val="accent5"/>
              </a:solidFill>
            </a:endParaRPr>
          </a:p>
          <a:p>
            <a:r>
              <a:rPr lang="zh-CN" altLang="en-US" sz="2800">
                <a:solidFill>
                  <a:schemeClr val="accent5"/>
                </a:solidFill>
              </a:rPr>
              <a:t>4. Communicat</a:t>
            </a:r>
            <a:r>
              <a:rPr lang="en-US" altLang="zh-CN" sz="2800">
                <a:solidFill>
                  <a:schemeClr val="accent5"/>
                </a:solidFill>
              </a:rPr>
              <a:t>ing</a:t>
            </a:r>
            <a:r>
              <a:rPr lang="zh-CN" altLang="en-US" sz="2800">
                <a:solidFill>
                  <a:schemeClr val="accent5"/>
                </a:solidFill>
              </a:rPr>
              <a:t> the vision.</a:t>
            </a:r>
            <a:endParaRPr lang="zh-CN" altLang="en-US" sz="2800">
              <a:solidFill>
                <a:schemeClr val="accent5"/>
              </a:solidFill>
            </a:endParaRPr>
          </a:p>
          <a:p>
            <a:r>
              <a:rPr lang="zh-CN" altLang="en-US" sz="2800">
                <a:solidFill>
                  <a:schemeClr val="accent5"/>
                </a:solidFill>
              </a:rPr>
              <a:t>5. Empower</a:t>
            </a:r>
            <a:r>
              <a:rPr lang="en-US" altLang="zh-CN" sz="2800">
                <a:solidFill>
                  <a:schemeClr val="accent5"/>
                </a:solidFill>
              </a:rPr>
              <a:t>ing</a:t>
            </a:r>
            <a:r>
              <a:rPr lang="zh-CN" altLang="en-US" sz="2800">
                <a:solidFill>
                  <a:schemeClr val="accent5"/>
                </a:solidFill>
              </a:rPr>
              <a:t> others to act on the vision.</a:t>
            </a:r>
            <a:endParaRPr lang="zh-CN" altLang="en-US" sz="2800">
              <a:solidFill>
                <a:schemeClr val="accent5"/>
              </a:solidFill>
            </a:endParaRPr>
          </a:p>
          <a:p>
            <a:r>
              <a:rPr lang="zh-CN" altLang="en-US" sz="2800">
                <a:solidFill>
                  <a:schemeClr val="accent5"/>
                </a:solidFill>
              </a:rPr>
              <a:t>6. Plan</a:t>
            </a:r>
            <a:r>
              <a:rPr lang="en-US" altLang="zh-CN" sz="2800">
                <a:solidFill>
                  <a:schemeClr val="accent5"/>
                </a:solidFill>
              </a:rPr>
              <a:t>ning</a:t>
            </a:r>
            <a:r>
              <a:rPr lang="zh-CN" altLang="en-US" sz="2800">
                <a:solidFill>
                  <a:schemeClr val="accent5"/>
                </a:solidFill>
              </a:rPr>
              <a:t> and generat</a:t>
            </a:r>
            <a:r>
              <a:rPr lang="en-US" altLang="zh-CN" sz="2800">
                <a:solidFill>
                  <a:schemeClr val="accent5"/>
                </a:solidFill>
              </a:rPr>
              <a:t>ing</a:t>
            </a:r>
            <a:r>
              <a:rPr lang="zh-CN" altLang="en-US" sz="2800">
                <a:solidFill>
                  <a:schemeClr val="accent5"/>
                </a:solidFill>
              </a:rPr>
              <a:t> short-term wins.</a:t>
            </a:r>
            <a:endParaRPr lang="zh-CN" altLang="en-US" sz="2800">
              <a:solidFill>
                <a:schemeClr val="accent5"/>
              </a:solidFill>
            </a:endParaRPr>
          </a:p>
          <a:p>
            <a:r>
              <a:rPr lang="zh-CN" altLang="en-US" sz="2800">
                <a:solidFill>
                  <a:schemeClr val="accent5"/>
                </a:solidFill>
              </a:rPr>
              <a:t>7. Consolidat</a:t>
            </a:r>
            <a:r>
              <a:rPr lang="en-US" altLang="zh-CN" sz="2800">
                <a:solidFill>
                  <a:schemeClr val="accent5"/>
                </a:solidFill>
              </a:rPr>
              <a:t>ing</a:t>
            </a:r>
            <a:r>
              <a:rPr lang="zh-CN" altLang="en-US" sz="2800">
                <a:solidFill>
                  <a:schemeClr val="accent5"/>
                </a:solidFill>
              </a:rPr>
              <a:t> improvements and generat</a:t>
            </a:r>
            <a:r>
              <a:rPr lang="en-US" altLang="zh-CN" sz="2800">
                <a:solidFill>
                  <a:schemeClr val="accent5"/>
                </a:solidFill>
              </a:rPr>
              <a:t>ing</a:t>
            </a:r>
            <a:r>
              <a:rPr lang="zh-CN" altLang="en-US" sz="2800">
                <a:solidFill>
                  <a:schemeClr val="accent5"/>
                </a:solidFill>
              </a:rPr>
              <a:t> more changes.</a:t>
            </a:r>
            <a:endParaRPr lang="zh-CN" altLang="en-US" sz="2800">
              <a:solidFill>
                <a:schemeClr val="accent5"/>
              </a:solidFill>
            </a:endParaRPr>
          </a:p>
          <a:p>
            <a:r>
              <a:rPr lang="zh-CN" altLang="en-US" sz="2800">
                <a:solidFill>
                  <a:schemeClr val="accent5"/>
                </a:solidFill>
              </a:rPr>
              <a:t>8. </a:t>
            </a:r>
            <a:r>
              <a:rPr lang="en-US" altLang="zh-CN" sz="2800">
                <a:solidFill>
                  <a:schemeClr val="accent5"/>
                </a:solidFill>
              </a:rPr>
              <a:t>I</a:t>
            </a:r>
            <a:r>
              <a:rPr lang="zh-CN" altLang="en-US" sz="2800">
                <a:solidFill>
                  <a:schemeClr val="accent5"/>
                </a:solidFill>
              </a:rPr>
              <a:t>nstitutionalis</a:t>
            </a:r>
            <a:r>
              <a:rPr lang="en-US" altLang="zh-CN" sz="2800">
                <a:solidFill>
                  <a:schemeClr val="accent5"/>
                </a:solidFill>
              </a:rPr>
              <a:t>ing</a:t>
            </a:r>
            <a:r>
              <a:rPr lang="zh-CN" altLang="en-US" sz="2800">
                <a:solidFill>
                  <a:schemeClr val="accent5"/>
                </a:solidFill>
              </a:rPr>
              <a:t> new approaches in the culture.</a:t>
            </a:r>
            <a:endParaRPr lang="zh-CN" altLang="en-US" sz="2800">
              <a:solidFill>
                <a:schemeClr val="accent5"/>
              </a:solidFill>
            </a:endParaRPr>
          </a:p>
          <a:p>
            <a:endParaRPr lang="zh-CN" altLang="en-US" sz="2400"/>
          </a:p>
          <a:p>
            <a:r>
              <a:rPr lang="en-US" altLang="zh-CN" sz="3600" b="1"/>
              <a:t>C</a:t>
            </a:r>
            <a:r>
              <a:rPr lang="zh-CN" altLang="en-US" sz="3600" b="1"/>
              <a:t>onclusion</a:t>
            </a:r>
            <a:endParaRPr lang="zh-CN" altLang="en-US" sz="3600" b="1"/>
          </a:p>
          <a:p>
            <a:r>
              <a:rPr lang="zh-CN" altLang="en-US" sz="2400"/>
              <a:t>Although Huawei's transformation  encounter</a:t>
            </a:r>
            <a:r>
              <a:rPr lang="en-US" altLang="zh-CN" sz="2400"/>
              <a:t>s</a:t>
            </a:r>
            <a:r>
              <a:rPr lang="zh-CN" altLang="en-US" sz="2400"/>
              <a:t> various resistances, Huawei's transformation will eventually succeed.</a:t>
            </a:r>
            <a:endParaRPr lang="zh-CN" altLang="en-US" sz="2400"/>
          </a:p>
          <a:p>
            <a:endParaRPr lang="zh-CN" altLang="en-US" sz="2800"/>
          </a:p>
          <a:p>
            <a:endParaRPr lang="zh-CN" altLang="en-US" sz="2800"/>
          </a:p>
          <a:p>
            <a:endParaRPr lang="zh-CN" altLang="en-US" sz="2800"/>
          </a:p>
          <a:p>
            <a:endParaRPr lang="zh-CN" altLang="en-US" sz="2800"/>
          </a:p>
          <a:p>
            <a:endParaRPr lang="zh-CN" altLang="en-US" sz="28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8" name="图片 7"/>
          <p:cNvPicPr>
            <a:picLocks noChangeAspect="1"/>
          </p:cNvPicPr>
          <p:nvPr>
            <p:custDataLst>
              <p:tags r:id="rId1"/>
            </p:custDataLst>
          </p:nvPr>
        </p:nvPicPr>
        <p:blipFill>
          <a:blip r:embed="rId2"/>
          <a:stretch>
            <a:fillRect/>
          </a:stretch>
        </p:blipFill>
        <p:spPr>
          <a:xfrm>
            <a:off x="-149860" y="-150495"/>
            <a:ext cx="12451080" cy="7008495"/>
          </a:xfrm>
          <a:prstGeom prst="rect">
            <a:avLst/>
          </a:prstGeom>
        </p:spPr>
      </p:pic>
      <p:sp>
        <p:nvSpPr>
          <p:cNvPr id="2" name="文本框 1"/>
          <p:cNvSpPr txBox="1"/>
          <p:nvPr/>
        </p:nvSpPr>
        <p:spPr>
          <a:xfrm>
            <a:off x="301625" y="0"/>
            <a:ext cx="11635740" cy="6943090"/>
          </a:xfrm>
          <a:prstGeom prst="rect">
            <a:avLst/>
          </a:prstGeom>
          <a:noFill/>
        </p:spPr>
        <p:txBody>
          <a:bodyPr wrap="square" rtlCol="0">
            <a:noAutofit/>
          </a:bodyPr>
          <a:p>
            <a:r>
              <a:rPr lang="zh-CN" altLang="en-US" sz="2800"/>
              <a:t>References</a:t>
            </a:r>
            <a:endParaRPr lang="zh-CN" altLang="en-US" sz="2800"/>
          </a:p>
          <a:p>
            <a:endParaRPr lang="zh-CN" altLang="en-US" sz="2800"/>
          </a:p>
          <a:p>
            <a:r>
              <a:rPr lang="zh-CN" altLang="en-US"/>
              <a:t>1.Prosci（n.d.）Change Management Defined</a:t>
            </a:r>
            <a:endParaRPr lang="zh-CN" altLang="en-US"/>
          </a:p>
          <a:p>
            <a:r>
              <a:rPr lang="zh-CN" altLang="en-US">
                <a:sym typeface="+mn-ea"/>
              </a:rPr>
              <a:t>Available at</a:t>
            </a:r>
            <a:r>
              <a:rPr lang="zh-CN" altLang="en-US"/>
              <a:t>:https://www.prosci.com/resources/articles/</a:t>
            </a:r>
            <a:endParaRPr lang="zh-CN" altLang="en-US"/>
          </a:p>
          <a:p>
            <a:r>
              <a:rPr lang="zh-CN" altLang="en-US"/>
              <a:t>definition-of-change-management（Accessed: 15 February 2023)</a:t>
            </a:r>
            <a:endParaRPr lang="zh-CN" altLang="en-US"/>
          </a:p>
          <a:p>
            <a:r>
              <a:rPr lang="zh-CN" altLang="en-US"/>
              <a:t>2.Huawei(2023a)About Huawei</a:t>
            </a:r>
            <a:endParaRPr lang="zh-CN" altLang="en-US"/>
          </a:p>
          <a:p>
            <a:r>
              <a:rPr lang="zh-CN" altLang="en-US"/>
              <a:t>Available at:https://www.huawei.com/en/（Accessed: 15 February 2023)</a:t>
            </a:r>
            <a:endParaRPr lang="zh-CN" altLang="en-US"/>
          </a:p>
          <a:p>
            <a:r>
              <a:rPr lang="zh-CN" altLang="en-US"/>
              <a:t>3.David Kirton(2021)Huawei selling Honor brand to agent-dealer consortium to keep smartphone unit aliveAvailable at:    </a:t>
            </a:r>
            <a:endParaRPr lang="zh-CN" altLang="en-US"/>
          </a:p>
          <a:p>
            <a:r>
              <a:rPr lang="zh-CN" altLang="en-US"/>
              <a:t>https://www.reuters.com/article/uk-huawei-technologies-m-a-digital-china-idUKKBN27W30E（Accessed: 15 February 2023)</a:t>
            </a:r>
            <a:endParaRPr lang="zh-CN" altLang="en-US"/>
          </a:p>
          <a:p>
            <a:r>
              <a:rPr lang="zh-CN" altLang="en-US"/>
              <a:t>4.Richard Lee(2021)Seres and Huawei unveil Aito M5 with 1000km range</a:t>
            </a:r>
            <a:endParaRPr lang="zh-CN" altLang="en-US"/>
          </a:p>
          <a:p>
            <a:r>
              <a:rPr lang="zh-CN" altLang="en-US"/>
              <a:t>Available at:https://carnewschina.com/2021/12/02/seres-and-huawei-unveil-aito-m5-1000km-range/（Accessed: 20 February 2023)</a:t>
            </a:r>
            <a:endParaRPr lang="zh-CN" altLang="en-US"/>
          </a:p>
          <a:p>
            <a:r>
              <a:rPr lang="zh-CN" altLang="en-US"/>
              <a:t>5.Hodges &amp; Gill, (2015) Sustaining Change in Organizations 1st Edition P.22-23</a:t>
            </a:r>
            <a:endParaRPr lang="zh-CN" altLang="en-US"/>
          </a:p>
          <a:p>
            <a:r>
              <a:rPr lang="zh-CN" altLang="en-US"/>
              <a:t>6.The Mind Tools Content Team(n.d.)Force Field Analysis</a:t>
            </a:r>
            <a:endParaRPr lang="zh-CN" altLang="en-US"/>
          </a:p>
          <a:p>
            <a:r>
              <a:rPr lang="zh-CN" altLang="en-US"/>
              <a:t>Available at:  https://www.mindtools.com/a23ewmr/force-field-analysis（Accessed: 20 February 2023)</a:t>
            </a:r>
            <a:endParaRPr lang="zh-CN" altLang="en-US"/>
          </a:p>
          <a:p>
            <a:r>
              <a:rPr lang="zh-CN" altLang="en-US"/>
              <a:t>7.Bob Chen et al.(2020)US-China trade war: The chips are down for tech supply chains</a:t>
            </a:r>
            <a:endParaRPr lang="zh-CN" altLang="en-US"/>
          </a:p>
          <a:p>
            <a:r>
              <a:rPr lang="zh-CN" altLang="en-US"/>
              <a:t>Available at:  https://www.fidelityinternational.com/editorial/article/uschina-trade-war-the-chips-are-down-for-tech-supply-chains-dd52b7-en5/（Accessed: 20 February 2023)</a:t>
            </a:r>
            <a:endParaRPr lang="zh-CN" altLang="en-US"/>
          </a:p>
          <a:p>
            <a:r>
              <a:rPr lang="zh-CN" altLang="en-US"/>
              <a:t>8.IEA (2021) Global EV Outlook 2021, IEA, Paris</a:t>
            </a:r>
            <a:endParaRPr lang="zh-CN" altLang="en-US"/>
          </a:p>
          <a:p>
            <a:r>
              <a:rPr lang="zh-CN" altLang="en-US"/>
              <a:t>Available at:  https://www.iea.org/reports/global-ev-outlook-2021/trends-and-developments-in-electric-vehicle-markets（Accessed: 20 February 2023)</a:t>
            </a:r>
            <a:endParaRPr lang="zh-CN" altLang="en-US"/>
          </a:p>
          <a:p>
            <a:r>
              <a:rPr lang="zh-CN" altLang="en-US"/>
              <a:t>9.Cameron. (2020). Making sense of change management : a complete guide to the models, tools and techniques of </a:t>
            </a:r>
            <a:endParaRPr lang="zh-CN"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8" name="图片 7"/>
          <p:cNvPicPr>
            <a:picLocks noChangeAspect="1"/>
          </p:cNvPicPr>
          <p:nvPr/>
        </p:nvPicPr>
        <p:blipFill>
          <a:blip r:embed="rId1"/>
          <a:stretch>
            <a:fillRect/>
          </a:stretch>
        </p:blipFill>
        <p:spPr>
          <a:xfrm>
            <a:off x="-160020" y="-109220"/>
            <a:ext cx="12450445" cy="6967220"/>
          </a:xfrm>
          <a:prstGeom prst="rect">
            <a:avLst/>
          </a:prstGeom>
        </p:spPr>
      </p:pic>
      <p:sp>
        <p:nvSpPr>
          <p:cNvPr id="4" name="文本框 3"/>
          <p:cNvSpPr txBox="1"/>
          <p:nvPr/>
        </p:nvSpPr>
        <p:spPr>
          <a:xfrm>
            <a:off x="155575" y="307340"/>
            <a:ext cx="11895455" cy="6400165"/>
          </a:xfrm>
          <a:prstGeom prst="rect">
            <a:avLst/>
          </a:prstGeom>
          <a:noFill/>
        </p:spPr>
        <p:txBody>
          <a:bodyPr wrap="square" rtlCol="0">
            <a:noAutofit/>
          </a:bodyPr>
          <a:p>
            <a:r>
              <a:rPr lang="zh-CN" altLang="en-US"/>
              <a:t>9.Cameron. (2020). Making sense of change management : a complete guide to the models, tools and techniques of organizational change (Green, Ed.; Fifth edition.). Kogan Page.P.357-370</a:t>
            </a:r>
            <a:endParaRPr lang="zh-CN" altLang="en-US"/>
          </a:p>
          <a:p>
            <a:r>
              <a:rPr lang="zh-CN" altLang="en-US"/>
              <a:t>10.HONOR(2020)US-China trade war: The chips are down for tech supply chainsAvailable at:https://www.hihonor.com/global/news/honor-2020-h1-business-achievements-in-intern</a:t>
            </a:r>
            <a:endParaRPr lang="zh-CN" altLang="en-US"/>
          </a:p>
          <a:p>
            <a:r>
              <a:rPr lang="zh-CN" altLang="en-US"/>
              <a:t>ational-markets/   （Accessed: 20 February 2023)</a:t>
            </a:r>
            <a:endParaRPr lang="zh-CN" altLang="en-US"/>
          </a:p>
          <a:p>
            <a:r>
              <a:rPr lang="zh-CN" altLang="en-US"/>
              <a:t>11.David De Cremer and Tian Tao(2015)Huawei’s Culture Is the Key to Its Success</a:t>
            </a:r>
            <a:endParaRPr lang="zh-CN" altLang="en-US"/>
          </a:p>
          <a:p>
            <a:r>
              <a:rPr lang="zh-CN" altLang="en-US"/>
              <a:t>Available at: https://hbr.org/2015/06/huaweis-culture-is-the-key-to-its-success   （Accessed: 25 February 2023)</a:t>
            </a:r>
            <a:endParaRPr lang="zh-CN" altLang="en-US"/>
          </a:p>
          <a:p>
            <a:r>
              <a:rPr lang="zh-CN" altLang="en-US"/>
              <a:t>12.Wikipedia(n.d.)Stakeholder analysisAvailable at: https://en.wikipedia.org/wiki/Stakeholder_analysis（Accessed: 20 February 2023)</a:t>
            </a:r>
            <a:endParaRPr lang="zh-CN" altLang="en-US"/>
          </a:p>
          <a:p>
            <a:r>
              <a:rPr lang="zh-CN" altLang="en-US"/>
              <a:t>13.Huawei(2020b)Statement</a:t>
            </a:r>
            <a:endParaRPr lang="zh-CN" altLang="en-US"/>
          </a:p>
          <a:p>
            <a:r>
              <a:rPr lang="zh-CN" altLang="en-US"/>
              <a:t>Available at:https://www.huawei.com/en/news/2020/11/huawei-honor-statement（Accessed: 25 February 2023)</a:t>
            </a:r>
            <a:endParaRPr lang="zh-CN" altLang="en-US"/>
          </a:p>
          <a:p>
            <a:r>
              <a:rPr lang="zh-CN" altLang="en-US"/>
              <a:t>14.Kotter, J. (1995). Leading change: why transformation efforts fail. Harvard Business Review, pp.3</a:t>
            </a:r>
            <a:endParaRPr lang="zh-CN" altLang="en-US"/>
          </a:p>
          <a:p>
            <a:r>
              <a:rPr lang="zh-CN" altLang="en-US"/>
              <a:t>Available at:https://heeoe.hee.nhs.uk/sites/default/files/leading_change_why_transformation_efforts_fail.pdf（Accessed: 25 February 2023)</a:t>
            </a:r>
            <a:endParaRPr lang="zh-CN" altLang="en-US"/>
          </a:p>
          <a:p>
            <a:r>
              <a:rPr lang="zh-CN" altLang="en-US"/>
              <a:t>15. Julie Zhu(2020)Exclusive: Huawei in talks to sell parts of its Honor smartphone business - sources</a:t>
            </a:r>
            <a:endParaRPr lang="zh-CN" altLang="en-US"/>
          </a:p>
          <a:p>
            <a:r>
              <a:rPr lang="zh-CN" altLang="en-US"/>
              <a:t>Available at:https://www.reuters.com/article/huawei-m-a-digital-china-idUSKBN26Z0I6（Accessed: 25 February 2023)</a:t>
            </a:r>
            <a:endParaRPr lang="zh-CN" altLang="en-US"/>
          </a:p>
        </p:txBody>
      </p:sp>
    </p:spTree>
  </p:cSld>
  <p:clrMapOvr>
    <a:masterClrMapping/>
  </p:clrMapOvr>
</p:sld>
</file>

<file path=ppt/tags/tag1.xml><?xml version="1.0" encoding="utf-8"?>
<p:tagLst xmlns:p="http://schemas.openxmlformats.org/presentationml/2006/main">
  <p:tag name="KSO_WM_UNIT_PLACING_PICTURE_USER_VIEWPORT" val="{&quot;height&quot;:6060,&quot;width&quot;:7935}"/>
</p:tagLst>
</file>

<file path=ppt/tags/tag2.xml><?xml version="1.0" encoding="utf-8"?>
<p:tagLst xmlns:p="http://schemas.openxmlformats.org/presentationml/2006/main">
  <p:tag name="KSO_WM_UNIT_PLACING_PICTURE_USER_VIEWPORT" val="{&quot;height&quot;:8924,&quot;width&quot;:17943}"/>
</p:tagLst>
</file>

<file path=ppt/tags/tag3.xml><?xml version="1.0" encoding="utf-8"?>
<p:tagLst xmlns:p="http://schemas.openxmlformats.org/presentationml/2006/main">
  <p:tag name="COMMONDATA" val="eyJoZGlkIjoiYTk0MjMzODE0ZjFmYzc5ZTY2NzYzOTgzNWU0YjhkMDQifQ=="/>
  <p:tag name="KSO_WPP_MARK_KEY" val="93c0cdf8-22dc-4159-a202-84da588b1514"/>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5394</Words>
  <Application>WPS 演示</Application>
  <PresentationFormat>宽屏</PresentationFormat>
  <Paragraphs>168</Paragraphs>
  <Slides>8</Slides>
  <Notes>0</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8</vt:i4>
      </vt:variant>
    </vt:vector>
  </HeadingPairs>
  <TitlesOfParts>
    <vt:vector size="15" baseType="lpstr">
      <vt:lpstr>Arial</vt:lpstr>
      <vt:lpstr>宋体</vt:lpstr>
      <vt:lpstr>Wingdings</vt:lpstr>
      <vt:lpstr>Calibri</vt:lpstr>
      <vt:lpstr>微软雅黑</vt:lpstr>
      <vt:lpstr>Arial Unicode MS</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邦信--光辉</cp:lastModifiedBy>
  <cp:revision>20</cp:revision>
  <dcterms:created xsi:type="dcterms:W3CDTF">2023-02-23T07:09:00Z</dcterms:created>
  <dcterms:modified xsi:type="dcterms:W3CDTF">2023-02-27T08:22:58Z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A1FA46C0EEA942ED95217FB3C22831E1</vt:lpwstr>
  </property>
  <property fmtid="{D5CDD505-2E9C-101B-9397-08002B2CF9AE}" pid="3" name="KSOProductBuildVer">
    <vt:lpwstr>2052-11.1.0.13020</vt:lpwstr>
  </property>
</Properties>
</file>