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57" r:id="rId2"/>
    <p:sldId id="269" r:id="rId3"/>
    <p:sldId id="270" r:id="rId4"/>
    <p:sldId id="258" r:id="rId5"/>
    <p:sldId id="268" r:id="rId6"/>
    <p:sldId id="271" r:id="rId7"/>
    <p:sldId id="262" r:id="rId8"/>
    <p:sldId id="264" r:id="rId9"/>
    <p:sldId id="272" r:id="rId10"/>
    <p:sldId id="267"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
    <a:wholeTbl>
      <a:tcTxStyle>
        <a:font>
          <a:latin typeface="+mn-lt"/>
          <a:ea typeface="+mn-ea"/>
          <a:cs typeface="+mn-cs"/>
        </a:font>
        <a:srgbClr val="000000"/>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E9EBF5"/>
          </a:solidFill>
        </a:fill>
      </a:tcStyle>
    </a:wholeTbl>
    <a:band1H>
      <a:tcStyle>
        <a:tcBdr/>
        <a:fill>
          <a:solidFill>
            <a:srgbClr val="CFD5EA"/>
          </a:solidFill>
        </a:fill>
      </a:tcStyle>
    </a:band1H>
    <a:band2H>
      <a:tcStyle>
        <a:tcBdr/>
      </a:tcStyle>
    </a:band2H>
    <a:band1V>
      <a:tcStyle>
        <a:tcBdr/>
        <a:fill>
          <a:solidFill>
            <a:srgbClr val="CFD5EA"/>
          </a:solidFill>
        </a:fill>
      </a:tcStyle>
    </a:band1V>
    <a:band2V>
      <a:tcStyle>
        <a:tcBdr/>
      </a:tcStyle>
    </a:band2V>
    <a:lastCol>
      <a:tcTxStyle b="on">
        <a:font>
          <a:latin typeface="+mn-lt"/>
          <a:ea typeface="+mn-ea"/>
          <a:cs typeface="+mn-cs"/>
        </a:font>
        <a:srgbClr val="FFFFFF"/>
      </a:tcTxStyle>
      <a:tcStyle>
        <a:tcBdr/>
        <a:fill>
          <a:solidFill>
            <a:srgbClr val="4472C4"/>
          </a:solidFill>
        </a:fill>
      </a:tcStyle>
    </a:lastCol>
    <a:firstCol>
      <a:tcTxStyle b="on">
        <a:font>
          <a:latin typeface="+mn-lt"/>
          <a:ea typeface="+mn-ea"/>
          <a:cs typeface="+mn-cs"/>
        </a:font>
        <a:srgbClr val="FFFFFF"/>
      </a:tcTxStyle>
      <a:tcStyle>
        <a:tcBdr/>
        <a:fill>
          <a:solidFill>
            <a:srgbClr val="4472C4"/>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4472C4"/>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4472C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74" d="100"/>
          <a:sy n="74" d="100"/>
        </p:scale>
        <p:origin x="1013" y="5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936647A1-6834-66F4-F380-D2AB71EE71C0}"/>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3" name="Date Placeholder 2">
            <a:extLst>
              <a:ext uri="{FF2B5EF4-FFF2-40B4-BE49-F238E27FC236}">
                <a16:creationId xmlns:a16="http://schemas.microsoft.com/office/drawing/2014/main" id="{4983BAB0-68AB-4ED0-B3D0-C45932E89D4D}"/>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55B8164F-AFF2-4408-AA8A-7256795337EC}" type="datetime1">
              <a:rPr lang="en-GB"/>
              <a:pPr lvl="0"/>
              <a:t>30/06/2023</a:t>
            </a:fld>
            <a:endParaRPr lang="en-GB"/>
          </a:p>
        </p:txBody>
      </p:sp>
      <p:sp>
        <p:nvSpPr>
          <p:cNvPr id="4" name="Slide Image Placeholder 3">
            <a:extLst>
              <a:ext uri="{FF2B5EF4-FFF2-40B4-BE49-F238E27FC236}">
                <a16:creationId xmlns:a16="http://schemas.microsoft.com/office/drawing/2014/main" id="{8D28BF5A-E5F1-2CD3-CBDD-A8BF530FDE7A}"/>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Notes Placeholder 4">
            <a:extLst>
              <a:ext uri="{FF2B5EF4-FFF2-40B4-BE49-F238E27FC236}">
                <a16:creationId xmlns:a16="http://schemas.microsoft.com/office/drawing/2014/main" id="{6AB5EF06-5804-48D4-A391-A006135B7F7B}"/>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a:extLst>
              <a:ext uri="{FF2B5EF4-FFF2-40B4-BE49-F238E27FC236}">
                <a16:creationId xmlns:a16="http://schemas.microsoft.com/office/drawing/2014/main" id="{ABC7BC29-3C97-6C25-14F2-912FB13844E8}"/>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7" name="Slide Number Placeholder 6">
            <a:extLst>
              <a:ext uri="{FF2B5EF4-FFF2-40B4-BE49-F238E27FC236}">
                <a16:creationId xmlns:a16="http://schemas.microsoft.com/office/drawing/2014/main" id="{4AFA9707-A5FB-8B5B-6F7A-6334652CBC9E}"/>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358C8544-AB86-44B5-B6CE-D979DB6257E7}" type="slidenum">
              <a:t>‹#›</a:t>
            </a:fld>
            <a:endParaRPr lang="en-GB"/>
          </a:p>
        </p:txBody>
      </p:sp>
    </p:spTree>
    <p:extLst>
      <p:ext uri="{BB962C8B-B14F-4D97-AF65-F5344CB8AC3E}">
        <p14:creationId xmlns:p14="http://schemas.microsoft.com/office/powerpoint/2010/main" val="1553389390"/>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6EFB3C-B376-B21D-D5F8-96337B6E7BF5}"/>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A1B6791A-BC92-DD99-E630-23EE038AD439}"/>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8B04A650-F4A8-6862-D0D6-03F281C827E0}"/>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8EF184B-385E-4208-9817-9BDE5D2A7743}" type="slidenum">
              <a:t>1</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9E5D9B-DEE1-A99D-4C0C-2B44997088B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10B0E8B-6E9F-1D40-88D6-E8EAC5ED4B54}"/>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1C557684-DB62-553D-E8AB-C9F05C23B3CF}"/>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1C5C58D-D894-4A8C-BA48-835345F04652}" type="slidenum">
              <a:t>3</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8B9BEF9-937B-C54C-E1D7-0BCB752395E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41DB69D-1DB3-E54F-DABB-F639E61209A5}"/>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AA5D60A5-B24E-0054-C71A-1BC912BD28A1}"/>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E413A8C-7BEB-46B4-9CFD-9A019D7BADC9}" type="slidenum">
              <a:t>5</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8AAF8C4-E128-A132-CB2C-5669AB443AA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96EE56-B057-7DD7-33C4-0FDA5CDA62D4}"/>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3EF03A69-7F22-C2F6-8034-41B8F80A9A73}"/>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CC2C3EC-A69B-495A-9BC6-1FF139881980}" type="slidenum">
              <a:t>10</a:t>
            </a:fld>
            <a:endParaRPr lang="en-GB"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5EC17-E234-5FCC-FBB1-D3D7E4158DD4}"/>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n-US"/>
              <a:t>Click to edit Master title style</a:t>
            </a:r>
            <a:endParaRPr lang="en-GB"/>
          </a:p>
        </p:txBody>
      </p:sp>
      <p:sp>
        <p:nvSpPr>
          <p:cNvPr id="3" name="Subtitle 2">
            <a:extLst>
              <a:ext uri="{FF2B5EF4-FFF2-40B4-BE49-F238E27FC236}">
                <a16:creationId xmlns:a16="http://schemas.microsoft.com/office/drawing/2014/main" id="{4D81BC64-241A-3B7E-455F-C8327CBE5B18}"/>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n-US"/>
              <a:t>Click to edit Master subtitle style</a:t>
            </a:r>
            <a:endParaRPr lang="en-GB"/>
          </a:p>
        </p:txBody>
      </p:sp>
      <p:sp>
        <p:nvSpPr>
          <p:cNvPr id="4" name="Date Placeholder 3">
            <a:extLst>
              <a:ext uri="{FF2B5EF4-FFF2-40B4-BE49-F238E27FC236}">
                <a16:creationId xmlns:a16="http://schemas.microsoft.com/office/drawing/2014/main" id="{EF40B5B1-24CE-21DA-51AB-3B817C4BC3AC}"/>
              </a:ext>
            </a:extLst>
          </p:cNvPr>
          <p:cNvSpPr txBox="1">
            <a:spLocks noGrp="1"/>
          </p:cNvSpPr>
          <p:nvPr>
            <p:ph type="dt" sz="half" idx="7"/>
          </p:nvPr>
        </p:nvSpPr>
        <p:spPr/>
        <p:txBody>
          <a:bodyPr/>
          <a:lstStyle>
            <a:lvl1pPr>
              <a:defRPr/>
            </a:lvl1pPr>
          </a:lstStyle>
          <a:p>
            <a:pPr lvl="0"/>
            <a:fld id="{43A9E76F-12FB-477C-904E-2484EFE65557}" type="datetime1">
              <a:rPr lang="en-GB"/>
              <a:pPr lvl="0"/>
              <a:t>30/06/2023</a:t>
            </a:fld>
            <a:endParaRPr lang="en-GB"/>
          </a:p>
        </p:txBody>
      </p:sp>
      <p:sp>
        <p:nvSpPr>
          <p:cNvPr id="5" name="Footer Placeholder 4">
            <a:extLst>
              <a:ext uri="{FF2B5EF4-FFF2-40B4-BE49-F238E27FC236}">
                <a16:creationId xmlns:a16="http://schemas.microsoft.com/office/drawing/2014/main" id="{B92398FD-B43F-0872-1633-F93A9575AA44}"/>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087A562E-4B6D-6076-6C76-E4BF70D391A7}"/>
              </a:ext>
            </a:extLst>
          </p:cNvPr>
          <p:cNvSpPr txBox="1">
            <a:spLocks noGrp="1"/>
          </p:cNvSpPr>
          <p:nvPr>
            <p:ph type="sldNum" sz="quarter" idx="8"/>
          </p:nvPr>
        </p:nvSpPr>
        <p:spPr/>
        <p:txBody>
          <a:bodyPr/>
          <a:lstStyle>
            <a:lvl1pPr>
              <a:defRPr/>
            </a:lvl1pPr>
          </a:lstStyle>
          <a:p>
            <a:pPr lvl="0"/>
            <a:fld id="{AC17522E-C23F-419A-83FD-4B864E1D2B73}" type="slidenum">
              <a:t>‹#›</a:t>
            </a:fld>
            <a:endParaRPr lang="en-GB"/>
          </a:p>
        </p:txBody>
      </p:sp>
    </p:spTree>
    <p:extLst>
      <p:ext uri="{BB962C8B-B14F-4D97-AF65-F5344CB8AC3E}">
        <p14:creationId xmlns:p14="http://schemas.microsoft.com/office/powerpoint/2010/main" val="6284291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2B7DFE-130B-BEDF-62FA-822C35259D95}"/>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7B284BA7-9AE3-FBD9-C8B1-61ABF9041880}"/>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0170D2-78CB-69F3-22BE-A4882827363A}"/>
              </a:ext>
            </a:extLst>
          </p:cNvPr>
          <p:cNvSpPr txBox="1">
            <a:spLocks noGrp="1"/>
          </p:cNvSpPr>
          <p:nvPr>
            <p:ph type="dt" sz="half" idx="7"/>
          </p:nvPr>
        </p:nvSpPr>
        <p:spPr/>
        <p:txBody>
          <a:bodyPr/>
          <a:lstStyle>
            <a:lvl1pPr>
              <a:defRPr/>
            </a:lvl1pPr>
          </a:lstStyle>
          <a:p>
            <a:pPr lvl="0"/>
            <a:fld id="{646E898F-F116-4147-B25C-3831BA96F185}" type="datetime1">
              <a:rPr lang="en-GB"/>
              <a:pPr lvl="0"/>
              <a:t>30/06/2023</a:t>
            </a:fld>
            <a:endParaRPr lang="en-GB"/>
          </a:p>
        </p:txBody>
      </p:sp>
      <p:sp>
        <p:nvSpPr>
          <p:cNvPr id="5" name="Footer Placeholder 4">
            <a:extLst>
              <a:ext uri="{FF2B5EF4-FFF2-40B4-BE49-F238E27FC236}">
                <a16:creationId xmlns:a16="http://schemas.microsoft.com/office/drawing/2014/main" id="{B5ED3BFB-E2C0-7327-B24D-B151CC7EBB1A}"/>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B6955A0A-C0AB-AC6A-B30A-FA477359E799}"/>
              </a:ext>
            </a:extLst>
          </p:cNvPr>
          <p:cNvSpPr txBox="1">
            <a:spLocks noGrp="1"/>
          </p:cNvSpPr>
          <p:nvPr>
            <p:ph type="sldNum" sz="quarter" idx="8"/>
          </p:nvPr>
        </p:nvSpPr>
        <p:spPr/>
        <p:txBody>
          <a:bodyPr/>
          <a:lstStyle>
            <a:lvl1pPr>
              <a:defRPr/>
            </a:lvl1pPr>
          </a:lstStyle>
          <a:p>
            <a:pPr lvl="0"/>
            <a:fld id="{503FED1C-F891-4A1D-9F32-7ED8C4840021}" type="slidenum">
              <a:t>‹#›</a:t>
            </a:fld>
            <a:endParaRPr lang="en-GB"/>
          </a:p>
        </p:txBody>
      </p:sp>
    </p:spTree>
    <p:extLst>
      <p:ext uri="{BB962C8B-B14F-4D97-AF65-F5344CB8AC3E}">
        <p14:creationId xmlns:p14="http://schemas.microsoft.com/office/powerpoint/2010/main" val="2817563557"/>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658392-EF48-29D8-FEBA-7D49CD3B0CDD}"/>
              </a:ext>
            </a:extLst>
          </p:cNvPr>
          <p:cNvSpPr txBox="1">
            <a:spLocks noGrp="1"/>
          </p:cNvSpPr>
          <p:nvPr>
            <p:ph type="title"/>
          </p:nvPr>
        </p:nvSpPr>
        <p:spPr>
          <a:xfrm>
            <a:off x="831847" y="1709735"/>
            <a:ext cx="10515600" cy="2852735"/>
          </a:xfrm>
        </p:spPr>
        <p:txBody>
          <a:bodyPr anchor="b"/>
          <a:lstStyle>
            <a:lvl1pPr>
              <a:defRPr sz="6000"/>
            </a:lvl1p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BD22F6B7-203E-E1D7-8514-C58DA86D4DD1}"/>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n-US"/>
              <a:t>Click to edit Master text styles</a:t>
            </a:r>
          </a:p>
        </p:txBody>
      </p:sp>
      <p:sp>
        <p:nvSpPr>
          <p:cNvPr id="4" name="Date Placeholder 3">
            <a:extLst>
              <a:ext uri="{FF2B5EF4-FFF2-40B4-BE49-F238E27FC236}">
                <a16:creationId xmlns:a16="http://schemas.microsoft.com/office/drawing/2014/main" id="{C6F22A47-4AF0-6349-19EA-C6D517723343}"/>
              </a:ext>
            </a:extLst>
          </p:cNvPr>
          <p:cNvSpPr txBox="1">
            <a:spLocks noGrp="1"/>
          </p:cNvSpPr>
          <p:nvPr>
            <p:ph type="dt" sz="half" idx="7"/>
          </p:nvPr>
        </p:nvSpPr>
        <p:spPr/>
        <p:txBody>
          <a:bodyPr/>
          <a:lstStyle>
            <a:lvl1pPr>
              <a:defRPr/>
            </a:lvl1pPr>
          </a:lstStyle>
          <a:p>
            <a:pPr lvl="0"/>
            <a:fld id="{4B6D493E-8D0C-4BF5-9A25-FCBF69989F18}" type="datetime1">
              <a:rPr lang="en-GB"/>
              <a:pPr lvl="0"/>
              <a:t>30/06/2023</a:t>
            </a:fld>
            <a:endParaRPr lang="en-GB"/>
          </a:p>
        </p:txBody>
      </p:sp>
      <p:sp>
        <p:nvSpPr>
          <p:cNvPr id="5" name="Footer Placeholder 4">
            <a:extLst>
              <a:ext uri="{FF2B5EF4-FFF2-40B4-BE49-F238E27FC236}">
                <a16:creationId xmlns:a16="http://schemas.microsoft.com/office/drawing/2014/main" id="{F65C7F85-99BE-C270-775D-0164D864A707}"/>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6560C2BF-03BE-30AA-47C7-5C5CCA8AC573}"/>
              </a:ext>
            </a:extLst>
          </p:cNvPr>
          <p:cNvSpPr txBox="1">
            <a:spLocks noGrp="1"/>
          </p:cNvSpPr>
          <p:nvPr>
            <p:ph type="sldNum" sz="quarter" idx="8"/>
          </p:nvPr>
        </p:nvSpPr>
        <p:spPr/>
        <p:txBody>
          <a:bodyPr/>
          <a:lstStyle>
            <a:lvl1pPr>
              <a:defRPr/>
            </a:lvl1pPr>
          </a:lstStyle>
          <a:p>
            <a:pPr lvl="0"/>
            <a:fld id="{F79E875B-6C10-496C-A914-D4C25AF38D14}" type="slidenum">
              <a:t>‹#›</a:t>
            </a:fld>
            <a:endParaRPr lang="en-GB"/>
          </a:p>
        </p:txBody>
      </p:sp>
    </p:spTree>
    <p:extLst>
      <p:ext uri="{BB962C8B-B14F-4D97-AF65-F5344CB8AC3E}">
        <p14:creationId xmlns:p14="http://schemas.microsoft.com/office/powerpoint/2010/main" val="19495378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2B484F-36F6-0CCF-22DF-BECCC4DE0922}"/>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2A42CFAD-34DB-5E48-566B-1EA829A6C4B3}"/>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648E50D-5B6A-4DA1-077F-3662D439792F}"/>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61533F8-5F07-1F72-353C-9FF412705FA1}"/>
              </a:ext>
            </a:extLst>
          </p:cNvPr>
          <p:cNvSpPr txBox="1">
            <a:spLocks noGrp="1"/>
          </p:cNvSpPr>
          <p:nvPr>
            <p:ph type="dt" sz="half" idx="7"/>
          </p:nvPr>
        </p:nvSpPr>
        <p:spPr/>
        <p:txBody>
          <a:bodyPr/>
          <a:lstStyle>
            <a:lvl1pPr>
              <a:defRPr/>
            </a:lvl1pPr>
          </a:lstStyle>
          <a:p>
            <a:pPr lvl="0"/>
            <a:fld id="{D4F950EC-6190-4F97-9290-507D87CC8CB6}" type="datetime1">
              <a:rPr lang="en-GB"/>
              <a:pPr lvl="0"/>
              <a:t>30/06/2023</a:t>
            </a:fld>
            <a:endParaRPr lang="en-GB"/>
          </a:p>
        </p:txBody>
      </p:sp>
      <p:sp>
        <p:nvSpPr>
          <p:cNvPr id="6" name="Footer Placeholder 5">
            <a:extLst>
              <a:ext uri="{FF2B5EF4-FFF2-40B4-BE49-F238E27FC236}">
                <a16:creationId xmlns:a16="http://schemas.microsoft.com/office/drawing/2014/main" id="{FC38D384-6617-578E-0946-44E296B82BD1}"/>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7481E705-C2AC-5C1A-0E97-BB40F5366AE5}"/>
              </a:ext>
            </a:extLst>
          </p:cNvPr>
          <p:cNvSpPr txBox="1">
            <a:spLocks noGrp="1"/>
          </p:cNvSpPr>
          <p:nvPr>
            <p:ph type="sldNum" sz="quarter" idx="8"/>
          </p:nvPr>
        </p:nvSpPr>
        <p:spPr/>
        <p:txBody>
          <a:bodyPr/>
          <a:lstStyle>
            <a:lvl1pPr>
              <a:defRPr/>
            </a:lvl1pPr>
          </a:lstStyle>
          <a:p>
            <a:pPr lvl="0"/>
            <a:fld id="{88375691-E952-498F-97E8-E54E0F22FA06}" type="slidenum">
              <a:t>‹#›</a:t>
            </a:fld>
            <a:endParaRPr lang="en-GB"/>
          </a:p>
        </p:txBody>
      </p:sp>
    </p:spTree>
    <p:extLst>
      <p:ext uri="{BB962C8B-B14F-4D97-AF65-F5344CB8AC3E}">
        <p14:creationId xmlns:p14="http://schemas.microsoft.com/office/powerpoint/2010/main" val="37196781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25D519-15FA-4910-E4B6-47A23E2463A8}"/>
              </a:ext>
            </a:extLst>
          </p:cNvPr>
          <p:cNvSpPr txBox="1">
            <a:spLocks noGrp="1"/>
          </p:cNvSpPr>
          <p:nvPr>
            <p:ph type="title"/>
          </p:nvPr>
        </p:nvSpPr>
        <p:spPr>
          <a:xfrm>
            <a:off x="839784" y="365129"/>
            <a:ext cx="10515600" cy="1325559"/>
          </a:xfrm>
        </p:spPr>
        <p:txBody>
          <a:bodyPr/>
          <a:lstStyle>
            <a:lvl1pPr>
              <a:defRPr/>
            </a:lvl1p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8C929969-CD0B-C60E-98DD-C12EB4FF9F56}"/>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n-US"/>
              <a:t>Click to edit Master text styles</a:t>
            </a:r>
          </a:p>
        </p:txBody>
      </p:sp>
      <p:sp>
        <p:nvSpPr>
          <p:cNvPr id="4" name="Content Placeholder 3">
            <a:extLst>
              <a:ext uri="{FF2B5EF4-FFF2-40B4-BE49-F238E27FC236}">
                <a16:creationId xmlns:a16="http://schemas.microsoft.com/office/drawing/2014/main" id="{053FE9FF-7B3D-698C-1099-C5AFA01948F8}"/>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CFD076B-214C-F8EA-6B84-E4201BA00327}"/>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n-US"/>
              <a:t>Click to edit Master text styles</a:t>
            </a:r>
          </a:p>
        </p:txBody>
      </p:sp>
      <p:sp>
        <p:nvSpPr>
          <p:cNvPr id="6" name="Content Placeholder 5">
            <a:extLst>
              <a:ext uri="{FF2B5EF4-FFF2-40B4-BE49-F238E27FC236}">
                <a16:creationId xmlns:a16="http://schemas.microsoft.com/office/drawing/2014/main" id="{DF3266FA-C734-2D0C-5F3E-B35144E8A8FD}"/>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233A3F3-6C20-C538-F838-A92B994EBD74}"/>
              </a:ext>
            </a:extLst>
          </p:cNvPr>
          <p:cNvSpPr txBox="1">
            <a:spLocks noGrp="1"/>
          </p:cNvSpPr>
          <p:nvPr>
            <p:ph type="dt" sz="half" idx="7"/>
          </p:nvPr>
        </p:nvSpPr>
        <p:spPr/>
        <p:txBody>
          <a:bodyPr/>
          <a:lstStyle>
            <a:lvl1pPr>
              <a:defRPr/>
            </a:lvl1pPr>
          </a:lstStyle>
          <a:p>
            <a:pPr lvl="0"/>
            <a:fld id="{8BEFAA15-D8CC-46E3-B34A-B4801600C61F}" type="datetime1">
              <a:rPr lang="en-GB"/>
              <a:pPr lvl="0"/>
              <a:t>30/06/2023</a:t>
            </a:fld>
            <a:endParaRPr lang="en-GB"/>
          </a:p>
        </p:txBody>
      </p:sp>
      <p:sp>
        <p:nvSpPr>
          <p:cNvPr id="8" name="Footer Placeholder 7">
            <a:extLst>
              <a:ext uri="{FF2B5EF4-FFF2-40B4-BE49-F238E27FC236}">
                <a16:creationId xmlns:a16="http://schemas.microsoft.com/office/drawing/2014/main" id="{858D74BD-501E-A1AF-A2F5-0E8B29E6C8BE}"/>
              </a:ext>
            </a:extLst>
          </p:cNvPr>
          <p:cNvSpPr txBox="1">
            <a:spLocks noGrp="1"/>
          </p:cNvSpPr>
          <p:nvPr>
            <p:ph type="ftr" sz="quarter" idx="9"/>
          </p:nvPr>
        </p:nvSpPr>
        <p:spPr/>
        <p:txBody>
          <a:bodyPr/>
          <a:lstStyle>
            <a:lvl1pPr>
              <a:defRPr/>
            </a:lvl1pPr>
          </a:lstStyle>
          <a:p>
            <a:pPr lvl="0"/>
            <a:endParaRPr lang="en-GB"/>
          </a:p>
        </p:txBody>
      </p:sp>
      <p:sp>
        <p:nvSpPr>
          <p:cNvPr id="9" name="Slide Number Placeholder 8">
            <a:extLst>
              <a:ext uri="{FF2B5EF4-FFF2-40B4-BE49-F238E27FC236}">
                <a16:creationId xmlns:a16="http://schemas.microsoft.com/office/drawing/2014/main" id="{B56B6D1E-7007-3DD7-9905-7C40EB83ADB8}"/>
              </a:ext>
            </a:extLst>
          </p:cNvPr>
          <p:cNvSpPr txBox="1">
            <a:spLocks noGrp="1"/>
          </p:cNvSpPr>
          <p:nvPr>
            <p:ph type="sldNum" sz="quarter" idx="8"/>
          </p:nvPr>
        </p:nvSpPr>
        <p:spPr/>
        <p:txBody>
          <a:bodyPr/>
          <a:lstStyle>
            <a:lvl1pPr>
              <a:defRPr/>
            </a:lvl1pPr>
          </a:lstStyle>
          <a:p>
            <a:pPr lvl="0"/>
            <a:fld id="{B872F426-B5CC-465D-9DB1-7C585B5E8BF9}" type="slidenum">
              <a:t>‹#›</a:t>
            </a:fld>
            <a:endParaRPr lang="en-GB"/>
          </a:p>
        </p:txBody>
      </p:sp>
    </p:spTree>
    <p:extLst>
      <p:ext uri="{BB962C8B-B14F-4D97-AF65-F5344CB8AC3E}">
        <p14:creationId xmlns:p14="http://schemas.microsoft.com/office/powerpoint/2010/main" val="1778757404"/>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083BAE-EC50-BCF3-5BD4-1336C2982C6D}"/>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Date Placeholder 2">
            <a:extLst>
              <a:ext uri="{FF2B5EF4-FFF2-40B4-BE49-F238E27FC236}">
                <a16:creationId xmlns:a16="http://schemas.microsoft.com/office/drawing/2014/main" id="{D50F15F8-FD28-FEAB-A457-F67E19678AB0}"/>
              </a:ext>
            </a:extLst>
          </p:cNvPr>
          <p:cNvSpPr txBox="1">
            <a:spLocks noGrp="1"/>
          </p:cNvSpPr>
          <p:nvPr>
            <p:ph type="dt" sz="half" idx="7"/>
          </p:nvPr>
        </p:nvSpPr>
        <p:spPr/>
        <p:txBody>
          <a:bodyPr/>
          <a:lstStyle>
            <a:lvl1pPr>
              <a:defRPr/>
            </a:lvl1pPr>
          </a:lstStyle>
          <a:p>
            <a:pPr lvl="0"/>
            <a:fld id="{4DF8E402-DAF6-44FD-8343-80D9BA5A1B1D}" type="datetime1">
              <a:rPr lang="en-GB"/>
              <a:pPr lvl="0"/>
              <a:t>30/06/2023</a:t>
            </a:fld>
            <a:endParaRPr lang="en-GB"/>
          </a:p>
        </p:txBody>
      </p:sp>
      <p:sp>
        <p:nvSpPr>
          <p:cNvPr id="4" name="Footer Placeholder 3">
            <a:extLst>
              <a:ext uri="{FF2B5EF4-FFF2-40B4-BE49-F238E27FC236}">
                <a16:creationId xmlns:a16="http://schemas.microsoft.com/office/drawing/2014/main" id="{54A422E9-2BD4-0708-2D82-B7FFCD7473AB}"/>
              </a:ext>
            </a:extLst>
          </p:cNvPr>
          <p:cNvSpPr txBox="1">
            <a:spLocks noGrp="1"/>
          </p:cNvSpPr>
          <p:nvPr>
            <p:ph type="ftr" sz="quarter" idx="9"/>
          </p:nvPr>
        </p:nvSpPr>
        <p:spPr/>
        <p:txBody>
          <a:bodyPr/>
          <a:lstStyle>
            <a:lvl1pPr>
              <a:defRPr/>
            </a:lvl1pPr>
          </a:lstStyle>
          <a:p>
            <a:pPr lvl="0"/>
            <a:endParaRPr lang="en-GB"/>
          </a:p>
        </p:txBody>
      </p:sp>
      <p:sp>
        <p:nvSpPr>
          <p:cNvPr id="5" name="Slide Number Placeholder 4">
            <a:extLst>
              <a:ext uri="{FF2B5EF4-FFF2-40B4-BE49-F238E27FC236}">
                <a16:creationId xmlns:a16="http://schemas.microsoft.com/office/drawing/2014/main" id="{E1ED9922-6782-DF93-B2F4-7A50175C6BF6}"/>
              </a:ext>
            </a:extLst>
          </p:cNvPr>
          <p:cNvSpPr txBox="1">
            <a:spLocks noGrp="1"/>
          </p:cNvSpPr>
          <p:nvPr>
            <p:ph type="sldNum" sz="quarter" idx="8"/>
          </p:nvPr>
        </p:nvSpPr>
        <p:spPr/>
        <p:txBody>
          <a:bodyPr/>
          <a:lstStyle>
            <a:lvl1pPr>
              <a:defRPr/>
            </a:lvl1pPr>
          </a:lstStyle>
          <a:p>
            <a:pPr lvl="0"/>
            <a:fld id="{15EE587C-12E7-4849-9E93-5B2CB84A00EE}" type="slidenum">
              <a:t>‹#›</a:t>
            </a:fld>
            <a:endParaRPr lang="en-GB"/>
          </a:p>
        </p:txBody>
      </p:sp>
    </p:spTree>
    <p:extLst>
      <p:ext uri="{BB962C8B-B14F-4D97-AF65-F5344CB8AC3E}">
        <p14:creationId xmlns:p14="http://schemas.microsoft.com/office/powerpoint/2010/main" val="21574683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1E8F9E9-4DB5-EEF6-D38D-66D5F1C0DD5F}"/>
              </a:ext>
            </a:extLst>
          </p:cNvPr>
          <p:cNvSpPr txBox="1">
            <a:spLocks noGrp="1"/>
          </p:cNvSpPr>
          <p:nvPr>
            <p:ph type="dt" sz="half" idx="7"/>
          </p:nvPr>
        </p:nvSpPr>
        <p:spPr/>
        <p:txBody>
          <a:bodyPr/>
          <a:lstStyle>
            <a:lvl1pPr>
              <a:defRPr/>
            </a:lvl1pPr>
          </a:lstStyle>
          <a:p>
            <a:pPr lvl="0"/>
            <a:fld id="{ECA61EBA-60FC-42CF-A1E0-115AC8A8D4CA}" type="datetime1">
              <a:rPr lang="en-GB"/>
              <a:pPr lvl="0"/>
              <a:t>30/06/2023</a:t>
            </a:fld>
            <a:endParaRPr lang="en-GB"/>
          </a:p>
        </p:txBody>
      </p:sp>
      <p:sp>
        <p:nvSpPr>
          <p:cNvPr id="3" name="Footer Placeholder 2">
            <a:extLst>
              <a:ext uri="{FF2B5EF4-FFF2-40B4-BE49-F238E27FC236}">
                <a16:creationId xmlns:a16="http://schemas.microsoft.com/office/drawing/2014/main" id="{31D49736-F5DA-3761-544D-33599572273D}"/>
              </a:ext>
            </a:extLst>
          </p:cNvPr>
          <p:cNvSpPr txBox="1">
            <a:spLocks noGrp="1"/>
          </p:cNvSpPr>
          <p:nvPr>
            <p:ph type="ftr" sz="quarter" idx="9"/>
          </p:nvPr>
        </p:nvSpPr>
        <p:spPr/>
        <p:txBody>
          <a:bodyPr/>
          <a:lstStyle>
            <a:lvl1pPr>
              <a:defRPr/>
            </a:lvl1pPr>
          </a:lstStyle>
          <a:p>
            <a:pPr lvl="0"/>
            <a:endParaRPr lang="en-GB"/>
          </a:p>
        </p:txBody>
      </p:sp>
      <p:sp>
        <p:nvSpPr>
          <p:cNvPr id="4" name="Slide Number Placeholder 3">
            <a:extLst>
              <a:ext uri="{FF2B5EF4-FFF2-40B4-BE49-F238E27FC236}">
                <a16:creationId xmlns:a16="http://schemas.microsoft.com/office/drawing/2014/main" id="{8AC2D972-1217-C137-5764-70377BFD2562}"/>
              </a:ext>
            </a:extLst>
          </p:cNvPr>
          <p:cNvSpPr txBox="1">
            <a:spLocks noGrp="1"/>
          </p:cNvSpPr>
          <p:nvPr>
            <p:ph type="sldNum" sz="quarter" idx="8"/>
          </p:nvPr>
        </p:nvSpPr>
        <p:spPr/>
        <p:txBody>
          <a:bodyPr/>
          <a:lstStyle>
            <a:lvl1pPr>
              <a:defRPr/>
            </a:lvl1pPr>
          </a:lstStyle>
          <a:p>
            <a:pPr lvl="0"/>
            <a:fld id="{68700D50-DBA9-4619-893C-7A0D3FA34C1B}" type="slidenum">
              <a:t>‹#›</a:t>
            </a:fld>
            <a:endParaRPr lang="en-GB"/>
          </a:p>
        </p:txBody>
      </p:sp>
    </p:spTree>
    <p:extLst>
      <p:ext uri="{BB962C8B-B14F-4D97-AF65-F5344CB8AC3E}">
        <p14:creationId xmlns:p14="http://schemas.microsoft.com/office/powerpoint/2010/main" val="3841055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05F0F3-DD4A-312A-2048-A3A2B6BA7B9C}"/>
              </a:ext>
            </a:extLst>
          </p:cNvPr>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F2BCA52E-AB00-1C57-84F5-A234B23B250A}"/>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A5871C2-28DB-918D-C742-CA6D7DC12319}"/>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US"/>
              <a:t>Click to edit Master text styles</a:t>
            </a:r>
          </a:p>
        </p:txBody>
      </p:sp>
      <p:sp>
        <p:nvSpPr>
          <p:cNvPr id="5" name="Date Placeholder 4">
            <a:extLst>
              <a:ext uri="{FF2B5EF4-FFF2-40B4-BE49-F238E27FC236}">
                <a16:creationId xmlns:a16="http://schemas.microsoft.com/office/drawing/2014/main" id="{C3932E8B-2FCE-BCF2-DE11-F7884D165D84}"/>
              </a:ext>
            </a:extLst>
          </p:cNvPr>
          <p:cNvSpPr txBox="1">
            <a:spLocks noGrp="1"/>
          </p:cNvSpPr>
          <p:nvPr>
            <p:ph type="dt" sz="half" idx="7"/>
          </p:nvPr>
        </p:nvSpPr>
        <p:spPr/>
        <p:txBody>
          <a:bodyPr/>
          <a:lstStyle>
            <a:lvl1pPr>
              <a:defRPr/>
            </a:lvl1pPr>
          </a:lstStyle>
          <a:p>
            <a:pPr lvl="0"/>
            <a:fld id="{0B3F860B-8871-427B-BB34-4AC9D1077B24}" type="datetime1">
              <a:rPr lang="en-GB"/>
              <a:pPr lvl="0"/>
              <a:t>30/06/2023</a:t>
            </a:fld>
            <a:endParaRPr lang="en-GB"/>
          </a:p>
        </p:txBody>
      </p:sp>
      <p:sp>
        <p:nvSpPr>
          <p:cNvPr id="6" name="Footer Placeholder 5">
            <a:extLst>
              <a:ext uri="{FF2B5EF4-FFF2-40B4-BE49-F238E27FC236}">
                <a16:creationId xmlns:a16="http://schemas.microsoft.com/office/drawing/2014/main" id="{771C767B-B1E1-AC4D-61CF-E5B4865743E2}"/>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486CF6EE-8BB8-BE52-09DA-B37F34F00D32}"/>
              </a:ext>
            </a:extLst>
          </p:cNvPr>
          <p:cNvSpPr txBox="1">
            <a:spLocks noGrp="1"/>
          </p:cNvSpPr>
          <p:nvPr>
            <p:ph type="sldNum" sz="quarter" idx="8"/>
          </p:nvPr>
        </p:nvSpPr>
        <p:spPr/>
        <p:txBody>
          <a:bodyPr/>
          <a:lstStyle>
            <a:lvl1pPr>
              <a:defRPr/>
            </a:lvl1pPr>
          </a:lstStyle>
          <a:p>
            <a:pPr lvl="0"/>
            <a:fld id="{D265467B-05F0-4E39-AEF3-74C6382E6D3B}" type="slidenum">
              <a:t>‹#›</a:t>
            </a:fld>
            <a:endParaRPr lang="en-GB"/>
          </a:p>
        </p:txBody>
      </p:sp>
    </p:spTree>
    <p:extLst>
      <p:ext uri="{BB962C8B-B14F-4D97-AF65-F5344CB8AC3E}">
        <p14:creationId xmlns:p14="http://schemas.microsoft.com/office/powerpoint/2010/main" val="2781435533"/>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9393D6-BD32-B2A0-4126-70D23BA1B1C3}"/>
              </a:ext>
            </a:extLst>
          </p:cNvPr>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endParaRPr lang="en-GB"/>
          </a:p>
        </p:txBody>
      </p:sp>
      <p:sp>
        <p:nvSpPr>
          <p:cNvPr id="3" name="Picture Placeholder 2">
            <a:extLst>
              <a:ext uri="{FF2B5EF4-FFF2-40B4-BE49-F238E27FC236}">
                <a16:creationId xmlns:a16="http://schemas.microsoft.com/office/drawing/2014/main" id="{AFDEA2E9-3833-871F-4F35-B49860525579}"/>
              </a:ext>
            </a:extLst>
          </p:cNvPr>
          <p:cNvSpPr txBox="1">
            <a:spLocks noGrp="1"/>
          </p:cNvSpPr>
          <p:nvPr>
            <p:ph type="pic" idx="1"/>
          </p:nvPr>
        </p:nvSpPr>
        <p:spPr>
          <a:xfrm>
            <a:off x="5183184" y="987423"/>
            <a:ext cx="6172200" cy="4873623"/>
          </a:xfrm>
        </p:spPr>
        <p:txBody>
          <a:bodyPr/>
          <a:lstStyle>
            <a:lvl1pPr marL="0" indent="0">
              <a:buNone/>
              <a:defRPr lang="en-GB" sz="3200"/>
            </a:lvl1pPr>
          </a:lstStyle>
          <a:p>
            <a:pPr lvl="0"/>
            <a:endParaRPr lang="en-GB"/>
          </a:p>
        </p:txBody>
      </p:sp>
      <p:sp>
        <p:nvSpPr>
          <p:cNvPr id="4" name="Text Placeholder 3">
            <a:extLst>
              <a:ext uri="{FF2B5EF4-FFF2-40B4-BE49-F238E27FC236}">
                <a16:creationId xmlns:a16="http://schemas.microsoft.com/office/drawing/2014/main" id="{24C1650B-36AA-398C-8B8D-54346FD9CFD6}"/>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US"/>
              <a:t>Click to edit Master text styles</a:t>
            </a:r>
          </a:p>
        </p:txBody>
      </p:sp>
      <p:sp>
        <p:nvSpPr>
          <p:cNvPr id="5" name="Date Placeholder 4">
            <a:extLst>
              <a:ext uri="{FF2B5EF4-FFF2-40B4-BE49-F238E27FC236}">
                <a16:creationId xmlns:a16="http://schemas.microsoft.com/office/drawing/2014/main" id="{47579722-5A5A-7AA1-FCC2-0539F635814B}"/>
              </a:ext>
            </a:extLst>
          </p:cNvPr>
          <p:cNvSpPr txBox="1">
            <a:spLocks noGrp="1"/>
          </p:cNvSpPr>
          <p:nvPr>
            <p:ph type="dt" sz="half" idx="7"/>
          </p:nvPr>
        </p:nvSpPr>
        <p:spPr/>
        <p:txBody>
          <a:bodyPr/>
          <a:lstStyle>
            <a:lvl1pPr>
              <a:defRPr/>
            </a:lvl1pPr>
          </a:lstStyle>
          <a:p>
            <a:pPr lvl="0"/>
            <a:fld id="{AD6F3E54-6F40-40B1-8F84-AD3545718141}" type="datetime1">
              <a:rPr lang="en-GB"/>
              <a:pPr lvl="0"/>
              <a:t>30/06/2023</a:t>
            </a:fld>
            <a:endParaRPr lang="en-GB"/>
          </a:p>
        </p:txBody>
      </p:sp>
      <p:sp>
        <p:nvSpPr>
          <p:cNvPr id="6" name="Footer Placeholder 5">
            <a:extLst>
              <a:ext uri="{FF2B5EF4-FFF2-40B4-BE49-F238E27FC236}">
                <a16:creationId xmlns:a16="http://schemas.microsoft.com/office/drawing/2014/main" id="{42CCB43D-5D47-98CB-2B18-19A15BACFB4C}"/>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DA1F417B-BF98-CCB6-E803-F384C4E0E6A3}"/>
              </a:ext>
            </a:extLst>
          </p:cNvPr>
          <p:cNvSpPr txBox="1">
            <a:spLocks noGrp="1"/>
          </p:cNvSpPr>
          <p:nvPr>
            <p:ph type="sldNum" sz="quarter" idx="8"/>
          </p:nvPr>
        </p:nvSpPr>
        <p:spPr/>
        <p:txBody>
          <a:bodyPr/>
          <a:lstStyle>
            <a:lvl1pPr>
              <a:defRPr/>
            </a:lvl1pPr>
          </a:lstStyle>
          <a:p>
            <a:pPr lvl="0"/>
            <a:fld id="{D3B94039-0AD9-430D-AC1F-C2BD3624C0E6}" type="slidenum">
              <a:t>‹#›</a:t>
            </a:fld>
            <a:endParaRPr lang="en-GB"/>
          </a:p>
        </p:txBody>
      </p:sp>
    </p:spTree>
    <p:extLst>
      <p:ext uri="{BB962C8B-B14F-4D97-AF65-F5344CB8AC3E}">
        <p14:creationId xmlns:p14="http://schemas.microsoft.com/office/powerpoint/2010/main" val="31974016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D41F1-B31E-E019-DC7C-BB9A18FF58D1}"/>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Vertical Text Placeholder 2">
            <a:extLst>
              <a:ext uri="{FF2B5EF4-FFF2-40B4-BE49-F238E27FC236}">
                <a16:creationId xmlns:a16="http://schemas.microsoft.com/office/drawing/2014/main" id="{BD70325B-78D1-953C-A525-E84DEFC0B2E7}"/>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C61ECAD-911A-B8F8-2352-C85F24D41326}"/>
              </a:ext>
            </a:extLst>
          </p:cNvPr>
          <p:cNvSpPr txBox="1">
            <a:spLocks noGrp="1"/>
          </p:cNvSpPr>
          <p:nvPr>
            <p:ph type="dt" sz="half" idx="7"/>
          </p:nvPr>
        </p:nvSpPr>
        <p:spPr/>
        <p:txBody>
          <a:bodyPr/>
          <a:lstStyle>
            <a:lvl1pPr>
              <a:defRPr/>
            </a:lvl1pPr>
          </a:lstStyle>
          <a:p>
            <a:pPr lvl="0"/>
            <a:fld id="{298C1463-62BF-46E5-9EB5-DD57C5BD7F91}" type="datetime1">
              <a:rPr lang="en-GB"/>
              <a:pPr lvl="0"/>
              <a:t>30/06/2023</a:t>
            </a:fld>
            <a:endParaRPr lang="en-GB"/>
          </a:p>
        </p:txBody>
      </p:sp>
      <p:sp>
        <p:nvSpPr>
          <p:cNvPr id="5" name="Footer Placeholder 4">
            <a:extLst>
              <a:ext uri="{FF2B5EF4-FFF2-40B4-BE49-F238E27FC236}">
                <a16:creationId xmlns:a16="http://schemas.microsoft.com/office/drawing/2014/main" id="{3D0D4B60-6329-75C7-1DBC-9D88C15AAF98}"/>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5C32B68B-2B0D-38F6-7172-2839171D79A4}"/>
              </a:ext>
            </a:extLst>
          </p:cNvPr>
          <p:cNvSpPr txBox="1">
            <a:spLocks noGrp="1"/>
          </p:cNvSpPr>
          <p:nvPr>
            <p:ph type="sldNum" sz="quarter" idx="8"/>
          </p:nvPr>
        </p:nvSpPr>
        <p:spPr/>
        <p:txBody>
          <a:bodyPr/>
          <a:lstStyle>
            <a:lvl1pPr>
              <a:defRPr/>
            </a:lvl1pPr>
          </a:lstStyle>
          <a:p>
            <a:pPr lvl="0"/>
            <a:fld id="{3F4DAF72-7DA5-42F8-968E-B0C128E6B7E4}" type="slidenum">
              <a:t>‹#›</a:t>
            </a:fld>
            <a:endParaRPr lang="en-GB"/>
          </a:p>
        </p:txBody>
      </p:sp>
    </p:spTree>
    <p:extLst>
      <p:ext uri="{BB962C8B-B14F-4D97-AF65-F5344CB8AC3E}">
        <p14:creationId xmlns:p14="http://schemas.microsoft.com/office/powerpoint/2010/main" val="13523407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8B2EE8E-0908-9C74-59B8-EEDB01DCD314}"/>
              </a:ext>
            </a:extLst>
          </p:cNvPr>
          <p:cNvSpPr txBox="1">
            <a:spLocks noGrp="1"/>
          </p:cNvSpPr>
          <p:nvPr>
            <p:ph type="title" orient="vert"/>
          </p:nvPr>
        </p:nvSpPr>
        <p:spPr>
          <a:xfrm>
            <a:off x="8724903" y="365129"/>
            <a:ext cx="2628899" cy="5811834"/>
          </a:xfrm>
        </p:spPr>
        <p:txBody>
          <a:bodyPr vert="eaVert"/>
          <a:lstStyle>
            <a:lvl1pPr>
              <a:defRPr/>
            </a:lvl1pPr>
          </a:lstStyle>
          <a:p>
            <a:pPr lvl="0"/>
            <a:r>
              <a:rPr lang="en-US"/>
              <a:t>Click to edit Master title style</a:t>
            </a:r>
            <a:endParaRPr lang="en-GB"/>
          </a:p>
        </p:txBody>
      </p:sp>
      <p:sp>
        <p:nvSpPr>
          <p:cNvPr id="3" name="Vertical Text Placeholder 2">
            <a:extLst>
              <a:ext uri="{FF2B5EF4-FFF2-40B4-BE49-F238E27FC236}">
                <a16:creationId xmlns:a16="http://schemas.microsoft.com/office/drawing/2014/main" id="{3247F747-447E-2EA7-D373-5A887D0D2F63}"/>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6F4CF2D-280D-3589-BB8F-5F1A9A371B12}"/>
              </a:ext>
            </a:extLst>
          </p:cNvPr>
          <p:cNvSpPr txBox="1">
            <a:spLocks noGrp="1"/>
          </p:cNvSpPr>
          <p:nvPr>
            <p:ph type="dt" sz="half" idx="7"/>
          </p:nvPr>
        </p:nvSpPr>
        <p:spPr/>
        <p:txBody>
          <a:bodyPr/>
          <a:lstStyle>
            <a:lvl1pPr>
              <a:defRPr/>
            </a:lvl1pPr>
          </a:lstStyle>
          <a:p>
            <a:pPr lvl="0"/>
            <a:fld id="{C6013E40-0E28-449C-AD72-E99F708C3ADF}" type="datetime1">
              <a:rPr lang="en-GB"/>
              <a:pPr lvl="0"/>
              <a:t>30/06/2023</a:t>
            </a:fld>
            <a:endParaRPr lang="en-GB"/>
          </a:p>
        </p:txBody>
      </p:sp>
      <p:sp>
        <p:nvSpPr>
          <p:cNvPr id="5" name="Footer Placeholder 4">
            <a:extLst>
              <a:ext uri="{FF2B5EF4-FFF2-40B4-BE49-F238E27FC236}">
                <a16:creationId xmlns:a16="http://schemas.microsoft.com/office/drawing/2014/main" id="{0E675892-03A4-372B-B975-F45E240059F4}"/>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D8FE9C99-D56E-508B-AC72-F31CAC4AB9EB}"/>
              </a:ext>
            </a:extLst>
          </p:cNvPr>
          <p:cNvSpPr txBox="1">
            <a:spLocks noGrp="1"/>
          </p:cNvSpPr>
          <p:nvPr>
            <p:ph type="sldNum" sz="quarter" idx="8"/>
          </p:nvPr>
        </p:nvSpPr>
        <p:spPr/>
        <p:txBody>
          <a:bodyPr/>
          <a:lstStyle>
            <a:lvl1pPr>
              <a:defRPr/>
            </a:lvl1pPr>
          </a:lstStyle>
          <a:p>
            <a:pPr lvl="0"/>
            <a:fld id="{AF299936-50E8-41BA-B6AF-29BAAAF4E044}" type="slidenum">
              <a:t>‹#›</a:t>
            </a:fld>
            <a:endParaRPr lang="en-GB"/>
          </a:p>
        </p:txBody>
      </p:sp>
    </p:spTree>
    <p:extLst>
      <p:ext uri="{BB962C8B-B14F-4D97-AF65-F5344CB8AC3E}">
        <p14:creationId xmlns:p14="http://schemas.microsoft.com/office/powerpoint/2010/main" val="18065448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05B24E-8426-EE66-7E83-5CC236E21ACC}"/>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4A9791A2-1CBB-4B8A-A2D7-6C0E3D76D351}"/>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46C07DF-3B24-FBF5-3D42-E89714A306F7}"/>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fld id="{BD267BC4-7CD6-410D-9E4C-998507022A56}" type="datetime1">
              <a:rPr lang="en-GB"/>
              <a:pPr lvl="0"/>
              <a:t>30/06/2023</a:t>
            </a:fld>
            <a:endParaRPr lang="en-GB"/>
          </a:p>
        </p:txBody>
      </p:sp>
      <p:sp>
        <p:nvSpPr>
          <p:cNvPr id="5" name="Footer Placeholder 4">
            <a:extLst>
              <a:ext uri="{FF2B5EF4-FFF2-40B4-BE49-F238E27FC236}">
                <a16:creationId xmlns:a16="http://schemas.microsoft.com/office/drawing/2014/main" id="{806BB53D-4F27-1E81-9029-382DF29F7C21}"/>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endParaRPr lang="en-GB"/>
          </a:p>
        </p:txBody>
      </p:sp>
      <p:sp>
        <p:nvSpPr>
          <p:cNvPr id="6" name="Slide Number Placeholder 5">
            <a:extLst>
              <a:ext uri="{FF2B5EF4-FFF2-40B4-BE49-F238E27FC236}">
                <a16:creationId xmlns:a16="http://schemas.microsoft.com/office/drawing/2014/main" id="{FC691C5B-41D6-120F-9AAC-C460DF7A0B49}"/>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fld id="{1319864A-902A-4641-B311-8B9BF6375912}" type="slidenum">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n-U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n-U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n-U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8" Type="http://schemas.openxmlformats.org/officeDocument/2006/relationships/image" Target="../media/image13.png"/><Relationship Id="rId13" Type="http://schemas.openxmlformats.org/officeDocument/2006/relationships/image" Target="../media/image18.png"/><Relationship Id="rId3" Type="http://schemas.openxmlformats.org/officeDocument/2006/relationships/image" Target="../media/image8.svg"/><Relationship Id="rId7" Type="http://schemas.openxmlformats.org/officeDocument/2006/relationships/image" Target="../media/image12.svg"/><Relationship Id="rId12"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8.xml"/><Relationship Id="rId6" Type="http://schemas.openxmlformats.org/officeDocument/2006/relationships/image" Target="../media/image11.png"/><Relationship Id="rId11" Type="http://schemas.openxmlformats.org/officeDocument/2006/relationships/image" Target="../media/image16.svg"/><Relationship Id="rId5" Type="http://schemas.openxmlformats.org/officeDocument/2006/relationships/image" Target="../media/image10.svg"/><Relationship Id="rId10" Type="http://schemas.openxmlformats.org/officeDocument/2006/relationships/image" Target="../media/image15.png"/><Relationship Id="rId4" Type="http://schemas.openxmlformats.org/officeDocument/2006/relationships/image" Target="../media/image9.png"/><Relationship Id="rId9" Type="http://schemas.openxmlformats.org/officeDocument/2006/relationships/image" Target="../media/image14.svg"/></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name="Slide2">
    <p:bg>
      <p:bgPr>
        <a:solidFill>
          <a:srgbClr val="FFFFFF"/>
        </a:solidFill>
        <a:effectLst/>
      </p:bgPr>
    </p:bg>
    <p:spTree>
      <p:nvGrpSpPr>
        <p:cNvPr id="1" name=""/>
        <p:cNvGrpSpPr/>
        <p:nvPr/>
      </p:nvGrpSpPr>
      <p:grpSpPr>
        <a:xfrm>
          <a:off x="0" y="0"/>
          <a:ext cx="0" cy="0"/>
          <a:chOff x="0" y="0"/>
          <a:chExt cx="0" cy="0"/>
        </a:xfrm>
      </p:grpSpPr>
      <p:sp>
        <p:nvSpPr>
          <p:cNvPr id="2" name="Rectangle 43">
            <a:extLst>
              <a:ext uri="{FF2B5EF4-FFF2-40B4-BE49-F238E27FC236}">
                <a16:creationId xmlns:a16="http://schemas.microsoft.com/office/drawing/2014/main" id="{67A97A76-1FC8-C631-79F8-E26D754DD2C9}"/>
              </a:ext>
            </a:extLst>
          </p:cNvPr>
          <p:cNvSpPr>
            <a:spLocks noMove="1" noResize="1"/>
          </p:cNvSpPr>
          <p:nvPr/>
        </p:nvSpPr>
        <p:spPr>
          <a:xfrm>
            <a:off x="0" y="0"/>
            <a:ext cx="12188952" cy="6858000"/>
          </a:xfrm>
          <a:prstGeom prst="rect">
            <a:avLst/>
          </a:prstGeom>
          <a:solidFill>
            <a:srgbClr val="2E75B6"/>
          </a:solidFill>
          <a:ln w="6345" cap="flat">
            <a:solidFill>
              <a:srgbClr val="000000"/>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Title 3">
            <a:extLst>
              <a:ext uri="{FF2B5EF4-FFF2-40B4-BE49-F238E27FC236}">
                <a16:creationId xmlns:a16="http://schemas.microsoft.com/office/drawing/2014/main" id="{7F7A57A4-F6A6-246B-9881-B7E1A0374B93}"/>
              </a:ext>
            </a:extLst>
          </p:cNvPr>
          <p:cNvSpPr txBox="1">
            <a:spLocks noGrp="1"/>
          </p:cNvSpPr>
          <p:nvPr>
            <p:ph type="title"/>
          </p:nvPr>
        </p:nvSpPr>
        <p:spPr>
          <a:xfrm>
            <a:off x="838203" y="365129"/>
            <a:ext cx="10515600" cy="1288782"/>
          </a:xfrm>
          <a:solidFill>
            <a:srgbClr val="2F5597"/>
          </a:solidFill>
        </p:spPr>
        <p:txBody>
          <a:bodyPr anchor="ctr" anchorCtr="1"/>
          <a:lstStyle/>
          <a:p>
            <a:pPr lvl="0" algn="ctr"/>
            <a:r>
              <a:rPr lang="en-US" sz="4800">
                <a:solidFill>
                  <a:srgbClr val="DEEBF7"/>
                </a:solidFill>
                <a:latin typeface="Arial" pitchFamily="34"/>
                <a:cs typeface="Arial" pitchFamily="34"/>
              </a:rPr>
              <a:t>EMPLOYEES MOTIVATION</a:t>
            </a:r>
          </a:p>
        </p:txBody>
      </p:sp>
      <p:pic>
        <p:nvPicPr>
          <p:cNvPr id="4" name="Content Placeholder 37" descr="A picture containing text, clipart, graphic design, graphics&#10;&#10;Description automatically generated">
            <a:extLst>
              <a:ext uri="{FF2B5EF4-FFF2-40B4-BE49-F238E27FC236}">
                <a16:creationId xmlns:a16="http://schemas.microsoft.com/office/drawing/2014/main" id="{DCE5DF05-BE96-8A1E-8995-FCF35191A4F7}"/>
              </a:ext>
            </a:extLst>
          </p:cNvPr>
          <p:cNvPicPr>
            <a:picLocks noGrp="1" noChangeAspect="1"/>
          </p:cNvPicPr>
          <p:nvPr>
            <p:ph idx="1"/>
          </p:nvPr>
        </p:nvPicPr>
        <p:blipFill>
          <a:blip r:embed="rId3"/>
          <a:srcRect l="16296" r="5443" b="2"/>
          <a:stretch>
            <a:fillRect/>
          </a:stretch>
        </p:blipFill>
        <p:spPr>
          <a:xfrm>
            <a:off x="838203" y="1825627"/>
            <a:ext cx="6151653" cy="4303468"/>
          </a:xfrm>
          <a:solidFill>
            <a:srgbClr val="2F5597"/>
          </a:solidFill>
        </p:spPr>
      </p:pic>
      <p:sp>
        <p:nvSpPr>
          <p:cNvPr id="5" name="Text Placeholder 5">
            <a:extLst>
              <a:ext uri="{FF2B5EF4-FFF2-40B4-BE49-F238E27FC236}">
                <a16:creationId xmlns:a16="http://schemas.microsoft.com/office/drawing/2014/main" id="{690DB293-4BE9-1C0D-5C02-184D3D7C6C97}"/>
              </a:ext>
            </a:extLst>
          </p:cNvPr>
          <p:cNvSpPr txBox="1">
            <a:spLocks noGrp="1"/>
          </p:cNvSpPr>
          <p:nvPr>
            <p:ph type="body" idx="2"/>
          </p:nvPr>
        </p:nvSpPr>
        <p:spPr>
          <a:xfrm>
            <a:off x="7552944" y="1825627"/>
            <a:ext cx="3800859" cy="4303468"/>
          </a:xfrm>
          <a:solidFill>
            <a:srgbClr val="A9D18E"/>
          </a:solidFill>
        </p:spPr>
        <p:txBody>
          <a:bodyPr/>
          <a:lstStyle/>
          <a:p>
            <a:endParaRPr lang="en-GB"/>
          </a:p>
        </p:txBody>
      </p:sp>
      <p:sp>
        <p:nvSpPr>
          <p:cNvPr id="6" name="Rectangle 39">
            <a:extLst>
              <a:ext uri="{FF2B5EF4-FFF2-40B4-BE49-F238E27FC236}">
                <a16:creationId xmlns:a16="http://schemas.microsoft.com/office/drawing/2014/main" id="{2B2888F4-1A8A-0627-CE67-5B44729AC44F}"/>
              </a:ext>
            </a:extLst>
          </p:cNvPr>
          <p:cNvSpPr/>
          <p:nvPr/>
        </p:nvSpPr>
        <p:spPr>
          <a:xfrm>
            <a:off x="5237920" y="5923720"/>
            <a:ext cx="1751926" cy="205365"/>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FFFFFF"/>
                </a:solidFill>
                <a:uFillTx/>
                <a:latin typeface="Calibri"/>
              </a:rPr>
              <a:t>Source: Bing</a:t>
            </a:r>
            <a:endParaRPr lang="en-GB" sz="1800" b="0" i="0" u="none" strike="noStrike" kern="1200" cap="none" spc="0" baseline="0">
              <a:solidFill>
                <a:srgbClr val="FFFFFF"/>
              </a:solidFill>
              <a:uFillTx/>
              <a:latin typeface="Calibri"/>
            </a:endParaRPr>
          </a:p>
        </p:txBody>
      </p:sp>
      <p:graphicFrame>
        <p:nvGraphicFramePr>
          <p:cNvPr id="7" name="Table 42">
            <a:extLst>
              <a:ext uri="{FF2B5EF4-FFF2-40B4-BE49-F238E27FC236}">
                <a16:creationId xmlns:a16="http://schemas.microsoft.com/office/drawing/2014/main" id="{BFBE0A71-6A40-D3E5-56E2-0A6135F052E9}"/>
              </a:ext>
            </a:extLst>
          </p:cNvPr>
          <p:cNvGraphicFramePr>
            <a:graphicFrameLocks noGrp="1"/>
          </p:cNvGraphicFramePr>
          <p:nvPr/>
        </p:nvGraphicFramePr>
        <p:xfrm>
          <a:off x="7792507" y="2180240"/>
          <a:ext cx="3321722" cy="3429684"/>
        </p:xfrm>
        <a:graphic>
          <a:graphicData uri="http://schemas.openxmlformats.org/drawingml/2006/table">
            <a:tbl>
              <a:tblPr firstRow="1" bandRow="1">
                <a:effectLst/>
                <a:tableStyleId>{5C22544A-7EE6-4342-B048-85BDC9FD1C3A}</a:tableStyleId>
              </a:tblPr>
              <a:tblGrid>
                <a:gridCol w="1330708">
                  <a:extLst>
                    <a:ext uri="{9D8B030D-6E8A-4147-A177-3AD203B41FA5}">
                      <a16:colId xmlns:a16="http://schemas.microsoft.com/office/drawing/2014/main" val="4235757984"/>
                    </a:ext>
                  </a:extLst>
                </a:gridCol>
                <a:gridCol w="1991014">
                  <a:extLst>
                    <a:ext uri="{9D8B030D-6E8A-4147-A177-3AD203B41FA5}">
                      <a16:colId xmlns:a16="http://schemas.microsoft.com/office/drawing/2014/main" val="899858551"/>
                    </a:ext>
                  </a:extLst>
                </a:gridCol>
              </a:tblGrid>
              <a:tr h="764218">
                <a:tc>
                  <a:txBody>
                    <a:bodyPr/>
                    <a:lstStyle/>
                    <a:p>
                      <a:pPr lvl="0">
                        <a:lnSpc>
                          <a:spcPct val="150000"/>
                        </a:lnSpc>
                      </a:pPr>
                      <a:r>
                        <a:rPr lang="en-US" sz="1100" b="0" baseline="0">
                          <a:solidFill>
                            <a:srgbClr val="203864"/>
                          </a:solidFill>
                          <a:latin typeface="Arial" pitchFamily="34"/>
                          <a:cs typeface="Arial" pitchFamily="34"/>
                        </a:rPr>
                        <a:t>Student name:</a:t>
                      </a:r>
                      <a:endParaRPr lang="en-GB" sz="1100" b="0" baseline="0">
                        <a:solidFill>
                          <a:srgbClr val="203864"/>
                        </a:solidFill>
                        <a:latin typeface="Arial" pitchFamily="34"/>
                        <a:cs typeface="Arial" pitchFamily="34"/>
                      </a:endParaRPr>
                    </a:p>
                  </a:txBody>
                  <a:tcPr>
                    <a:solidFill>
                      <a:srgbClr val="C5E0B4"/>
                    </a:solidFill>
                  </a:tcPr>
                </a:tc>
                <a:tc>
                  <a:txBody>
                    <a:bodyPr/>
                    <a:lstStyle/>
                    <a:p>
                      <a:pPr lvl="0">
                        <a:lnSpc>
                          <a:spcPct val="150000"/>
                        </a:lnSpc>
                      </a:pPr>
                      <a:r>
                        <a:rPr lang="en-US" sz="1100" b="0" baseline="0">
                          <a:solidFill>
                            <a:srgbClr val="203864"/>
                          </a:solidFill>
                          <a:latin typeface="Arial" pitchFamily="34"/>
                          <a:cs typeface="Arial" pitchFamily="34"/>
                        </a:rPr>
                        <a:t>Yordanka Kancheva</a:t>
                      </a:r>
                      <a:endParaRPr lang="en-GB" sz="1100" b="0" baseline="0">
                        <a:solidFill>
                          <a:srgbClr val="203864"/>
                        </a:solidFill>
                        <a:latin typeface="Arial" pitchFamily="34"/>
                        <a:cs typeface="Arial" pitchFamily="34"/>
                      </a:endParaRPr>
                    </a:p>
                  </a:txBody>
                  <a:tcPr>
                    <a:solidFill>
                      <a:srgbClr val="C5E0B4"/>
                    </a:solidFill>
                  </a:tcPr>
                </a:tc>
                <a:extLst>
                  <a:ext uri="{0D108BD9-81ED-4DB2-BD59-A6C34878D82A}">
                    <a16:rowId xmlns:a16="http://schemas.microsoft.com/office/drawing/2014/main" val="716307578"/>
                  </a:ext>
                </a:extLst>
              </a:tr>
              <a:tr h="756163">
                <a:tc>
                  <a:txBody>
                    <a:bodyPr/>
                    <a:lstStyle/>
                    <a:p>
                      <a:pPr lvl="0">
                        <a:lnSpc>
                          <a:spcPct val="150000"/>
                        </a:lnSpc>
                      </a:pPr>
                      <a:r>
                        <a:rPr lang="en-US" sz="1100" b="0" baseline="0">
                          <a:solidFill>
                            <a:srgbClr val="203864"/>
                          </a:solidFill>
                          <a:latin typeface="Arial" pitchFamily="34"/>
                          <a:cs typeface="Arial" pitchFamily="34"/>
                        </a:rPr>
                        <a:t>Student number:</a:t>
                      </a:r>
                      <a:endParaRPr lang="en-GB" sz="1100" b="0" baseline="0">
                        <a:solidFill>
                          <a:srgbClr val="203864"/>
                        </a:solidFill>
                        <a:latin typeface="Arial" pitchFamily="34"/>
                        <a:cs typeface="Arial" pitchFamily="34"/>
                      </a:endParaRPr>
                    </a:p>
                  </a:txBody>
                  <a:tcPr>
                    <a:solidFill>
                      <a:srgbClr val="C5E0B4"/>
                    </a:solidFill>
                  </a:tcPr>
                </a:tc>
                <a:tc>
                  <a:txBody>
                    <a:bodyPr/>
                    <a:lstStyle/>
                    <a:p>
                      <a:pPr lvl="0">
                        <a:lnSpc>
                          <a:spcPct val="150000"/>
                        </a:lnSpc>
                      </a:pPr>
                      <a:r>
                        <a:rPr lang="en-US" sz="1100" b="0" baseline="0">
                          <a:solidFill>
                            <a:srgbClr val="203864"/>
                          </a:solidFill>
                          <a:latin typeface="Arial" pitchFamily="34"/>
                          <a:cs typeface="Arial" pitchFamily="34"/>
                        </a:rPr>
                        <a:t>2017633</a:t>
                      </a:r>
                      <a:endParaRPr lang="en-GB" sz="1100" b="0" baseline="0">
                        <a:solidFill>
                          <a:srgbClr val="203864"/>
                        </a:solidFill>
                        <a:latin typeface="Arial" pitchFamily="34"/>
                        <a:cs typeface="Arial" pitchFamily="34"/>
                      </a:endParaRPr>
                    </a:p>
                  </a:txBody>
                  <a:tcPr>
                    <a:solidFill>
                      <a:srgbClr val="C5E0B4"/>
                    </a:solidFill>
                  </a:tcPr>
                </a:tc>
                <a:extLst>
                  <a:ext uri="{0D108BD9-81ED-4DB2-BD59-A6C34878D82A}">
                    <a16:rowId xmlns:a16="http://schemas.microsoft.com/office/drawing/2014/main" val="3579328593"/>
                  </a:ext>
                </a:extLst>
              </a:tr>
              <a:tr h="1153140">
                <a:tc>
                  <a:txBody>
                    <a:bodyPr/>
                    <a:lstStyle/>
                    <a:p>
                      <a:pPr lvl="0">
                        <a:lnSpc>
                          <a:spcPct val="150000"/>
                        </a:lnSpc>
                      </a:pPr>
                      <a:r>
                        <a:rPr lang="en-US" sz="1100" b="0" baseline="0">
                          <a:solidFill>
                            <a:srgbClr val="203864"/>
                          </a:solidFill>
                          <a:latin typeface="Arial" pitchFamily="34"/>
                          <a:cs typeface="Arial" pitchFamily="34"/>
                        </a:rPr>
                        <a:t>Module name and code:</a:t>
                      </a:r>
                      <a:endParaRPr lang="en-GB" sz="1100" b="0" baseline="0">
                        <a:solidFill>
                          <a:srgbClr val="203864"/>
                        </a:solidFill>
                        <a:latin typeface="Arial" pitchFamily="34"/>
                        <a:cs typeface="Arial" pitchFamily="34"/>
                      </a:endParaRPr>
                    </a:p>
                  </a:txBody>
                  <a:tcPr marT="91440">
                    <a:solidFill>
                      <a:srgbClr val="C5E0B4"/>
                    </a:solidFill>
                  </a:tcPr>
                </a:tc>
                <a:tc>
                  <a:txBody>
                    <a:bodyPr/>
                    <a:lstStyle/>
                    <a:p>
                      <a:pPr lvl="0">
                        <a:lnSpc>
                          <a:spcPct val="150000"/>
                        </a:lnSpc>
                      </a:pPr>
                      <a:r>
                        <a:rPr lang="en-GB" sz="1100" b="0" kern="1200">
                          <a:solidFill>
                            <a:srgbClr val="203864"/>
                          </a:solidFill>
                          <a:latin typeface="Arial" pitchFamily="34"/>
                          <a:cs typeface="Arial" pitchFamily="34"/>
                        </a:rPr>
                        <a:t>Developing Relationships and Workplace Achievement</a:t>
                      </a:r>
                    </a:p>
                    <a:p>
                      <a:pPr lvl="0">
                        <a:lnSpc>
                          <a:spcPct val="150000"/>
                        </a:lnSpc>
                      </a:pPr>
                      <a:r>
                        <a:rPr lang="en-GB" sz="1100" kern="1200">
                          <a:solidFill>
                            <a:srgbClr val="203864"/>
                          </a:solidFill>
                          <a:latin typeface="Arial" pitchFamily="34"/>
                          <a:cs typeface="Arial" pitchFamily="34"/>
                        </a:rPr>
                        <a:t>BMSW 5102</a:t>
                      </a:r>
                      <a:endParaRPr lang="en-GB" sz="1100" b="0" baseline="0">
                        <a:solidFill>
                          <a:srgbClr val="203864"/>
                        </a:solidFill>
                        <a:latin typeface="Arial" pitchFamily="34"/>
                        <a:cs typeface="Arial" pitchFamily="34"/>
                      </a:endParaRPr>
                    </a:p>
                  </a:txBody>
                  <a:tcPr marT="73152">
                    <a:solidFill>
                      <a:srgbClr val="C5E0B4"/>
                    </a:solidFill>
                  </a:tcPr>
                </a:tc>
                <a:extLst>
                  <a:ext uri="{0D108BD9-81ED-4DB2-BD59-A6C34878D82A}">
                    <a16:rowId xmlns:a16="http://schemas.microsoft.com/office/drawing/2014/main" val="2099211500"/>
                  </a:ext>
                </a:extLst>
              </a:tr>
              <a:tr h="756163">
                <a:tc>
                  <a:txBody>
                    <a:bodyPr/>
                    <a:lstStyle/>
                    <a:p>
                      <a:pPr lvl="0">
                        <a:lnSpc>
                          <a:spcPct val="150000"/>
                        </a:lnSpc>
                      </a:pPr>
                      <a:r>
                        <a:rPr lang="en-US" sz="1100" b="0" baseline="0">
                          <a:solidFill>
                            <a:srgbClr val="203864"/>
                          </a:solidFill>
                          <a:latin typeface="Arial" pitchFamily="34"/>
                          <a:cs typeface="Arial" pitchFamily="34"/>
                        </a:rPr>
                        <a:t>Lecture:</a:t>
                      </a:r>
                      <a:endParaRPr lang="en-GB" sz="1100" b="0" baseline="0">
                        <a:solidFill>
                          <a:srgbClr val="203864"/>
                        </a:solidFill>
                        <a:latin typeface="Arial" pitchFamily="34"/>
                        <a:cs typeface="Arial" pitchFamily="34"/>
                      </a:endParaRPr>
                    </a:p>
                  </a:txBody>
                  <a:tcPr marT="91440">
                    <a:solidFill>
                      <a:srgbClr val="C5E0B4"/>
                    </a:solidFill>
                  </a:tcPr>
                </a:tc>
                <a:tc>
                  <a:txBody>
                    <a:bodyPr/>
                    <a:lstStyle/>
                    <a:p>
                      <a:pPr lvl="0">
                        <a:lnSpc>
                          <a:spcPct val="150000"/>
                        </a:lnSpc>
                      </a:pPr>
                      <a:r>
                        <a:rPr lang="en-GB" sz="1100" b="0" kern="1200" baseline="0">
                          <a:solidFill>
                            <a:srgbClr val="203864"/>
                          </a:solidFill>
                          <a:latin typeface="Arial" pitchFamily="34"/>
                          <a:cs typeface="Arial" pitchFamily="34"/>
                        </a:rPr>
                        <a:t>Dr. Doreen Nyaa Amundam</a:t>
                      </a:r>
                      <a:endParaRPr lang="en-GB" sz="1100" b="0" baseline="0">
                        <a:solidFill>
                          <a:srgbClr val="203864"/>
                        </a:solidFill>
                        <a:latin typeface="Arial" pitchFamily="34"/>
                        <a:cs typeface="Arial" pitchFamily="34"/>
                      </a:endParaRPr>
                    </a:p>
                  </a:txBody>
                  <a:tcPr marR="0" marT="91440">
                    <a:solidFill>
                      <a:srgbClr val="C5E0B4"/>
                    </a:solidFill>
                  </a:tcPr>
                </a:tc>
                <a:extLst>
                  <a:ext uri="{0D108BD9-81ED-4DB2-BD59-A6C34878D82A}">
                    <a16:rowId xmlns:a16="http://schemas.microsoft.com/office/drawing/2014/main" val="836244423"/>
                  </a:ext>
                </a:extLst>
              </a:tr>
            </a:tbl>
          </a:graphicData>
        </a:graphic>
      </p:graphicFrame>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1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4D8600-080D-C55D-0333-163B06C79779}"/>
              </a:ext>
            </a:extLst>
          </p:cNvPr>
          <p:cNvSpPr txBox="1">
            <a:spLocks noGrp="1"/>
          </p:cNvSpPr>
          <p:nvPr>
            <p:ph type="title"/>
          </p:nvPr>
        </p:nvSpPr>
        <p:spPr>
          <a:xfrm>
            <a:off x="0" y="0"/>
            <a:ext cx="6078684" cy="1972717"/>
          </a:xfrm>
          <a:solidFill>
            <a:srgbClr val="1F4E79"/>
          </a:solidFill>
        </p:spPr>
        <p:txBody>
          <a:bodyPr tIns="548640" anchor="ctr" anchorCtr="1">
            <a:noAutofit/>
          </a:bodyPr>
          <a:lstStyle/>
          <a:p>
            <a:pPr lvl="0" algn="ctr">
              <a:lnSpc>
                <a:spcPct val="150000"/>
              </a:lnSpc>
            </a:pPr>
            <a:r>
              <a:rPr lang="en-US" sz="3000">
                <a:solidFill>
                  <a:srgbClr val="DAE3F3"/>
                </a:solidFill>
                <a:latin typeface="Arial" pitchFamily="34"/>
                <a:cs typeface="Arial" pitchFamily="34"/>
              </a:rPr>
              <a:t>Welcome to the presentation: Motivation in the Workplace!</a:t>
            </a:r>
            <a:endParaRPr lang="en-GB" sz="3000">
              <a:solidFill>
                <a:srgbClr val="DAE3F3"/>
              </a:solidFill>
              <a:latin typeface="Arial" pitchFamily="34"/>
              <a:cs typeface="Arial" pitchFamily="34"/>
            </a:endParaRPr>
          </a:p>
        </p:txBody>
      </p:sp>
      <p:pic>
        <p:nvPicPr>
          <p:cNvPr id="3" name="Content Placeholder 32" descr="A picture containing cartoon, animated cartoon, illustration, clipart&#10;&#10;Description automatically generated">
            <a:extLst>
              <a:ext uri="{FF2B5EF4-FFF2-40B4-BE49-F238E27FC236}">
                <a16:creationId xmlns:a16="http://schemas.microsoft.com/office/drawing/2014/main" id="{22301C3E-ED52-64F2-D7D9-FB3562D8755D}"/>
              </a:ext>
            </a:extLst>
          </p:cNvPr>
          <p:cNvPicPr>
            <a:picLocks noGrp="1" noChangeAspect="1"/>
          </p:cNvPicPr>
          <p:nvPr>
            <p:ph idx="1"/>
          </p:nvPr>
        </p:nvPicPr>
        <p:blipFill>
          <a:blip r:embed="rId2"/>
          <a:stretch>
            <a:fillRect/>
          </a:stretch>
        </p:blipFill>
        <p:spPr>
          <a:xfrm>
            <a:off x="6096003" y="2057400"/>
            <a:ext cx="6096003" cy="4800600"/>
          </a:xfrm>
          <a:solidFill>
            <a:srgbClr val="203864"/>
          </a:solidFill>
        </p:spPr>
      </p:pic>
      <p:sp>
        <p:nvSpPr>
          <p:cNvPr id="4" name="Text Placeholder 3">
            <a:extLst>
              <a:ext uri="{FF2B5EF4-FFF2-40B4-BE49-F238E27FC236}">
                <a16:creationId xmlns:a16="http://schemas.microsoft.com/office/drawing/2014/main" id="{C18FB063-E90A-6424-0028-4D009A5175FE}"/>
              </a:ext>
            </a:extLst>
          </p:cNvPr>
          <p:cNvSpPr txBox="1">
            <a:spLocks noGrp="1"/>
          </p:cNvSpPr>
          <p:nvPr>
            <p:ph type="body" idx="2"/>
          </p:nvPr>
        </p:nvSpPr>
        <p:spPr>
          <a:xfrm>
            <a:off x="0" y="2057400"/>
            <a:ext cx="6096003" cy="4800600"/>
          </a:xfrm>
          <a:solidFill>
            <a:srgbClr val="FFD966"/>
          </a:solidFill>
        </p:spPr>
        <p:txBody>
          <a:bodyPr/>
          <a:lstStyle/>
          <a:p>
            <a:pPr marL="285750" lvl="0" indent="-285750">
              <a:lnSpc>
                <a:spcPct val="150000"/>
              </a:lnSpc>
              <a:buFont typeface="Wingdings" pitchFamily="2"/>
              <a:buChar char="q"/>
            </a:pPr>
            <a:r>
              <a:rPr lang="en-US" sz="1100">
                <a:solidFill>
                  <a:srgbClr val="203864"/>
                </a:solidFill>
                <a:latin typeface="Arial" pitchFamily="34"/>
                <a:cs typeface="Arial" pitchFamily="34"/>
              </a:rPr>
              <a:t>Introduction: Human resource personnel at GXO Logistic Inc.</a:t>
            </a:r>
          </a:p>
          <a:p>
            <a:pPr marL="285750" lvl="0" indent="-285750">
              <a:lnSpc>
                <a:spcPct val="150000"/>
              </a:lnSpc>
              <a:buFont typeface="Wingdings" pitchFamily="2"/>
              <a:buChar char="q"/>
            </a:pPr>
            <a:r>
              <a:rPr lang="en-US" sz="1100">
                <a:solidFill>
                  <a:srgbClr val="203864"/>
                </a:solidFill>
                <a:latin typeface="Arial" pitchFamily="34"/>
                <a:cs typeface="Arial" pitchFamily="34"/>
              </a:rPr>
              <a:t>Brief overview of the topics to be covered:</a:t>
            </a:r>
          </a:p>
          <a:p>
            <a:pPr marL="914400" lvl="1">
              <a:lnSpc>
                <a:spcPct val="150000"/>
              </a:lnSpc>
              <a:buFont typeface="Calibri Light"/>
              <a:buAutoNum type="arabicPeriod"/>
            </a:pPr>
            <a:r>
              <a:rPr lang="en-US" sz="1100">
                <a:solidFill>
                  <a:srgbClr val="203864"/>
                </a:solidFill>
                <a:latin typeface="Arial" pitchFamily="34"/>
                <a:cs typeface="Arial" pitchFamily="34"/>
              </a:rPr>
              <a:t>The meaning of motivation</a:t>
            </a:r>
          </a:p>
          <a:p>
            <a:pPr marL="914400" lvl="1">
              <a:lnSpc>
                <a:spcPct val="150000"/>
              </a:lnSpc>
              <a:buFont typeface="Calibri Light"/>
              <a:buAutoNum type="arabicPeriod"/>
            </a:pPr>
            <a:r>
              <a:rPr lang="en-US" sz="1100">
                <a:solidFill>
                  <a:srgbClr val="203864"/>
                </a:solidFill>
                <a:latin typeface="Arial" pitchFamily="34"/>
                <a:cs typeface="Arial" pitchFamily="34"/>
              </a:rPr>
              <a:t>Types of motivation</a:t>
            </a:r>
          </a:p>
          <a:p>
            <a:pPr marL="914400" lvl="1">
              <a:lnSpc>
                <a:spcPct val="150000"/>
              </a:lnSpc>
              <a:buFont typeface="Calibri Light"/>
              <a:buAutoNum type="arabicPeriod"/>
            </a:pPr>
            <a:r>
              <a:rPr lang="en-US" sz="1100">
                <a:solidFill>
                  <a:srgbClr val="203864"/>
                </a:solidFill>
                <a:latin typeface="Arial" pitchFamily="34"/>
                <a:cs typeface="Arial" pitchFamily="34"/>
              </a:rPr>
              <a:t>Motivation theories </a:t>
            </a:r>
          </a:p>
          <a:p>
            <a:pPr marL="914400" lvl="1">
              <a:lnSpc>
                <a:spcPct val="150000"/>
              </a:lnSpc>
              <a:buFont typeface="Calibri Light"/>
              <a:buAutoNum type="arabicPeriod"/>
            </a:pPr>
            <a:r>
              <a:rPr lang="en-US" sz="1100">
                <a:solidFill>
                  <a:srgbClr val="203864"/>
                </a:solidFill>
                <a:latin typeface="Arial" pitchFamily="34"/>
                <a:cs typeface="Arial" pitchFamily="34"/>
              </a:rPr>
              <a:t>Critical evaluation and indicating the type which motivates mostly the presenter (examples)</a:t>
            </a:r>
            <a:endParaRPr lang="en-GB" sz="1100">
              <a:solidFill>
                <a:srgbClr val="203864"/>
              </a:solidFill>
              <a:latin typeface="Arial" pitchFamily="34"/>
              <a:cs typeface="Arial" pitchFamily="34"/>
            </a:endParaRPr>
          </a:p>
        </p:txBody>
      </p:sp>
      <p:sp>
        <p:nvSpPr>
          <p:cNvPr id="5" name="TextBox 33">
            <a:extLst>
              <a:ext uri="{FF2B5EF4-FFF2-40B4-BE49-F238E27FC236}">
                <a16:creationId xmlns:a16="http://schemas.microsoft.com/office/drawing/2014/main" id="{17A246B6-CBCD-2C41-28EA-46C7EC99D584}"/>
              </a:ext>
            </a:extLst>
          </p:cNvPr>
          <p:cNvSpPr txBox="1"/>
          <p:nvPr/>
        </p:nvSpPr>
        <p:spPr>
          <a:xfrm>
            <a:off x="9590812" y="5868984"/>
            <a:ext cx="1132612" cy="646334"/>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203864"/>
                </a:solidFill>
                <a:uFillTx/>
                <a:latin typeface="Calibri"/>
              </a:rPr>
              <a:t>I </a:t>
            </a:r>
            <a:r>
              <a:rPr lang="en-US" sz="1800" b="0" i="0" u="none" strike="noStrike" kern="1200" cap="none" spc="0" baseline="0">
                <a:solidFill>
                  <a:srgbClr val="C00000"/>
                </a:solidFill>
                <a:uFillTx/>
                <a:latin typeface="Calibri"/>
              </a:rPr>
              <a:t>love</a:t>
            </a:r>
            <a:r>
              <a:rPr lang="en-US" sz="1800" b="0" i="0" u="none" strike="noStrike" kern="1200" cap="none" spc="0" baseline="0">
                <a:solidFill>
                  <a:srgbClr val="203864"/>
                </a:solidFill>
                <a:uFillTx/>
                <a:latin typeface="Calibri"/>
              </a:rPr>
              <a:t> </a:t>
            </a:r>
            <a:r>
              <a:rPr lang="en-US" sz="1800" b="0" i="0" u="none" strike="noStrike" kern="1200" cap="none" spc="0" baseline="0">
                <a:solidFill>
                  <a:srgbClr val="203864"/>
                </a:solidFill>
                <a:uFillTx/>
                <a:latin typeface="Arial" pitchFamily="34"/>
                <a:cs typeface="Arial" pitchFamily="34"/>
              </a:rPr>
              <a:t>my</a:t>
            </a:r>
            <a:r>
              <a:rPr lang="en-US" sz="1800" b="0" i="0" u="none" strike="noStrike" kern="1200" cap="none" spc="0" baseline="0">
                <a:solidFill>
                  <a:srgbClr val="203864"/>
                </a:solidFill>
                <a:uFillTx/>
                <a:latin typeface="Calibri"/>
              </a:rPr>
              <a:t> Job!</a:t>
            </a:r>
            <a:endParaRPr lang="en-GB" sz="1800" b="0" i="0" u="none" strike="noStrike" kern="1200" cap="none" spc="0" baseline="0">
              <a:solidFill>
                <a:srgbClr val="203864"/>
              </a:solidFill>
              <a:uFillTx/>
              <a:latin typeface="Calibri"/>
            </a:endParaRPr>
          </a:p>
        </p:txBody>
      </p:sp>
      <p:sp>
        <p:nvSpPr>
          <p:cNvPr id="6" name="TextBox 34">
            <a:extLst>
              <a:ext uri="{FF2B5EF4-FFF2-40B4-BE49-F238E27FC236}">
                <a16:creationId xmlns:a16="http://schemas.microsoft.com/office/drawing/2014/main" id="{9B401CEA-72FC-8623-D6A9-02F28795CDB6}"/>
              </a:ext>
            </a:extLst>
          </p:cNvPr>
          <p:cNvSpPr txBox="1"/>
          <p:nvPr/>
        </p:nvSpPr>
        <p:spPr>
          <a:xfrm>
            <a:off x="6078684" y="0"/>
            <a:ext cx="6113321" cy="1972717"/>
          </a:xfrm>
          <a:prstGeom prst="rect">
            <a:avLst/>
          </a:prstGeom>
          <a:solidFill>
            <a:srgbClr val="1F4E79"/>
          </a:solidFill>
          <a:ln cap="flat">
            <a:noFill/>
          </a:ln>
        </p:spPr>
        <p:txBody>
          <a:bodyPr vert="horz" wrap="square" lIns="91440" tIns="822960" rIns="91440" bIns="45720" anchor="t" anchorCtr="1" compatLnSpc="1">
            <a:spAutoFit/>
          </a:bodyPr>
          <a:lstStyle/>
          <a:p>
            <a:pPr marL="0" marR="0" lvl="0" indent="0" algn="ctr"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sz="1650" b="0" i="0" u="none" strike="noStrike" kern="1200" cap="none" spc="0" baseline="0">
                <a:solidFill>
                  <a:srgbClr val="DEEBF7"/>
                </a:solidFill>
                <a:uFillTx/>
                <a:latin typeface="Arial" pitchFamily="34"/>
                <a:cs typeface="Arial" pitchFamily="34"/>
              </a:rPr>
              <a:t>“Motivation is what gets you started. </a:t>
            </a:r>
            <a:r>
              <a:rPr lang="en-US" sz="1650" b="0" i="0" u="none" strike="noStrike" kern="0" cap="none" spc="0" baseline="0">
                <a:solidFill>
                  <a:srgbClr val="DEEBF7"/>
                </a:solidFill>
                <a:uFillTx/>
                <a:latin typeface="Arial" pitchFamily="34"/>
                <a:cs typeface="Arial" pitchFamily="34"/>
              </a:rPr>
              <a:t>H</a:t>
            </a:r>
            <a:r>
              <a:rPr lang="en-US" sz="1650" b="0" i="0" u="none" strike="noStrike" kern="1200" cap="none" spc="0" baseline="0">
                <a:solidFill>
                  <a:srgbClr val="DEEBF7"/>
                </a:solidFill>
                <a:uFillTx/>
                <a:latin typeface="Arial" pitchFamily="34"/>
                <a:cs typeface="Arial" pitchFamily="34"/>
              </a:rPr>
              <a:t>abit is what keeps you going !”</a:t>
            </a:r>
          </a:p>
          <a:p>
            <a:pPr marL="0" marR="0" lvl="0" indent="0" algn="r"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sz="1650" b="0" i="0" u="none" strike="noStrike" kern="1200" cap="none" spc="0" baseline="0">
                <a:solidFill>
                  <a:srgbClr val="DEEBF7"/>
                </a:solidFill>
                <a:uFillTx/>
                <a:latin typeface="Arial" pitchFamily="34"/>
                <a:cs typeface="Arial" pitchFamily="34"/>
              </a:rPr>
              <a:t>Jim Ryun</a:t>
            </a:r>
            <a:endParaRPr lang="en-GB" sz="1650" b="0" i="0" u="none" strike="noStrike" kern="1200" cap="none" spc="0" baseline="0">
              <a:solidFill>
                <a:srgbClr val="DEEBF7"/>
              </a:solidFill>
              <a:uFillTx/>
              <a:latin typeface="Arial" pitchFamily="34"/>
              <a:cs typeface="Arial" pitchFamily="34"/>
            </a:endParaRPr>
          </a:p>
        </p:txBody>
      </p:sp>
      <p:sp>
        <p:nvSpPr>
          <p:cNvPr id="7" name="TextBox 35">
            <a:extLst>
              <a:ext uri="{FF2B5EF4-FFF2-40B4-BE49-F238E27FC236}">
                <a16:creationId xmlns:a16="http://schemas.microsoft.com/office/drawing/2014/main" id="{26CD0551-CAEF-777F-1AA1-3BF084F14C5A}"/>
              </a:ext>
            </a:extLst>
          </p:cNvPr>
          <p:cNvSpPr txBox="1"/>
          <p:nvPr/>
        </p:nvSpPr>
        <p:spPr>
          <a:xfrm>
            <a:off x="7500219" y="6007479"/>
            <a:ext cx="1428594" cy="369335"/>
          </a:xfrm>
          <a:prstGeom prst="rect">
            <a:avLst/>
          </a:prstGeom>
          <a:noFill/>
          <a:ln cap="flat">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203864"/>
                </a:solidFill>
                <a:uFillTx/>
                <a:latin typeface="Arial" pitchFamily="34"/>
                <a:cs typeface="Arial" pitchFamily="34"/>
              </a:rPr>
              <a:t>I </a:t>
            </a:r>
            <a:r>
              <a:rPr lang="en-US" sz="1800" b="0" i="0" u="none" strike="noStrike" kern="1200" cap="none" spc="0" baseline="0">
                <a:solidFill>
                  <a:srgbClr val="C00000"/>
                </a:solidFill>
                <a:uFillTx/>
                <a:latin typeface="Arial" pitchFamily="34"/>
                <a:cs typeface="Arial" pitchFamily="34"/>
              </a:rPr>
              <a:t>can’t</a:t>
            </a:r>
            <a:r>
              <a:rPr lang="en-US" sz="1800" b="0" i="0" u="none" strike="noStrike" kern="1200" cap="none" spc="0" baseline="0">
                <a:solidFill>
                  <a:srgbClr val="203864"/>
                </a:solidFill>
                <a:uFillTx/>
                <a:latin typeface="Arial" pitchFamily="34"/>
                <a:cs typeface="Arial" pitchFamily="34"/>
              </a:rPr>
              <a:t> do it !</a:t>
            </a:r>
            <a:endParaRPr lang="en-GB" sz="1800" b="0" i="0" u="none" strike="noStrike" kern="1200" cap="none" spc="0" baseline="0">
              <a:solidFill>
                <a:srgbClr val="203864"/>
              </a:solidFill>
              <a:uFillTx/>
              <a:latin typeface="Arial" pitchFamily="34"/>
              <a:cs typeface="Arial" pitchFamily="34"/>
            </a:endParaRPr>
          </a:p>
        </p:txBody>
      </p:sp>
      <p:sp>
        <p:nvSpPr>
          <p:cNvPr id="8" name="TextBox 7">
            <a:extLst>
              <a:ext uri="{FF2B5EF4-FFF2-40B4-BE49-F238E27FC236}">
                <a16:creationId xmlns:a16="http://schemas.microsoft.com/office/drawing/2014/main" id="{5E0EB862-D68E-3E92-8D5F-83184D394FF1}"/>
              </a:ext>
            </a:extLst>
          </p:cNvPr>
          <p:cNvSpPr txBox="1"/>
          <p:nvPr/>
        </p:nvSpPr>
        <p:spPr>
          <a:xfrm>
            <a:off x="11007062" y="6637858"/>
            <a:ext cx="1184943" cy="261609"/>
          </a:xfrm>
          <a:prstGeom prst="rect">
            <a:avLst/>
          </a:prstGeom>
          <a:noFill/>
          <a:ln cap="flat">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100" b="0" i="0" u="none" strike="noStrike" kern="1200" cap="none" spc="0" baseline="0">
                <a:solidFill>
                  <a:srgbClr val="203864"/>
                </a:solidFill>
                <a:uFillTx/>
                <a:latin typeface="Arial" pitchFamily="34"/>
                <a:cs typeface="Arial" pitchFamily="34"/>
              </a:rPr>
              <a:t>Source: Internet</a:t>
            </a:r>
            <a:endParaRPr lang="en-GB" sz="1100" b="0" i="0" u="none" strike="noStrike" kern="1200" cap="none" spc="0" baseline="0">
              <a:solidFill>
                <a:srgbClr val="203864"/>
              </a:solidFill>
              <a:uFillTx/>
              <a:latin typeface="Arial" pitchFamily="34"/>
              <a:cs typeface="Arial" pitchFamily="34"/>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15">
    <p:bg>
      <p:bgPr>
        <a:solidFill>
          <a:srgbClr val="FFFFFF"/>
        </a:solidFill>
        <a:effectLst/>
      </p:bgPr>
    </p:bg>
    <p:spTree>
      <p:nvGrpSpPr>
        <p:cNvPr id="1" name=""/>
        <p:cNvGrpSpPr/>
        <p:nvPr/>
      </p:nvGrpSpPr>
      <p:grpSpPr>
        <a:xfrm>
          <a:off x="0" y="0"/>
          <a:ext cx="0" cy="0"/>
          <a:chOff x="0" y="0"/>
          <a:chExt cx="0" cy="0"/>
        </a:xfrm>
      </p:grpSpPr>
      <p:sp>
        <p:nvSpPr>
          <p:cNvPr id="2" name="Rectangle 8">
            <a:extLst>
              <a:ext uri="{FF2B5EF4-FFF2-40B4-BE49-F238E27FC236}">
                <a16:creationId xmlns:a16="http://schemas.microsoft.com/office/drawing/2014/main" id="{B7F151E7-A7CB-2CAB-D5C6-EA162407CE03}"/>
              </a:ext>
            </a:extLst>
          </p:cNvPr>
          <p:cNvSpPr>
            <a:spLocks noMove="1" noResize="1"/>
          </p:cNvSpPr>
          <p:nvPr/>
        </p:nvSpPr>
        <p:spPr>
          <a:xfrm>
            <a:off x="0" y="0"/>
            <a:ext cx="12191996"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Rectangle 10">
            <a:extLst>
              <a:ext uri="{FF2B5EF4-FFF2-40B4-BE49-F238E27FC236}">
                <a16:creationId xmlns:a16="http://schemas.microsoft.com/office/drawing/2014/main" id="{7DD96F11-8234-D19A-2032-69778B08306A}"/>
              </a:ext>
            </a:extLst>
          </p:cNvPr>
          <p:cNvSpPr>
            <a:spLocks noMove="1" noResize="1"/>
          </p:cNvSpPr>
          <p:nvPr/>
        </p:nvSpPr>
        <p:spPr>
          <a:xfrm rot="5399996" flipH="1">
            <a:off x="-1417631" y="1417558"/>
            <a:ext cx="6875821" cy="4040742"/>
          </a:xfrm>
          <a:prstGeom prst="rect">
            <a:avLst/>
          </a:prstGeom>
          <a:gradFill>
            <a:gsLst>
              <a:gs pos="0">
                <a:srgbClr val="000000"/>
              </a:gs>
              <a:gs pos="100000">
                <a:srgbClr val="2F5597"/>
              </a:gs>
            </a:gsLst>
            <a:lin ang="18600000"/>
          </a:gra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4" name="Rectangle 12">
            <a:extLst>
              <a:ext uri="{FF2B5EF4-FFF2-40B4-BE49-F238E27FC236}">
                <a16:creationId xmlns:a16="http://schemas.microsoft.com/office/drawing/2014/main" id="{3AEE26D4-8385-C3ED-2F34-60FD7BF799A7}"/>
              </a:ext>
            </a:extLst>
          </p:cNvPr>
          <p:cNvSpPr>
            <a:spLocks noMove="1" noResize="1"/>
          </p:cNvSpPr>
          <p:nvPr/>
        </p:nvSpPr>
        <p:spPr>
          <a:xfrm rot="16200004">
            <a:off x="-159540" y="2659400"/>
            <a:ext cx="4355598" cy="4040742"/>
          </a:xfrm>
          <a:prstGeom prst="rect">
            <a:avLst/>
          </a:prstGeom>
          <a:gradFill>
            <a:gsLst>
              <a:gs pos="0">
                <a:srgbClr val="4472C4">
                  <a:alpha val="50000"/>
                </a:srgbClr>
              </a:gs>
              <a:gs pos="100000">
                <a:srgbClr val="203864">
                  <a:alpha val="0"/>
                </a:srgbClr>
              </a:gs>
            </a:gsLst>
            <a:lin ang="11400000"/>
          </a:gra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5" name="Picture 4" descr="Puzzle pieces">
            <a:extLst>
              <a:ext uri="{FF2B5EF4-FFF2-40B4-BE49-F238E27FC236}">
                <a16:creationId xmlns:a16="http://schemas.microsoft.com/office/drawing/2014/main" id="{79EB5F78-16C5-2238-EA94-5DAE4C6D1024}"/>
              </a:ext>
            </a:extLst>
          </p:cNvPr>
          <p:cNvPicPr>
            <a:picLocks noChangeAspect="1"/>
          </p:cNvPicPr>
          <p:nvPr/>
        </p:nvPicPr>
        <p:blipFill>
          <a:blip r:embed="rId3"/>
          <a:srcRect l="14349" r="6731"/>
          <a:stretch>
            <a:fillRect/>
          </a:stretch>
        </p:blipFill>
        <p:spPr>
          <a:xfrm>
            <a:off x="4143246" y="0"/>
            <a:ext cx="8484196" cy="6883530"/>
          </a:xfrm>
          <a:prstGeom prst="rect">
            <a:avLst/>
          </a:prstGeom>
          <a:solidFill>
            <a:srgbClr val="DAE3F3"/>
          </a:solidFill>
          <a:ln cap="flat">
            <a:noFill/>
          </a:ln>
        </p:spPr>
      </p:pic>
      <p:sp>
        <p:nvSpPr>
          <p:cNvPr id="6" name="Freeform: Shape 14">
            <a:extLst>
              <a:ext uri="{FF2B5EF4-FFF2-40B4-BE49-F238E27FC236}">
                <a16:creationId xmlns:a16="http://schemas.microsoft.com/office/drawing/2014/main" id="{CA42F610-6032-EDF9-D27F-AF8793F81C40}"/>
              </a:ext>
            </a:extLst>
          </p:cNvPr>
          <p:cNvSpPr>
            <a:spLocks noMove="1" noResize="1"/>
          </p:cNvSpPr>
          <p:nvPr/>
        </p:nvSpPr>
        <p:spPr>
          <a:xfrm rot="6097841">
            <a:off x="-747358" y="1201312"/>
            <a:ext cx="4808299" cy="4088666"/>
          </a:xfrm>
          <a:custGeom>
            <a:avLst/>
            <a:gdLst>
              <a:gd name="f0" fmla="val 10800000"/>
              <a:gd name="f1" fmla="val 5400000"/>
              <a:gd name="f2" fmla="val 180"/>
              <a:gd name="f3" fmla="val w"/>
              <a:gd name="f4" fmla="val h"/>
              <a:gd name="f5" fmla="val 0"/>
              <a:gd name="f6" fmla="val 4808302"/>
              <a:gd name="f7" fmla="val 4088666"/>
              <a:gd name="f8" fmla="val 48844"/>
              <a:gd name="f9" fmla="val 2888671"/>
              <a:gd name="f10" fmla="val 16818"/>
              <a:gd name="f11" fmla="val 2732167"/>
              <a:gd name="f12" fmla="val 2570123"/>
              <a:gd name="f13" fmla="val 2404151"/>
              <a:gd name="f14" fmla="val 1076375"/>
              <a:gd name="f15" fmla="val 3731927"/>
              <a:gd name="f16" fmla="val 2653109"/>
              <a:gd name="f17" fmla="val 4770461"/>
              <a:gd name="f18" fmla="val 2893229"/>
              <a:gd name="f19" fmla="val 4700216"/>
              <a:gd name="f20" fmla="val 3119072"/>
              <a:gd name="f21" fmla="val 4643143"/>
              <a:gd name="f22" fmla="val 3275009"/>
              <a:gd name="f23" fmla="val 690093"/>
              <a:gd name="f24" fmla="val 548991"/>
              <a:gd name="f25" fmla="val 3933414"/>
              <a:gd name="f26" fmla="val 304015"/>
              <a:gd name="f27" fmla="val 3636572"/>
              <a:gd name="f28" fmla="val 128908"/>
              <a:gd name="f29" fmla="val 3279932"/>
              <a:gd name="f30" fmla="+- 0 0 -90"/>
              <a:gd name="f31" fmla="*/ f3 1 4808302"/>
              <a:gd name="f32" fmla="*/ f4 1 4088666"/>
              <a:gd name="f33" fmla="+- f7 0 f5"/>
              <a:gd name="f34" fmla="+- f6 0 f5"/>
              <a:gd name="f35" fmla="*/ f30 f0 1"/>
              <a:gd name="f36" fmla="*/ f34 1 4808302"/>
              <a:gd name="f37" fmla="*/ f33 1 4088666"/>
              <a:gd name="f38" fmla="*/ 48844 f34 1"/>
              <a:gd name="f39" fmla="*/ 2888671 f33 1"/>
              <a:gd name="f40" fmla="*/ 0 f34 1"/>
              <a:gd name="f41" fmla="*/ 2404151 f33 1"/>
              <a:gd name="f42" fmla="*/ 2404151 f34 1"/>
              <a:gd name="f43" fmla="*/ 0 f33 1"/>
              <a:gd name="f44" fmla="*/ 4808302 f34 1"/>
              <a:gd name="f45" fmla="*/ 4700216 f34 1"/>
              <a:gd name="f46" fmla="*/ 3119072 f33 1"/>
              <a:gd name="f47" fmla="*/ 4643143 f34 1"/>
              <a:gd name="f48" fmla="*/ 3275009 f33 1"/>
              <a:gd name="f49" fmla="*/ 690093 f34 1"/>
              <a:gd name="f50" fmla="*/ 4088666 f33 1"/>
              <a:gd name="f51" fmla="*/ 548991 f34 1"/>
              <a:gd name="f52" fmla="*/ 3933414 f33 1"/>
              <a:gd name="f53" fmla="*/ f35 1 f2"/>
              <a:gd name="f54" fmla="*/ f38 1 4808302"/>
              <a:gd name="f55" fmla="*/ f39 1 4088666"/>
              <a:gd name="f56" fmla="*/ f40 1 4808302"/>
              <a:gd name="f57" fmla="*/ f41 1 4088666"/>
              <a:gd name="f58" fmla="*/ f42 1 4808302"/>
              <a:gd name="f59" fmla="*/ f43 1 4088666"/>
              <a:gd name="f60" fmla="*/ f44 1 4808302"/>
              <a:gd name="f61" fmla="*/ f45 1 4808302"/>
              <a:gd name="f62" fmla="*/ f46 1 4088666"/>
              <a:gd name="f63" fmla="*/ f47 1 4808302"/>
              <a:gd name="f64" fmla="*/ f48 1 4088666"/>
              <a:gd name="f65" fmla="*/ f49 1 4808302"/>
              <a:gd name="f66" fmla="*/ f50 1 4088666"/>
              <a:gd name="f67" fmla="*/ f51 1 4808302"/>
              <a:gd name="f68" fmla="*/ f52 1 4088666"/>
              <a:gd name="f69" fmla="*/ f5 1 f36"/>
              <a:gd name="f70" fmla="*/ f6 1 f36"/>
              <a:gd name="f71" fmla="*/ f5 1 f37"/>
              <a:gd name="f72" fmla="*/ f7 1 f37"/>
              <a:gd name="f73" fmla="+- f53 0 f1"/>
              <a:gd name="f74" fmla="*/ f54 1 f36"/>
              <a:gd name="f75" fmla="*/ f55 1 f37"/>
              <a:gd name="f76" fmla="*/ f56 1 f36"/>
              <a:gd name="f77" fmla="*/ f57 1 f37"/>
              <a:gd name="f78" fmla="*/ f58 1 f36"/>
              <a:gd name="f79" fmla="*/ f59 1 f37"/>
              <a:gd name="f80" fmla="*/ f60 1 f36"/>
              <a:gd name="f81" fmla="*/ f61 1 f36"/>
              <a:gd name="f82" fmla="*/ f62 1 f37"/>
              <a:gd name="f83" fmla="*/ f63 1 f36"/>
              <a:gd name="f84" fmla="*/ f64 1 f37"/>
              <a:gd name="f85" fmla="*/ f65 1 f36"/>
              <a:gd name="f86" fmla="*/ f66 1 f37"/>
              <a:gd name="f87" fmla="*/ f67 1 f36"/>
              <a:gd name="f88" fmla="*/ f68 1 f37"/>
              <a:gd name="f89" fmla="*/ f69 f31 1"/>
              <a:gd name="f90" fmla="*/ f70 f31 1"/>
              <a:gd name="f91" fmla="*/ f72 f32 1"/>
              <a:gd name="f92" fmla="*/ f71 f32 1"/>
              <a:gd name="f93" fmla="*/ f74 f31 1"/>
              <a:gd name="f94" fmla="*/ f75 f32 1"/>
              <a:gd name="f95" fmla="*/ f76 f31 1"/>
              <a:gd name="f96" fmla="*/ f77 f32 1"/>
              <a:gd name="f97" fmla="*/ f78 f31 1"/>
              <a:gd name="f98" fmla="*/ f79 f32 1"/>
              <a:gd name="f99" fmla="*/ f80 f31 1"/>
              <a:gd name="f100" fmla="*/ f81 f31 1"/>
              <a:gd name="f101" fmla="*/ f82 f32 1"/>
              <a:gd name="f102" fmla="*/ f83 f31 1"/>
              <a:gd name="f103" fmla="*/ f84 f32 1"/>
              <a:gd name="f104" fmla="*/ f85 f31 1"/>
              <a:gd name="f105" fmla="*/ f86 f32 1"/>
              <a:gd name="f106" fmla="*/ f87 f31 1"/>
              <a:gd name="f107" fmla="*/ f88 f32 1"/>
            </a:gdLst>
            <a:ahLst/>
            <a:cxnLst>
              <a:cxn ang="3cd4">
                <a:pos x="hc" y="t"/>
              </a:cxn>
              <a:cxn ang="0">
                <a:pos x="r" y="vc"/>
              </a:cxn>
              <a:cxn ang="cd4">
                <a:pos x="hc" y="b"/>
              </a:cxn>
              <a:cxn ang="cd2">
                <a:pos x="l" y="vc"/>
              </a:cxn>
              <a:cxn ang="f73">
                <a:pos x="f93" y="f94"/>
              </a:cxn>
              <a:cxn ang="f73">
                <a:pos x="f95" y="f96"/>
              </a:cxn>
              <a:cxn ang="f73">
                <a:pos x="f97" y="f98"/>
              </a:cxn>
              <a:cxn ang="f73">
                <a:pos x="f99" y="f96"/>
              </a:cxn>
              <a:cxn ang="f73">
                <a:pos x="f100" y="f101"/>
              </a:cxn>
              <a:cxn ang="f73">
                <a:pos x="f102" y="f103"/>
              </a:cxn>
              <a:cxn ang="f73">
                <a:pos x="f104" y="f105"/>
              </a:cxn>
              <a:cxn ang="f73">
                <a:pos x="f106" y="f107"/>
              </a:cxn>
              <a:cxn ang="f73">
                <a:pos x="f93" y="f94"/>
              </a:cxn>
            </a:cxnLst>
            <a:rect l="f89" t="f92" r="f90" b="f91"/>
            <a:pathLst>
              <a:path w="4808302" h="4088666">
                <a:moveTo>
                  <a:pt x="f8" y="f9"/>
                </a:moveTo>
                <a:cubicBezTo>
                  <a:pt x="f10" y="f11"/>
                  <a:pt x="f5" y="f12"/>
                  <a:pt x="f5" y="f13"/>
                </a:cubicBezTo>
                <a:cubicBezTo>
                  <a:pt x="f5" y="f14"/>
                  <a:pt x="f14" y="f5"/>
                  <a:pt x="f13" y="f5"/>
                </a:cubicBezTo>
                <a:cubicBezTo>
                  <a:pt x="f15" y="f5"/>
                  <a:pt x="f6" y="f14"/>
                  <a:pt x="f6" y="f13"/>
                </a:cubicBezTo>
                <a:cubicBezTo>
                  <a:pt x="f6" y="f16"/>
                  <a:pt x="f17" y="f18"/>
                  <a:pt x="f19" y="f20"/>
                </a:cubicBezTo>
                <a:lnTo>
                  <a:pt x="f21" y="f22"/>
                </a:lnTo>
                <a:lnTo>
                  <a:pt x="f23" y="f7"/>
                </a:lnTo>
                <a:lnTo>
                  <a:pt x="f24" y="f25"/>
                </a:lnTo>
                <a:cubicBezTo>
                  <a:pt x="f26" y="f27"/>
                  <a:pt x="f28" y="f29"/>
                  <a:pt x="f8" y="f9"/>
                </a:cubicBezTo>
                <a:close/>
              </a:path>
            </a:pathLst>
          </a:custGeom>
          <a:gradFill>
            <a:gsLst>
              <a:gs pos="0">
                <a:srgbClr val="8FAADC">
                  <a:alpha val="0"/>
                </a:srgbClr>
              </a:gs>
              <a:gs pos="100000">
                <a:srgbClr val="2F5597">
                  <a:alpha val="26000"/>
                </a:srgbClr>
              </a:gs>
            </a:gsLst>
            <a:lin ang="16800000"/>
          </a:gra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7" name="Title 1">
            <a:extLst>
              <a:ext uri="{FF2B5EF4-FFF2-40B4-BE49-F238E27FC236}">
                <a16:creationId xmlns:a16="http://schemas.microsoft.com/office/drawing/2014/main" id="{16BBF3C8-7DFE-E608-B774-2CBF6128CAC2}"/>
              </a:ext>
            </a:extLst>
          </p:cNvPr>
          <p:cNvSpPr txBox="1">
            <a:spLocks noGrp="1"/>
          </p:cNvSpPr>
          <p:nvPr>
            <p:ph type="title"/>
          </p:nvPr>
        </p:nvSpPr>
        <p:spPr>
          <a:xfrm>
            <a:off x="500990" y="216484"/>
            <a:ext cx="3036630" cy="6058320"/>
          </a:xfrm>
        </p:spPr>
        <p:txBody>
          <a:bodyPr anchor="t" anchorCtr="1"/>
          <a:lstStyle/>
          <a:p>
            <a:pPr lvl="0" algn="ctr"/>
            <a:r>
              <a:rPr lang="en-US" sz="3000">
                <a:solidFill>
                  <a:srgbClr val="DAE3F3"/>
                </a:solidFill>
                <a:latin typeface="Arial" pitchFamily="34"/>
                <a:cs typeface="Arial" pitchFamily="34"/>
              </a:rPr>
              <a:t>MEANING OF</a:t>
            </a:r>
            <a:br>
              <a:rPr lang="en-US" sz="3000">
                <a:solidFill>
                  <a:srgbClr val="DAE3F3"/>
                </a:solidFill>
                <a:latin typeface="Arial" pitchFamily="34"/>
                <a:cs typeface="Arial" pitchFamily="34"/>
              </a:rPr>
            </a:br>
            <a:r>
              <a:rPr lang="en-US" sz="3000">
                <a:solidFill>
                  <a:srgbClr val="DAE3F3"/>
                </a:solidFill>
                <a:latin typeface="Arial" pitchFamily="34"/>
                <a:cs typeface="Arial" pitchFamily="34"/>
              </a:rPr>
              <a:t>EMPLOYEE MOTIVATION</a:t>
            </a:r>
            <a:br>
              <a:rPr lang="en-US" sz="4000">
                <a:solidFill>
                  <a:srgbClr val="FFFFFF"/>
                </a:solidFill>
              </a:rPr>
            </a:br>
            <a:br>
              <a:rPr lang="en-US" sz="4000">
                <a:solidFill>
                  <a:srgbClr val="FFFFFF"/>
                </a:solidFill>
              </a:rPr>
            </a:br>
            <a:endParaRPr lang="en-US" sz="4000">
              <a:solidFill>
                <a:srgbClr val="FFFFFF"/>
              </a:solidFill>
            </a:endParaRPr>
          </a:p>
        </p:txBody>
      </p:sp>
      <p:sp>
        <p:nvSpPr>
          <p:cNvPr id="8" name="TextBox 5">
            <a:extLst>
              <a:ext uri="{FF2B5EF4-FFF2-40B4-BE49-F238E27FC236}">
                <a16:creationId xmlns:a16="http://schemas.microsoft.com/office/drawing/2014/main" id="{9B7DF3DB-AEB0-EADA-BC2D-CCB41EF1CFF9}"/>
              </a:ext>
            </a:extLst>
          </p:cNvPr>
          <p:cNvSpPr txBox="1"/>
          <p:nvPr/>
        </p:nvSpPr>
        <p:spPr>
          <a:xfrm>
            <a:off x="4357692" y="275298"/>
            <a:ext cx="5692880" cy="1522914"/>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203864"/>
                </a:solidFill>
                <a:uFillTx/>
                <a:latin typeface="Arial" pitchFamily="34"/>
                <a:cs typeface="Arial" pitchFamily="34"/>
              </a:rPr>
              <a:t>Importance of Motivation</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100" b="0" i="0" u="none" strike="noStrike" kern="1200" cap="none" spc="0" baseline="0">
              <a:solidFill>
                <a:srgbClr val="203864"/>
              </a:solidFill>
              <a:uFillTx/>
              <a:latin typeface="Arial" pitchFamily="34"/>
              <a:cs typeface="Arial" pitchFamily="34"/>
            </a:endParaRPr>
          </a:p>
          <a:p>
            <a:pPr marL="171450" marR="0" lvl="0" indent="-171450" algn="l" defTabSz="914400" rtl="0" fontAlgn="auto" hangingPunct="1">
              <a:lnSpc>
                <a:spcPct val="150000"/>
              </a:lnSpc>
              <a:spcBef>
                <a:spcPts val="0"/>
              </a:spcBef>
              <a:spcAft>
                <a:spcPts val="0"/>
              </a:spcAft>
              <a:buSzPct val="100000"/>
              <a:buFont typeface="Wingdings" pitchFamily="2"/>
              <a:buChar char="ü"/>
              <a:tabLst/>
              <a:defRPr sz="1800" b="0" i="0" u="none" strike="noStrike" kern="0" cap="none" spc="0" baseline="0">
                <a:solidFill>
                  <a:srgbClr val="000000"/>
                </a:solidFill>
                <a:uFillTx/>
              </a:defRPr>
            </a:pPr>
            <a:r>
              <a:rPr lang="en-US" sz="1100" b="0" i="0" u="none" strike="noStrike" kern="1200" cap="none" spc="0" baseline="0">
                <a:solidFill>
                  <a:srgbClr val="203864"/>
                </a:solidFill>
                <a:uFillTx/>
                <a:latin typeface="Arial" pitchFamily="34"/>
                <a:cs typeface="Arial" pitchFamily="34"/>
              </a:rPr>
              <a:t>Enhances productivity, job satisfaction, and organizational performance (Deci &amp; Ryan, 2008)</a:t>
            </a:r>
          </a:p>
          <a:p>
            <a:pPr marL="171450" marR="0" lvl="0" indent="-171450" algn="l" defTabSz="914400" rtl="0" fontAlgn="auto" hangingPunct="1">
              <a:lnSpc>
                <a:spcPct val="150000"/>
              </a:lnSpc>
              <a:spcBef>
                <a:spcPts val="0"/>
              </a:spcBef>
              <a:spcAft>
                <a:spcPts val="0"/>
              </a:spcAft>
              <a:buSzPct val="100000"/>
              <a:buFont typeface="Wingdings" pitchFamily="2"/>
              <a:buChar char="ü"/>
              <a:tabLst/>
              <a:defRPr sz="1800" b="0" i="0" u="none" strike="noStrike" kern="0" cap="none" spc="0" baseline="0">
                <a:solidFill>
                  <a:srgbClr val="000000"/>
                </a:solidFill>
                <a:uFillTx/>
              </a:defRPr>
            </a:pPr>
            <a:r>
              <a:rPr lang="en-US" sz="1100" b="0" i="0" u="none" strike="noStrike" kern="1200" cap="none" spc="0" baseline="0">
                <a:solidFill>
                  <a:srgbClr val="203864"/>
                </a:solidFill>
                <a:uFillTx/>
                <a:latin typeface="Arial" pitchFamily="34"/>
                <a:cs typeface="Arial" pitchFamily="34"/>
              </a:rPr>
              <a:t>Boosts employee engagement</a:t>
            </a:r>
          </a:p>
          <a:p>
            <a:pPr marL="171450" marR="0" lvl="0" indent="-171450" algn="l" defTabSz="914400" rtl="0" fontAlgn="auto" hangingPunct="1">
              <a:lnSpc>
                <a:spcPct val="150000"/>
              </a:lnSpc>
              <a:spcBef>
                <a:spcPts val="0"/>
              </a:spcBef>
              <a:spcAft>
                <a:spcPts val="0"/>
              </a:spcAft>
              <a:buSzPct val="100000"/>
              <a:buFont typeface="Wingdings" pitchFamily="2"/>
              <a:buChar char="ü"/>
              <a:tabLst/>
              <a:defRPr sz="1800" b="0" i="0" u="none" strike="noStrike" kern="0" cap="none" spc="0" baseline="0">
                <a:solidFill>
                  <a:srgbClr val="000000"/>
                </a:solidFill>
                <a:uFillTx/>
              </a:defRPr>
            </a:pPr>
            <a:r>
              <a:rPr lang="en-US" sz="1100" b="0" i="0" u="none" strike="noStrike" kern="0" cap="none" spc="0" baseline="0">
                <a:solidFill>
                  <a:srgbClr val="203864"/>
                </a:solidFill>
                <a:uFillTx/>
                <a:latin typeface="Arial" pitchFamily="34"/>
                <a:cs typeface="Arial" pitchFamily="34"/>
              </a:rPr>
              <a:t>Drives an individual to engage in a particular action</a:t>
            </a:r>
            <a:endParaRPr lang="en-GB" sz="1100" b="0" i="0" u="none" strike="noStrike" kern="0" cap="none" spc="0" baseline="0">
              <a:solidFill>
                <a:srgbClr val="203864"/>
              </a:solidFill>
              <a:uFillTx/>
              <a:latin typeface="Arial" pitchFamily="34"/>
              <a:cs typeface="Arial" pitchFamily="34"/>
            </a:endParaRPr>
          </a:p>
        </p:txBody>
      </p:sp>
      <p:sp>
        <p:nvSpPr>
          <p:cNvPr id="9" name="TextBox 6">
            <a:extLst>
              <a:ext uri="{FF2B5EF4-FFF2-40B4-BE49-F238E27FC236}">
                <a16:creationId xmlns:a16="http://schemas.microsoft.com/office/drawing/2014/main" id="{44253C3E-C54B-0A9E-25F6-0BAFCE4B0676}"/>
              </a:ext>
            </a:extLst>
          </p:cNvPr>
          <p:cNvSpPr txBox="1"/>
          <p:nvPr/>
        </p:nvSpPr>
        <p:spPr>
          <a:xfrm>
            <a:off x="396273" y="1798213"/>
            <a:ext cx="3245982" cy="3892792"/>
          </a:xfrm>
          <a:prstGeom prst="rect">
            <a:avLst/>
          </a:prstGeom>
          <a:solidFill>
            <a:srgbClr val="2F5597"/>
          </a:solid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DAE3F3"/>
                </a:solidFill>
                <a:uFillTx/>
                <a:latin typeface="Arial" pitchFamily="34"/>
                <a:cs typeface="Arial" pitchFamily="34"/>
              </a:rPr>
              <a:t>Motivation : Definition</a:t>
            </a:r>
          </a:p>
          <a:p>
            <a:pPr marL="0" marR="0" lvl="0" indent="0" algn="ctr"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endParaRPr lang="en-US" sz="1100" b="0" i="0" u="none" strike="noStrike" kern="1200" cap="none" spc="0" baseline="0">
              <a:solidFill>
                <a:srgbClr val="DEEBF7"/>
              </a:solidFill>
              <a:uFillTx/>
              <a:latin typeface="Arial" pitchFamily="34"/>
              <a:cs typeface="Arial" pitchFamily="34"/>
            </a:endParaRP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sz="1100" b="0" i="0" u="none" strike="noStrike" kern="1200" cap="none" spc="0" baseline="0">
                <a:solidFill>
                  <a:srgbClr val="DAE3F3"/>
                </a:solidFill>
                <a:uFillTx/>
                <a:latin typeface="Arial" pitchFamily="34"/>
                <a:cs typeface="Arial" pitchFamily="34"/>
              </a:rPr>
              <a:t>"Motivation is the internal or external process that arouses enthusiasm, directs, and sustains an individual's behavior towards achieving a goal." (Locke &amp; Latham, 2019, p. 3)</a:t>
            </a: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sz="1100" b="0" i="0" u="none" strike="noStrike" kern="0" cap="none" spc="0" baseline="0">
                <a:solidFill>
                  <a:srgbClr val="DAE3F3"/>
                </a:solidFill>
                <a:uFillTx/>
                <a:latin typeface="Arial" pitchFamily="34"/>
                <a:cs typeface="Arial" pitchFamily="34"/>
              </a:rPr>
              <a:t>It is the psychological forces that stimulate, direct, and sustain employees' behavior in the workplace.</a:t>
            </a:r>
          </a:p>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sz="1100" b="0" i="0" u="none" strike="noStrike" kern="1200" cap="none" spc="0" baseline="0">
                <a:solidFill>
                  <a:srgbClr val="DAE3F3"/>
                </a:solidFill>
                <a:uFillTx/>
                <a:latin typeface="Arial" pitchFamily="34"/>
                <a:cs typeface="Arial" pitchFamily="34"/>
              </a:rPr>
              <a:t>The term "motivation" encompasses the objectives individuals strive for, the decision-making process involved in selecting those objectives, and the methods employed by external parties to alter their behavior (</a:t>
            </a:r>
            <a:r>
              <a:rPr lang="en-US" sz="1100" b="0" i="0" u="none" strike="noStrike" kern="0" cap="none" spc="0" baseline="0">
                <a:solidFill>
                  <a:srgbClr val="DAE3F3"/>
                </a:solidFill>
                <a:uFillTx/>
                <a:latin typeface="Arial" pitchFamily="34"/>
                <a:cs typeface="Arial" pitchFamily="34"/>
              </a:rPr>
              <a:t>Armstrong and Taylor, 2014, p.181)</a:t>
            </a:r>
            <a:endParaRPr lang="en-US" sz="1100" b="0" i="0" u="none" strike="noStrike" kern="1200" cap="none" spc="0" baseline="0">
              <a:solidFill>
                <a:srgbClr val="DAE3F3"/>
              </a:solidFill>
              <a:uFillTx/>
              <a:latin typeface="Arial" pitchFamily="34"/>
              <a:cs typeface="Arial" pitchFamily="34"/>
            </a:endParaRPr>
          </a:p>
        </p:txBody>
      </p:sp>
      <p:sp>
        <p:nvSpPr>
          <p:cNvPr id="10" name="Rectangle: Rounded Corners 10">
            <a:extLst>
              <a:ext uri="{FF2B5EF4-FFF2-40B4-BE49-F238E27FC236}">
                <a16:creationId xmlns:a16="http://schemas.microsoft.com/office/drawing/2014/main" id="{84AC6D78-E146-A77B-5092-867A3CA0618C}"/>
              </a:ext>
            </a:extLst>
          </p:cNvPr>
          <p:cNvSpPr/>
          <p:nvPr/>
        </p:nvSpPr>
        <p:spPr>
          <a:xfrm>
            <a:off x="8426086" y="2061002"/>
            <a:ext cx="1061883" cy="462119"/>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4472C4"/>
          </a:solidFill>
          <a:ln w="12701" cap="flat">
            <a:solidFill>
              <a:srgbClr val="172C51"/>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sz="1100" b="0" i="0" u="none" strike="noStrike" kern="1200" cap="none" spc="0" baseline="0">
                <a:solidFill>
                  <a:srgbClr val="DAE3F3"/>
                </a:solidFill>
                <a:uFillTx/>
                <a:latin typeface="Arial" pitchFamily="34"/>
                <a:cs typeface="Arial" pitchFamily="34"/>
              </a:rPr>
              <a:t>Effort-reward probability</a:t>
            </a:r>
            <a:endParaRPr lang="en-GB" sz="1100" b="0" i="0" u="none" strike="noStrike" kern="1200" cap="none" spc="0" baseline="0">
              <a:solidFill>
                <a:srgbClr val="DAE3F3"/>
              </a:solidFill>
              <a:uFillTx/>
              <a:latin typeface="Arial" pitchFamily="34"/>
              <a:cs typeface="Arial" pitchFamily="34"/>
            </a:endParaRPr>
          </a:p>
        </p:txBody>
      </p:sp>
      <p:sp>
        <p:nvSpPr>
          <p:cNvPr id="11" name="Rectangle: Rounded Corners 16">
            <a:extLst>
              <a:ext uri="{FF2B5EF4-FFF2-40B4-BE49-F238E27FC236}">
                <a16:creationId xmlns:a16="http://schemas.microsoft.com/office/drawing/2014/main" id="{52F8BF5D-1BFD-37F2-E4B3-B2BEBAA32131}"/>
              </a:ext>
            </a:extLst>
          </p:cNvPr>
          <p:cNvSpPr/>
          <p:nvPr/>
        </p:nvSpPr>
        <p:spPr>
          <a:xfrm>
            <a:off x="7052401" y="3636843"/>
            <a:ext cx="1061883" cy="462119"/>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4472C4"/>
          </a:solidFill>
          <a:ln w="12701" cap="flat">
            <a:solidFill>
              <a:srgbClr val="172C51"/>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100" b="0" i="0" u="none" strike="noStrike" kern="1200" cap="none" spc="0" baseline="0">
                <a:solidFill>
                  <a:srgbClr val="DAE3F3"/>
                </a:solidFill>
                <a:uFillTx/>
                <a:latin typeface="Arial" pitchFamily="34"/>
                <a:cs typeface="Arial" pitchFamily="34"/>
              </a:rPr>
              <a:t>Performance</a:t>
            </a:r>
            <a:endParaRPr lang="en-GB" sz="1100" b="0" i="0" u="none" strike="noStrike" kern="1200" cap="none" spc="0" baseline="0">
              <a:solidFill>
                <a:srgbClr val="DAE3F3"/>
              </a:solidFill>
              <a:uFillTx/>
              <a:latin typeface="Arial" pitchFamily="34"/>
              <a:cs typeface="Arial" pitchFamily="34"/>
            </a:endParaRPr>
          </a:p>
        </p:txBody>
      </p:sp>
      <p:sp>
        <p:nvSpPr>
          <p:cNvPr id="12" name="Rectangle: Rounded Corners 17">
            <a:extLst>
              <a:ext uri="{FF2B5EF4-FFF2-40B4-BE49-F238E27FC236}">
                <a16:creationId xmlns:a16="http://schemas.microsoft.com/office/drawing/2014/main" id="{2746B46E-5DA0-ACD2-E867-448C68055411}"/>
              </a:ext>
            </a:extLst>
          </p:cNvPr>
          <p:cNvSpPr/>
          <p:nvPr/>
        </p:nvSpPr>
        <p:spPr>
          <a:xfrm>
            <a:off x="8426086" y="2827919"/>
            <a:ext cx="1061883" cy="462119"/>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4472C4"/>
          </a:solidFill>
          <a:ln w="12701" cap="flat">
            <a:solidFill>
              <a:srgbClr val="172C51"/>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sz="1100" b="0" i="0" u="none" strike="noStrike" kern="1200" cap="none" spc="0" baseline="0">
                <a:solidFill>
                  <a:srgbClr val="DAE3F3"/>
                </a:solidFill>
                <a:uFillTx/>
                <a:latin typeface="Arial" pitchFamily="34"/>
                <a:cs typeface="Arial" pitchFamily="34"/>
              </a:rPr>
              <a:t>Role expectations</a:t>
            </a:r>
            <a:endParaRPr lang="en-GB" sz="1100" b="0" i="0" u="none" strike="noStrike" kern="1200" cap="none" spc="0" baseline="0">
              <a:solidFill>
                <a:srgbClr val="DAE3F3"/>
              </a:solidFill>
              <a:uFillTx/>
              <a:latin typeface="Arial" pitchFamily="34"/>
              <a:cs typeface="Arial" pitchFamily="34"/>
            </a:endParaRPr>
          </a:p>
        </p:txBody>
      </p:sp>
      <p:sp>
        <p:nvSpPr>
          <p:cNvPr id="13" name="Rectangle: Rounded Corners 18">
            <a:extLst>
              <a:ext uri="{FF2B5EF4-FFF2-40B4-BE49-F238E27FC236}">
                <a16:creationId xmlns:a16="http://schemas.microsoft.com/office/drawing/2014/main" id="{3BE90E22-1FD4-1305-CD3F-6AE4C39698ED}"/>
              </a:ext>
            </a:extLst>
          </p:cNvPr>
          <p:cNvSpPr/>
          <p:nvPr/>
        </p:nvSpPr>
        <p:spPr>
          <a:xfrm>
            <a:off x="5650617" y="2827919"/>
            <a:ext cx="1061883" cy="462119"/>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4472C4"/>
          </a:solidFill>
          <a:ln w="12701" cap="flat">
            <a:solidFill>
              <a:srgbClr val="172C51"/>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100" b="0" i="0" u="none" strike="noStrike" kern="1200" cap="none" spc="0" baseline="0">
                <a:solidFill>
                  <a:srgbClr val="DAE3F3"/>
                </a:solidFill>
                <a:uFillTx/>
                <a:latin typeface="Arial" pitchFamily="34"/>
                <a:cs typeface="Arial" pitchFamily="34"/>
              </a:rPr>
              <a:t>Abilities</a:t>
            </a:r>
            <a:endParaRPr lang="en-GB" sz="1100" b="0" i="0" u="none" strike="noStrike" kern="1200" cap="none" spc="0" baseline="0">
              <a:solidFill>
                <a:srgbClr val="DAE3F3"/>
              </a:solidFill>
              <a:uFillTx/>
              <a:latin typeface="Arial" pitchFamily="34"/>
              <a:cs typeface="Arial" pitchFamily="34"/>
            </a:endParaRPr>
          </a:p>
        </p:txBody>
      </p:sp>
      <p:sp>
        <p:nvSpPr>
          <p:cNvPr id="14" name="Rectangle: Rounded Corners 19">
            <a:extLst>
              <a:ext uri="{FF2B5EF4-FFF2-40B4-BE49-F238E27FC236}">
                <a16:creationId xmlns:a16="http://schemas.microsoft.com/office/drawing/2014/main" id="{FC397499-83F4-DA6D-8708-8E67FBFD1967}"/>
              </a:ext>
            </a:extLst>
          </p:cNvPr>
          <p:cNvSpPr/>
          <p:nvPr/>
        </p:nvSpPr>
        <p:spPr>
          <a:xfrm>
            <a:off x="5648321" y="2055690"/>
            <a:ext cx="1061883" cy="462119"/>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4472C4"/>
          </a:solidFill>
          <a:ln w="12701" cap="flat">
            <a:solidFill>
              <a:srgbClr val="172C51"/>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sz="1100" b="0" i="0" u="none" strike="noStrike" kern="1200" cap="none" spc="0" baseline="0">
                <a:solidFill>
                  <a:srgbClr val="DAE3F3"/>
                </a:solidFill>
                <a:uFillTx/>
                <a:latin typeface="Arial" pitchFamily="34"/>
                <a:cs typeface="Arial" pitchFamily="34"/>
              </a:rPr>
              <a:t>Rewards’ importance</a:t>
            </a:r>
            <a:endParaRPr lang="en-GB" sz="1100" b="0" i="0" u="none" strike="noStrike" kern="1200" cap="none" spc="0" baseline="0">
              <a:solidFill>
                <a:srgbClr val="DAE3F3"/>
              </a:solidFill>
              <a:uFillTx/>
              <a:latin typeface="Arial" pitchFamily="34"/>
              <a:cs typeface="Arial" pitchFamily="34"/>
            </a:endParaRPr>
          </a:p>
        </p:txBody>
      </p:sp>
      <p:sp>
        <p:nvSpPr>
          <p:cNvPr id="15" name="Rectangle: Rounded Corners 20">
            <a:extLst>
              <a:ext uri="{FF2B5EF4-FFF2-40B4-BE49-F238E27FC236}">
                <a16:creationId xmlns:a16="http://schemas.microsoft.com/office/drawing/2014/main" id="{8ED97FB5-D513-CB2E-7BB7-365FBF167137}"/>
              </a:ext>
            </a:extLst>
          </p:cNvPr>
          <p:cNvSpPr/>
          <p:nvPr/>
        </p:nvSpPr>
        <p:spPr>
          <a:xfrm>
            <a:off x="7052401" y="2827919"/>
            <a:ext cx="1061883" cy="462119"/>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4472C4"/>
          </a:solidFill>
          <a:ln w="12701" cap="flat">
            <a:solidFill>
              <a:srgbClr val="172C51"/>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100" b="0" i="0" u="none" strike="noStrike" kern="1200" cap="none" spc="0" baseline="0">
                <a:solidFill>
                  <a:srgbClr val="DAE3F3"/>
                </a:solidFill>
                <a:uFillTx/>
                <a:latin typeface="Arial" pitchFamily="34"/>
                <a:cs typeface="Arial" pitchFamily="34"/>
              </a:rPr>
              <a:t>Effort</a:t>
            </a:r>
            <a:endParaRPr lang="en-GB" sz="1100" b="0" i="0" u="none" strike="noStrike" kern="1200" cap="none" spc="0" baseline="0">
              <a:solidFill>
                <a:srgbClr val="DAE3F3"/>
              </a:solidFill>
              <a:uFillTx/>
              <a:latin typeface="Arial" pitchFamily="34"/>
              <a:cs typeface="Arial" pitchFamily="34"/>
            </a:endParaRPr>
          </a:p>
        </p:txBody>
      </p:sp>
      <p:sp>
        <p:nvSpPr>
          <p:cNvPr id="16" name="TextBox 21">
            <a:extLst>
              <a:ext uri="{FF2B5EF4-FFF2-40B4-BE49-F238E27FC236}">
                <a16:creationId xmlns:a16="http://schemas.microsoft.com/office/drawing/2014/main" id="{E3CC6DBB-C07C-D1FE-674B-407B62469428}"/>
              </a:ext>
            </a:extLst>
          </p:cNvPr>
          <p:cNvSpPr txBox="1"/>
          <p:nvPr/>
        </p:nvSpPr>
        <p:spPr>
          <a:xfrm>
            <a:off x="6211290" y="4101065"/>
            <a:ext cx="3913238" cy="261609"/>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100" b="0" i="0" u="none" strike="noStrike" kern="1200" cap="none" spc="0" baseline="0">
                <a:solidFill>
                  <a:srgbClr val="002060"/>
                </a:solidFill>
                <a:uFillTx/>
                <a:latin typeface="Arial" pitchFamily="34"/>
                <a:cs typeface="Arial" pitchFamily="34"/>
              </a:rPr>
              <a:t>Porter and Lawler Motivation model (1968 )</a:t>
            </a:r>
            <a:endParaRPr lang="en-GB" sz="1100" b="0" i="0" u="none" strike="noStrike" kern="1200" cap="none" spc="0" baseline="0">
              <a:solidFill>
                <a:srgbClr val="002060"/>
              </a:solidFill>
              <a:uFillTx/>
              <a:latin typeface="Arial" pitchFamily="34"/>
              <a:cs typeface="Arial" pitchFamily="34"/>
            </a:endParaRPr>
          </a:p>
        </p:txBody>
      </p:sp>
      <p:cxnSp>
        <p:nvCxnSpPr>
          <p:cNvPr id="17" name="Straight Arrow Connector 23">
            <a:extLst>
              <a:ext uri="{FF2B5EF4-FFF2-40B4-BE49-F238E27FC236}">
                <a16:creationId xmlns:a16="http://schemas.microsoft.com/office/drawing/2014/main" id="{BEA5971C-E8C1-06DA-5072-60A5D31D30D7}"/>
              </a:ext>
            </a:extLst>
          </p:cNvPr>
          <p:cNvCxnSpPr>
            <a:endCxn id="11" idx="0"/>
          </p:cNvCxnSpPr>
          <p:nvPr/>
        </p:nvCxnSpPr>
        <p:spPr>
          <a:xfrm>
            <a:off x="7583347" y="3290038"/>
            <a:ext cx="0" cy="346805"/>
          </a:xfrm>
          <a:prstGeom prst="straightConnector1">
            <a:avLst/>
          </a:prstGeom>
          <a:noFill/>
          <a:ln w="6345" cap="flat">
            <a:solidFill>
              <a:srgbClr val="2F5597"/>
            </a:solidFill>
            <a:prstDash val="solid"/>
            <a:miter/>
            <a:tailEnd type="arrow"/>
          </a:ln>
        </p:spPr>
      </p:cxnSp>
      <p:cxnSp>
        <p:nvCxnSpPr>
          <p:cNvPr id="18" name="Straight Connector 32">
            <a:extLst>
              <a:ext uri="{FF2B5EF4-FFF2-40B4-BE49-F238E27FC236}">
                <a16:creationId xmlns:a16="http://schemas.microsoft.com/office/drawing/2014/main" id="{236F5C69-6B46-E2F4-9059-F81E71A9B14A}"/>
              </a:ext>
            </a:extLst>
          </p:cNvPr>
          <p:cNvCxnSpPr/>
          <p:nvPr/>
        </p:nvCxnSpPr>
        <p:spPr>
          <a:xfrm>
            <a:off x="6169429" y="3304733"/>
            <a:ext cx="9830" cy="563169"/>
          </a:xfrm>
          <a:prstGeom prst="straightConnector1">
            <a:avLst/>
          </a:prstGeom>
          <a:noFill/>
          <a:ln w="6345" cap="flat">
            <a:solidFill>
              <a:srgbClr val="2F5597"/>
            </a:solidFill>
            <a:prstDash val="solid"/>
            <a:miter/>
          </a:ln>
        </p:spPr>
      </p:cxnSp>
      <p:cxnSp>
        <p:nvCxnSpPr>
          <p:cNvPr id="19" name="Straight Connector 38">
            <a:extLst>
              <a:ext uri="{FF2B5EF4-FFF2-40B4-BE49-F238E27FC236}">
                <a16:creationId xmlns:a16="http://schemas.microsoft.com/office/drawing/2014/main" id="{6D0A061D-3EBB-A02D-1F76-FC78AECF0571}"/>
              </a:ext>
            </a:extLst>
          </p:cNvPr>
          <p:cNvCxnSpPr/>
          <p:nvPr/>
        </p:nvCxnSpPr>
        <p:spPr>
          <a:xfrm>
            <a:off x="7848368" y="2297777"/>
            <a:ext cx="577718" cy="3676"/>
          </a:xfrm>
          <a:prstGeom prst="straightConnector1">
            <a:avLst/>
          </a:prstGeom>
          <a:noFill/>
          <a:ln w="6345" cap="flat">
            <a:solidFill>
              <a:srgbClr val="2F5597"/>
            </a:solidFill>
            <a:prstDash val="solid"/>
            <a:miter/>
          </a:ln>
        </p:spPr>
      </p:cxnSp>
      <p:cxnSp>
        <p:nvCxnSpPr>
          <p:cNvPr id="20" name="Straight Connector 44">
            <a:extLst>
              <a:ext uri="{FF2B5EF4-FFF2-40B4-BE49-F238E27FC236}">
                <a16:creationId xmlns:a16="http://schemas.microsoft.com/office/drawing/2014/main" id="{BFDC534C-7376-D4B3-3E1F-AE1AE9606ADD}"/>
              </a:ext>
            </a:extLst>
          </p:cNvPr>
          <p:cNvCxnSpPr/>
          <p:nvPr/>
        </p:nvCxnSpPr>
        <p:spPr>
          <a:xfrm>
            <a:off x="8947870" y="3316483"/>
            <a:ext cx="7535" cy="576949"/>
          </a:xfrm>
          <a:prstGeom prst="straightConnector1">
            <a:avLst/>
          </a:prstGeom>
          <a:noFill/>
          <a:ln w="6345" cap="flat">
            <a:solidFill>
              <a:srgbClr val="2F5597"/>
            </a:solidFill>
            <a:prstDash val="solid"/>
            <a:miter/>
          </a:ln>
        </p:spPr>
      </p:cxnSp>
      <p:cxnSp>
        <p:nvCxnSpPr>
          <p:cNvPr id="21" name="Straight Connector 48">
            <a:extLst>
              <a:ext uri="{FF2B5EF4-FFF2-40B4-BE49-F238E27FC236}">
                <a16:creationId xmlns:a16="http://schemas.microsoft.com/office/drawing/2014/main" id="{ABF4875D-D77D-C191-133E-8357F1F98E08}"/>
              </a:ext>
            </a:extLst>
          </p:cNvPr>
          <p:cNvCxnSpPr/>
          <p:nvPr/>
        </p:nvCxnSpPr>
        <p:spPr>
          <a:xfrm>
            <a:off x="6701564" y="2301453"/>
            <a:ext cx="577718" cy="14713"/>
          </a:xfrm>
          <a:prstGeom prst="straightConnector1">
            <a:avLst/>
          </a:prstGeom>
          <a:noFill/>
          <a:ln w="6345" cap="flat">
            <a:solidFill>
              <a:srgbClr val="2F5597"/>
            </a:solidFill>
            <a:prstDash val="solid"/>
            <a:miter/>
          </a:ln>
        </p:spPr>
      </p:cxnSp>
      <p:cxnSp>
        <p:nvCxnSpPr>
          <p:cNvPr id="22" name="Straight Arrow Connector 50">
            <a:extLst>
              <a:ext uri="{FF2B5EF4-FFF2-40B4-BE49-F238E27FC236}">
                <a16:creationId xmlns:a16="http://schemas.microsoft.com/office/drawing/2014/main" id="{A76BA28E-6D53-BD0F-ED94-3A6EF9EC7264}"/>
              </a:ext>
            </a:extLst>
          </p:cNvPr>
          <p:cNvCxnSpPr/>
          <p:nvPr/>
        </p:nvCxnSpPr>
        <p:spPr>
          <a:xfrm>
            <a:off x="6179259" y="3867902"/>
            <a:ext cx="882981" cy="0"/>
          </a:xfrm>
          <a:prstGeom prst="straightConnector1">
            <a:avLst/>
          </a:prstGeom>
          <a:noFill/>
          <a:ln w="6345" cap="flat">
            <a:solidFill>
              <a:srgbClr val="2F5597"/>
            </a:solidFill>
            <a:prstDash val="solid"/>
            <a:miter/>
            <a:tailEnd type="arrow"/>
          </a:ln>
        </p:spPr>
      </p:cxnSp>
      <p:cxnSp>
        <p:nvCxnSpPr>
          <p:cNvPr id="23" name="Straight Arrow Connector 51">
            <a:extLst>
              <a:ext uri="{FF2B5EF4-FFF2-40B4-BE49-F238E27FC236}">
                <a16:creationId xmlns:a16="http://schemas.microsoft.com/office/drawing/2014/main" id="{5D71F317-5FD5-2CDC-7A07-104F9A879653}"/>
              </a:ext>
            </a:extLst>
          </p:cNvPr>
          <p:cNvCxnSpPr/>
          <p:nvPr/>
        </p:nvCxnSpPr>
        <p:spPr>
          <a:xfrm>
            <a:off x="7279282" y="2316166"/>
            <a:ext cx="0" cy="511753"/>
          </a:xfrm>
          <a:prstGeom prst="straightConnector1">
            <a:avLst/>
          </a:prstGeom>
          <a:noFill/>
          <a:ln w="6345" cap="flat">
            <a:solidFill>
              <a:srgbClr val="2F5597"/>
            </a:solidFill>
            <a:prstDash val="solid"/>
            <a:miter/>
            <a:tailEnd type="arrow"/>
          </a:ln>
        </p:spPr>
      </p:cxnSp>
      <p:cxnSp>
        <p:nvCxnSpPr>
          <p:cNvPr id="24" name="Straight Arrow Connector 55">
            <a:extLst>
              <a:ext uri="{FF2B5EF4-FFF2-40B4-BE49-F238E27FC236}">
                <a16:creationId xmlns:a16="http://schemas.microsoft.com/office/drawing/2014/main" id="{94EC4CA5-1E08-B78B-4BD1-4248CDCF8BFB}"/>
              </a:ext>
            </a:extLst>
          </p:cNvPr>
          <p:cNvCxnSpPr/>
          <p:nvPr/>
        </p:nvCxnSpPr>
        <p:spPr>
          <a:xfrm flipH="1" flipV="1">
            <a:off x="8096408" y="3871587"/>
            <a:ext cx="858997" cy="21845"/>
          </a:xfrm>
          <a:prstGeom prst="straightConnector1">
            <a:avLst/>
          </a:prstGeom>
          <a:noFill/>
          <a:ln w="6345" cap="flat">
            <a:solidFill>
              <a:srgbClr val="2F5597"/>
            </a:solidFill>
            <a:prstDash val="solid"/>
            <a:miter/>
            <a:tailEnd type="arrow"/>
          </a:ln>
        </p:spPr>
      </p:cxnSp>
      <p:cxnSp>
        <p:nvCxnSpPr>
          <p:cNvPr id="25" name="Straight Arrow Connector 73">
            <a:extLst>
              <a:ext uri="{FF2B5EF4-FFF2-40B4-BE49-F238E27FC236}">
                <a16:creationId xmlns:a16="http://schemas.microsoft.com/office/drawing/2014/main" id="{C2AF2335-4206-3B2E-276E-D8850CD3325D}"/>
              </a:ext>
            </a:extLst>
          </p:cNvPr>
          <p:cNvCxnSpPr/>
          <p:nvPr/>
        </p:nvCxnSpPr>
        <p:spPr>
          <a:xfrm>
            <a:off x="7848368" y="2308814"/>
            <a:ext cx="0" cy="511753"/>
          </a:xfrm>
          <a:prstGeom prst="straightConnector1">
            <a:avLst/>
          </a:prstGeom>
          <a:noFill/>
          <a:ln w="6345" cap="flat">
            <a:solidFill>
              <a:srgbClr val="2F5597"/>
            </a:solidFill>
            <a:prstDash val="solid"/>
            <a:miter/>
            <a:tailEnd type="arrow"/>
          </a:ln>
        </p:spPr>
      </p:cxn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Rectangle 34">
            <a:extLst>
              <a:ext uri="{FF2B5EF4-FFF2-40B4-BE49-F238E27FC236}">
                <a16:creationId xmlns:a16="http://schemas.microsoft.com/office/drawing/2014/main" id="{72B24548-AF7C-1BF1-AA79-8FCC70267FD6}"/>
              </a:ext>
            </a:extLst>
          </p:cNvPr>
          <p:cNvSpPr>
            <a:spLocks noMove="1" noResize="1"/>
          </p:cNvSpPr>
          <p:nvPr/>
        </p:nvSpPr>
        <p:spPr>
          <a:xfrm>
            <a:off x="0" y="0"/>
            <a:ext cx="12191996" cy="6858000"/>
          </a:xfrm>
          <a:prstGeom prst="rect">
            <a:avLst/>
          </a:pr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3" name="Picture 30">
            <a:extLst>
              <a:ext uri="{FF2B5EF4-FFF2-40B4-BE49-F238E27FC236}">
                <a16:creationId xmlns:a16="http://schemas.microsoft.com/office/drawing/2014/main" id="{0E2934AE-7EAD-6072-CACA-760E195F02E0}"/>
              </a:ext>
            </a:extLst>
          </p:cNvPr>
          <p:cNvPicPr>
            <a:picLocks noChangeAspect="1"/>
          </p:cNvPicPr>
          <p:nvPr/>
        </p:nvPicPr>
        <p:blipFill>
          <a:blip r:embed="rId2">
            <a:alphaModFix amt="35000"/>
          </a:blip>
          <a:srcRect t="15730"/>
          <a:stretch>
            <a:fillRect/>
          </a:stretch>
        </p:blipFill>
        <p:spPr>
          <a:xfrm>
            <a:off x="18" y="9"/>
            <a:ext cx="12191978" cy="6857990"/>
          </a:xfrm>
          <a:prstGeom prst="rect">
            <a:avLst/>
          </a:prstGeom>
          <a:noFill/>
          <a:ln cap="flat">
            <a:noFill/>
          </a:ln>
        </p:spPr>
      </p:pic>
      <p:sp>
        <p:nvSpPr>
          <p:cNvPr id="4" name="Title 1">
            <a:extLst>
              <a:ext uri="{FF2B5EF4-FFF2-40B4-BE49-F238E27FC236}">
                <a16:creationId xmlns:a16="http://schemas.microsoft.com/office/drawing/2014/main" id="{358D6FE8-18E5-056A-9EA0-3E347A357D6E}"/>
              </a:ext>
            </a:extLst>
          </p:cNvPr>
          <p:cNvSpPr txBox="1">
            <a:spLocks noGrp="1"/>
          </p:cNvSpPr>
          <p:nvPr>
            <p:ph type="title"/>
          </p:nvPr>
        </p:nvSpPr>
        <p:spPr/>
        <p:txBody>
          <a:bodyPr anchorCtr="1"/>
          <a:lstStyle/>
          <a:p>
            <a:pPr lvl="0" algn="ctr"/>
            <a:r>
              <a:rPr lang="en-US" sz="3500">
                <a:solidFill>
                  <a:srgbClr val="DAE3F3"/>
                </a:solidFill>
                <a:latin typeface="Arial" pitchFamily="34"/>
                <a:cs typeface="Arial" pitchFamily="34"/>
              </a:rPr>
              <a:t>Types of Motivation</a:t>
            </a:r>
            <a:br>
              <a:rPr lang="en-US">
                <a:solidFill>
                  <a:srgbClr val="FFFFFF"/>
                </a:solidFill>
                <a:latin typeface="Söhne"/>
              </a:rPr>
            </a:br>
            <a:endParaRPr lang="en-GB">
              <a:solidFill>
                <a:srgbClr val="FFFFFF"/>
              </a:solidFill>
            </a:endParaRPr>
          </a:p>
        </p:txBody>
      </p:sp>
      <p:grpSp>
        <p:nvGrpSpPr>
          <p:cNvPr id="5" name="Content Placeholder 2">
            <a:extLst>
              <a:ext uri="{FF2B5EF4-FFF2-40B4-BE49-F238E27FC236}">
                <a16:creationId xmlns:a16="http://schemas.microsoft.com/office/drawing/2014/main" id="{368A483A-77B1-2631-04D1-0711FE137951}"/>
              </a:ext>
            </a:extLst>
          </p:cNvPr>
          <p:cNvGrpSpPr/>
          <p:nvPr/>
        </p:nvGrpSpPr>
        <p:grpSpPr>
          <a:xfrm>
            <a:off x="838193" y="1253331"/>
            <a:ext cx="10515600" cy="3952512"/>
            <a:chOff x="838193" y="1253331"/>
            <a:chExt cx="10515600" cy="3952512"/>
          </a:xfrm>
        </p:grpSpPr>
        <p:sp>
          <p:nvSpPr>
            <p:cNvPr id="6" name="Rectangle 5">
              <a:extLst>
                <a:ext uri="{FF2B5EF4-FFF2-40B4-BE49-F238E27FC236}">
                  <a16:creationId xmlns:a16="http://schemas.microsoft.com/office/drawing/2014/main" id="{9275F3FB-25DD-F68A-0D56-BD42CD7446DF}"/>
                </a:ext>
              </a:extLst>
            </p:cNvPr>
            <p:cNvSpPr/>
            <p:nvPr/>
          </p:nvSpPr>
          <p:spPr>
            <a:xfrm>
              <a:off x="838193" y="1253331"/>
              <a:ext cx="10515600" cy="3952512"/>
            </a:xfrm>
            <a:prstGeom prst="rect">
              <a:avLst/>
            </a:prstGeom>
            <a:solidFill>
              <a:srgbClr val="1F4E79"/>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7" name="Freeform: Shape 6">
              <a:extLst>
                <a:ext uri="{FF2B5EF4-FFF2-40B4-BE49-F238E27FC236}">
                  <a16:creationId xmlns:a16="http://schemas.microsoft.com/office/drawing/2014/main" id="{81FC4239-006D-A64D-84A1-E809D7A5402A}"/>
                </a:ext>
              </a:extLst>
            </p:cNvPr>
            <p:cNvSpPr/>
            <p:nvPr/>
          </p:nvSpPr>
          <p:spPr>
            <a:xfrm>
              <a:off x="4623809" y="1446178"/>
              <a:ext cx="6729983" cy="1542409"/>
            </a:xfrm>
            <a:custGeom>
              <a:avLst/>
              <a:gdLst>
                <a:gd name="f0" fmla="val 10800000"/>
                <a:gd name="f1" fmla="val 5400000"/>
                <a:gd name="f2" fmla="val 180"/>
                <a:gd name="f3" fmla="val w"/>
                <a:gd name="f4" fmla="val h"/>
                <a:gd name="f5" fmla="val 0"/>
                <a:gd name="f6" fmla="val 1698041"/>
                <a:gd name="f7" fmla="val 6729984"/>
                <a:gd name="f8" fmla="val 1121686"/>
                <a:gd name="f9" fmla="val 5608298"/>
                <a:gd name="f10" fmla="val 6227786"/>
                <a:gd name="f11" fmla="val 1666071"/>
                <a:gd name="f12" fmla="val 6729982"/>
                <a:gd name="f13" fmla="val 1626634"/>
                <a:gd name="f14" fmla="val 2"/>
                <a:gd name="f15" fmla="val 502198"/>
                <a:gd name="f16" fmla="+- 0 0 -90"/>
                <a:gd name="f17" fmla="*/ f3 1 1698041"/>
                <a:gd name="f18" fmla="*/ f4 1 6729984"/>
                <a:gd name="f19" fmla="+- f7 0 f5"/>
                <a:gd name="f20" fmla="+- f6 0 f5"/>
                <a:gd name="f21" fmla="*/ f16 f0 1"/>
                <a:gd name="f22" fmla="*/ f20 1 1698041"/>
                <a:gd name="f23" fmla="*/ f19 1 6729984"/>
                <a:gd name="f24" fmla="*/ 283012 f20 1"/>
                <a:gd name="f25" fmla="*/ 0 f19 1"/>
                <a:gd name="f26" fmla="*/ 1415029 f20 1"/>
                <a:gd name="f27" fmla="*/ 1698041 f20 1"/>
                <a:gd name="f28" fmla="*/ 283012 f19 1"/>
                <a:gd name="f29" fmla="*/ 6729984 f19 1"/>
                <a:gd name="f30" fmla="*/ 0 f20 1"/>
                <a:gd name="f31" fmla="*/ f21 1 f2"/>
                <a:gd name="f32" fmla="*/ f24 1 1698041"/>
                <a:gd name="f33" fmla="*/ f25 1 6729984"/>
                <a:gd name="f34" fmla="*/ f26 1 1698041"/>
                <a:gd name="f35" fmla="*/ f27 1 1698041"/>
                <a:gd name="f36" fmla="*/ f28 1 6729984"/>
                <a:gd name="f37" fmla="*/ f29 1 6729984"/>
                <a:gd name="f38" fmla="*/ f30 1 1698041"/>
                <a:gd name="f39" fmla="*/ f5 1 f22"/>
                <a:gd name="f40" fmla="*/ f6 1 f22"/>
                <a:gd name="f41" fmla="*/ f5 1 f23"/>
                <a:gd name="f42" fmla="*/ f7 1 f23"/>
                <a:gd name="f43" fmla="+- f31 0 f1"/>
                <a:gd name="f44" fmla="*/ f32 1 f22"/>
                <a:gd name="f45" fmla="*/ f33 1 f23"/>
                <a:gd name="f46" fmla="*/ f34 1 f22"/>
                <a:gd name="f47" fmla="*/ f35 1 f22"/>
                <a:gd name="f48" fmla="*/ f36 1 f23"/>
                <a:gd name="f49" fmla="*/ f37 1 f23"/>
                <a:gd name="f50" fmla="*/ f38 1 f22"/>
                <a:gd name="f51" fmla="*/ f39 f17 1"/>
                <a:gd name="f52" fmla="*/ f40 f17 1"/>
                <a:gd name="f53" fmla="*/ f42 f18 1"/>
                <a:gd name="f54" fmla="*/ f41 f18 1"/>
                <a:gd name="f55" fmla="*/ f44 f17 1"/>
                <a:gd name="f56" fmla="*/ f45 f18 1"/>
                <a:gd name="f57" fmla="*/ f46 f17 1"/>
                <a:gd name="f58" fmla="*/ f47 f17 1"/>
                <a:gd name="f59" fmla="*/ f48 f18 1"/>
                <a:gd name="f60" fmla="*/ f49 f18 1"/>
                <a:gd name="f61" fmla="*/ f50 f17 1"/>
              </a:gdLst>
              <a:ahLst/>
              <a:cxnLst>
                <a:cxn ang="3cd4">
                  <a:pos x="hc" y="t"/>
                </a:cxn>
                <a:cxn ang="0">
                  <a:pos x="r" y="vc"/>
                </a:cxn>
                <a:cxn ang="cd4">
                  <a:pos x="hc" y="b"/>
                </a:cxn>
                <a:cxn ang="cd2">
                  <a:pos x="l" y="vc"/>
                </a:cxn>
                <a:cxn ang="f43">
                  <a:pos x="f55" y="f56"/>
                </a:cxn>
                <a:cxn ang="f43">
                  <a:pos x="f57" y="f56"/>
                </a:cxn>
                <a:cxn ang="f43">
                  <a:pos x="f58" y="f59"/>
                </a:cxn>
                <a:cxn ang="f43">
                  <a:pos x="f58" y="f60"/>
                </a:cxn>
                <a:cxn ang="f43">
                  <a:pos x="f58" y="f60"/>
                </a:cxn>
                <a:cxn ang="f43">
                  <a:pos x="f61" y="f60"/>
                </a:cxn>
                <a:cxn ang="f43">
                  <a:pos x="f61" y="f60"/>
                </a:cxn>
                <a:cxn ang="f43">
                  <a:pos x="f61" y="f59"/>
                </a:cxn>
                <a:cxn ang="f43">
                  <a:pos x="f55" y="f56"/>
                </a:cxn>
              </a:cxnLst>
              <a:rect l="f51" t="f54" r="f52" b="f53"/>
              <a:pathLst>
                <a:path w="1698041" h="6729984">
                  <a:moveTo>
                    <a:pt x="f6" y="f8"/>
                  </a:moveTo>
                  <a:lnTo>
                    <a:pt x="f6" y="f9"/>
                  </a:lnTo>
                  <a:cubicBezTo>
                    <a:pt x="f6" y="f10"/>
                    <a:pt x="f11" y="f12"/>
                    <a:pt x="f13" y="f12"/>
                  </a:cubicBezTo>
                  <a:lnTo>
                    <a:pt x="f5" y="f12"/>
                  </a:lnTo>
                  <a:lnTo>
                    <a:pt x="f5" y="f12"/>
                  </a:lnTo>
                  <a:lnTo>
                    <a:pt x="f5" y="f14"/>
                  </a:lnTo>
                  <a:lnTo>
                    <a:pt x="f5" y="f14"/>
                  </a:lnTo>
                  <a:lnTo>
                    <a:pt x="f13" y="f14"/>
                  </a:lnTo>
                  <a:cubicBezTo>
                    <a:pt x="f11" y="f14"/>
                    <a:pt x="f6" y="f15"/>
                    <a:pt x="f6" y="f8"/>
                  </a:cubicBezTo>
                  <a:close/>
                </a:path>
              </a:pathLst>
            </a:custGeom>
            <a:solidFill>
              <a:srgbClr val="D2DEEF">
                <a:alpha val="90000"/>
              </a:srgbClr>
            </a:solidFill>
            <a:ln w="6345" cap="flat">
              <a:solidFill>
                <a:srgbClr val="D2DEEF">
                  <a:alpha val="90000"/>
                </a:srgbClr>
              </a:solidFill>
              <a:prstDash val="solid"/>
              <a:miter/>
            </a:ln>
          </p:spPr>
          <p:txBody>
            <a:bodyPr vert="horz" wrap="square" lIns="99056" tIns="132423" rIns="181956" bIns="132423" anchor="ctr" anchorCtr="0" compatLnSpc="1">
              <a:noAutofit/>
            </a:bodyPr>
            <a:lstStyle/>
            <a:p>
              <a:pPr marL="228600" marR="0" lvl="1" indent="-228600" algn="l" defTabSz="1155701" rtl="0" fontAlgn="auto" hangingPunct="1">
                <a:lnSpc>
                  <a:spcPct val="150000"/>
                </a:lnSpc>
                <a:spcBef>
                  <a:spcPts val="0"/>
                </a:spcBef>
                <a:spcAft>
                  <a:spcPts val="500"/>
                </a:spcAft>
                <a:buSzPct val="100000"/>
                <a:buChar char="•"/>
                <a:tabLst/>
                <a:defRPr sz="1800" b="0" i="0" u="none" strike="noStrike" kern="0" cap="none" spc="0" baseline="0">
                  <a:solidFill>
                    <a:srgbClr val="000000"/>
                  </a:solidFill>
                  <a:uFillTx/>
                </a:defRPr>
              </a:pPr>
              <a:r>
                <a:rPr lang="en-US" sz="1100" b="0" i="0" u="none" strike="noStrike" kern="1200" cap="none" spc="0" baseline="0">
                  <a:solidFill>
                    <a:srgbClr val="203864"/>
                  </a:solidFill>
                  <a:uFillTx/>
                  <a:latin typeface="Arial" pitchFamily="34"/>
                  <a:cs typeface="Arial" pitchFamily="34"/>
                </a:rPr>
                <a:t>Driven by internal factors and personal satisfaction. enjoyment derived from the work itself (Deci &amp; Ryan, 2000)</a:t>
              </a:r>
            </a:p>
            <a:p>
              <a:pPr marL="228600" marR="0" lvl="1" indent="-228600" algn="l" defTabSz="1155701" rtl="0" fontAlgn="auto" hangingPunct="1">
                <a:lnSpc>
                  <a:spcPct val="150000"/>
                </a:lnSpc>
                <a:spcBef>
                  <a:spcPts val="0"/>
                </a:spcBef>
                <a:spcAft>
                  <a:spcPts val="500"/>
                </a:spcAft>
                <a:buSzPct val="100000"/>
                <a:buChar char="•"/>
                <a:tabLst/>
                <a:defRPr sz="1800" b="0" i="0" u="none" strike="noStrike" kern="0" cap="none" spc="0" baseline="0">
                  <a:solidFill>
                    <a:srgbClr val="000000"/>
                  </a:solidFill>
                  <a:uFillTx/>
                </a:defRPr>
              </a:pPr>
              <a:r>
                <a:rPr lang="en-US" sz="1100" b="0" i="0" u="none" strike="noStrike" kern="1200" cap="none" spc="0" baseline="0">
                  <a:solidFill>
                    <a:srgbClr val="203864"/>
                  </a:solidFill>
                  <a:uFillTx/>
                  <a:latin typeface="Arial" pitchFamily="34"/>
                  <a:cs typeface="Arial" pitchFamily="34"/>
                </a:rPr>
                <a:t>Examples: Enjoyment of the task, sense of accomplishment. A scientist who is driven by curiosity and the desire to uncover new discoveries.</a:t>
              </a:r>
            </a:p>
          </p:txBody>
        </p:sp>
        <p:sp>
          <p:nvSpPr>
            <p:cNvPr id="8" name="Freeform: Shape 7">
              <a:extLst>
                <a:ext uri="{FF2B5EF4-FFF2-40B4-BE49-F238E27FC236}">
                  <a16:creationId xmlns:a16="http://schemas.microsoft.com/office/drawing/2014/main" id="{A2BC1C8E-35CE-ED42-7724-9058043FBF5C}"/>
                </a:ext>
              </a:extLst>
            </p:cNvPr>
            <p:cNvSpPr/>
            <p:nvPr/>
          </p:nvSpPr>
          <p:spPr>
            <a:xfrm>
              <a:off x="838193" y="1253377"/>
              <a:ext cx="3785615" cy="1928003"/>
            </a:xfrm>
            <a:custGeom>
              <a:avLst/>
              <a:gdLst>
                <a:gd name="f0" fmla="val 10800000"/>
                <a:gd name="f1" fmla="val 5400000"/>
                <a:gd name="f2" fmla="val 180"/>
                <a:gd name="f3" fmla="val w"/>
                <a:gd name="f4" fmla="val h"/>
                <a:gd name="f5" fmla="val 0"/>
                <a:gd name="f6" fmla="val 3785616"/>
                <a:gd name="f7" fmla="val 2122552"/>
                <a:gd name="f8" fmla="val 353766"/>
                <a:gd name="f9" fmla="val 158386"/>
                <a:gd name="f10" fmla="val 3431850"/>
                <a:gd name="f11" fmla="val 3627230"/>
                <a:gd name="f12" fmla="val 1768786"/>
                <a:gd name="f13" fmla="val 1964166"/>
                <a:gd name="f14" fmla="+- 0 0 -90"/>
                <a:gd name="f15" fmla="*/ f3 1 3785616"/>
                <a:gd name="f16" fmla="*/ f4 1 2122552"/>
                <a:gd name="f17" fmla="+- f7 0 f5"/>
                <a:gd name="f18" fmla="+- f6 0 f5"/>
                <a:gd name="f19" fmla="*/ f14 f0 1"/>
                <a:gd name="f20" fmla="*/ f18 1 3785616"/>
                <a:gd name="f21" fmla="*/ f17 1 2122552"/>
                <a:gd name="f22" fmla="*/ 0 f18 1"/>
                <a:gd name="f23" fmla="*/ 353766 f17 1"/>
                <a:gd name="f24" fmla="*/ 353766 f18 1"/>
                <a:gd name="f25" fmla="*/ 0 f17 1"/>
                <a:gd name="f26" fmla="*/ 3431850 f18 1"/>
                <a:gd name="f27" fmla="*/ 3785616 f18 1"/>
                <a:gd name="f28" fmla="*/ 1768786 f17 1"/>
                <a:gd name="f29" fmla="*/ 2122552 f17 1"/>
                <a:gd name="f30" fmla="*/ f19 1 f2"/>
                <a:gd name="f31" fmla="*/ f22 1 3785616"/>
                <a:gd name="f32" fmla="*/ f23 1 2122552"/>
                <a:gd name="f33" fmla="*/ f24 1 3785616"/>
                <a:gd name="f34" fmla="*/ f25 1 2122552"/>
                <a:gd name="f35" fmla="*/ f26 1 3785616"/>
                <a:gd name="f36" fmla="*/ f27 1 3785616"/>
                <a:gd name="f37" fmla="*/ f28 1 2122552"/>
                <a:gd name="f38" fmla="*/ f29 1 2122552"/>
                <a:gd name="f39" fmla="*/ f5 1 f20"/>
                <a:gd name="f40" fmla="*/ f6 1 f20"/>
                <a:gd name="f41" fmla="*/ f5 1 f21"/>
                <a:gd name="f42" fmla="*/ f7 1 f21"/>
                <a:gd name="f43" fmla="+- f30 0 f1"/>
                <a:gd name="f44" fmla="*/ f31 1 f20"/>
                <a:gd name="f45" fmla="*/ f32 1 f21"/>
                <a:gd name="f46" fmla="*/ f33 1 f20"/>
                <a:gd name="f47" fmla="*/ f34 1 f21"/>
                <a:gd name="f48" fmla="*/ f35 1 f20"/>
                <a:gd name="f49" fmla="*/ f36 1 f20"/>
                <a:gd name="f50" fmla="*/ f37 1 f21"/>
                <a:gd name="f51" fmla="*/ f38 1 f21"/>
                <a:gd name="f52" fmla="*/ f39 f15 1"/>
                <a:gd name="f53" fmla="*/ f40 f15 1"/>
                <a:gd name="f54" fmla="*/ f42 f16 1"/>
                <a:gd name="f55" fmla="*/ f41 f16 1"/>
                <a:gd name="f56" fmla="*/ f44 f15 1"/>
                <a:gd name="f57" fmla="*/ f45 f16 1"/>
                <a:gd name="f58" fmla="*/ f46 f15 1"/>
                <a:gd name="f59" fmla="*/ f47 f16 1"/>
                <a:gd name="f60" fmla="*/ f48 f15 1"/>
                <a:gd name="f61" fmla="*/ f49 f15 1"/>
                <a:gd name="f62" fmla="*/ f50 f16 1"/>
                <a:gd name="f63" fmla="*/ f51 f16 1"/>
              </a:gdLst>
              <a:ahLst/>
              <a:cxnLst>
                <a:cxn ang="3cd4">
                  <a:pos x="hc" y="t"/>
                </a:cxn>
                <a:cxn ang="0">
                  <a:pos x="r" y="vc"/>
                </a:cxn>
                <a:cxn ang="cd4">
                  <a:pos x="hc" y="b"/>
                </a:cxn>
                <a:cxn ang="cd2">
                  <a:pos x="l" y="vc"/>
                </a:cxn>
                <a:cxn ang="f43">
                  <a:pos x="f56" y="f57"/>
                </a:cxn>
                <a:cxn ang="f43">
                  <a:pos x="f58" y="f59"/>
                </a:cxn>
                <a:cxn ang="f43">
                  <a:pos x="f60" y="f59"/>
                </a:cxn>
                <a:cxn ang="f43">
                  <a:pos x="f61" y="f57"/>
                </a:cxn>
                <a:cxn ang="f43">
                  <a:pos x="f61" y="f62"/>
                </a:cxn>
                <a:cxn ang="f43">
                  <a:pos x="f60" y="f63"/>
                </a:cxn>
                <a:cxn ang="f43">
                  <a:pos x="f58" y="f63"/>
                </a:cxn>
                <a:cxn ang="f43">
                  <a:pos x="f56" y="f62"/>
                </a:cxn>
                <a:cxn ang="f43">
                  <a:pos x="f56" y="f57"/>
                </a:cxn>
              </a:cxnLst>
              <a:rect l="f52" t="f55" r="f53" b="f54"/>
              <a:pathLst>
                <a:path w="3785616" h="2122552">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gradFill>
              <a:gsLst>
                <a:gs pos="0">
                  <a:srgbClr val="71A6DB"/>
                </a:gs>
                <a:gs pos="100000">
                  <a:srgbClr val="559BDB"/>
                </a:gs>
              </a:gsLst>
              <a:lin ang="5400000"/>
            </a:gradFill>
            <a:ln cap="flat">
              <a:noFill/>
              <a:prstDash val="solid"/>
            </a:ln>
          </p:spPr>
          <p:txBody>
            <a:bodyPr vert="horz" wrap="square" lIns="301733" tIns="202676" rIns="301733" bIns="202676" anchor="ctr" anchorCtr="1" compatLnSpc="1">
              <a:noAutofit/>
            </a:bodyPr>
            <a:lstStyle/>
            <a:p>
              <a:pPr marL="0" marR="0" lvl="0" indent="0" algn="ctr" defTabSz="2311402" rtl="0" fontAlgn="auto" hangingPunct="1">
                <a:lnSpc>
                  <a:spcPct val="90000"/>
                </a:lnSpc>
                <a:spcBef>
                  <a:spcPts val="0"/>
                </a:spcBef>
                <a:spcAft>
                  <a:spcPts val="2200"/>
                </a:spcAft>
                <a:buNone/>
                <a:tabLst/>
                <a:defRPr sz="1800" b="1" i="0" u="none" strike="noStrike" kern="0" cap="none" spc="0" baseline="0">
                  <a:solidFill>
                    <a:srgbClr val="000000"/>
                  </a:solidFill>
                  <a:uFillTx/>
                </a:defRPr>
              </a:pPr>
              <a:r>
                <a:rPr lang="en-US" sz="3200" b="0" i="0" u="none" strike="noStrike" kern="1200" cap="none" spc="0" baseline="0">
                  <a:solidFill>
                    <a:srgbClr val="DAE3F3"/>
                  </a:solidFill>
                  <a:uFillTx/>
                  <a:latin typeface="Arial" pitchFamily="34"/>
                  <a:cs typeface="Arial" pitchFamily="34"/>
                </a:rPr>
                <a:t>Intrinsic Motivation</a:t>
              </a:r>
              <a:endParaRPr lang="en-US" sz="3200" b="1" i="0" u="none" strike="noStrike" kern="1200" cap="none" spc="0" baseline="0">
                <a:solidFill>
                  <a:srgbClr val="DAE3F3"/>
                </a:solidFill>
                <a:uFillTx/>
                <a:latin typeface="Arial" pitchFamily="34"/>
                <a:cs typeface="Arial" pitchFamily="34"/>
              </a:endParaRPr>
            </a:p>
          </p:txBody>
        </p:sp>
        <p:sp>
          <p:nvSpPr>
            <p:cNvPr id="9" name="Freeform: Shape 8">
              <a:extLst>
                <a:ext uri="{FF2B5EF4-FFF2-40B4-BE49-F238E27FC236}">
                  <a16:creationId xmlns:a16="http://schemas.microsoft.com/office/drawing/2014/main" id="{0FA6D672-CBAC-4FB7-DEA5-63E3DCA021BA}"/>
                </a:ext>
              </a:extLst>
            </p:cNvPr>
            <p:cNvSpPr/>
            <p:nvPr/>
          </p:nvSpPr>
          <p:spPr>
            <a:xfrm>
              <a:off x="4623809" y="3470586"/>
              <a:ext cx="6729983" cy="1542409"/>
            </a:xfrm>
            <a:custGeom>
              <a:avLst/>
              <a:gdLst>
                <a:gd name="f0" fmla="val 10800000"/>
                <a:gd name="f1" fmla="val 5400000"/>
                <a:gd name="f2" fmla="val 180"/>
                <a:gd name="f3" fmla="val w"/>
                <a:gd name="f4" fmla="val h"/>
                <a:gd name="f5" fmla="val 0"/>
                <a:gd name="f6" fmla="val 1698041"/>
                <a:gd name="f7" fmla="val 6729984"/>
                <a:gd name="f8" fmla="val 1121686"/>
                <a:gd name="f9" fmla="val 5608298"/>
                <a:gd name="f10" fmla="val 6227786"/>
                <a:gd name="f11" fmla="val 1666071"/>
                <a:gd name="f12" fmla="val 6729982"/>
                <a:gd name="f13" fmla="val 1626634"/>
                <a:gd name="f14" fmla="val 2"/>
                <a:gd name="f15" fmla="val 502198"/>
                <a:gd name="f16" fmla="+- 0 0 -90"/>
                <a:gd name="f17" fmla="*/ f3 1 1698041"/>
                <a:gd name="f18" fmla="*/ f4 1 6729984"/>
                <a:gd name="f19" fmla="+- f7 0 f5"/>
                <a:gd name="f20" fmla="+- f6 0 f5"/>
                <a:gd name="f21" fmla="*/ f16 f0 1"/>
                <a:gd name="f22" fmla="*/ f20 1 1698041"/>
                <a:gd name="f23" fmla="*/ f19 1 6729984"/>
                <a:gd name="f24" fmla="*/ 283012 f20 1"/>
                <a:gd name="f25" fmla="*/ 0 f19 1"/>
                <a:gd name="f26" fmla="*/ 1415029 f20 1"/>
                <a:gd name="f27" fmla="*/ 1698041 f20 1"/>
                <a:gd name="f28" fmla="*/ 283012 f19 1"/>
                <a:gd name="f29" fmla="*/ 6729984 f19 1"/>
                <a:gd name="f30" fmla="*/ 0 f20 1"/>
                <a:gd name="f31" fmla="*/ f21 1 f2"/>
                <a:gd name="f32" fmla="*/ f24 1 1698041"/>
                <a:gd name="f33" fmla="*/ f25 1 6729984"/>
                <a:gd name="f34" fmla="*/ f26 1 1698041"/>
                <a:gd name="f35" fmla="*/ f27 1 1698041"/>
                <a:gd name="f36" fmla="*/ f28 1 6729984"/>
                <a:gd name="f37" fmla="*/ f29 1 6729984"/>
                <a:gd name="f38" fmla="*/ f30 1 1698041"/>
                <a:gd name="f39" fmla="*/ f5 1 f22"/>
                <a:gd name="f40" fmla="*/ f6 1 f22"/>
                <a:gd name="f41" fmla="*/ f5 1 f23"/>
                <a:gd name="f42" fmla="*/ f7 1 f23"/>
                <a:gd name="f43" fmla="+- f31 0 f1"/>
                <a:gd name="f44" fmla="*/ f32 1 f22"/>
                <a:gd name="f45" fmla="*/ f33 1 f23"/>
                <a:gd name="f46" fmla="*/ f34 1 f22"/>
                <a:gd name="f47" fmla="*/ f35 1 f22"/>
                <a:gd name="f48" fmla="*/ f36 1 f23"/>
                <a:gd name="f49" fmla="*/ f37 1 f23"/>
                <a:gd name="f50" fmla="*/ f38 1 f22"/>
                <a:gd name="f51" fmla="*/ f39 f17 1"/>
                <a:gd name="f52" fmla="*/ f40 f17 1"/>
                <a:gd name="f53" fmla="*/ f42 f18 1"/>
                <a:gd name="f54" fmla="*/ f41 f18 1"/>
                <a:gd name="f55" fmla="*/ f44 f17 1"/>
                <a:gd name="f56" fmla="*/ f45 f18 1"/>
                <a:gd name="f57" fmla="*/ f46 f17 1"/>
                <a:gd name="f58" fmla="*/ f47 f17 1"/>
                <a:gd name="f59" fmla="*/ f48 f18 1"/>
                <a:gd name="f60" fmla="*/ f49 f18 1"/>
                <a:gd name="f61" fmla="*/ f50 f17 1"/>
              </a:gdLst>
              <a:ahLst/>
              <a:cxnLst>
                <a:cxn ang="3cd4">
                  <a:pos x="hc" y="t"/>
                </a:cxn>
                <a:cxn ang="0">
                  <a:pos x="r" y="vc"/>
                </a:cxn>
                <a:cxn ang="cd4">
                  <a:pos x="hc" y="b"/>
                </a:cxn>
                <a:cxn ang="cd2">
                  <a:pos x="l" y="vc"/>
                </a:cxn>
                <a:cxn ang="f43">
                  <a:pos x="f55" y="f56"/>
                </a:cxn>
                <a:cxn ang="f43">
                  <a:pos x="f57" y="f56"/>
                </a:cxn>
                <a:cxn ang="f43">
                  <a:pos x="f58" y="f59"/>
                </a:cxn>
                <a:cxn ang="f43">
                  <a:pos x="f58" y="f60"/>
                </a:cxn>
                <a:cxn ang="f43">
                  <a:pos x="f58" y="f60"/>
                </a:cxn>
                <a:cxn ang="f43">
                  <a:pos x="f61" y="f60"/>
                </a:cxn>
                <a:cxn ang="f43">
                  <a:pos x="f61" y="f60"/>
                </a:cxn>
                <a:cxn ang="f43">
                  <a:pos x="f61" y="f59"/>
                </a:cxn>
                <a:cxn ang="f43">
                  <a:pos x="f55" y="f56"/>
                </a:cxn>
              </a:cxnLst>
              <a:rect l="f51" t="f54" r="f52" b="f53"/>
              <a:pathLst>
                <a:path w="1698041" h="6729984">
                  <a:moveTo>
                    <a:pt x="f6" y="f8"/>
                  </a:moveTo>
                  <a:lnTo>
                    <a:pt x="f6" y="f9"/>
                  </a:lnTo>
                  <a:cubicBezTo>
                    <a:pt x="f6" y="f10"/>
                    <a:pt x="f11" y="f12"/>
                    <a:pt x="f13" y="f12"/>
                  </a:cubicBezTo>
                  <a:lnTo>
                    <a:pt x="f5" y="f12"/>
                  </a:lnTo>
                  <a:lnTo>
                    <a:pt x="f5" y="f12"/>
                  </a:lnTo>
                  <a:lnTo>
                    <a:pt x="f5" y="f14"/>
                  </a:lnTo>
                  <a:lnTo>
                    <a:pt x="f5" y="f14"/>
                  </a:lnTo>
                  <a:lnTo>
                    <a:pt x="f13" y="f14"/>
                  </a:lnTo>
                  <a:cubicBezTo>
                    <a:pt x="f11" y="f14"/>
                    <a:pt x="f6" y="f15"/>
                    <a:pt x="f6" y="f8"/>
                  </a:cubicBezTo>
                  <a:close/>
                </a:path>
              </a:pathLst>
            </a:custGeom>
            <a:solidFill>
              <a:srgbClr val="D5E3CF">
                <a:alpha val="90000"/>
              </a:srgbClr>
            </a:solidFill>
            <a:ln w="6345" cap="flat">
              <a:solidFill>
                <a:srgbClr val="D5E3CF">
                  <a:alpha val="90000"/>
                </a:srgbClr>
              </a:solidFill>
              <a:prstDash val="solid"/>
              <a:miter/>
            </a:ln>
          </p:spPr>
          <p:txBody>
            <a:bodyPr vert="horz" wrap="square" lIns="99056" tIns="132423" rIns="181956" bIns="132423" anchor="ctr" anchorCtr="0" compatLnSpc="1">
              <a:noAutofit/>
            </a:bodyPr>
            <a:lstStyle/>
            <a:p>
              <a:pPr marL="228600" marR="0" lvl="1" indent="-228600" algn="l" defTabSz="1155701" rtl="0" fontAlgn="auto" hangingPunct="1">
                <a:lnSpc>
                  <a:spcPct val="150000"/>
                </a:lnSpc>
                <a:spcBef>
                  <a:spcPts val="0"/>
                </a:spcBef>
                <a:spcAft>
                  <a:spcPts val="500"/>
                </a:spcAft>
                <a:buSzPct val="100000"/>
                <a:buChar char="•"/>
                <a:tabLst/>
                <a:defRPr sz="1800" b="0" i="0" u="none" strike="noStrike" kern="0" cap="none" spc="0" baseline="0">
                  <a:solidFill>
                    <a:srgbClr val="000000"/>
                  </a:solidFill>
                  <a:uFillTx/>
                </a:defRPr>
              </a:pPr>
              <a:r>
                <a:rPr lang="en-US" sz="1100" b="0" i="0" u="none" strike="noStrike" kern="1200" cap="none" spc="0" baseline="0">
                  <a:solidFill>
                    <a:srgbClr val="203864"/>
                  </a:solidFill>
                  <a:uFillTx/>
                  <a:latin typeface="Arial" pitchFamily="34"/>
                  <a:cs typeface="Arial" pitchFamily="34"/>
                </a:rPr>
                <a:t>Driven by external factors and rewards, recognition, or punishments that influence behavior (Ryan &amp; Deci, 2000)</a:t>
              </a:r>
            </a:p>
            <a:p>
              <a:pPr marL="228600" marR="0" lvl="1" indent="-228600" algn="l" defTabSz="1155701" rtl="0" fontAlgn="auto" hangingPunct="1">
                <a:lnSpc>
                  <a:spcPct val="150000"/>
                </a:lnSpc>
                <a:spcBef>
                  <a:spcPts val="0"/>
                </a:spcBef>
                <a:spcAft>
                  <a:spcPts val="500"/>
                </a:spcAft>
                <a:buSzPct val="100000"/>
                <a:buChar char="•"/>
                <a:tabLst/>
                <a:defRPr sz="1800" b="0" i="0" u="none" strike="noStrike" kern="0" cap="none" spc="0" baseline="0">
                  <a:solidFill>
                    <a:srgbClr val="000000"/>
                  </a:solidFill>
                  <a:uFillTx/>
                </a:defRPr>
              </a:pPr>
              <a:r>
                <a:rPr lang="en-US" sz="1100" b="0" i="0" u="none" strike="noStrike" kern="1200" cap="none" spc="0" baseline="0">
                  <a:solidFill>
                    <a:srgbClr val="203864"/>
                  </a:solidFill>
                  <a:uFillTx/>
                  <a:latin typeface="Arial" pitchFamily="34"/>
                  <a:cs typeface="Arial" pitchFamily="34"/>
                </a:rPr>
                <a:t>Examples: Bonuses, promotions, recognition. An employee who works hard to earn a performance bonus or receive recognition from their supervisor.</a:t>
              </a:r>
            </a:p>
            <a:p>
              <a:pPr marL="228600" marR="0" lvl="1" indent="-228600" algn="l" defTabSz="1155701" rtl="0" fontAlgn="auto" hangingPunct="1">
                <a:lnSpc>
                  <a:spcPct val="150000"/>
                </a:lnSpc>
                <a:spcBef>
                  <a:spcPts val="0"/>
                </a:spcBef>
                <a:spcAft>
                  <a:spcPts val="500"/>
                </a:spcAft>
                <a:buSzPct val="100000"/>
                <a:buChar char="•"/>
                <a:tabLst/>
                <a:defRPr sz="1800" b="0" i="0" u="none" strike="noStrike" kern="0" cap="none" spc="0" baseline="0">
                  <a:solidFill>
                    <a:srgbClr val="000000"/>
                  </a:solidFill>
                  <a:uFillTx/>
                </a:defRPr>
              </a:pPr>
              <a:r>
                <a:rPr lang="en-US" sz="1100" b="0" i="0" u="none" strike="noStrike" kern="1200" cap="none" spc="0" baseline="0">
                  <a:solidFill>
                    <a:srgbClr val="203864"/>
                  </a:solidFill>
                  <a:uFillTx/>
                  <a:latin typeface="Arial" pitchFamily="34"/>
                  <a:cs typeface="Arial" pitchFamily="34"/>
                </a:rPr>
                <a:t>A student who studies hard to earn good grades and academic scholarships.</a:t>
              </a:r>
            </a:p>
          </p:txBody>
        </p:sp>
        <p:sp>
          <p:nvSpPr>
            <p:cNvPr id="10" name="Freeform: Shape 9">
              <a:extLst>
                <a:ext uri="{FF2B5EF4-FFF2-40B4-BE49-F238E27FC236}">
                  <a16:creationId xmlns:a16="http://schemas.microsoft.com/office/drawing/2014/main" id="{63C88B7D-0476-323B-998F-127E235E19B2}"/>
                </a:ext>
              </a:extLst>
            </p:cNvPr>
            <p:cNvSpPr/>
            <p:nvPr/>
          </p:nvSpPr>
          <p:spPr>
            <a:xfrm>
              <a:off x="838193" y="3277785"/>
              <a:ext cx="3785615" cy="1928003"/>
            </a:xfrm>
            <a:custGeom>
              <a:avLst/>
              <a:gdLst>
                <a:gd name="f0" fmla="val 10800000"/>
                <a:gd name="f1" fmla="val 5400000"/>
                <a:gd name="f2" fmla="val 180"/>
                <a:gd name="f3" fmla="val w"/>
                <a:gd name="f4" fmla="val h"/>
                <a:gd name="f5" fmla="val 0"/>
                <a:gd name="f6" fmla="val 3785616"/>
                <a:gd name="f7" fmla="val 2122552"/>
                <a:gd name="f8" fmla="val 353766"/>
                <a:gd name="f9" fmla="val 158386"/>
                <a:gd name="f10" fmla="val 3431850"/>
                <a:gd name="f11" fmla="val 3627230"/>
                <a:gd name="f12" fmla="val 1768786"/>
                <a:gd name="f13" fmla="val 1964166"/>
                <a:gd name="f14" fmla="+- 0 0 -90"/>
                <a:gd name="f15" fmla="*/ f3 1 3785616"/>
                <a:gd name="f16" fmla="*/ f4 1 2122552"/>
                <a:gd name="f17" fmla="+- f7 0 f5"/>
                <a:gd name="f18" fmla="+- f6 0 f5"/>
                <a:gd name="f19" fmla="*/ f14 f0 1"/>
                <a:gd name="f20" fmla="*/ f18 1 3785616"/>
                <a:gd name="f21" fmla="*/ f17 1 2122552"/>
                <a:gd name="f22" fmla="*/ 0 f18 1"/>
                <a:gd name="f23" fmla="*/ 353766 f17 1"/>
                <a:gd name="f24" fmla="*/ 353766 f18 1"/>
                <a:gd name="f25" fmla="*/ 0 f17 1"/>
                <a:gd name="f26" fmla="*/ 3431850 f18 1"/>
                <a:gd name="f27" fmla="*/ 3785616 f18 1"/>
                <a:gd name="f28" fmla="*/ 1768786 f17 1"/>
                <a:gd name="f29" fmla="*/ 2122552 f17 1"/>
                <a:gd name="f30" fmla="*/ f19 1 f2"/>
                <a:gd name="f31" fmla="*/ f22 1 3785616"/>
                <a:gd name="f32" fmla="*/ f23 1 2122552"/>
                <a:gd name="f33" fmla="*/ f24 1 3785616"/>
                <a:gd name="f34" fmla="*/ f25 1 2122552"/>
                <a:gd name="f35" fmla="*/ f26 1 3785616"/>
                <a:gd name="f36" fmla="*/ f27 1 3785616"/>
                <a:gd name="f37" fmla="*/ f28 1 2122552"/>
                <a:gd name="f38" fmla="*/ f29 1 2122552"/>
                <a:gd name="f39" fmla="*/ f5 1 f20"/>
                <a:gd name="f40" fmla="*/ f6 1 f20"/>
                <a:gd name="f41" fmla="*/ f5 1 f21"/>
                <a:gd name="f42" fmla="*/ f7 1 f21"/>
                <a:gd name="f43" fmla="+- f30 0 f1"/>
                <a:gd name="f44" fmla="*/ f31 1 f20"/>
                <a:gd name="f45" fmla="*/ f32 1 f21"/>
                <a:gd name="f46" fmla="*/ f33 1 f20"/>
                <a:gd name="f47" fmla="*/ f34 1 f21"/>
                <a:gd name="f48" fmla="*/ f35 1 f20"/>
                <a:gd name="f49" fmla="*/ f36 1 f20"/>
                <a:gd name="f50" fmla="*/ f37 1 f21"/>
                <a:gd name="f51" fmla="*/ f38 1 f21"/>
                <a:gd name="f52" fmla="*/ f39 f15 1"/>
                <a:gd name="f53" fmla="*/ f40 f15 1"/>
                <a:gd name="f54" fmla="*/ f42 f16 1"/>
                <a:gd name="f55" fmla="*/ f41 f16 1"/>
                <a:gd name="f56" fmla="*/ f44 f15 1"/>
                <a:gd name="f57" fmla="*/ f45 f16 1"/>
                <a:gd name="f58" fmla="*/ f46 f15 1"/>
                <a:gd name="f59" fmla="*/ f47 f16 1"/>
                <a:gd name="f60" fmla="*/ f48 f15 1"/>
                <a:gd name="f61" fmla="*/ f49 f15 1"/>
                <a:gd name="f62" fmla="*/ f50 f16 1"/>
                <a:gd name="f63" fmla="*/ f51 f16 1"/>
              </a:gdLst>
              <a:ahLst/>
              <a:cxnLst>
                <a:cxn ang="3cd4">
                  <a:pos x="hc" y="t"/>
                </a:cxn>
                <a:cxn ang="0">
                  <a:pos x="r" y="vc"/>
                </a:cxn>
                <a:cxn ang="cd4">
                  <a:pos x="hc" y="b"/>
                </a:cxn>
                <a:cxn ang="cd2">
                  <a:pos x="l" y="vc"/>
                </a:cxn>
                <a:cxn ang="f43">
                  <a:pos x="f56" y="f57"/>
                </a:cxn>
                <a:cxn ang="f43">
                  <a:pos x="f58" y="f59"/>
                </a:cxn>
                <a:cxn ang="f43">
                  <a:pos x="f60" y="f59"/>
                </a:cxn>
                <a:cxn ang="f43">
                  <a:pos x="f61" y="f57"/>
                </a:cxn>
                <a:cxn ang="f43">
                  <a:pos x="f61" y="f62"/>
                </a:cxn>
                <a:cxn ang="f43">
                  <a:pos x="f60" y="f63"/>
                </a:cxn>
                <a:cxn ang="f43">
                  <a:pos x="f58" y="f63"/>
                </a:cxn>
                <a:cxn ang="f43">
                  <a:pos x="f56" y="f62"/>
                </a:cxn>
                <a:cxn ang="f43">
                  <a:pos x="f56" y="f57"/>
                </a:cxn>
              </a:cxnLst>
              <a:rect l="f52" t="f55" r="f53" b="f54"/>
              <a:pathLst>
                <a:path w="3785616" h="2122552">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gradFill>
              <a:gsLst>
                <a:gs pos="0">
                  <a:srgbClr val="81B861"/>
                </a:gs>
                <a:gs pos="100000">
                  <a:srgbClr val="6FB242"/>
                </a:gs>
              </a:gsLst>
              <a:lin ang="5400000"/>
            </a:gradFill>
            <a:ln cap="flat">
              <a:noFill/>
              <a:prstDash val="solid"/>
            </a:ln>
          </p:spPr>
          <p:txBody>
            <a:bodyPr vert="horz" wrap="square" lIns="301733" tIns="202676" rIns="301733" bIns="202676" anchor="ctr" anchorCtr="1" compatLnSpc="1">
              <a:noAutofit/>
            </a:bodyPr>
            <a:lstStyle/>
            <a:p>
              <a:pPr marL="0" marR="0" lvl="0" indent="0" algn="ctr" defTabSz="2311402" rtl="0" fontAlgn="auto" hangingPunct="1">
                <a:lnSpc>
                  <a:spcPct val="90000"/>
                </a:lnSpc>
                <a:spcBef>
                  <a:spcPts val="0"/>
                </a:spcBef>
                <a:spcAft>
                  <a:spcPts val="2200"/>
                </a:spcAft>
                <a:buNone/>
                <a:tabLst/>
                <a:defRPr sz="1800" b="1" i="0" u="none" strike="noStrike" kern="0" cap="none" spc="0" baseline="0">
                  <a:solidFill>
                    <a:srgbClr val="000000"/>
                  </a:solidFill>
                  <a:uFillTx/>
                </a:defRPr>
              </a:pPr>
              <a:r>
                <a:rPr lang="en-US" sz="3200" b="0" i="0" u="none" strike="noStrike" kern="1200" cap="none" spc="0" baseline="0">
                  <a:solidFill>
                    <a:srgbClr val="DAE3F3"/>
                  </a:solidFill>
                  <a:uFillTx/>
                  <a:latin typeface="Arial" pitchFamily="34"/>
                  <a:cs typeface="Arial" pitchFamily="34"/>
                </a:rPr>
                <a:t>Extrinsic Motivation</a:t>
              </a:r>
              <a:endParaRPr lang="en-US" sz="3200" b="1" i="0" u="none" strike="noStrike" kern="1200" cap="none" spc="0" baseline="0">
                <a:solidFill>
                  <a:srgbClr val="DAE3F3"/>
                </a:solidFill>
                <a:uFillTx/>
                <a:latin typeface="Arial" pitchFamily="34"/>
                <a:cs typeface="Arial" pitchFamily="34"/>
              </a:endParaRPr>
            </a:p>
          </p:txBody>
        </p:sp>
      </p:grpSp>
      <p:sp>
        <p:nvSpPr>
          <p:cNvPr id="11" name="TextBox 10">
            <a:extLst>
              <a:ext uri="{FF2B5EF4-FFF2-40B4-BE49-F238E27FC236}">
                <a16:creationId xmlns:a16="http://schemas.microsoft.com/office/drawing/2014/main" id="{2EA2A731-BE0E-7CD8-7E73-53F482955A4F}"/>
              </a:ext>
            </a:extLst>
          </p:cNvPr>
          <p:cNvSpPr txBox="1"/>
          <p:nvPr/>
        </p:nvSpPr>
        <p:spPr>
          <a:xfrm>
            <a:off x="838193" y="5604622"/>
            <a:ext cx="10515600" cy="822722"/>
          </a:xfrm>
          <a:prstGeom prst="rect">
            <a:avLst/>
          </a:prstGeom>
          <a:solidFill>
            <a:srgbClr val="1F4E79"/>
          </a:solidFill>
          <a:ln cap="flat">
            <a:noFill/>
          </a:ln>
        </p:spPr>
        <p:txBody>
          <a:bodyPr vert="horz" wrap="square" lIns="91440" tIns="45720" rIns="91440" bIns="45720" anchor="t" anchorCtr="0" compatLnSpc="1">
            <a:spAutoFit/>
          </a:bodyPr>
          <a:lstStyle/>
          <a:p>
            <a:pPr marL="0" marR="0" lvl="0" indent="0" algn="l" defTabSz="9144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US" sz="1100" b="0" i="0" u="none" strike="noStrike" kern="1200" cap="none" spc="0" baseline="0">
                <a:solidFill>
                  <a:srgbClr val="DAE3F3"/>
                </a:solidFill>
                <a:uFillTx/>
                <a:latin typeface="Arial" pitchFamily="34"/>
                <a:cs typeface="Arial" pitchFamily="34"/>
              </a:rPr>
              <a:t>Based on the research of </a:t>
            </a:r>
            <a:r>
              <a:rPr lang="en-US" sz="1100" b="0" i="0" u="none" strike="noStrike" kern="0" cap="none" spc="0" baseline="0">
                <a:solidFill>
                  <a:srgbClr val="DAE3F3"/>
                </a:solidFill>
                <a:uFillTx/>
                <a:latin typeface="Arial" pitchFamily="34"/>
                <a:cs typeface="Arial" pitchFamily="34"/>
              </a:rPr>
              <a:t>Armstrong and Taylor (2014), e</a:t>
            </a:r>
            <a:r>
              <a:rPr lang="en-US" sz="1100" b="0" i="0" u="none" strike="noStrike" kern="1200" cap="none" spc="0" baseline="0">
                <a:solidFill>
                  <a:srgbClr val="DAE3F3"/>
                </a:solidFill>
                <a:uFillTx/>
                <a:latin typeface="Arial" pitchFamily="34"/>
                <a:cs typeface="Arial" pitchFamily="34"/>
              </a:rPr>
              <a:t>xtrinsic motivation involves external factors or incentives, such as rewards, promotions, and punishments, that are used to motivate individuals. On the other hand, intrinsic motivation arises from within the individual and is connected to the concept of engagement, where the work itself provides a sense of motivation and fulfillment.</a:t>
            </a:r>
            <a:endParaRPr lang="en-GB" sz="1100" b="0" i="0" u="none" strike="noStrike" kern="1200" cap="none" spc="0" baseline="0">
              <a:solidFill>
                <a:srgbClr val="DAE3F3"/>
              </a:solidFill>
              <a:uFillTx/>
              <a:latin typeface="Arial" pitchFamily="34"/>
              <a:cs typeface="Arial" pitchFamily="34"/>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13">
    <p:bg>
      <p:bgPr>
        <a:solidFill>
          <a:srgbClr val="2F5597"/>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B2DADF-E612-521C-BBAB-29F982255DF0}"/>
              </a:ext>
            </a:extLst>
          </p:cNvPr>
          <p:cNvSpPr txBox="1">
            <a:spLocks noGrp="1"/>
          </p:cNvSpPr>
          <p:nvPr>
            <p:ph type="title"/>
          </p:nvPr>
        </p:nvSpPr>
        <p:spPr/>
        <p:txBody>
          <a:bodyPr/>
          <a:lstStyle/>
          <a:p>
            <a:endParaRPr lang="en-GB"/>
          </a:p>
        </p:txBody>
      </p:sp>
      <p:sp>
        <p:nvSpPr>
          <p:cNvPr id="3" name="Text Placeholder 2">
            <a:extLst>
              <a:ext uri="{FF2B5EF4-FFF2-40B4-BE49-F238E27FC236}">
                <a16:creationId xmlns:a16="http://schemas.microsoft.com/office/drawing/2014/main" id="{E84D8AC0-4C6B-FC84-CA33-AD1C8B185F71}"/>
              </a:ext>
            </a:extLst>
          </p:cNvPr>
          <p:cNvSpPr txBox="1">
            <a:spLocks noGrp="1"/>
          </p:cNvSpPr>
          <p:nvPr>
            <p:ph type="body" idx="1"/>
          </p:nvPr>
        </p:nvSpPr>
        <p:spPr>
          <a:xfrm>
            <a:off x="839784" y="2344347"/>
            <a:ext cx="5157782" cy="823910"/>
          </a:xfrm>
          <a:solidFill>
            <a:srgbClr val="A9D18E"/>
          </a:solidFill>
        </p:spPr>
        <p:txBody>
          <a:bodyPr anchor="ctr" anchorCtr="1"/>
          <a:lstStyle/>
          <a:p>
            <a:pPr lvl="0" algn="ctr">
              <a:lnSpc>
                <a:spcPct val="80000"/>
              </a:lnSpc>
            </a:pPr>
            <a:r>
              <a:rPr lang="en-GB" sz="1800">
                <a:solidFill>
                  <a:srgbClr val="203864"/>
                </a:solidFill>
                <a:latin typeface="Arial" pitchFamily="34"/>
                <a:cs typeface="Arial" pitchFamily="34"/>
              </a:rPr>
              <a:t>Advantages of Intrinsic Motivation</a:t>
            </a:r>
          </a:p>
        </p:txBody>
      </p:sp>
      <p:sp>
        <p:nvSpPr>
          <p:cNvPr id="4" name="Content Placeholder 3">
            <a:extLst>
              <a:ext uri="{FF2B5EF4-FFF2-40B4-BE49-F238E27FC236}">
                <a16:creationId xmlns:a16="http://schemas.microsoft.com/office/drawing/2014/main" id="{5865A679-063C-645F-1E9B-D7339E41D65E}"/>
              </a:ext>
            </a:extLst>
          </p:cNvPr>
          <p:cNvSpPr txBox="1">
            <a:spLocks noGrp="1"/>
          </p:cNvSpPr>
          <p:nvPr>
            <p:ph type="body" idx="3"/>
          </p:nvPr>
        </p:nvSpPr>
        <p:spPr>
          <a:xfrm>
            <a:off x="836611" y="3291931"/>
            <a:ext cx="5160946" cy="2897724"/>
          </a:xfrm>
        </p:spPr>
        <p:txBody>
          <a:bodyPr anchor="t"/>
          <a:lstStyle/>
          <a:p>
            <a:pPr marL="285750" lvl="0" indent="-285750">
              <a:lnSpc>
                <a:spcPct val="150000"/>
              </a:lnSpc>
              <a:buFont typeface="Wingdings" pitchFamily="2"/>
              <a:buChar char="ü"/>
            </a:pPr>
            <a:r>
              <a:rPr lang="en-US" sz="1100" b="0">
                <a:solidFill>
                  <a:srgbClr val="DAE3F3"/>
                </a:solidFill>
                <a:latin typeface="Arial" pitchFamily="34"/>
                <a:cs typeface="Arial" pitchFamily="34"/>
              </a:rPr>
              <a:t>Personal fulfillment: "Intrinsic motivation fosters personal fulfillment as individuals engage in activities that align with their values, interests, and sense of purpose." (Deci &amp; Ryan, 2008, p. 87)</a:t>
            </a:r>
          </a:p>
          <a:p>
            <a:pPr marL="285750" lvl="0" indent="-285750">
              <a:lnSpc>
                <a:spcPct val="150000"/>
              </a:lnSpc>
              <a:buFont typeface="Wingdings" pitchFamily="2"/>
              <a:buChar char="ü"/>
            </a:pPr>
            <a:r>
              <a:rPr lang="en-US" sz="1100" b="0">
                <a:solidFill>
                  <a:srgbClr val="DAE3F3"/>
                </a:solidFill>
                <a:latin typeface="Arial" pitchFamily="34"/>
                <a:cs typeface="Arial" pitchFamily="34"/>
              </a:rPr>
              <a:t>Autonomy and creativity: "Intrinsic motivation allows employees to exercise autonomy and encourages creativity and innovation in the workplace." (Amabile, 1996, p. 20)</a:t>
            </a:r>
          </a:p>
          <a:p>
            <a:pPr marL="285750" lvl="0" indent="-285750">
              <a:lnSpc>
                <a:spcPct val="150000"/>
              </a:lnSpc>
              <a:buFont typeface="Wingdings" pitchFamily="2"/>
              <a:buChar char="ü"/>
            </a:pPr>
            <a:r>
              <a:rPr lang="en-US" sz="1100" b="0">
                <a:solidFill>
                  <a:srgbClr val="DAE3F3"/>
                </a:solidFill>
                <a:latin typeface="Arial" pitchFamily="34"/>
                <a:cs typeface="Arial" pitchFamily="34"/>
              </a:rPr>
              <a:t>Growth and learning opportunities: "Intrinsic motivation provides opportunities for personal growth, skill development, and continuous learning." (Pink, 2009, p. 74)</a:t>
            </a:r>
            <a:endParaRPr lang="en-GB" sz="1100" b="0">
              <a:solidFill>
                <a:srgbClr val="DAE3F3"/>
              </a:solidFill>
              <a:latin typeface="Arial" pitchFamily="34"/>
              <a:cs typeface="Arial" pitchFamily="34"/>
            </a:endParaRPr>
          </a:p>
        </p:txBody>
      </p:sp>
      <p:sp>
        <p:nvSpPr>
          <p:cNvPr id="5" name="Text Placeholder 4">
            <a:extLst>
              <a:ext uri="{FF2B5EF4-FFF2-40B4-BE49-F238E27FC236}">
                <a16:creationId xmlns:a16="http://schemas.microsoft.com/office/drawing/2014/main" id="{A161FC1A-FA0E-81DE-16AD-2AD253D91819}"/>
              </a:ext>
            </a:extLst>
          </p:cNvPr>
          <p:cNvSpPr txBox="1">
            <a:spLocks noGrp="1"/>
          </p:cNvSpPr>
          <p:nvPr>
            <p:ph idx="2"/>
          </p:nvPr>
        </p:nvSpPr>
        <p:spPr>
          <a:xfrm>
            <a:off x="6194438" y="2344347"/>
            <a:ext cx="5183184" cy="823910"/>
          </a:xfrm>
          <a:solidFill>
            <a:srgbClr val="A9D18E"/>
          </a:solidFill>
        </p:spPr>
        <p:txBody>
          <a:bodyPr anchor="ctr"/>
          <a:lstStyle/>
          <a:p>
            <a:pPr marL="0" lvl="0" indent="0">
              <a:lnSpc>
                <a:spcPct val="80000"/>
              </a:lnSpc>
              <a:buNone/>
            </a:pPr>
            <a:endParaRPr lang="en-GB" sz="2200" b="1"/>
          </a:p>
          <a:p>
            <a:pPr marL="0" lvl="0" indent="0" algn="ctr">
              <a:buNone/>
            </a:pPr>
            <a:r>
              <a:rPr lang="en-GB" sz="1800" b="1">
                <a:solidFill>
                  <a:srgbClr val="203864"/>
                </a:solidFill>
                <a:latin typeface="Arial" pitchFamily="34"/>
                <a:cs typeface="Arial" pitchFamily="34"/>
              </a:rPr>
              <a:t>Disadvantages of Intrinsic Motivation</a:t>
            </a:r>
          </a:p>
          <a:p>
            <a:pPr marL="0" lvl="0" indent="0">
              <a:lnSpc>
                <a:spcPct val="80000"/>
              </a:lnSpc>
              <a:buNone/>
            </a:pPr>
            <a:endParaRPr lang="en-GB" sz="2200" b="1"/>
          </a:p>
        </p:txBody>
      </p:sp>
      <p:sp>
        <p:nvSpPr>
          <p:cNvPr id="6" name="Content Placeholder 5">
            <a:extLst>
              <a:ext uri="{FF2B5EF4-FFF2-40B4-BE49-F238E27FC236}">
                <a16:creationId xmlns:a16="http://schemas.microsoft.com/office/drawing/2014/main" id="{83403783-5CA9-C615-AB2D-BB10EBAFC9C2}"/>
              </a:ext>
            </a:extLst>
          </p:cNvPr>
          <p:cNvSpPr txBox="1">
            <a:spLocks noGrp="1"/>
          </p:cNvSpPr>
          <p:nvPr>
            <p:ph idx="4"/>
          </p:nvPr>
        </p:nvSpPr>
        <p:spPr>
          <a:xfrm>
            <a:off x="6194438" y="3291931"/>
            <a:ext cx="5160946" cy="2897724"/>
          </a:xfrm>
        </p:spPr>
        <p:txBody>
          <a:bodyPr/>
          <a:lstStyle/>
          <a:p>
            <a:pPr marL="285750" lvl="0" indent="-285750">
              <a:lnSpc>
                <a:spcPct val="150000"/>
              </a:lnSpc>
              <a:buFont typeface="Wingdings" pitchFamily="2"/>
              <a:buChar char="ü"/>
            </a:pPr>
            <a:r>
              <a:rPr lang="en-US" sz="1100" dirty="0">
                <a:solidFill>
                  <a:srgbClr val="DAE3F3"/>
                </a:solidFill>
                <a:latin typeface="Arial" pitchFamily="34"/>
                <a:cs typeface="Arial" pitchFamily="34"/>
              </a:rPr>
              <a:t>Subjectivity: "Intrinsic motivation is subjective, as what motivates one individual may not necessarily motivate another." (Deci &amp; Ryan, 2000, p. 63)</a:t>
            </a:r>
          </a:p>
          <a:p>
            <a:pPr marL="285750" lvl="0" indent="-285750">
              <a:lnSpc>
                <a:spcPct val="150000"/>
              </a:lnSpc>
              <a:buFont typeface="Wingdings" pitchFamily="2"/>
              <a:buChar char="ü"/>
            </a:pPr>
            <a:r>
              <a:rPr lang="en-US" sz="1100" dirty="0">
                <a:solidFill>
                  <a:srgbClr val="DAE3F3"/>
                </a:solidFill>
                <a:latin typeface="Arial" pitchFamily="34"/>
                <a:cs typeface="Arial" pitchFamily="34"/>
              </a:rPr>
              <a:t>Lack of external recognition: "Intrinsic motivation may lack external recognition, which can impact job satisfaction and recognition of employee efforts." (Grant, 2012, p. 96)</a:t>
            </a:r>
          </a:p>
          <a:p>
            <a:pPr marL="285750" lvl="0" indent="-285750">
              <a:lnSpc>
                <a:spcPct val="150000"/>
              </a:lnSpc>
              <a:buFont typeface="Wingdings" pitchFamily="2"/>
              <a:buChar char="ü"/>
            </a:pPr>
            <a:r>
              <a:rPr lang="en-US" sz="1100" dirty="0">
                <a:solidFill>
                  <a:srgbClr val="DAE3F3"/>
                </a:solidFill>
                <a:latin typeface="Arial" pitchFamily="34"/>
                <a:cs typeface="Arial" pitchFamily="34"/>
              </a:rPr>
              <a:t>Potential for burnout: "Overemphasis on intrinsic motivation without considering work-life balance and well-being can lead to burnout." (Maslach, Schaufeli, &amp; Leiter, 2001, p. 401)</a:t>
            </a:r>
            <a:endParaRPr lang="en-GB" sz="1100" dirty="0">
              <a:solidFill>
                <a:srgbClr val="DAE3F3"/>
              </a:solidFill>
              <a:latin typeface="Arial" pitchFamily="34"/>
              <a:cs typeface="Arial" pitchFamily="34"/>
            </a:endParaRPr>
          </a:p>
        </p:txBody>
      </p:sp>
      <p:pic>
        <p:nvPicPr>
          <p:cNvPr id="7" name="Picture 8" descr="A cartoon of a person holding a heart and a carrot and a bag of money&#10;&#10;Description automatically generated with medium confidence">
            <a:extLst>
              <a:ext uri="{FF2B5EF4-FFF2-40B4-BE49-F238E27FC236}">
                <a16:creationId xmlns:a16="http://schemas.microsoft.com/office/drawing/2014/main" id="{41A6AE37-C8BC-A169-2894-B56DA91E0A5D}"/>
              </a:ext>
            </a:extLst>
          </p:cNvPr>
          <p:cNvPicPr>
            <a:picLocks noChangeAspect="1"/>
          </p:cNvPicPr>
          <p:nvPr/>
        </p:nvPicPr>
        <p:blipFill>
          <a:blip r:embed="rId3"/>
          <a:stretch>
            <a:fillRect/>
          </a:stretch>
        </p:blipFill>
        <p:spPr>
          <a:xfrm>
            <a:off x="836611" y="365129"/>
            <a:ext cx="10515609" cy="1855546"/>
          </a:xfrm>
          <a:prstGeom prst="rect">
            <a:avLst/>
          </a:prstGeom>
          <a:noFill/>
          <a:ln cap="flat">
            <a:noFill/>
          </a:ln>
        </p:spPr>
      </p:pic>
      <p:sp>
        <p:nvSpPr>
          <p:cNvPr id="8" name="TextBox 9">
            <a:extLst>
              <a:ext uri="{FF2B5EF4-FFF2-40B4-BE49-F238E27FC236}">
                <a16:creationId xmlns:a16="http://schemas.microsoft.com/office/drawing/2014/main" id="{3ED3FF3C-3154-EF0C-A48E-4288F6B0496C}"/>
              </a:ext>
            </a:extLst>
          </p:cNvPr>
          <p:cNvSpPr txBox="1"/>
          <p:nvPr/>
        </p:nvSpPr>
        <p:spPr>
          <a:xfrm>
            <a:off x="10245440" y="1964707"/>
            <a:ext cx="1865311" cy="261609"/>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100" b="0" i="0" u="none" strike="noStrike" kern="1200" cap="none" spc="0" baseline="0">
                <a:solidFill>
                  <a:srgbClr val="203864"/>
                </a:solidFill>
                <a:uFillTx/>
                <a:latin typeface="Arial" pitchFamily="34"/>
                <a:cs typeface="Arial" pitchFamily="34"/>
              </a:rPr>
              <a:t>Source: Internet</a:t>
            </a:r>
            <a:endParaRPr lang="en-GB" sz="1100" b="0" i="0" u="none" strike="noStrike" kern="1200" cap="none" spc="0" baseline="0">
              <a:solidFill>
                <a:srgbClr val="203864"/>
              </a:solidFill>
              <a:uFillTx/>
              <a:latin typeface="Arial" pitchFamily="34"/>
              <a:cs typeface="Arial" pitchFamily="34"/>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16">
    <p:bg>
      <p:bgPr>
        <a:solidFill>
          <a:srgbClr val="2F5597"/>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82516-AEC3-F59B-8EE0-BB029BA59E71}"/>
              </a:ext>
            </a:extLst>
          </p:cNvPr>
          <p:cNvSpPr txBox="1">
            <a:spLocks noGrp="1"/>
          </p:cNvSpPr>
          <p:nvPr>
            <p:ph type="title"/>
          </p:nvPr>
        </p:nvSpPr>
        <p:spPr/>
        <p:txBody>
          <a:bodyPr/>
          <a:lstStyle/>
          <a:p>
            <a:endParaRPr lang="en-GB"/>
          </a:p>
        </p:txBody>
      </p:sp>
      <p:sp>
        <p:nvSpPr>
          <p:cNvPr id="3" name="Text Placeholder 2">
            <a:extLst>
              <a:ext uri="{FF2B5EF4-FFF2-40B4-BE49-F238E27FC236}">
                <a16:creationId xmlns:a16="http://schemas.microsoft.com/office/drawing/2014/main" id="{60FB5BC8-4175-B3F5-AAEC-0CBDFEE10217}"/>
              </a:ext>
            </a:extLst>
          </p:cNvPr>
          <p:cNvSpPr txBox="1">
            <a:spLocks noGrp="1"/>
          </p:cNvSpPr>
          <p:nvPr>
            <p:ph type="body" idx="1"/>
          </p:nvPr>
        </p:nvSpPr>
        <p:spPr>
          <a:xfrm>
            <a:off x="836611" y="2077635"/>
            <a:ext cx="5157782" cy="823910"/>
          </a:xfrm>
          <a:solidFill>
            <a:srgbClr val="A9D18E"/>
          </a:solidFill>
        </p:spPr>
        <p:txBody>
          <a:bodyPr tIns="548640" anchor="ctr"/>
          <a:lstStyle/>
          <a:p>
            <a:pPr lvl="0" algn="ctr">
              <a:lnSpc>
                <a:spcPct val="70000"/>
              </a:lnSpc>
            </a:pPr>
            <a:r>
              <a:rPr lang="en-GB" sz="1800">
                <a:solidFill>
                  <a:srgbClr val="203864"/>
                </a:solidFill>
                <a:latin typeface="Arial" pitchFamily="34"/>
                <a:cs typeface="Arial" pitchFamily="34"/>
              </a:rPr>
              <a:t>Advantages of Extrinsic Motivation</a:t>
            </a:r>
          </a:p>
          <a:p>
            <a:pPr lvl="0">
              <a:lnSpc>
                <a:spcPct val="80000"/>
              </a:lnSpc>
            </a:pPr>
            <a:endParaRPr lang="en-GB"/>
          </a:p>
        </p:txBody>
      </p:sp>
      <p:pic>
        <p:nvPicPr>
          <p:cNvPr id="4" name="Content Placeholder 7" descr="A group of hands holding money&#10;&#10;Description automatically generated with medium confidence">
            <a:extLst>
              <a:ext uri="{FF2B5EF4-FFF2-40B4-BE49-F238E27FC236}">
                <a16:creationId xmlns:a16="http://schemas.microsoft.com/office/drawing/2014/main" id="{D0A3B39E-E975-F8FD-8BF0-9262160C7AAE}"/>
              </a:ext>
            </a:extLst>
          </p:cNvPr>
          <p:cNvPicPr>
            <a:picLocks noGrp="1" noChangeAspect="1"/>
          </p:cNvPicPr>
          <p:nvPr>
            <p:ph idx="2"/>
          </p:nvPr>
        </p:nvPicPr>
        <p:blipFill>
          <a:blip r:embed="rId2"/>
          <a:stretch>
            <a:fillRect/>
          </a:stretch>
        </p:blipFill>
        <p:spPr>
          <a:xfrm>
            <a:off x="836611" y="370908"/>
            <a:ext cx="10515600" cy="1572191"/>
          </a:xfrm>
        </p:spPr>
      </p:pic>
      <p:sp>
        <p:nvSpPr>
          <p:cNvPr id="5" name="Text Placeholder 4">
            <a:extLst>
              <a:ext uri="{FF2B5EF4-FFF2-40B4-BE49-F238E27FC236}">
                <a16:creationId xmlns:a16="http://schemas.microsoft.com/office/drawing/2014/main" id="{72CFE59C-32B3-95C9-E2C1-89C695E32E98}"/>
              </a:ext>
            </a:extLst>
          </p:cNvPr>
          <p:cNvSpPr txBox="1">
            <a:spLocks noGrp="1"/>
          </p:cNvSpPr>
          <p:nvPr>
            <p:ph type="body" idx="3"/>
          </p:nvPr>
        </p:nvSpPr>
        <p:spPr>
          <a:xfrm>
            <a:off x="6169027" y="2077635"/>
            <a:ext cx="5183184" cy="823910"/>
          </a:xfrm>
          <a:solidFill>
            <a:srgbClr val="A9D18E"/>
          </a:solidFill>
        </p:spPr>
        <p:txBody>
          <a:bodyPr tIns="548640" anchor="ctr"/>
          <a:lstStyle/>
          <a:p>
            <a:pPr lvl="0" algn="ctr">
              <a:lnSpc>
                <a:spcPct val="80000"/>
              </a:lnSpc>
            </a:pPr>
            <a:r>
              <a:rPr lang="en-GB" sz="1800">
                <a:solidFill>
                  <a:srgbClr val="203864"/>
                </a:solidFill>
                <a:latin typeface="Arial" pitchFamily="34"/>
                <a:cs typeface="Arial" pitchFamily="34"/>
              </a:rPr>
              <a:t>Disadvantages of Extrinsic Motivation</a:t>
            </a:r>
          </a:p>
          <a:p>
            <a:pPr lvl="0">
              <a:lnSpc>
                <a:spcPct val="80000"/>
              </a:lnSpc>
            </a:pPr>
            <a:endParaRPr lang="en-GB"/>
          </a:p>
        </p:txBody>
      </p:sp>
      <p:sp>
        <p:nvSpPr>
          <p:cNvPr id="6" name="Content Placeholder 5">
            <a:extLst>
              <a:ext uri="{FF2B5EF4-FFF2-40B4-BE49-F238E27FC236}">
                <a16:creationId xmlns:a16="http://schemas.microsoft.com/office/drawing/2014/main" id="{81B4C9AD-C178-CE13-F25C-FB8A17C4D9EF}"/>
              </a:ext>
            </a:extLst>
          </p:cNvPr>
          <p:cNvSpPr txBox="1">
            <a:spLocks noGrp="1"/>
          </p:cNvSpPr>
          <p:nvPr>
            <p:ph idx="4"/>
          </p:nvPr>
        </p:nvSpPr>
        <p:spPr>
          <a:xfrm>
            <a:off x="6197611" y="2935196"/>
            <a:ext cx="5186357" cy="3272628"/>
          </a:xfrm>
        </p:spPr>
        <p:txBody>
          <a:bodyPr/>
          <a:lstStyle/>
          <a:p>
            <a:pPr marL="285750" lvl="0" indent="-285750">
              <a:buFont typeface="Wingdings" pitchFamily="2"/>
              <a:buChar char="ü"/>
            </a:pPr>
            <a:endParaRPr lang="en-US" sz="1100">
              <a:solidFill>
                <a:srgbClr val="DAE3F3"/>
              </a:solidFill>
              <a:latin typeface="Arial" pitchFamily="34"/>
              <a:cs typeface="Arial" pitchFamily="34"/>
            </a:endParaRPr>
          </a:p>
          <a:p>
            <a:pPr marL="285750" lvl="0" indent="-285750">
              <a:lnSpc>
                <a:spcPct val="150000"/>
              </a:lnSpc>
              <a:buFont typeface="Wingdings" pitchFamily="2"/>
              <a:buChar char="ü"/>
            </a:pPr>
            <a:r>
              <a:rPr lang="en-US" sz="1100">
                <a:solidFill>
                  <a:srgbClr val="DAE3F3"/>
                </a:solidFill>
                <a:latin typeface="Arial" pitchFamily="34"/>
                <a:cs typeface="Arial" pitchFamily="34"/>
              </a:rPr>
              <a:t>May lead to a decrease in intrinsic motivation if the external rewards become the sole focus (Ryan &amp; Deci, 2000).</a:t>
            </a:r>
          </a:p>
          <a:p>
            <a:pPr marL="285750" lvl="0" indent="-285750">
              <a:lnSpc>
                <a:spcPct val="150000"/>
              </a:lnSpc>
              <a:buFont typeface="Wingdings" pitchFamily="2"/>
              <a:buChar char="ü"/>
            </a:pPr>
            <a:r>
              <a:rPr lang="en-US" sz="1100">
                <a:solidFill>
                  <a:srgbClr val="DAE3F3"/>
                </a:solidFill>
                <a:latin typeface="Arial" pitchFamily="34"/>
                <a:cs typeface="Arial" pitchFamily="34"/>
              </a:rPr>
              <a:t>Can create a dependency on external rewards, leading to a decline in motivation once the rewards are removed (Ryan &amp; Deci, 2000).</a:t>
            </a:r>
          </a:p>
          <a:p>
            <a:pPr marL="285750" lvl="0" indent="-285750">
              <a:lnSpc>
                <a:spcPct val="150000"/>
              </a:lnSpc>
              <a:buFont typeface="Wingdings" pitchFamily="2"/>
              <a:buChar char="ü"/>
            </a:pPr>
            <a:r>
              <a:rPr lang="en-US" sz="1100">
                <a:solidFill>
                  <a:srgbClr val="DAE3F3"/>
                </a:solidFill>
                <a:latin typeface="Arial" pitchFamily="34"/>
                <a:cs typeface="Arial" pitchFamily="34"/>
              </a:rPr>
              <a:t>May undermine creativity and intrinsic interest in tasks that are already intrinsically rewarding (Ryan &amp; Deci, 2000).</a:t>
            </a:r>
          </a:p>
          <a:p>
            <a:pPr marL="285750" lvl="0" indent="-285750">
              <a:lnSpc>
                <a:spcPct val="150000"/>
              </a:lnSpc>
              <a:buFont typeface="Wingdings" pitchFamily="2"/>
              <a:buChar char="ü"/>
            </a:pPr>
            <a:r>
              <a:rPr lang="en-US" sz="1100">
                <a:solidFill>
                  <a:srgbClr val="DAE3F3"/>
                </a:solidFill>
                <a:latin typeface="Arial" pitchFamily="34"/>
                <a:cs typeface="Arial" pitchFamily="34"/>
              </a:rPr>
              <a:t>Can result in a narrow focus on achieving the reward, neglecting other important aspects of the task (Ryan &amp; Deci, 2000).</a:t>
            </a:r>
            <a:endParaRPr lang="en-GB" sz="1100">
              <a:solidFill>
                <a:srgbClr val="DAE3F3"/>
              </a:solidFill>
              <a:latin typeface="Arial" pitchFamily="34"/>
              <a:cs typeface="Arial" pitchFamily="34"/>
            </a:endParaRPr>
          </a:p>
        </p:txBody>
      </p:sp>
      <p:sp>
        <p:nvSpPr>
          <p:cNvPr id="7" name="TextBox 6">
            <a:extLst>
              <a:ext uri="{FF2B5EF4-FFF2-40B4-BE49-F238E27FC236}">
                <a16:creationId xmlns:a16="http://schemas.microsoft.com/office/drawing/2014/main" id="{75ACA95F-03D4-B27D-57A7-7AF5F608618D}"/>
              </a:ext>
            </a:extLst>
          </p:cNvPr>
          <p:cNvSpPr txBox="1"/>
          <p:nvPr/>
        </p:nvSpPr>
        <p:spPr>
          <a:xfrm>
            <a:off x="836611" y="2814477"/>
            <a:ext cx="5157782" cy="285918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50000"/>
              </a:lnSpc>
              <a:spcBef>
                <a:spcPts val="1000"/>
              </a:spcBef>
              <a:spcAft>
                <a:spcPts val="0"/>
              </a:spcAft>
              <a:buNone/>
              <a:tabLst/>
              <a:defRPr sz="1800" b="0" i="0" u="none" strike="noStrike" kern="0" cap="none" spc="0" baseline="0">
                <a:solidFill>
                  <a:srgbClr val="000000"/>
                </a:solidFill>
                <a:uFillTx/>
              </a:defRPr>
            </a:pPr>
            <a:endParaRPr lang="en-US" sz="1100" b="0" i="0" u="none" strike="noStrike" kern="0" cap="none" spc="0" baseline="0">
              <a:solidFill>
                <a:srgbClr val="DAE3F3"/>
              </a:solidFill>
              <a:uFillTx/>
              <a:latin typeface="Arial" pitchFamily="34"/>
              <a:cs typeface="Arial" pitchFamily="34"/>
            </a:endParaRPr>
          </a:p>
          <a:p>
            <a:pPr marL="171450" marR="0" lvl="0" indent="-171450" algn="l" defTabSz="914400" rtl="0" fontAlgn="auto" hangingPunct="1">
              <a:lnSpc>
                <a:spcPct val="150000"/>
              </a:lnSpc>
              <a:spcBef>
                <a:spcPts val="1000"/>
              </a:spcBef>
              <a:spcAft>
                <a:spcPts val="0"/>
              </a:spcAft>
              <a:buSzPct val="100000"/>
              <a:buFont typeface="Wingdings" pitchFamily="2"/>
              <a:buChar char="ü"/>
              <a:tabLst/>
              <a:defRPr sz="1800" b="0" i="0" u="none" strike="noStrike" kern="0" cap="none" spc="0" baseline="0">
                <a:solidFill>
                  <a:srgbClr val="000000"/>
                </a:solidFill>
                <a:uFillTx/>
              </a:defRPr>
            </a:pPr>
            <a:r>
              <a:rPr lang="en-US" sz="1100" b="0" i="0" u="none" strike="noStrike" kern="1200" cap="none" spc="0" baseline="0">
                <a:solidFill>
                  <a:srgbClr val="DAE3F3"/>
                </a:solidFill>
                <a:uFillTx/>
                <a:latin typeface="Arial" pitchFamily="34"/>
                <a:cs typeface="Arial" pitchFamily="34"/>
              </a:rPr>
              <a:t>Can drive short-term performance and goal achievement (Ryan &amp; Deci, 2000).</a:t>
            </a:r>
          </a:p>
          <a:p>
            <a:pPr marL="285750" marR="0" lvl="0" indent="-285750" algn="l" defTabSz="914400" rtl="0" fontAlgn="auto" hangingPunct="1">
              <a:lnSpc>
                <a:spcPct val="150000"/>
              </a:lnSpc>
              <a:spcBef>
                <a:spcPts val="1000"/>
              </a:spcBef>
              <a:spcAft>
                <a:spcPts val="0"/>
              </a:spcAft>
              <a:buSzPct val="100000"/>
              <a:buFont typeface="Wingdings" pitchFamily="2"/>
              <a:buChar char="ü"/>
              <a:tabLst/>
              <a:defRPr sz="1800" b="0" i="0" u="none" strike="noStrike" kern="0" cap="none" spc="0" baseline="0">
                <a:solidFill>
                  <a:srgbClr val="000000"/>
                </a:solidFill>
                <a:uFillTx/>
              </a:defRPr>
            </a:pPr>
            <a:r>
              <a:rPr lang="en-US" sz="1100" b="0" i="0" u="none" strike="noStrike" kern="1200" cap="none" spc="0" baseline="0">
                <a:solidFill>
                  <a:srgbClr val="DAE3F3"/>
                </a:solidFill>
                <a:uFillTx/>
                <a:latin typeface="Arial" pitchFamily="34"/>
                <a:cs typeface="Arial" pitchFamily="34"/>
              </a:rPr>
              <a:t>Provides clear targets and incentives for employees to strive for (Ryan &amp; Deci, 2000).</a:t>
            </a:r>
          </a:p>
          <a:p>
            <a:pPr marL="285750" marR="0" lvl="0" indent="-285750" algn="l" defTabSz="914400" rtl="0" fontAlgn="auto" hangingPunct="1">
              <a:lnSpc>
                <a:spcPct val="150000"/>
              </a:lnSpc>
              <a:spcBef>
                <a:spcPts val="1000"/>
              </a:spcBef>
              <a:spcAft>
                <a:spcPts val="0"/>
              </a:spcAft>
              <a:buSzPct val="100000"/>
              <a:buFont typeface="Wingdings" pitchFamily="2"/>
              <a:buChar char="ü"/>
              <a:tabLst/>
              <a:defRPr sz="1800" b="0" i="0" u="none" strike="noStrike" kern="0" cap="none" spc="0" baseline="0">
                <a:solidFill>
                  <a:srgbClr val="000000"/>
                </a:solidFill>
                <a:uFillTx/>
              </a:defRPr>
            </a:pPr>
            <a:r>
              <a:rPr lang="en-US" sz="1100" b="0" i="0" u="none" strike="noStrike" kern="1200" cap="none" spc="0" baseline="0">
                <a:solidFill>
                  <a:srgbClr val="DAE3F3"/>
                </a:solidFill>
                <a:uFillTx/>
                <a:latin typeface="Arial" pitchFamily="34"/>
                <a:cs typeface="Arial" pitchFamily="34"/>
              </a:rPr>
              <a:t>Can be effective in motivating tasks that are repetitive or less intrinsically rewarding (Ryan &amp; Deci, 2000).</a:t>
            </a:r>
          </a:p>
          <a:p>
            <a:pPr marL="285750" marR="0" lvl="0" indent="-285750" algn="l" defTabSz="914400" rtl="0" fontAlgn="auto" hangingPunct="1">
              <a:lnSpc>
                <a:spcPct val="150000"/>
              </a:lnSpc>
              <a:spcBef>
                <a:spcPts val="1000"/>
              </a:spcBef>
              <a:spcAft>
                <a:spcPts val="0"/>
              </a:spcAft>
              <a:buSzPct val="100000"/>
              <a:buFont typeface="Wingdings" pitchFamily="2"/>
              <a:buChar char="ü"/>
              <a:tabLst/>
              <a:defRPr sz="1800" b="0" i="0" u="none" strike="noStrike" kern="0" cap="none" spc="0" baseline="0">
                <a:solidFill>
                  <a:srgbClr val="000000"/>
                </a:solidFill>
                <a:uFillTx/>
              </a:defRPr>
            </a:pPr>
            <a:r>
              <a:rPr lang="en-US" sz="1100" b="0" i="0" u="none" strike="noStrike" kern="1200" cap="none" spc="0" baseline="0">
                <a:solidFill>
                  <a:srgbClr val="DAE3F3"/>
                </a:solidFill>
                <a:uFillTx/>
                <a:latin typeface="Arial" pitchFamily="34"/>
                <a:cs typeface="Arial" pitchFamily="34"/>
              </a:rPr>
              <a:t>Offers opportunities for external recognition and rewards, which can boost morale and satisfaction (Ryan &amp; Deci, 2000)</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1F4E79"/>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2C088A-85AF-708B-7296-EF55C1AB1EBC}"/>
              </a:ext>
            </a:extLst>
          </p:cNvPr>
          <p:cNvSpPr txBox="1">
            <a:spLocks noGrp="1"/>
          </p:cNvSpPr>
          <p:nvPr>
            <p:ph type="title"/>
          </p:nvPr>
        </p:nvSpPr>
        <p:spPr>
          <a:xfrm>
            <a:off x="839784" y="457200"/>
            <a:ext cx="3617915" cy="1600200"/>
          </a:xfrm>
          <a:solidFill>
            <a:srgbClr val="2F5597"/>
          </a:solidFill>
        </p:spPr>
        <p:txBody>
          <a:bodyPr anchorCtr="1"/>
          <a:lstStyle/>
          <a:p>
            <a:endParaRPr lang="en-GB"/>
          </a:p>
        </p:txBody>
      </p:sp>
      <p:sp>
        <p:nvSpPr>
          <p:cNvPr id="3" name="Content Placeholder 2">
            <a:extLst>
              <a:ext uri="{FF2B5EF4-FFF2-40B4-BE49-F238E27FC236}">
                <a16:creationId xmlns:a16="http://schemas.microsoft.com/office/drawing/2014/main" id="{BD0ED6E1-21C9-ACAE-E5F2-BF67BDEC01DA}"/>
              </a:ext>
            </a:extLst>
          </p:cNvPr>
          <p:cNvSpPr txBox="1">
            <a:spLocks noGrp="1"/>
          </p:cNvSpPr>
          <p:nvPr>
            <p:ph type="body" idx="2"/>
          </p:nvPr>
        </p:nvSpPr>
        <p:spPr>
          <a:xfrm>
            <a:off x="582683" y="457200"/>
            <a:ext cx="11026630" cy="5673147"/>
          </a:xfrm>
          <a:solidFill>
            <a:srgbClr val="FFD966"/>
          </a:solidFill>
        </p:spPr>
        <p:txBody>
          <a:bodyPr/>
          <a:lstStyle/>
          <a:p>
            <a:endParaRPr lang="en-GB"/>
          </a:p>
        </p:txBody>
      </p:sp>
      <p:sp>
        <p:nvSpPr>
          <p:cNvPr id="4" name="Text Placeholder 3">
            <a:extLst>
              <a:ext uri="{FF2B5EF4-FFF2-40B4-BE49-F238E27FC236}">
                <a16:creationId xmlns:a16="http://schemas.microsoft.com/office/drawing/2014/main" id="{A0FA516E-F181-5F43-6518-B2B625D5D259}"/>
              </a:ext>
            </a:extLst>
          </p:cNvPr>
          <p:cNvSpPr txBox="1">
            <a:spLocks noGrp="1"/>
          </p:cNvSpPr>
          <p:nvPr>
            <p:ph idx="1"/>
          </p:nvPr>
        </p:nvSpPr>
        <p:spPr>
          <a:xfrm>
            <a:off x="727368" y="521134"/>
            <a:ext cx="10744200" cy="632252"/>
          </a:xfrm>
          <a:gradFill>
            <a:gsLst>
              <a:gs pos="0">
                <a:srgbClr val="2F5597"/>
              </a:gs>
              <a:gs pos="100000">
                <a:srgbClr val="ABC0E4"/>
              </a:gs>
            </a:gsLst>
            <a:lin ang="5400000"/>
          </a:gradFill>
        </p:spPr>
        <p:txBody>
          <a:bodyPr anchor="ctr" anchorCtr="1">
            <a:noAutofit/>
          </a:bodyPr>
          <a:lstStyle/>
          <a:p>
            <a:pPr marL="0" lvl="0" indent="0" algn="ctr">
              <a:lnSpc>
                <a:spcPct val="150000"/>
              </a:lnSpc>
              <a:buNone/>
            </a:pPr>
            <a:r>
              <a:rPr lang="en-US" sz="3500">
                <a:solidFill>
                  <a:srgbClr val="203864"/>
                </a:solidFill>
                <a:latin typeface="Arial" pitchFamily="34"/>
                <a:cs typeface="Arial" pitchFamily="34"/>
              </a:rPr>
              <a:t>Motivation Theories</a:t>
            </a:r>
            <a:endParaRPr lang="en-GB" sz="3500">
              <a:solidFill>
                <a:srgbClr val="203864"/>
              </a:solidFill>
              <a:latin typeface="Arial" pitchFamily="34"/>
              <a:cs typeface="Arial" pitchFamily="34"/>
            </a:endParaRPr>
          </a:p>
        </p:txBody>
      </p:sp>
      <p:graphicFrame>
        <p:nvGraphicFramePr>
          <p:cNvPr id="5" name="Table 5">
            <a:extLst>
              <a:ext uri="{FF2B5EF4-FFF2-40B4-BE49-F238E27FC236}">
                <a16:creationId xmlns:a16="http://schemas.microsoft.com/office/drawing/2014/main" id="{3BF323D9-EA34-CAE9-2586-6D31B2F17E1F}"/>
              </a:ext>
            </a:extLst>
          </p:cNvPr>
          <p:cNvGraphicFramePr>
            <a:graphicFrameLocks noGrp="1"/>
          </p:cNvGraphicFramePr>
          <p:nvPr/>
        </p:nvGraphicFramePr>
        <p:xfrm>
          <a:off x="727359" y="1308680"/>
          <a:ext cx="10744200" cy="4541797"/>
        </p:xfrm>
        <a:graphic>
          <a:graphicData uri="http://schemas.openxmlformats.org/drawingml/2006/table">
            <a:tbl>
              <a:tblPr firstRow="1" bandRow="1">
                <a:effectLst/>
                <a:tableStyleId>{5C22544A-7EE6-4342-B048-85BDC9FD1C3A}</a:tableStyleId>
              </a:tblPr>
              <a:tblGrid>
                <a:gridCol w="2016169">
                  <a:extLst>
                    <a:ext uri="{9D8B030D-6E8A-4147-A177-3AD203B41FA5}">
                      <a16:colId xmlns:a16="http://schemas.microsoft.com/office/drawing/2014/main" val="1563107607"/>
                    </a:ext>
                  </a:extLst>
                </a:gridCol>
                <a:gridCol w="1352297">
                  <a:extLst>
                    <a:ext uri="{9D8B030D-6E8A-4147-A177-3AD203B41FA5}">
                      <a16:colId xmlns:a16="http://schemas.microsoft.com/office/drawing/2014/main" val="3102915847"/>
                    </a:ext>
                  </a:extLst>
                </a:gridCol>
                <a:gridCol w="3821058">
                  <a:extLst>
                    <a:ext uri="{9D8B030D-6E8A-4147-A177-3AD203B41FA5}">
                      <a16:colId xmlns:a16="http://schemas.microsoft.com/office/drawing/2014/main" val="2212671820"/>
                    </a:ext>
                  </a:extLst>
                </a:gridCol>
                <a:gridCol w="3554675">
                  <a:extLst>
                    <a:ext uri="{9D8B030D-6E8A-4147-A177-3AD203B41FA5}">
                      <a16:colId xmlns:a16="http://schemas.microsoft.com/office/drawing/2014/main" val="483649410"/>
                    </a:ext>
                  </a:extLst>
                </a:gridCol>
              </a:tblGrid>
              <a:tr h="329833">
                <a:tc>
                  <a:txBody>
                    <a:bodyPr/>
                    <a:lstStyle/>
                    <a:p>
                      <a:pPr lvl="0" algn="ctr"/>
                      <a:r>
                        <a:rPr lang="en-US" sz="1400">
                          <a:solidFill>
                            <a:srgbClr val="DAE3F3"/>
                          </a:solidFill>
                          <a:latin typeface="Arial" pitchFamily="34"/>
                          <a:cs typeface="Arial" pitchFamily="34"/>
                        </a:rPr>
                        <a:t>Theorist</a:t>
                      </a:r>
                      <a:endParaRPr lang="en-GB" sz="1400">
                        <a:solidFill>
                          <a:srgbClr val="DAE3F3"/>
                        </a:solidFill>
                        <a:latin typeface="Arial" pitchFamily="34"/>
                        <a:cs typeface="Arial" pitchFamily="34"/>
                      </a:endParaRPr>
                    </a:p>
                  </a:txBody>
                  <a:tcPr anchor="ctr"/>
                </a:tc>
                <a:tc>
                  <a:txBody>
                    <a:bodyPr/>
                    <a:lstStyle/>
                    <a:p>
                      <a:pPr lvl="0" algn="ctr"/>
                      <a:r>
                        <a:rPr lang="en-US" sz="1400">
                          <a:solidFill>
                            <a:srgbClr val="DAE3F3"/>
                          </a:solidFill>
                          <a:latin typeface="Arial" pitchFamily="34"/>
                          <a:cs typeface="Arial" pitchFamily="34"/>
                        </a:rPr>
                        <a:t>Category</a:t>
                      </a:r>
                      <a:endParaRPr lang="en-GB" sz="1400">
                        <a:solidFill>
                          <a:srgbClr val="DAE3F3"/>
                        </a:solidFill>
                        <a:latin typeface="Arial" pitchFamily="34"/>
                        <a:cs typeface="Arial" pitchFamily="34"/>
                      </a:endParaRPr>
                    </a:p>
                  </a:txBody>
                  <a:tcPr anchor="ctr"/>
                </a:tc>
                <a:tc>
                  <a:txBody>
                    <a:bodyPr/>
                    <a:lstStyle/>
                    <a:p>
                      <a:pPr lvl="0" algn="ctr"/>
                      <a:r>
                        <a:rPr lang="en-GB" sz="1400">
                          <a:solidFill>
                            <a:srgbClr val="DAE3F3"/>
                          </a:solidFill>
                          <a:latin typeface="Arial" pitchFamily="34"/>
                          <a:cs typeface="Arial" pitchFamily="34"/>
                        </a:rPr>
                        <a:t>Overview of theory</a:t>
                      </a:r>
                    </a:p>
                  </a:txBody>
                  <a:tcPr anchor="ctr"/>
                </a:tc>
                <a:tc>
                  <a:txBody>
                    <a:bodyPr/>
                    <a:lstStyle/>
                    <a:p>
                      <a:pPr lvl="0" algn="ctr"/>
                      <a:r>
                        <a:rPr lang="en-GB" sz="1400">
                          <a:solidFill>
                            <a:srgbClr val="DAE3F3"/>
                          </a:solidFill>
                          <a:latin typeface="Arial" pitchFamily="34"/>
                          <a:cs typeface="Arial" pitchFamily="34"/>
                        </a:rPr>
                        <a:t>Consequences</a:t>
                      </a:r>
                    </a:p>
                  </a:txBody>
                  <a:tcPr anchor="ctr"/>
                </a:tc>
                <a:extLst>
                  <a:ext uri="{0D108BD9-81ED-4DB2-BD59-A6C34878D82A}">
                    <a16:rowId xmlns:a16="http://schemas.microsoft.com/office/drawing/2014/main" val="9265263"/>
                  </a:ext>
                </a:extLst>
              </a:tr>
              <a:tr h="998991">
                <a:tc>
                  <a:txBody>
                    <a:bodyPr/>
                    <a:lstStyle/>
                    <a:p>
                      <a:pPr lvl="0">
                        <a:lnSpc>
                          <a:spcPct val="150000"/>
                        </a:lnSpc>
                      </a:pPr>
                      <a:r>
                        <a:rPr lang="en-GB" sz="1100">
                          <a:solidFill>
                            <a:srgbClr val="1F4E79"/>
                          </a:solidFill>
                          <a:latin typeface="Arial" pitchFamily="34"/>
                          <a:cs typeface="Arial" pitchFamily="34"/>
                        </a:rPr>
                        <a:t>Taylor (1911)</a:t>
                      </a:r>
                    </a:p>
                    <a:p>
                      <a:pPr lvl="0">
                        <a:lnSpc>
                          <a:spcPct val="150000"/>
                        </a:lnSpc>
                      </a:pPr>
                      <a:r>
                        <a:rPr lang="en-GB" sz="1100">
                          <a:solidFill>
                            <a:srgbClr val="1F4E79"/>
                          </a:solidFill>
                          <a:latin typeface="Arial" pitchFamily="34"/>
                          <a:cs typeface="Arial" pitchFamily="34"/>
                        </a:rPr>
                        <a:t>Taylorism</a:t>
                      </a:r>
                    </a:p>
                  </a:txBody>
                  <a:tcPr/>
                </a:tc>
                <a:tc>
                  <a:txBody>
                    <a:bodyPr/>
                    <a:lstStyle/>
                    <a:p>
                      <a:pPr marL="0" lvl="0" algn="l" defTabSz="914400" rtl="0" hangingPunct="1">
                        <a:lnSpc>
                          <a:spcPct val="150000"/>
                        </a:lnSpc>
                      </a:pPr>
                      <a:r>
                        <a:rPr lang="en-GB" sz="1100" kern="1200">
                          <a:solidFill>
                            <a:srgbClr val="1F4E79"/>
                          </a:solidFill>
                          <a:latin typeface="Arial" pitchFamily="34"/>
                          <a:cs typeface="Arial" pitchFamily="34"/>
                        </a:rPr>
                        <a:t>Instrumentality</a:t>
                      </a:r>
                    </a:p>
                  </a:txBody>
                  <a:tcPr/>
                </a:tc>
                <a:tc>
                  <a:txBody>
                    <a:bodyPr/>
                    <a:lstStyle/>
                    <a:p>
                      <a:pPr lvl="0">
                        <a:lnSpc>
                          <a:spcPct val="150000"/>
                        </a:lnSpc>
                      </a:pPr>
                      <a:r>
                        <a:rPr lang="en-US" sz="1100">
                          <a:solidFill>
                            <a:srgbClr val="1F4E79"/>
                          </a:solidFill>
                          <a:latin typeface="Arial" pitchFamily="34"/>
                          <a:cs typeface="Arial" pitchFamily="34"/>
                        </a:rPr>
                        <a:t>Cause and effect impact work motivation; direct correlation between rewards/consequences and performance boosts motivation.</a:t>
                      </a:r>
                      <a:endParaRPr lang="en-GB" sz="1100">
                        <a:solidFill>
                          <a:srgbClr val="1F4E79"/>
                        </a:solidFill>
                        <a:latin typeface="Arial" pitchFamily="34"/>
                        <a:cs typeface="Arial" pitchFamily="34"/>
                      </a:endParaRPr>
                    </a:p>
                  </a:txBody>
                  <a:tcPr/>
                </a:tc>
                <a:tc>
                  <a:txBody>
                    <a:bodyPr/>
                    <a:lstStyle/>
                    <a:p>
                      <a:pPr lvl="0">
                        <a:lnSpc>
                          <a:spcPct val="150000"/>
                        </a:lnSpc>
                      </a:pPr>
                      <a:r>
                        <a:rPr lang="en-US" sz="1100">
                          <a:solidFill>
                            <a:srgbClr val="1F4E79"/>
                          </a:solidFill>
                          <a:latin typeface="Arial" pitchFamily="34"/>
                          <a:cs typeface="Arial" pitchFamily="34"/>
                        </a:rPr>
                        <a:t>Despite frequent use to justify performance-related pay, evidence indicates limited effectiveness in motivating individuals..</a:t>
                      </a:r>
                      <a:endParaRPr lang="en-GB" sz="1100">
                        <a:solidFill>
                          <a:srgbClr val="1F4E79"/>
                        </a:solidFill>
                        <a:latin typeface="Arial" pitchFamily="34"/>
                        <a:cs typeface="Arial" pitchFamily="34"/>
                      </a:endParaRPr>
                    </a:p>
                  </a:txBody>
                  <a:tcPr/>
                </a:tc>
                <a:extLst>
                  <a:ext uri="{0D108BD9-81ED-4DB2-BD59-A6C34878D82A}">
                    <a16:rowId xmlns:a16="http://schemas.microsoft.com/office/drawing/2014/main" val="1602202882"/>
                  </a:ext>
                </a:extLst>
              </a:tr>
              <a:tr h="1080519">
                <a:tc>
                  <a:txBody>
                    <a:bodyPr/>
                    <a:lstStyle/>
                    <a:p>
                      <a:pPr lvl="0">
                        <a:lnSpc>
                          <a:spcPct val="150000"/>
                        </a:lnSpc>
                      </a:pPr>
                      <a:r>
                        <a:rPr lang="en-US" sz="1100">
                          <a:solidFill>
                            <a:srgbClr val="1F4E79"/>
                          </a:solidFill>
                          <a:latin typeface="Arial" pitchFamily="34"/>
                          <a:cs typeface="Arial" pitchFamily="34"/>
                        </a:rPr>
                        <a:t>Maslow (1954), Alderfer (1972)</a:t>
                      </a:r>
                    </a:p>
                    <a:p>
                      <a:pPr lvl="0">
                        <a:lnSpc>
                          <a:spcPct val="150000"/>
                        </a:lnSpc>
                      </a:pPr>
                      <a:r>
                        <a:rPr lang="en-US" sz="1100">
                          <a:solidFill>
                            <a:srgbClr val="1F4E79"/>
                          </a:solidFill>
                          <a:latin typeface="Arial" pitchFamily="34"/>
                          <a:cs typeface="Arial" pitchFamily="34"/>
                        </a:rPr>
                        <a:t>Hierarchy or sets of needs </a:t>
                      </a:r>
                      <a:endParaRPr lang="en-GB" sz="1100">
                        <a:solidFill>
                          <a:srgbClr val="1F4E79"/>
                        </a:solidFill>
                        <a:latin typeface="Arial" pitchFamily="34"/>
                        <a:cs typeface="Arial" pitchFamily="34"/>
                      </a:endParaRPr>
                    </a:p>
                  </a:txBody>
                  <a:tcPr/>
                </a:tc>
                <a:tc>
                  <a:txBody>
                    <a:bodyPr/>
                    <a:lstStyle/>
                    <a:p>
                      <a:pPr marL="0" lvl="0" algn="l" defTabSz="914400" rtl="0" hangingPunct="1">
                        <a:lnSpc>
                          <a:spcPct val="150000"/>
                        </a:lnSpc>
                      </a:pPr>
                      <a:r>
                        <a:rPr lang="en-GB" sz="1100" kern="1200">
                          <a:solidFill>
                            <a:srgbClr val="1F4E79"/>
                          </a:solidFill>
                          <a:latin typeface="Arial" pitchFamily="34"/>
                          <a:cs typeface="Arial" pitchFamily="34"/>
                        </a:rPr>
                        <a:t>Content (needs) theory</a:t>
                      </a:r>
                    </a:p>
                  </a:txBody>
                  <a:tcPr/>
                </a:tc>
                <a:tc>
                  <a:txBody>
                    <a:bodyPr/>
                    <a:lstStyle/>
                    <a:p>
                      <a:pPr lvl="0">
                        <a:lnSpc>
                          <a:spcPct val="150000"/>
                        </a:lnSpc>
                      </a:pPr>
                      <a:r>
                        <a:rPr lang="en-US" sz="1100">
                          <a:solidFill>
                            <a:srgbClr val="1F4E79"/>
                          </a:solidFill>
                          <a:latin typeface="Arial" pitchFamily="34"/>
                          <a:cs typeface="Arial" pitchFamily="34"/>
                        </a:rPr>
                        <a:t>Motivation is driven by needs and associated goals. Outlines a hierarchy of needs (physiological, safety, social, esteem, self-fulfillment), with higher-level needs arising after lower-level needs are satisfied.</a:t>
                      </a:r>
                      <a:endParaRPr lang="en-GB" sz="1100">
                        <a:solidFill>
                          <a:srgbClr val="1F4E79"/>
                        </a:solidFill>
                        <a:latin typeface="Arial" pitchFamily="34"/>
                        <a:cs typeface="Arial" pitchFamily="34"/>
                      </a:endParaRPr>
                    </a:p>
                  </a:txBody>
                  <a:tcPr/>
                </a:tc>
                <a:tc>
                  <a:txBody>
                    <a:bodyPr/>
                    <a:lstStyle/>
                    <a:p>
                      <a:pPr lvl="0">
                        <a:lnSpc>
                          <a:spcPct val="150000"/>
                        </a:lnSpc>
                      </a:pPr>
                      <a:r>
                        <a:rPr lang="en-US" sz="1100">
                          <a:solidFill>
                            <a:srgbClr val="1F4E79"/>
                          </a:solidFill>
                          <a:latin typeface="Arial" pitchFamily="34"/>
                          <a:cs typeface="Arial" pitchFamily="34"/>
                        </a:rPr>
                        <a:t>Highlights motivating needs and the diminishing motivational impact once needs are satisfied. The hierarchical aspect holds little practical significance.</a:t>
                      </a:r>
                      <a:endParaRPr lang="en-GB" sz="1100">
                        <a:solidFill>
                          <a:srgbClr val="1F4E79"/>
                        </a:solidFill>
                        <a:latin typeface="Arial" pitchFamily="34"/>
                        <a:cs typeface="Arial" pitchFamily="34"/>
                      </a:endParaRPr>
                    </a:p>
                  </a:txBody>
                  <a:tcPr/>
                </a:tc>
                <a:extLst>
                  <a:ext uri="{0D108BD9-81ED-4DB2-BD59-A6C34878D82A}">
                    <a16:rowId xmlns:a16="http://schemas.microsoft.com/office/drawing/2014/main" val="1392212569"/>
                  </a:ext>
                </a:extLst>
              </a:tr>
              <a:tr h="1080519">
                <a:tc>
                  <a:txBody>
                    <a:bodyPr/>
                    <a:lstStyle/>
                    <a:p>
                      <a:pPr lvl="0">
                        <a:lnSpc>
                          <a:spcPct val="150000"/>
                        </a:lnSpc>
                      </a:pPr>
                      <a:r>
                        <a:rPr lang="en-US" sz="1100" kern="1200">
                          <a:solidFill>
                            <a:srgbClr val="1F4E79"/>
                          </a:solidFill>
                          <a:latin typeface="Arial" pitchFamily="34"/>
                          <a:cs typeface="Arial" pitchFamily="34"/>
                        </a:rPr>
                        <a:t>Herzberg et al (1957)</a:t>
                      </a:r>
                    </a:p>
                    <a:p>
                      <a:pPr lvl="0">
                        <a:lnSpc>
                          <a:spcPct val="150000"/>
                        </a:lnSpc>
                      </a:pPr>
                      <a:r>
                        <a:rPr lang="en-US" sz="1100" kern="1200">
                          <a:solidFill>
                            <a:srgbClr val="1F4E79"/>
                          </a:solidFill>
                          <a:latin typeface="Arial" pitchFamily="34"/>
                          <a:cs typeface="Arial" pitchFamily="34"/>
                        </a:rPr>
                        <a:t>Related to needs theory </a:t>
                      </a:r>
                      <a:endParaRPr lang="en-GB" sz="1100" kern="1200">
                        <a:solidFill>
                          <a:srgbClr val="1F4E79"/>
                        </a:solidFill>
                        <a:latin typeface="Arial" pitchFamily="34"/>
                        <a:cs typeface="Arial" pitchFamily="34"/>
                      </a:endParaRPr>
                    </a:p>
                  </a:txBody>
                  <a:tcPr/>
                </a:tc>
                <a:tc>
                  <a:txBody>
                    <a:bodyPr/>
                    <a:lstStyle/>
                    <a:p>
                      <a:pPr marL="0" lvl="0" algn="l" defTabSz="914400" rtl="0" hangingPunct="1">
                        <a:lnSpc>
                          <a:spcPct val="150000"/>
                        </a:lnSpc>
                      </a:pPr>
                      <a:r>
                        <a:rPr lang="en-GB" sz="1100" kern="1200">
                          <a:solidFill>
                            <a:srgbClr val="1F4E79"/>
                          </a:solidFill>
                          <a:latin typeface="Arial" pitchFamily="34"/>
                          <a:cs typeface="Arial" pitchFamily="34"/>
                        </a:rPr>
                        <a:t>Two-factor model</a:t>
                      </a:r>
                    </a:p>
                  </a:txBody>
                  <a:tcPr/>
                </a:tc>
                <a:tc>
                  <a:txBody>
                    <a:bodyPr/>
                    <a:lstStyle/>
                    <a:p>
                      <a:pPr lvl="0">
                        <a:lnSpc>
                          <a:spcPct val="150000"/>
                        </a:lnSpc>
                      </a:pPr>
                      <a:r>
                        <a:rPr lang="en-US" sz="1100">
                          <a:solidFill>
                            <a:srgbClr val="1F4E79"/>
                          </a:solidFill>
                          <a:latin typeface="Arial" pitchFamily="34"/>
                          <a:cs typeface="Arial" pitchFamily="34"/>
                        </a:rPr>
                        <a:t>Job satisfaction is influenced by two sets of factors: 1) intrinsic factors related to the nature of the work itself, and 2) extrinsic factors outside the job, including pay and working conditions</a:t>
                      </a:r>
                      <a:endParaRPr lang="en-GB" sz="1100">
                        <a:solidFill>
                          <a:srgbClr val="1F4E79"/>
                        </a:solidFill>
                        <a:latin typeface="Arial" pitchFamily="34"/>
                        <a:cs typeface="Arial" pitchFamily="34"/>
                      </a:endParaRPr>
                    </a:p>
                  </a:txBody>
                  <a:tcPr/>
                </a:tc>
                <a:tc>
                  <a:txBody>
                    <a:bodyPr/>
                    <a:lstStyle/>
                    <a:p>
                      <a:pPr lvl="0">
                        <a:lnSpc>
                          <a:spcPct val="150000"/>
                        </a:lnSpc>
                      </a:pPr>
                      <a:r>
                        <a:rPr lang="en-US" sz="1100">
                          <a:solidFill>
                            <a:srgbClr val="1F4E79"/>
                          </a:solidFill>
                          <a:latin typeface="Arial" pitchFamily="34"/>
                          <a:cs typeface="Arial" pitchFamily="34"/>
                        </a:rPr>
                        <a:t>needs (achievement, recognition, advancement, autonomy, intrinsic satisfaction), short-term impact of extrinsic motivation. Criticized methodology, universal needs assumption. Influenced job design, inclusive reward systems.</a:t>
                      </a:r>
                      <a:endParaRPr lang="en-GB" sz="1100">
                        <a:solidFill>
                          <a:srgbClr val="1F4E79"/>
                        </a:solidFill>
                        <a:latin typeface="Arial" pitchFamily="34"/>
                        <a:cs typeface="Arial" pitchFamily="34"/>
                      </a:endParaRPr>
                    </a:p>
                  </a:txBody>
                  <a:tcPr/>
                </a:tc>
                <a:extLst>
                  <a:ext uri="{0D108BD9-81ED-4DB2-BD59-A6C34878D82A}">
                    <a16:rowId xmlns:a16="http://schemas.microsoft.com/office/drawing/2014/main" val="1557976384"/>
                  </a:ext>
                </a:extLst>
              </a:tr>
              <a:tr h="794119">
                <a:tc>
                  <a:txBody>
                    <a:bodyPr/>
                    <a:lstStyle/>
                    <a:p>
                      <a:pPr lvl="0">
                        <a:lnSpc>
                          <a:spcPct val="150000"/>
                        </a:lnSpc>
                      </a:pPr>
                      <a:r>
                        <a:rPr lang="en-US" sz="1100" kern="1200">
                          <a:solidFill>
                            <a:srgbClr val="1F4E79"/>
                          </a:solidFill>
                          <a:latin typeface="Arial" pitchFamily="34"/>
                          <a:cs typeface="Arial" pitchFamily="34"/>
                        </a:rPr>
                        <a:t>Vroom (1964), Porter and Lawler (1968)</a:t>
                      </a:r>
                    </a:p>
                    <a:p>
                      <a:pPr lvl="0">
                        <a:lnSpc>
                          <a:spcPct val="150000"/>
                        </a:lnSpc>
                      </a:pPr>
                      <a:r>
                        <a:rPr lang="en-GB" sz="1100" kern="1200">
                          <a:solidFill>
                            <a:srgbClr val="1F4E79"/>
                          </a:solidFill>
                          <a:latin typeface="Arial" pitchFamily="34"/>
                          <a:cs typeface="Arial" pitchFamily="34"/>
                        </a:rPr>
                        <a:t>Expectancy theory</a:t>
                      </a:r>
                    </a:p>
                  </a:txBody>
                  <a:tcPr/>
                </a:tc>
                <a:tc>
                  <a:txBody>
                    <a:bodyPr/>
                    <a:lstStyle/>
                    <a:p>
                      <a:pPr marL="0" lvl="0" algn="l" defTabSz="914400" rtl="0" hangingPunct="1">
                        <a:lnSpc>
                          <a:spcPct val="150000"/>
                        </a:lnSpc>
                      </a:pPr>
                      <a:r>
                        <a:rPr lang="en-GB" sz="1100" kern="1200">
                          <a:solidFill>
                            <a:srgbClr val="1F4E79"/>
                          </a:solidFill>
                          <a:latin typeface="Arial" pitchFamily="34"/>
                          <a:cs typeface="Arial" pitchFamily="34"/>
                        </a:rPr>
                        <a:t>Process/ cognitive theory/</a:t>
                      </a:r>
                    </a:p>
                    <a:p>
                      <a:pPr marL="0" lvl="0" algn="l" defTabSz="914400" rtl="0" hangingPunct="1">
                        <a:lnSpc>
                          <a:spcPct val="150000"/>
                        </a:lnSpc>
                      </a:pPr>
                      <a:r>
                        <a:rPr lang="en-GB" sz="1100">
                          <a:solidFill>
                            <a:srgbClr val="203864"/>
                          </a:solidFill>
                          <a:latin typeface="Arial" pitchFamily="34"/>
                          <a:cs typeface="Arial" pitchFamily="34"/>
                        </a:rPr>
                        <a:t>Expectancy theory</a:t>
                      </a:r>
                      <a:endParaRPr lang="en-GB" sz="1100" kern="1200">
                        <a:solidFill>
                          <a:srgbClr val="203864"/>
                        </a:solidFill>
                        <a:latin typeface="Arial" pitchFamily="34"/>
                        <a:cs typeface="Arial" pitchFamily="34"/>
                      </a:endParaRPr>
                    </a:p>
                  </a:txBody>
                  <a:tcPr/>
                </a:tc>
                <a:tc>
                  <a:txBody>
                    <a:bodyPr/>
                    <a:lstStyle/>
                    <a:p>
                      <a:pPr lvl="0">
                        <a:lnSpc>
                          <a:spcPct val="150000"/>
                        </a:lnSpc>
                      </a:pPr>
                      <a:r>
                        <a:rPr lang="en-US" sz="1100">
                          <a:solidFill>
                            <a:srgbClr val="1F4E79"/>
                          </a:solidFill>
                          <a:latin typeface="Arial" pitchFamily="34"/>
                          <a:cs typeface="Arial" pitchFamily="34"/>
                        </a:rPr>
                        <a:t>Effort and motivation are influenced by the probability of receiving rewards and the perceived value of those rewards</a:t>
                      </a:r>
                      <a:endParaRPr lang="en-GB" sz="1100">
                        <a:solidFill>
                          <a:srgbClr val="1F4E79"/>
                        </a:solidFill>
                        <a:latin typeface="Arial" pitchFamily="34"/>
                        <a:cs typeface="Arial" pitchFamily="34"/>
                      </a:endParaRPr>
                    </a:p>
                  </a:txBody>
                  <a:tcPr/>
                </a:tc>
                <a:tc>
                  <a:txBody>
                    <a:bodyPr/>
                    <a:lstStyle/>
                    <a:p>
                      <a:pPr lvl="0">
                        <a:lnSpc>
                          <a:spcPct val="150000"/>
                        </a:lnSpc>
                      </a:pPr>
                      <a:r>
                        <a:rPr lang="en-US" sz="1100">
                          <a:solidFill>
                            <a:srgbClr val="1F4E79"/>
                          </a:solidFill>
                          <a:latin typeface="Arial" pitchFamily="34"/>
                          <a:cs typeface="Arial" pitchFamily="34"/>
                        </a:rPr>
                        <a:t>Effort-reward linkage is crucial, emphasizing attainable and worthwhile rewards.</a:t>
                      </a:r>
                      <a:endParaRPr lang="en-GB" sz="1100">
                        <a:solidFill>
                          <a:srgbClr val="1F4E79"/>
                        </a:solidFill>
                        <a:latin typeface="Arial" pitchFamily="34"/>
                        <a:cs typeface="Arial" pitchFamily="34"/>
                      </a:endParaRPr>
                    </a:p>
                  </a:txBody>
                  <a:tcPr/>
                </a:tc>
                <a:extLst>
                  <a:ext uri="{0D108BD9-81ED-4DB2-BD59-A6C34878D82A}">
                    <a16:rowId xmlns:a16="http://schemas.microsoft.com/office/drawing/2014/main" val="2609099451"/>
                  </a:ext>
                </a:extLst>
              </a:tr>
            </a:tbl>
          </a:graphicData>
        </a:graphic>
      </p:graphicFrame>
      <p:sp>
        <p:nvSpPr>
          <p:cNvPr id="6" name="TextBox 6">
            <a:extLst>
              <a:ext uri="{FF2B5EF4-FFF2-40B4-BE49-F238E27FC236}">
                <a16:creationId xmlns:a16="http://schemas.microsoft.com/office/drawing/2014/main" id="{21B1BE04-20C4-29EE-0957-35818CD93AE9}"/>
              </a:ext>
            </a:extLst>
          </p:cNvPr>
          <p:cNvSpPr txBox="1"/>
          <p:nvPr/>
        </p:nvSpPr>
        <p:spPr>
          <a:xfrm>
            <a:off x="4883014" y="5850486"/>
            <a:ext cx="3596618" cy="538609"/>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100" b="0" i="0" u="none" strike="noStrike" kern="1200" cap="none" spc="0" baseline="0">
                <a:solidFill>
                  <a:srgbClr val="002060"/>
                </a:solidFill>
                <a:uFillTx/>
                <a:latin typeface="Arial" pitchFamily="34"/>
                <a:cs typeface="Arial" pitchFamily="34"/>
              </a:rPr>
              <a:t>Armstrong and Taylor (2014, p.184,p.185)</a:t>
            </a:r>
            <a:endParaRPr lang="en-GB" sz="1100" b="0" i="0" u="none" strike="noStrike" kern="1200" cap="none" spc="0" baseline="0">
              <a:solidFill>
                <a:srgbClr val="002060"/>
              </a:solidFill>
              <a:uFillTx/>
              <a:latin typeface="Arial" pitchFamily="34"/>
              <a:cs typeface="Arial" pitchFamily="34"/>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2060"/>
              </a:solidFill>
              <a:uFillTx/>
              <a:latin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9">
    <p:bg>
      <p:bgPr>
        <a:solidFill>
          <a:srgbClr val="A6A6A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EDE62E-F667-81BD-90FD-57B9758A5338}"/>
              </a:ext>
            </a:extLst>
          </p:cNvPr>
          <p:cNvSpPr txBox="1">
            <a:spLocks noGrp="1"/>
          </p:cNvSpPr>
          <p:nvPr>
            <p:ph type="title"/>
          </p:nvPr>
        </p:nvSpPr>
        <p:spPr>
          <a:solidFill>
            <a:srgbClr val="FFD966"/>
          </a:solidFill>
        </p:spPr>
        <p:txBody>
          <a:bodyPr anchor="t" anchorCtr="1">
            <a:noAutofit/>
          </a:bodyPr>
          <a:lstStyle/>
          <a:p>
            <a:pPr lvl="0" algn="ctr">
              <a:lnSpc>
                <a:spcPct val="150000"/>
              </a:lnSpc>
            </a:pPr>
            <a:r>
              <a:rPr lang="en-US" sz="3000">
                <a:solidFill>
                  <a:srgbClr val="203864"/>
                </a:solidFill>
                <a:latin typeface="Arial" pitchFamily="34"/>
                <a:cs typeface="Arial" pitchFamily="34"/>
              </a:rPr>
              <a:t>Enhancing Motivation: A Comprehensive Analysis of Motivation Theories and Identifying the Dominant Motivation Type</a:t>
            </a:r>
            <a:endParaRPr lang="en-GB" sz="3000">
              <a:solidFill>
                <a:srgbClr val="203864"/>
              </a:solidFill>
              <a:latin typeface="Arial" pitchFamily="34"/>
              <a:cs typeface="Arial" pitchFamily="34"/>
            </a:endParaRPr>
          </a:p>
        </p:txBody>
      </p:sp>
      <p:sp>
        <p:nvSpPr>
          <p:cNvPr id="3" name="Text Placeholder 2">
            <a:extLst>
              <a:ext uri="{FF2B5EF4-FFF2-40B4-BE49-F238E27FC236}">
                <a16:creationId xmlns:a16="http://schemas.microsoft.com/office/drawing/2014/main" id="{7E707A12-A8B2-CC70-36AD-09B6B06BF466}"/>
              </a:ext>
            </a:extLst>
          </p:cNvPr>
          <p:cNvSpPr txBox="1">
            <a:spLocks noGrp="1"/>
          </p:cNvSpPr>
          <p:nvPr>
            <p:ph type="body" idx="1"/>
          </p:nvPr>
        </p:nvSpPr>
        <p:spPr>
          <a:xfrm>
            <a:off x="839784" y="1681160"/>
            <a:ext cx="5233156" cy="542495"/>
          </a:xfrm>
          <a:gradFill>
            <a:gsLst>
              <a:gs pos="0">
                <a:srgbClr val="4B7430"/>
              </a:gs>
              <a:gs pos="100000">
                <a:srgbClr val="74B349"/>
              </a:gs>
            </a:gsLst>
            <a:lin ang="16200000"/>
          </a:gradFill>
        </p:spPr>
        <p:txBody>
          <a:bodyPr anchor="ctr" anchorCtr="1"/>
          <a:lstStyle/>
          <a:p>
            <a:pPr lvl="0" algn="ctr"/>
            <a:r>
              <a:rPr lang="en-US" sz="1800">
                <a:solidFill>
                  <a:srgbClr val="203864"/>
                </a:solidFill>
                <a:latin typeface="Arial" pitchFamily="34"/>
                <a:cs typeface="Arial" pitchFamily="34"/>
              </a:rPr>
              <a:t>Cr</a:t>
            </a:r>
            <a:r>
              <a:rPr lang="en-GB" sz="1800">
                <a:solidFill>
                  <a:srgbClr val="203864"/>
                </a:solidFill>
                <a:latin typeface="Arial" pitchFamily="34"/>
                <a:cs typeface="Arial" pitchFamily="34"/>
              </a:rPr>
              <a:t>itical discussion</a:t>
            </a:r>
          </a:p>
        </p:txBody>
      </p:sp>
      <p:grpSp>
        <p:nvGrpSpPr>
          <p:cNvPr id="4" name="Content Placeholder 3">
            <a:extLst>
              <a:ext uri="{FF2B5EF4-FFF2-40B4-BE49-F238E27FC236}">
                <a16:creationId xmlns:a16="http://schemas.microsoft.com/office/drawing/2014/main" id="{42842CA4-DE39-12EC-F272-494FAE8C6A2E}"/>
              </a:ext>
            </a:extLst>
          </p:cNvPr>
          <p:cNvGrpSpPr/>
          <p:nvPr/>
        </p:nvGrpSpPr>
        <p:grpSpPr>
          <a:xfrm>
            <a:off x="836621" y="2223656"/>
            <a:ext cx="5246168" cy="4123623"/>
            <a:chOff x="836621" y="2223656"/>
            <a:chExt cx="5246168" cy="4123623"/>
          </a:xfrm>
        </p:grpSpPr>
        <p:sp>
          <p:nvSpPr>
            <p:cNvPr id="5" name="Rectangle 4">
              <a:extLst>
                <a:ext uri="{FF2B5EF4-FFF2-40B4-BE49-F238E27FC236}">
                  <a16:creationId xmlns:a16="http://schemas.microsoft.com/office/drawing/2014/main" id="{6F6CF2FF-F213-DA8F-CC94-95AAA3724508}"/>
                </a:ext>
              </a:extLst>
            </p:cNvPr>
            <p:cNvSpPr/>
            <p:nvPr/>
          </p:nvSpPr>
          <p:spPr>
            <a:xfrm>
              <a:off x="836621" y="2223656"/>
              <a:ext cx="5232964" cy="4123623"/>
            </a:xfrm>
            <a:prstGeom prst="rect">
              <a:avLst/>
            </a:prstGeom>
            <a:solidFill>
              <a:srgbClr val="2F5597"/>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6" name="Freeform: Shape 7">
              <a:extLst>
                <a:ext uri="{FF2B5EF4-FFF2-40B4-BE49-F238E27FC236}">
                  <a16:creationId xmlns:a16="http://schemas.microsoft.com/office/drawing/2014/main" id="{73243650-6E0A-4C93-B147-0AD319F2B8DC}"/>
                </a:ext>
              </a:extLst>
            </p:cNvPr>
            <p:cNvSpPr/>
            <p:nvPr/>
          </p:nvSpPr>
          <p:spPr>
            <a:xfrm>
              <a:off x="846478" y="4940183"/>
              <a:ext cx="2407496" cy="805787"/>
            </a:xfrm>
            <a:custGeom>
              <a:avLst/>
              <a:gdLst>
                <a:gd name="f0" fmla="val 10800000"/>
                <a:gd name="f1" fmla="val 5400000"/>
                <a:gd name="f2" fmla="val 180"/>
                <a:gd name="f3" fmla="val w"/>
                <a:gd name="f4" fmla="val h"/>
                <a:gd name="f5" fmla="val 0"/>
                <a:gd name="f6" fmla="val 2362500"/>
                <a:gd name="f7" fmla="val 720000"/>
                <a:gd name="f8" fmla="+- 0 0 -90"/>
                <a:gd name="f9" fmla="*/ f3 1 2362500"/>
                <a:gd name="f10" fmla="*/ f4 1 720000"/>
                <a:gd name="f11" fmla="+- f7 0 f5"/>
                <a:gd name="f12" fmla="+- f6 0 f5"/>
                <a:gd name="f13" fmla="*/ f8 f0 1"/>
                <a:gd name="f14" fmla="*/ f12 1 2362500"/>
                <a:gd name="f15" fmla="*/ f11 1 720000"/>
                <a:gd name="f16" fmla="*/ 0 f12 1"/>
                <a:gd name="f17" fmla="*/ 0 f11 1"/>
                <a:gd name="f18" fmla="*/ 2362500 f12 1"/>
                <a:gd name="f19" fmla="*/ 720000 f11 1"/>
                <a:gd name="f20" fmla="*/ f13 1 f2"/>
                <a:gd name="f21" fmla="*/ f16 1 2362500"/>
                <a:gd name="f22" fmla="*/ f17 1 720000"/>
                <a:gd name="f23" fmla="*/ f18 1 2362500"/>
                <a:gd name="f24" fmla="*/ f19 1 720000"/>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2362500" h="720000">
                  <a:moveTo>
                    <a:pt x="f5" y="f5"/>
                  </a:moveTo>
                  <a:lnTo>
                    <a:pt x="f6" y="f5"/>
                  </a:lnTo>
                  <a:lnTo>
                    <a:pt x="f6" y="f7"/>
                  </a:lnTo>
                  <a:lnTo>
                    <a:pt x="f5" y="f7"/>
                  </a:lnTo>
                  <a:lnTo>
                    <a:pt x="f5" y="f5"/>
                  </a:lnTo>
                  <a:close/>
                </a:path>
              </a:pathLst>
            </a:custGeom>
            <a:noFill/>
            <a:ln cap="flat">
              <a:noFill/>
              <a:prstDash val="solid"/>
            </a:ln>
          </p:spPr>
          <p:txBody>
            <a:bodyPr vert="horz" wrap="square" lIns="0" tIns="0" rIns="0" bIns="0" anchor="t" anchorCtr="1" compatLnSpc="1">
              <a:noAutofit/>
            </a:bodyPr>
            <a:lstStyle/>
            <a:p>
              <a:pPr marL="0" marR="0" lvl="0" indent="0" algn="ctr" defTabSz="488947" rtl="0" fontAlgn="auto" hangingPunct="1">
                <a:lnSpc>
                  <a:spcPct val="150000"/>
                </a:lnSpc>
                <a:spcBef>
                  <a:spcPts val="0"/>
                </a:spcBef>
                <a:spcAft>
                  <a:spcPts val="500"/>
                </a:spcAft>
                <a:buNone/>
                <a:tabLst/>
                <a:defRPr sz="1800" b="0" i="0" u="none" strike="noStrike" kern="0" cap="all" spc="0" baseline="0">
                  <a:solidFill>
                    <a:srgbClr val="000000"/>
                  </a:solidFill>
                  <a:uFillTx/>
                </a:defRPr>
              </a:pPr>
              <a:endParaRPr lang="en-US" sz="1100" b="0" i="0" u="none" strike="noStrike" kern="1200" cap="all" spc="0" baseline="0">
                <a:solidFill>
                  <a:srgbClr val="DAE3F3"/>
                </a:solidFill>
                <a:uFillTx/>
                <a:latin typeface="Arial" pitchFamily="34"/>
                <a:cs typeface="Arial" pitchFamily="34"/>
              </a:endParaRPr>
            </a:p>
          </p:txBody>
        </p:sp>
        <p:sp>
          <p:nvSpPr>
            <p:cNvPr id="7" name="Freeform: Shape 10">
              <a:extLst>
                <a:ext uri="{FF2B5EF4-FFF2-40B4-BE49-F238E27FC236}">
                  <a16:creationId xmlns:a16="http://schemas.microsoft.com/office/drawing/2014/main" id="{687730F0-6473-F43C-6B05-D072E6C8A094}"/>
                </a:ext>
              </a:extLst>
            </p:cNvPr>
            <p:cNvSpPr/>
            <p:nvPr/>
          </p:nvSpPr>
          <p:spPr>
            <a:xfrm>
              <a:off x="3675293" y="4940183"/>
              <a:ext cx="2407496" cy="805787"/>
            </a:xfrm>
            <a:custGeom>
              <a:avLst/>
              <a:gdLst>
                <a:gd name="f0" fmla="val 10800000"/>
                <a:gd name="f1" fmla="val 5400000"/>
                <a:gd name="f2" fmla="val 180"/>
                <a:gd name="f3" fmla="val w"/>
                <a:gd name="f4" fmla="val h"/>
                <a:gd name="f5" fmla="val 0"/>
                <a:gd name="f6" fmla="val 2362500"/>
                <a:gd name="f7" fmla="val 720000"/>
                <a:gd name="f8" fmla="+- 0 0 -90"/>
                <a:gd name="f9" fmla="*/ f3 1 2362500"/>
                <a:gd name="f10" fmla="*/ f4 1 720000"/>
                <a:gd name="f11" fmla="+- f7 0 f5"/>
                <a:gd name="f12" fmla="+- f6 0 f5"/>
                <a:gd name="f13" fmla="*/ f8 f0 1"/>
                <a:gd name="f14" fmla="*/ f12 1 2362500"/>
                <a:gd name="f15" fmla="*/ f11 1 720000"/>
                <a:gd name="f16" fmla="*/ 0 f12 1"/>
                <a:gd name="f17" fmla="*/ 0 f11 1"/>
                <a:gd name="f18" fmla="*/ 2362500 f12 1"/>
                <a:gd name="f19" fmla="*/ 720000 f11 1"/>
                <a:gd name="f20" fmla="*/ f13 1 f2"/>
                <a:gd name="f21" fmla="*/ f16 1 2362500"/>
                <a:gd name="f22" fmla="*/ f17 1 720000"/>
                <a:gd name="f23" fmla="*/ f18 1 2362500"/>
                <a:gd name="f24" fmla="*/ f19 1 720000"/>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2362500" h="720000">
                  <a:moveTo>
                    <a:pt x="f5" y="f5"/>
                  </a:moveTo>
                  <a:lnTo>
                    <a:pt x="f6" y="f5"/>
                  </a:lnTo>
                  <a:lnTo>
                    <a:pt x="f6" y="f7"/>
                  </a:lnTo>
                  <a:lnTo>
                    <a:pt x="f5" y="f7"/>
                  </a:lnTo>
                  <a:lnTo>
                    <a:pt x="f5" y="f5"/>
                  </a:lnTo>
                  <a:close/>
                </a:path>
              </a:pathLst>
            </a:custGeom>
            <a:noFill/>
            <a:ln cap="flat">
              <a:noFill/>
              <a:prstDash val="solid"/>
            </a:ln>
          </p:spPr>
          <p:txBody>
            <a:bodyPr vert="horz" wrap="square" lIns="0" tIns="0" rIns="0" bIns="0" anchor="t" anchorCtr="1" compatLnSpc="1">
              <a:noAutofit/>
            </a:bodyPr>
            <a:lstStyle/>
            <a:p>
              <a:pPr marL="0" marR="0" lvl="0" indent="0" algn="ctr" defTabSz="488947" rtl="0" fontAlgn="auto" hangingPunct="1">
                <a:lnSpc>
                  <a:spcPct val="150000"/>
                </a:lnSpc>
                <a:spcBef>
                  <a:spcPts val="0"/>
                </a:spcBef>
                <a:spcAft>
                  <a:spcPts val="500"/>
                </a:spcAft>
                <a:buNone/>
                <a:tabLst/>
                <a:defRPr sz="1800" b="0" i="0" u="none" strike="noStrike" kern="0" cap="all" spc="0" baseline="0">
                  <a:solidFill>
                    <a:srgbClr val="000000"/>
                  </a:solidFill>
                  <a:uFillTx/>
                </a:defRPr>
              </a:pPr>
              <a:endParaRPr lang="en-US" sz="1100" b="0" i="0" u="none" strike="noStrike" kern="1200" cap="all" spc="0" baseline="0">
                <a:solidFill>
                  <a:srgbClr val="DAE3F3"/>
                </a:solidFill>
                <a:uFillTx/>
                <a:latin typeface="Arial" pitchFamily="34"/>
                <a:cs typeface="Arial" pitchFamily="34"/>
              </a:endParaRPr>
            </a:p>
          </p:txBody>
        </p:sp>
      </p:grpSp>
      <p:sp>
        <p:nvSpPr>
          <p:cNvPr id="8" name="Text Placeholder 4">
            <a:extLst>
              <a:ext uri="{FF2B5EF4-FFF2-40B4-BE49-F238E27FC236}">
                <a16:creationId xmlns:a16="http://schemas.microsoft.com/office/drawing/2014/main" id="{D63F1427-E66B-DD3B-FAD1-6C663EBB860B}"/>
              </a:ext>
            </a:extLst>
          </p:cNvPr>
          <p:cNvSpPr txBox="1">
            <a:spLocks noGrp="1"/>
          </p:cNvSpPr>
          <p:nvPr>
            <p:ph type="body" idx="3"/>
          </p:nvPr>
        </p:nvSpPr>
        <p:spPr>
          <a:xfrm>
            <a:off x="6119064" y="1681160"/>
            <a:ext cx="5236320" cy="542495"/>
          </a:xfrm>
          <a:gradFill>
            <a:gsLst>
              <a:gs pos="0">
                <a:srgbClr val="4B7430"/>
              </a:gs>
              <a:gs pos="100000">
                <a:srgbClr val="74B349"/>
              </a:gs>
            </a:gsLst>
            <a:lin ang="16200000"/>
          </a:gradFill>
        </p:spPr>
        <p:txBody>
          <a:bodyPr anchor="ctr" anchorCtr="1"/>
          <a:lstStyle/>
          <a:p>
            <a:pPr lvl="0" algn="ctr"/>
            <a:r>
              <a:rPr lang="en-US" sz="1800">
                <a:solidFill>
                  <a:srgbClr val="203864"/>
                </a:solidFill>
                <a:latin typeface="Arial" pitchFamily="34"/>
                <a:cs typeface="Arial" pitchFamily="34"/>
              </a:rPr>
              <a:t>M</a:t>
            </a:r>
            <a:r>
              <a:rPr lang="en-GB" sz="1800">
                <a:solidFill>
                  <a:srgbClr val="203864"/>
                </a:solidFill>
                <a:latin typeface="Arial" pitchFamily="34"/>
                <a:cs typeface="Arial" pitchFamily="34"/>
              </a:rPr>
              <a:t>ost appropriate for the company</a:t>
            </a:r>
          </a:p>
        </p:txBody>
      </p:sp>
      <p:sp>
        <p:nvSpPr>
          <p:cNvPr id="9" name="Content Placeholder 5">
            <a:extLst>
              <a:ext uri="{FF2B5EF4-FFF2-40B4-BE49-F238E27FC236}">
                <a16:creationId xmlns:a16="http://schemas.microsoft.com/office/drawing/2014/main" id="{2BBF4DDA-0777-E66B-7937-727B1BB3F7EA}"/>
              </a:ext>
            </a:extLst>
          </p:cNvPr>
          <p:cNvSpPr txBox="1">
            <a:spLocks noGrp="1"/>
          </p:cNvSpPr>
          <p:nvPr>
            <p:ph idx="2"/>
          </p:nvPr>
        </p:nvSpPr>
        <p:spPr>
          <a:xfrm>
            <a:off x="9484431" y="2223656"/>
            <a:ext cx="1870953" cy="4123623"/>
          </a:xfrm>
          <a:solidFill>
            <a:srgbClr val="2F5597"/>
          </a:solidFill>
        </p:spPr>
        <p:txBody>
          <a:bodyPr/>
          <a:lstStyle/>
          <a:p>
            <a:pPr lvl="0">
              <a:lnSpc>
                <a:spcPct val="150000"/>
              </a:lnSpc>
              <a:buFont typeface="Wingdings" pitchFamily="2"/>
              <a:buChar char="ü"/>
            </a:pPr>
            <a:r>
              <a:rPr lang="en-US" sz="1000">
                <a:solidFill>
                  <a:srgbClr val="DAE3F3"/>
                </a:solidFill>
                <a:latin typeface="Arial" pitchFamily="34"/>
                <a:cs typeface="Arial" pitchFamily="34"/>
              </a:rPr>
              <a:t>Challenging projects allowing employees to show their skills.</a:t>
            </a:r>
          </a:p>
          <a:p>
            <a:pPr lvl="0">
              <a:lnSpc>
                <a:spcPct val="150000"/>
              </a:lnSpc>
              <a:buFont typeface="Wingdings" pitchFamily="2"/>
              <a:buChar char="ü"/>
            </a:pPr>
            <a:r>
              <a:rPr lang="en-US" sz="1000">
                <a:solidFill>
                  <a:srgbClr val="DAE3F3"/>
                </a:solidFill>
                <a:latin typeface="Arial" pitchFamily="34"/>
                <a:cs typeface="Arial" pitchFamily="34"/>
              </a:rPr>
              <a:t>Empowering employees with decision-making authority.</a:t>
            </a:r>
          </a:p>
          <a:p>
            <a:pPr lvl="0">
              <a:lnSpc>
                <a:spcPct val="150000"/>
              </a:lnSpc>
              <a:buFont typeface="Wingdings" pitchFamily="2"/>
              <a:buChar char="ü"/>
            </a:pPr>
            <a:r>
              <a:rPr lang="en-US" sz="1000">
                <a:solidFill>
                  <a:srgbClr val="DAE3F3"/>
                </a:solidFill>
                <a:latin typeface="Arial" pitchFamily="34"/>
                <a:cs typeface="Arial" pitchFamily="34"/>
              </a:rPr>
              <a:t>Providing growth opportunities through training.</a:t>
            </a:r>
          </a:p>
          <a:p>
            <a:pPr lvl="0">
              <a:lnSpc>
                <a:spcPct val="150000"/>
              </a:lnSpc>
              <a:buFont typeface="Wingdings" pitchFamily="2"/>
              <a:buChar char="ü"/>
            </a:pPr>
            <a:r>
              <a:rPr lang="en-US" sz="1000">
                <a:solidFill>
                  <a:srgbClr val="DAE3F3"/>
                </a:solidFill>
                <a:latin typeface="Arial" pitchFamily="34"/>
                <a:cs typeface="Arial" pitchFamily="34"/>
              </a:rPr>
              <a:t>Recognizing and celebrating individual and team achievements.</a:t>
            </a:r>
          </a:p>
          <a:p>
            <a:pPr lvl="0">
              <a:lnSpc>
                <a:spcPct val="150000"/>
              </a:lnSpc>
              <a:buFont typeface="Wingdings" pitchFamily="2"/>
              <a:buChar char="ü"/>
            </a:pPr>
            <a:r>
              <a:rPr lang="en-US" sz="1000">
                <a:solidFill>
                  <a:srgbClr val="DAE3F3"/>
                </a:solidFill>
                <a:latin typeface="Arial" pitchFamily="34"/>
                <a:cs typeface="Arial" pitchFamily="34"/>
              </a:rPr>
              <a:t>Designing meaningful work aligned with company values.</a:t>
            </a:r>
            <a:endParaRPr lang="en-GB" sz="1000">
              <a:solidFill>
                <a:srgbClr val="DAE3F3"/>
              </a:solidFill>
              <a:latin typeface="Arial" pitchFamily="34"/>
              <a:cs typeface="Arial" pitchFamily="34"/>
            </a:endParaRPr>
          </a:p>
        </p:txBody>
      </p:sp>
      <p:sp>
        <p:nvSpPr>
          <p:cNvPr id="10" name="TextBox 16">
            <a:extLst>
              <a:ext uri="{FF2B5EF4-FFF2-40B4-BE49-F238E27FC236}">
                <a16:creationId xmlns:a16="http://schemas.microsoft.com/office/drawing/2014/main" id="{3CF6AB7D-B6C6-F5B6-5DD3-5BC7FA03A59D}"/>
              </a:ext>
            </a:extLst>
          </p:cNvPr>
          <p:cNvSpPr txBox="1"/>
          <p:nvPr/>
        </p:nvSpPr>
        <p:spPr>
          <a:xfrm>
            <a:off x="1018970" y="2233184"/>
            <a:ext cx="3860075" cy="3869713"/>
          </a:xfrm>
          <a:prstGeom prst="rect">
            <a:avLst/>
          </a:prstGeom>
          <a:noFill/>
          <a:ln cap="flat">
            <a:noFill/>
          </a:ln>
        </p:spPr>
        <p:txBody>
          <a:bodyPr vert="horz" wrap="square" lIns="91440" tIns="45720" rIns="91440" bIns="45720" anchor="t" anchorCtr="0" compatLnSpc="1">
            <a:spAutoFit/>
          </a:bodyPr>
          <a:lstStyle/>
          <a:p>
            <a:pPr marL="171450" marR="0" lvl="0" indent="-171450" algn="l" defTabSz="914400" rtl="0" fontAlgn="auto" hangingPunct="1">
              <a:lnSpc>
                <a:spcPct val="150000"/>
              </a:lnSpc>
              <a:spcBef>
                <a:spcPts val="0"/>
              </a:spcBef>
              <a:spcAft>
                <a:spcPts val="0"/>
              </a:spcAft>
              <a:buSzPct val="100000"/>
              <a:buFont typeface="Wingdings" pitchFamily="2"/>
              <a:buChar char="Ø"/>
              <a:tabLst/>
              <a:defRPr sz="1800" b="0" i="0" u="none" strike="noStrike" kern="0" cap="none" spc="0" baseline="0">
                <a:solidFill>
                  <a:srgbClr val="000000"/>
                </a:solidFill>
                <a:uFillTx/>
              </a:defRPr>
            </a:pPr>
            <a:r>
              <a:rPr lang="en-US" sz="1100" b="0" i="0" u="none" strike="noStrike" kern="1200" cap="none" spc="0" baseline="0">
                <a:solidFill>
                  <a:srgbClr val="DAE3F3"/>
                </a:solidFill>
                <a:uFillTx/>
                <a:latin typeface="Arial" pitchFamily="34"/>
                <a:cs typeface="Arial" pitchFamily="34"/>
              </a:rPr>
              <a:t>The theories discussed in the table contribute to understanding of motivation processes. </a:t>
            </a:r>
          </a:p>
          <a:p>
            <a:pPr marL="171450" marR="0" lvl="0" indent="-171450" algn="l" defTabSz="914400" rtl="0" fontAlgn="auto" hangingPunct="1">
              <a:lnSpc>
                <a:spcPct val="150000"/>
              </a:lnSpc>
              <a:spcBef>
                <a:spcPts val="0"/>
              </a:spcBef>
              <a:spcAft>
                <a:spcPts val="0"/>
              </a:spcAft>
              <a:buSzPct val="100000"/>
              <a:buFont typeface="Wingdings" pitchFamily="2"/>
              <a:buChar char="Ø"/>
              <a:tabLst/>
              <a:defRPr sz="1800" b="0" i="0" u="none" strike="noStrike" kern="0" cap="none" spc="0" baseline="0">
                <a:solidFill>
                  <a:srgbClr val="000000"/>
                </a:solidFill>
                <a:uFillTx/>
              </a:defRPr>
            </a:pPr>
            <a:r>
              <a:rPr lang="en-US" sz="1100" b="0" i="0" u="none" strike="noStrike" kern="1200" cap="none" spc="0" baseline="0">
                <a:solidFill>
                  <a:srgbClr val="DAE3F3"/>
                </a:solidFill>
                <a:uFillTx/>
                <a:latin typeface="Arial" pitchFamily="34"/>
                <a:cs typeface="Arial" pitchFamily="34"/>
              </a:rPr>
              <a:t>Some theories like reinforcement, instrumentality, needs hierarchy, and two-factor theories have limitations. Research has not strongly supported Maslow's and Herzberg's theories. </a:t>
            </a:r>
          </a:p>
          <a:p>
            <a:pPr marL="171450" marR="0" lvl="0" indent="-171450" algn="l" defTabSz="914400" rtl="0" fontAlgn="auto" hangingPunct="1">
              <a:lnSpc>
                <a:spcPct val="150000"/>
              </a:lnSpc>
              <a:spcBef>
                <a:spcPts val="0"/>
              </a:spcBef>
              <a:spcAft>
                <a:spcPts val="0"/>
              </a:spcAft>
              <a:buSzPct val="100000"/>
              <a:buFont typeface="Wingdings" pitchFamily="2"/>
              <a:buChar char="Ø"/>
              <a:tabLst/>
              <a:defRPr sz="1800" b="0" i="0" u="none" strike="noStrike" kern="0" cap="none" spc="0" baseline="0">
                <a:solidFill>
                  <a:srgbClr val="000000"/>
                </a:solidFill>
                <a:uFillTx/>
              </a:defRPr>
            </a:pPr>
            <a:r>
              <a:rPr lang="en-US" sz="1100" b="0" i="0" u="none" strike="noStrike" kern="1200" cap="none" spc="0" baseline="0">
                <a:solidFill>
                  <a:srgbClr val="DAE3F3"/>
                </a:solidFill>
                <a:uFillTx/>
                <a:latin typeface="Arial" pitchFamily="34"/>
                <a:cs typeface="Arial" pitchFamily="34"/>
              </a:rPr>
              <a:t>People are more diverse and complex than these theories suggest. </a:t>
            </a:r>
          </a:p>
          <a:p>
            <a:pPr marL="171450" marR="0" lvl="0" indent="-171450" algn="l" defTabSz="914400" rtl="0" fontAlgn="auto" hangingPunct="1">
              <a:lnSpc>
                <a:spcPct val="150000"/>
              </a:lnSpc>
              <a:spcBef>
                <a:spcPts val="0"/>
              </a:spcBef>
              <a:spcAft>
                <a:spcPts val="0"/>
              </a:spcAft>
              <a:buSzPct val="100000"/>
              <a:buFont typeface="Wingdings" pitchFamily="2"/>
              <a:buChar char="Ø"/>
              <a:tabLst/>
              <a:defRPr sz="1800" b="0" i="0" u="none" strike="noStrike" kern="0" cap="none" spc="0" baseline="0">
                <a:solidFill>
                  <a:srgbClr val="000000"/>
                </a:solidFill>
                <a:uFillTx/>
              </a:defRPr>
            </a:pPr>
            <a:r>
              <a:rPr lang="en-US" sz="1100" b="0" i="0" u="none" strike="noStrike" kern="1200" cap="none" spc="0" baseline="0">
                <a:solidFill>
                  <a:srgbClr val="DAE3F3"/>
                </a:solidFill>
                <a:uFillTx/>
                <a:latin typeface="Arial" pitchFamily="34"/>
                <a:cs typeface="Arial" pitchFamily="34"/>
              </a:rPr>
              <a:t>Process theories like expectancy, goal setting, and equity offer more realistic insights. It is risky to assume everyone is motivated in the same way, even when considering contingent pay.</a:t>
            </a:r>
          </a:p>
          <a:p>
            <a:pPr marL="171450" marR="0" lvl="0" indent="-171450" algn="l" defTabSz="914400" rtl="0" fontAlgn="auto" hangingPunct="1">
              <a:lnSpc>
                <a:spcPct val="150000"/>
              </a:lnSpc>
              <a:spcBef>
                <a:spcPts val="0"/>
              </a:spcBef>
              <a:spcAft>
                <a:spcPts val="0"/>
              </a:spcAft>
              <a:buSzPct val="100000"/>
              <a:buFont typeface="Wingdings" pitchFamily="2"/>
              <a:buChar char="Ø"/>
              <a:tabLst/>
              <a:defRPr sz="1800" b="0" i="0" u="none" strike="noStrike" kern="0" cap="none" spc="0" baseline="0">
                <a:solidFill>
                  <a:srgbClr val="000000"/>
                </a:solidFill>
                <a:uFillTx/>
              </a:defRPr>
            </a:pPr>
            <a:r>
              <a:rPr lang="en-US" sz="1100" b="0" i="0" u="none" strike="noStrike" kern="1200" cap="none" spc="0" baseline="0">
                <a:solidFill>
                  <a:srgbClr val="DAE3F3"/>
                </a:solidFill>
                <a:uFillTx/>
                <a:latin typeface="Arial" pitchFamily="34"/>
                <a:cs typeface="Arial" pitchFamily="34"/>
              </a:rPr>
              <a:t>Motivation cannot be simplified into just two types (intrinsic and extrinsic) as human motives are genetically diverse and multifaceted (Ryan &amp; Deci, 2000).</a:t>
            </a:r>
            <a:endParaRPr lang="en-GB" sz="1100" b="0" i="0" u="none" strike="noStrike" kern="1200" cap="none" spc="0" baseline="0">
              <a:solidFill>
                <a:srgbClr val="DAE3F3"/>
              </a:solidFill>
              <a:uFillTx/>
              <a:latin typeface="Arial" pitchFamily="34"/>
              <a:cs typeface="Arial" pitchFamily="34"/>
            </a:endParaRPr>
          </a:p>
        </p:txBody>
      </p:sp>
      <p:sp>
        <p:nvSpPr>
          <p:cNvPr id="11" name="TextBox 17">
            <a:extLst>
              <a:ext uri="{FF2B5EF4-FFF2-40B4-BE49-F238E27FC236}">
                <a16:creationId xmlns:a16="http://schemas.microsoft.com/office/drawing/2014/main" id="{54B4DD14-D6B7-6010-4F0C-800A68E94DB9}"/>
              </a:ext>
            </a:extLst>
          </p:cNvPr>
          <p:cNvSpPr txBox="1"/>
          <p:nvPr/>
        </p:nvSpPr>
        <p:spPr>
          <a:xfrm>
            <a:off x="6122420" y="2223656"/>
            <a:ext cx="3371868" cy="4123633"/>
          </a:xfrm>
          <a:prstGeom prst="rect">
            <a:avLst/>
          </a:prstGeom>
          <a:solidFill>
            <a:srgbClr val="2F5597"/>
          </a:solidFill>
          <a:ln cap="flat">
            <a:noFill/>
          </a:ln>
        </p:spPr>
        <p:txBody>
          <a:bodyPr vert="horz" wrap="square" lIns="91440" tIns="45720" rIns="91440" bIns="45720" anchor="t" anchorCtr="0" compatLnSpc="1">
            <a:spAutoFit/>
          </a:bodyPr>
          <a:lstStyle/>
          <a:p>
            <a:pPr marL="171450" marR="0" lvl="0" indent="-171450" algn="l" defTabSz="914400" rtl="0" fontAlgn="auto" hangingPunct="1">
              <a:lnSpc>
                <a:spcPct val="150000"/>
              </a:lnSpc>
              <a:spcBef>
                <a:spcPts val="0"/>
              </a:spcBef>
              <a:spcAft>
                <a:spcPts val="0"/>
              </a:spcAft>
              <a:buSzPct val="100000"/>
              <a:buFont typeface="Wingdings" pitchFamily="2"/>
              <a:buChar char="ü"/>
              <a:tabLst/>
              <a:defRPr sz="1800" b="0" i="0" u="none" strike="noStrike" kern="0" cap="none" spc="0" baseline="0">
                <a:solidFill>
                  <a:srgbClr val="000000"/>
                </a:solidFill>
                <a:uFillTx/>
              </a:defRPr>
            </a:pPr>
            <a:r>
              <a:rPr lang="en-US" sz="1100" b="0" i="0" u="none" strike="noStrike" kern="1200" cap="none" spc="0" baseline="0">
                <a:solidFill>
                  <a:srgbClr val="DAE3F3"/>
                </a:solidFill>
                <a:uFillTx/>
                <a:latin typeface="Arial" pitchFamily="34"/>
                <a:cs typeface="Arial" pitchFamily="34"/>
              </a:rPr>
              <a:t>Based on critical analysis of motivation theories and types (intrinsic and extrinsic), the recommended approach for motivating employees at GXO is focusing on intrinsic motivation. In some special strategic case, external motivating factors may also be used</a:t>
            </a:r>
          </a:p>
          <a:p>
            <a:pPr marL="171450" marR="0" lvl="0" indent="-171450" algn="l" defTabSz="914400" rtl="0" fontAlgn="auto" hangingPunct="1">
              <a:lnSpc>
                <a:spcPct val="150000"/>
              </a:lnSpc>
              <a:spcBef>
                <a:spcPts val="0"/>
              </a:spcBef>
              <a:spcAft>
                <a:spcPts val="0"/>
              </a:spcAft>
              <a:buSzPct val="100000"/>
              <a:buFont typeface="Wingdings" pitchFamily="2"/>
              <a:buChar char="ü"/>
              <a:tabLst/>
              <a:defRPr sz="1800" b="0" i="0" u="none" strike="noStrike" kern="0" cap="none" spc="0" baseline="0">
                <a:solidFill>
                  <a:srgbClr val="000000"/>
                </a:solidFill>
                <a:uFillTx/>
              </a:defRPr>
            </a:pPr>
            <a:r>
              <a:rPr lang="en-US" sz="1100" b="0" i="0" u="none" strike="noStrike" kern="1200" cap="none" spc="0" baseline="0">
                <a:solidFill>
                  <a:srgbClr val="DAE3F3"/>
                </a:solidFill>
                <a:uFillTx/>
                <a:latin typeface="Arial" pitchFamily="34"/>
                <a:cs typeface="Arial" pitchFamily="34"/>
              </a:rPr>
              <a:t>Intrinsic motivation, driven by internal factors like personal fulfillment and enjoyment of work, leads to long-term engagement, creativity, and job satisfaction.</a:t>
            </a:r>
          </a:p>
          <a:p>
            <a:pPr marL="171450" marR="0" lvl="0" indent="-171450" algn="l" defTabSz="914400" rtl="0" fontAlgn="auto" hangingPunct="1">
              <a:lnSpc>
                <a:spcPct val="150000"/>
              </a:lnSpc>
              <a:spcBef>
                <a:spcPts val="0"/>
              </a:spcBef>
              <a:spcAft>
                <a:spcPts val="0"/>
              </a:spcAft>
              <a:buSzPct val="100000"/>
              <a:buFont typeface="Wingdings" pitchFamily="2"/>
              <a:buChar char="ü"/>
              <a:tabLst/>
              <a:defRPr sz="1800" b="0" i="0" u="none" strike="noStrike" kern="0" cap="none" spc="0" baseline="0">
                <a:solidFill>
                  <a:srgbClr val="000000"/>
                </a:solidFill>
                <a:uFillTx/>
              </a:defRPr>
            </a:pPr>
            <a:r>
              <a:rPr lang="en-US" sz="1100" b="0" i="0" u="none" strike="noStrike" kern="1200" cap="none" spc="0" baseline="0">
                <a:solidFill>
                  <a:srgbClr val="DAE3F3"/>
                </a:solidFill>
                <a:uFillTx/>
                <a:latin typeface="Arial" pitchFamily="34"/>
                <a:cs typeface="Arial" pitchFamily="34"/>
              </a:rPr>
              <a:t>Creating a work environment that promotes autonomy, mastery, and purpose can tap into employees' innate drive and passion.</a:t>
            </a:r>
          </a:p>
          <a:p>
            <a:pPr marL="171450" marR="0" lvl="0" indent="-171450" algn="l" defTabSz="914400" rtl="0" fontAlgn="auto" hangingPunct="1">
              <a:lnSpc>
                <a:spcPct val="150000"/>
              </a:lnSpc>
              <a:spcBef>
                <a:spcPts val="0"/>
              </a:spcBef>
              <a:spcAft>
                <a:spcPts val="0"/>
              </a:spcAft>
              <a:buSzPct val="100000"/>
              <a:buFont typeface="Wingdings" pitchFamily="2"/>
              <a:buChar char="ü"/>
              <a:tabLst/>
              <a:defRPr sz="1800" b="0" i="0" u="none" strike="noStrike" kern="0" cap="none" spc="0" baseline="0">
                <a:solidFill>
                  <a:srgbClr val="000000"/>
                </a:solidFill>
                <a:uFillTx/>
              </a:defRPr>
            </a:pPr>
            <a:r>
              <a:rPr lang="en-US" sz="1100" b="0" i="0" u="none" strike="noStrike" kern="1200" cap="none" spc="0" baseline="0">
                <a:solidFill>
                  <a:srgbClr val="DAE3F3"/>
                </a:solidFill>
                <a:uFillTx/>
                <a:latin typeface="Arial" pitchFamily="34"/>
                <a:cs typeface="Arial" pitchFamily="34"/>
              </a:rPr>
              <a:t>Benefits of intrinsic motivation include improved performance, increased productivity, and a stronger sense of job satisfaction.</a:t>
            </a:r>
            <a:endParaRPr lang="en-GB" sz="1100" b="0" i="0" u="none" strike="noStrike" kern="1200" cap="none" spc="0" baseline="0">
              <a:solidFill>
                <a:srgbClr val="DAE3F3"/>
              </a:solidFill>
              <a:uFillTx/>
              <a:latin typeface="Arial" pitchFamily="34"/>
              <a:cs typeface="Arial" pitchFamily="34"/>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1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1A7CC5-FDC0-4ED0-FCDA-C447DF815C51}"/>
              </a:ext>
            </a:extLst>
          </p:cNvPr>
          <p:cNvSpPr txBox="1">
            <a:spLocks noGrp="1"/>
          </p:cNvSpPr>
          <p:nvPr>
            <p:ph type="title"/>
          </p:nvPr>
        </p:nvSpPr>
        <p:spPr>
          <a:xfrm>
            <a:off x="0" y="0"/>
            <a:ext cx="6096003" cy="1600200"/>
          </a:xfrm>
          <a:solidFill>
            <a:srgbClr val="A6A6A6"/>
          </a:solidFill>
        </p:spPr>
        <p:txBody>
          <a:bodyPr anchor="t" anchorCtr="1"/>
          <a:lstStyle/>
          <a:p>
            <a:pPr lvl="0" algn="ctr"/>
            <a:br>
              <a:rPr lang="en-US" sz="3500">
                <a:solidFill>
                  <a:srgbClr val="203864"/>
                </a:solidFill>
                <a:latin typeface="Arial" pitchFamily="34"/>
                <a:cs typeface="Arial" pitchFamily="34"/>
              </a:rPr>
            </a:br>
            <a:r>
              <a:rPr lang="en-US" sz="3500">
                <a:solidFill>
                  <a:srgbClr val="203864"/>
                </a:solidFill>
                <a:latin typeface="Arial" pitchFamily="34"/>
                <a:cs typeface="Arial" pitchFamily="34"/>
              </a:rPr>
              <a:t>Conclusion</a:t>
            </a:r>
            <a:endParaRPr lang="en-GB" sz="3500">
              <a:solidFill>
                <a:srgbClr val="203864"/>
              </a:solidFill>
              <a:latin typeface="Arial" pitchFamily="34"/>
              <a:cs typeface="Arial" pitchFamily="34"/>
            </a:endParaRPr>
          </a:p>
        </p:txBody>
      </p:sp>
      <p:sp>
        <p:nvSpPr>
          <p:cNvPr id="3" name="Content Placeholder 2">
            <a:extLst>
              <a:ext uri="{FF2B5EF4-FFF2-40B4-BE49-F238E27FC236}">
                <a16:creationId xmlns:a16="http://schemas.microsoft.com/office/drawing/2014/main" id="{CEAC2231-38B0-8BE1-5845-86E79E5BBF70}"/>
              </a:ext>
            </a:extLst>
          </p:cNvPr>
          <p:cNvSpPr txBox="1">
            <a:spLocks noGrp="1"/>
          </p:cNvSpPr>
          <p:nvPr>
            <p:ph type="body" idx="2"/>
          </p:nvPr>
        </p:nvSpPr>
        <p:spPr>
          <a:xfrm>
            <a:off x="6096003" y="0"/>
            <a:ext cx="6172200" cy="6858000"/>
          </a:xfrm>
          <a:gradFill>
            <a:gsLst>
              <a:gs pos="0">
                <a:srgbClr val="A6A6A6"/>
              </a:gs>
              <a:gs pos="100000">
                <a:srgbClr val="B4C7E7"/>
              </a:gs>
            </a:gsLst>
            <a:lin ang="5400000"/>
          </a:gradFill>
        </p:spPr>
        <p:txBody>
          <a:bodyPr tIns="457200" anchorCtr="1"/>
          <a:lstStyle/>
          <a:p>
            <a:pPr lvl="0" algn="ctr"/>
            <a:r>
              <a:rPr lang="en-GB" sz="4400">
                <a:solidFill>
                  <a:srgbClr val="203864"/>
                </a:solidFill>
                <a:latin typeface="Arial" pitchFamily="34"/>
                <a:cs typeface="Arial" pitchFamily="34"/>
              </a:rPr>
              <a:t>Q&amp;A</a:t>
            </a:r>
            <a:r>
              <a:rPr lang="en-GB" sz="3600">
                <a:solidFill>
                  <a:srgbClr val="203864"/>
                </a:solidFill>
                <a:latin typeface="Arial" pitchFamily="34"/>
                <a:cs typeface="Arial" pitchFamily="34"/>
              </a:rPr>
              <a:t> </a:t>
            </a:r>
            <a:r>
              <a:rPr lang="en-GB" sz="3500">
                <a:solidFill>
                  <a:srgbClr val="203864"/>
                </a:solidFill>
                <a:latin typeface="Arial" pitchFamily="34"/>
                <a:cs typeface="Arial" pitchFamily="34"/>
              </a:rPr>
              <a:t>Session</a:t>
            </a:r>
          </a:p>
          <a:p>
            <a:pPr lvl="0" algn="ctr"/>
            <a:endParaRPr lang="en-GB" sz="3500">
              <a:solidFill>
                <a:srgbClr val="203864"/>
              </a:solidFill>
              <a:latin typeface="Arial" pitchFamily="34"/>
              <a:cs typeface="Arial" pitchFamily="34"/>
            </a:endParaRPr>
          </a:p>
        </p:txBody>
      </p:sp>
      <p:sp>
        <p:nvSpPr>
          <p:cNvPr id="4" name="Text Placeholder 3">
            <a:extLst>
              <a:ext uri="{FF2B5EF4-FFF2-40B4-BE49-F238E27FC236}">
                <a16:creationId xmlns:a16="http://schemas.microsoft.com/office/drawing/2014/main" id="{E1CE760E-B5CE-4612-3EAB-0BD469FE88DA}"/>
              </a:ext>
            </a:extLst>
          </p:cNvPr>
          <p:cNvSpPr txBox="1">
            <a:spLocks noGrp="1"/>
          </p:cNvSpPr>
          <p:nvPr>
            <p:ph idx="1"/>
          </p:nvPr>
        </p:nvSpPr>
        <p:spPr>
          <a:xfrm>
            <a:off x="0" y="1600200"/>
            <a:ext cx="6112014" cy="5257800"/>
          </a:xfrm>
          <a:gradFill>
            <a:gsLst>
              <a:gs pos="0">
                <a:srgbClr val="132C5A"/>
              </a:gs>
              <a:gs pos="100000">
                <a:srgbClr val="204484"/>
              </a:gs>
            </a:gsLst>
            <a:lin ang="5400000"/>
          </a:gradFill>
        </p:spPr>
        <p:txBody>
          <a:bodyPr/>
          <a:lstStyle/>
          <a:p>
            <a:pPr marL="285750" lvl="0" indent="-285750">
              <a:lnSpc>
                <a:spcPct val="150000"/>
              </a:lnSpc>
              <a:buFont typeface="Wingdings" pitchFamily="2"/>
              <a:buChar char="Ø"/>
            </a:pPr>
            <a:r>
              <a:rPr lang="en-US" sz="1100">
                <a:solidFill>
                  <a:srgbClr val="DAE3F3"/>
                </a:solidFill>
                <a:latin typeface="Arial" pitchFamily="34"/>
                <a:cs typeface="Arial" pitchFamily="34"/>
              </a:rPr>
              <a:t>Importance of understanding and leveraging employee motivation and the role of HRM </a:t>
            </a:r>
          </a:p>
          <a:p>
            <a:pPr marL="0" lvl="0" indent="0">
              <a:lnSpc>
                <a:spcPct val="150000"/>
              </a:lnSpc>
              <a:buNone/>
            </a:pPr>
            <a:endParaRPr lang="en-US" sz="1100">
              <a:solidFill>
                <a:srgbClr val="DAE3F3"/>
              </a:solidFill>
              <a:latin typeface="Arial" pitchFamily="34"/>
              <a:cs typeface="Arial" pitchFamily="34"/>
            </a:endParaRPr>
          </a:p>
          <a:p>
            <a:pPr marL="285750" lvl="0" indent="-285750">
              <a:lnSpc>
                <a:spcPct val="150000"/>
              </a:lnSpc>
              <a:buFont typeface="Wingdings" pitchFamily="2"/>
              <a:buChar char="Ø"/>
            </a:pPr>
            <a:r>
              <a:rPr lang="en-US" sz="1100">
                <a:solidFill>
                  <a:srgbClr val="DAE3F3"/>
                </a:solidFill>
                <a:latin typeface="Arial" pitchFamily="34"/>
                <a:cs typeface="Arial" pitchFamily="34"/>
              </a:rPr>
              <a:t>Encouragement to explore different motivation strategies based on individual and organizational needs</a:t>
            </a:r>
            <a:endParaRPr lang="en-GB" sz="1100">
              <a:solidFill>
                <a:srgbClr val="DAE3F3"/>
              </a:solidFill>
              <a:latin typeface="Arial" pitchFamily="34"/>
              <a:cs typeface="Arial" pitchFamily="34"/>
            </a:endParaRPr>
          </a:p>
        </p:txBody>
      </p:sp>
      <p:pic>
        <p:nvPicPr>
          <p:cNvPr id="5" name="Graphic 19" descr="Question Mark with solid fill">
            <a:extLst>
              <a:ext uri="{FF2B5EF4-FFF2-40B4-BE49-F238E27FC236}">
                <a16:creationId xmlns:a16="http://schemas.microsoft.com/office/drawing/2014/main" id="{0F6406CF-3B6B-1D96-EF3E-85A0B8D5807C}"/>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676973" y="1899565"/>
            <a:ext cx="914400" cy="914400"/>
          </a:xfrm>
          <a:prstGeom prst="rect">
            <a:avLst/>
          </a:prstGeom>
          <a:noFill/>
          <a:ln cap="flat">
            <a:noFill/>
          </a:ln>
        </p:spPr>
      </p:pic>
      <p:pic>
        <p:nvPicPr>
          <p:cNvPr id="6" name="Graphic 21" descr="Question mark with solid fill">
            <a:extLst>
              <a:ext uri="{FF2B5EF4-FFF2-40B4-BE49-F238E27FC236}">
                <a16:creationId xmlns:a16="http://schemas.microsoft.com/office/drawing/2014/main" id="{E20955EF-F4BF-A392-BD16-D0133482EE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58772" y="3949586"/>
            <a:ext cx="914400" cy="914400"/>
          </a:xfrm>
          <a:prstGeom prst="rect">
            <a:avLst/>
          </a:prstGeom>
          <a:noFill/>
          <a:ln cap="flat">
            <a:noFill/>
          </a:ln>
        </p:spPr>
      </p:pic>
      <p:pic>
        <p:nvPicPr>
          <p:cNvPr id="7" name="Graphic 27" descr="Badge Question Mark outline">
            <a:extLst>
              <a:ext uri="{FF2B5EF4-FFF2-40B4-BE49-F238E27FC236}">
                <a16:creationId xmlns:a16="http://schemas.microsoft.com/office/drawing/2014/main" id="{D021B849-342D-CE9D-3D7A-1D70298B5E9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563468" y="5331637"/>
            <a:ext cx="914400" cy="914400"/>
          </a:xfrm>
          <a:prstGeom prst="rect">
            <a:avLst/>
          </a:prstGeom>
          <a:noFill/>
          <a:ln cap="flat">
            <a:noFill/>
          </a:ln>
        </p:spPr>
      </p:pic>
      <p:pic>
        <p:nvPicPr>
          <p:cNvPr id="8" name="Graphic 33" descr="Badge Question Mark with solid fill">
            <a:extLst>
              <a:ext uri="{FF2B5EF4-FFF2-40B4-BE49-F238E27FC236}">
                <a16:creationId xmlns:a16="http://schemas.microsoft.com/office/drawing/2014/main" id="{9C0662C9-25BB-9EA6-ADD3-9598648529EE}"/>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6781" y="4147425"/>
            <a:ext cx="914400" cy="914400"/>
          </a:xfrm>
          <a:prstGeom prst="rect">
            <a:avLst/>
          </a:prstGeom>
          <a:noFill/>
          <a:ln cap="flat">
            <a:noFill/>
          </a:ln>
        </p:spPr>
      </p:pic>
      <p:pic>
        <p:nvPicPr>
          <p:cNvPr id="9" name="Graphic 35" descr="Question mark outline">
            <a:extLst>
              <a:ext uri="{FF2B5EF4-FFF2-40B4-BE49-F238E27FC236}">
                <a16:creationId xmlns:a16="http://schemas.microsoft.com/office/drawing/2014/main" id="{09AD2524-7148-5A9C-2D1F-69855CD9F085}"/>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8607302" y="3136894"/>
            <a:ext cx="914400" cy="914400"/>
          </a:xfrm>
          <a:prstGeom prst="rect">
            <a:avLst/>
          </a:prstGeom>
          <a:noFill/>
          <a:ln cap="flat">
            <a:noFill/>
          </a:ln>
        </p:spPr>
      </p:pic>
      <p:pic>
        <p:nvPicPr>
          <p:cNvPr id="10" name="Graphic 36" descr="Badge Question Mark with solid fill">
            <a:extLst>
              <a:ext uri="{FF2B5EF4-FFF2-40B4-BE49-F238E27FC236}">
                <a16:creationId xmlns:a16="http://schemas.microsoft.com/office/drawing/2014/main" id="{BA718206-F59C-1AA4-62A6-3A02B0297C38}"/>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831299" y="5257800"/>
            <a:ext cx="914400" cy="914400"/>
          </a:xfrm>
          <a:prstGeom prst="rect">
            <a:avLst/>
          </a:prstGeom>
          <a:noFill/>
          <a:ln cap="flat">
            <a:noFill/>
          </a:ln>
        </p:spPr>
      </p:pic>
      <p:pic>
        <p:nvPicPr>
          <p:cNvPr id="11" name="Graphic 37" descr="Badge Question Mark outline">
            <a:extLst>
              <a:ext uri="{FF2B5EF4-FFF2-40B4-BE49-F238E27FC236}">
                <a16:creationId xmlns:a16="http://schemas.microsoft.com/office/drawing/2014/main" id="{A37634C0-5EAB-DC47-9C8D-C0492A8FE89B}"/>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469581" y="1955133"/>
            <a:ext cx="914400" cy="914400"/>
          </a:xfrm>
          <a:prstGeom prst="rect">
            <a:avLst/>
          </a:prstGeom>
          <a:noFill/>
          <a:ln cap="flat">
            <a:noFill/>
          </a:ln>
        </p:spPr>
      </p:pic>
      <p:pic>
        <p:nvPicPr>
          <p:cNvPr id="12" name="Graphic 38" descr="Question mark with solid fill">
            <a:extLst>
              <a:ext uri="{FF2B5EF4-FFF2-40B4-BE49-F238E27FC236}">
                <a16:creationId xmlns:a16="http://schemas.microsoft.com/office/drawing/2014/main" id="{40CE895B-A1F0-90F1-F128-10AA88A7C0E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1182179" y="2682145"/>
            <a:ext cx="914400" cy="914400"/>
          </a:xfrm>
          <a:prstGeom prst="rect">
            <a:avLst/>
          </a:prstGeom>
          <a:noFill/>
          <a:ln cap="flat">
            <a:noFill/>
          </a:ln>
        </p:spPr>
      </p:pic>
      <p:pic>
        <p:nvPicPr>
          <p:cNvPr id="13" name="Picture 39">
            <a:extLst>
              <a:ext uri="{FF2B5EF4-FFF2-40B4-BE49-F238E27FC236}">
                <a16:creationId xmlns:a16="http://schemas.microsoft.com/office/drawing/2014/main" id="{28E71140-20F7-B8FE-779A-BF54CF07DB4C}"/>
              </a:ext>
            </a:extLst>
          </p:cNvPr>
          <p:cNvPicPr>
            <a:picLocks noChangeAspect="1"/>
          </p:cNvPicPr>
          <p:nvPr/>
        </p:nvPicPr>
        <p:blipFill>
          <a:blip r:embed="rId12"/>
          <a:stretch>
            <a:fillRect/>
          </a:stretch>
        </p:blipFill>
        <p:spPr>
          <a:xfrm>
            <a:off x="6161227" y="2567333"/>
            <a:ext cx="914482" cy="914482"/>
          </a:xfrm>
          <a:prstGeom prst="rect">
            <a:avLst/>
          </a:prstGeom>
          <a:solidFill>
            <a:srgbClr val="A9D18E"/>
          </a:solidFill>
          <a:ln cap="flat">
            <a:noFill/>
          </a:ln>
        </p:spPr>
      </p:pic>
      <p:pic>
        <p:nvPicPr>
          <p:cNvPr id="14" name="Picture 40">
            <a:extLst>
              <a:ext uri="{FF2B5EF4-FFF2-40B4-BE49-F238E27FC236}">
                <a16:creationId xmlns:a16="http://schemas.microsoft.com/office/drawing/2014/main" id="{B9CF9804-DB5B-51E1-EA6E-E0332545D1FC}"/>
              </a:ext>
            </a:extLst>
          </p:cNvPr>
          <p:cNvPicPr>
            <a:picLocks noChangeAspect="1"/>
          </p:cNvPicPr>
          <p:nvPr/>
        </p:nvPicPr>
        <p:blipFill>
          <a:blip r:embed="rId13"/>
          <a:stretch>
            <a:fillRect/>
          </a:stretch>
        </p:blipFill>
        <p:spPr>
          <a:xfrm>
            <a:off x="8862693" y="5788837"/>
            <a:ext cx="914482" cy="914482"/>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2">
    <p:bg>
      <p:bgPr>
        <a:solidFill>
          <a:srgbClr val="FFFFFF"/>
        </a:solidFill>
        <a:effectLst/>
      </p:bgPr>
    </p:bg>
    <p:spTree>
      <p:nvGrpSpPr>
        <p:cNvPr id="1" name=""/>
        <p:cNvGrpSpPr/>
        <p:nvPr/>
      </p:nvGrpSpPr>
      <p:grpSpPr>
        <a:xfrm>
          <a:off x="0" y="0"/>
          <a:ext cx="0" cy="0"/>
          <a:chOff x="0" y="0"/>
          <a:chExt cx="0" cy="0"/>
        </a:xfrm>
      </p:grpSpPr>
      <p:sp>
        <p:nvSpPr>
          <p:cNvPr id="2" name="Rectangle 8">
            <a:extLst>
              <a:ext uri="{FF2B5EF4-FFF2-40B4-BE49-F238E27FC236}">
                <a16:creationId xmlns:a16="http://schemas.microsoft.com/office/drawing/2014/main" id="{68F28413-133C-8368-FCAE-B942783D1110}"/>
              </a:ext>
            </a:extLst>
          </p:cNvPr>
          <p:cNvSpPr>
            <a:spLocks noMove="1" noResize="1"/>
          </p:cNvSpPr>
          <p:nvPr/>
        </p:nvSpPr>
        <p:spPr>
          <a:xfrm>
            <a:off x="0" y="0"/>
            <a:ext cx="12188952"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3" name="Picture 4" descr="Exclamation mark on a yellow background">
            <a:extLst>
              <a:ext uri="{FF2B5EF4-FFF2-40B4-BE49-F238E27FC236}">
                <a16:creationId xmlns:a16="http://schemas.microsoft.com/office/drawing/2014/main" id="{57757C57-2CFA-07F7-9469-B38FC215AF72}"/>
              </a:ext>
            </a:extLst>
          </p:cNvPr>
          <p:cNvPicPr>
            <a:picLocks noChangeAspect="1"/>
          </p:cNvPicPr>
          <p:nvPr/>
        </p:nvPicPr>
        <p:blipFill>
          <a:blip r:embed="rId3"/>
          <a:srcRect t="5436"/>
          <a:stretch>
            <a:fillRect/>
          </a:stretch>
        </p:blipFill>
        <p:spPr>
          <a:xfrm>
            <a:off x="0" y="9"/>
            <a:ext cx="12188952" cy="6857990"/>
          </a:xfrm>
          <a:prstGeom prst="rect">
            <a:avLst/>
          </a:prstGeom>
          <a:noFill/>
          <a:ln cap="flat">
            <a:noFill/>
          </a:ln>
        </p:spPr>
      </p:pic>
      <p:sp>
        <p:nvSpPr>
          <p:cNvPr id="4" name="Rectangle 10">
            <a:extLst>
              <a:ext uri="{FF2B5EF4-FFF2-40B4-BE49-F238E27FC236}">
                <a16:creationId xmlns:a16="http://schemas.microsoft.com/office/drawing/2014/main" id="{E703CCCB-3839-D849-EB7E-16259CF479F6}"/>
              </a:ext>
            </a:extLst>
          </p:cNvPr>
          <p:cNvSpPr>
            <a:spLocks noMove="1" noResize="1"/>
          </p:cNvSpPr>
          <p:nvPr/>
        </p:nvSpPr>
        <p:spPr>
          <a:xfrm flipH="1">
            <a:off x="5125019" y="0"/>
            <a:ext cx="7066976" cy="6858000"/>
          </a:xfrm>
          <a:prstGeom prst="rect">
            <a:avLst/>
          </a:prstGeom>
          <a:gradFill>
            <a:gsLst>
              <a:gs pos="0">
                <a:srgbClr val="FFFFFF">
                  <a:alpha val="0"/>
                </a:srgbClr>
              </a:gs>
              <a:gs pos="100000">
                <a:srgbClr val="FFFFFF">
                  <a:alpha val="38000"/>
                </a:srgbClr>
              </a:gs>
            </a:gsLst>
            <a:lin ang="10800000"/>
          </a:gra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5" name="Title 1">
            <a:extLst>
              <a:ext uri="{FF2B5EF4-FFF2-40B4-BE49-F238E27FC236}">
                <a16:creationId xmlns:a16="http://schemas.microsoft.com/office/drawing/2014/main" id="{7AEB3610-432D-0675-4AA7-48251585DEE1}"/>
              </a:ext>
            </a:extLst>
          </p:cNvPr>
          <p:cNvSpPr txBox="1">
            <a:spLocks noGrp="1"/>
          </p:cNvSpPr>
          <p:nvPr>
            <p:ph type="title"/>
          </p:nvPr>
        </p:nvSpPr>
        <p:spPr>
          <a:xfrm>
            <a:off x="765627" y="354741"/>
            <a:ext cx="3822191" cy="765581"/>
          </a:xfrm>
        </p:spPr>
        <p:txBody>
          <a:bodyPr/>
          <a:lstStyle/>
          <a:p>
            <a:pPr lvl="0"/>
            <a:r>
              <a:rPr lang="en-US" sz="3500">
                <a:solidFill>
                  <a:srgbClr val="203864"/>
                </a:solidFill>
                <a:latin typeface="Arial" pitchFamily="34"/>
                <a:cs typeface="Arial" pitchFamily="34"/>
              </a:rPr>
              <a:t>List of References</a:t>
            </a:r>
            <a:endParaRPr lang="en-GB" sz="3500">
              <a:solidFill>
                <a:srgbClr val="203864"/>
              </a:solidFill>
              <a:latin typeface="Arial" pitchFamily="34"/>
              <a:cs typeface="Arial" pitchFamily="34"/>
            </a:endParaRPr>
          </a:p>
        </p:txBody>
      </p:sp>
      <p:sp>
        <p:nvSpPr>
          <p:cNvPr id="6" name="Content Placeholder 2">
            <a:extLst>
              <a:ext uri="{FF2B5EF4-FFF2-40B4-BE49-F238E27FC236}">
                <a16:creationId xmlns:a16="http://schemas.microsoft.com/office/drawing/2014/main" id="{9A1C3B58-2B30-19E6-8385-022250F36B76}"/>
              </a:ext>
            </a:extLst>
          </p:cNvPr>
          <p:cNvSpPr txBox="1">
            <a:spLocks noGrp="1"/>
          </p:cNvSpPr>
          <p:nvPr>
            <p:ph idx="1"/>
          </p:nvPr>
        </p:nvSpPr>
        <p:spPr>
          <a:xfrm>
            <a:off x="273789" y="1206633"/>
            <a:ext cx="5132435" cy="5565056"/>
          </a:xfrm>
        </p:spPr>
        <p:txBody>
          <a:bodyPr>
            <a:noAutofit/>
          </a:bodyPr>
          <a:lstStyle/>
          <a:p>
            <a:pPr lvl="0">
              <a:lnSpc>
                <a:spcPct val="150000"/>
              </a:lnSpc>
            </a:pPr>
            <a:r>
              <a:rPr lang="en-US" sz="1100">
                <a:solidFill>
                  <a:srgbClr val="203864"/>
                </a:solidFill>
                <a:latin typeface="Arial" pitchFamily="34"/>
                <a:cs typeface="Arial" pitchFamily="34"/>
              </a:rPr>
              <a:t>Armstrong, M., &amp; Taylor, S. (2014). Armstrong's handbook of human resource management practice (13th ed.). London: Kogan Page.</a:t>
            </a:r>
          </a:p>
          <a:p>
            <a:pPr lvl="0">
              <a:lnSpc>
                <a:spcPct val="150000"/>
              </a:lnSpc>
            </a:pPr>
            <a:r>
              <a:rPr lang="en-US" sz="1100">
                <a:solidFill>
                  <a:srgbClr val="203864"/>
                </a:solidFill>
                <a:latin typeface="Arial" pitchFamily="34"/>
                <a:cs typeface="Arial" pitchFamily="34"/>
              </a:rPr>
              <a:t>Deci, E. L., &amp; Ryan, R. M. (2008). Self-determination theory: A macro theory of human motivation, development, and health. Canadian Psychology/Psychologies Canadienne, 49(3), 182-185.</a:t>
            </a:r>
          </a:p>
          <a:p>
            <a:pPr lvl="0">
              <a:lnSpc>
                <a:spcPct val="150000"/>
              </a:lnSpc>
            </a:pPr>
            <a:r>
              <a:rPr lang="en-US" sz="1100">
                <a:solidFill>
                  <a:srgbClr val="203864"/>
                </a:solidFill>
                <a:latin typeface="Arial" pitchFamily="34"/>
                <a:cs typeface="Arial" pitchFamily="34"/>
              </a:rPr>
              <a:t>Herzberg, F., Mausner, B., &amp; Snyderman, B. B. (1959). The Motivation to Work (2nd ed.).</a:t>
            </a:r>
          </a:p>
          <a:p>
            <a:pPr lvl="0">
              <a:lnSpc>
                <a:spcPct val="150000"/>
              </a:lnSpc>
            </a:pPr>
            <a:r>
              <a:rPr lang="en-US" sz="1100">
                <a:solidFill>
                  <a:srgbClr val="203864"/>
                </a:solidFill>
                <a:latin typeface="Arial" pitchFamily="34"/>
                <a:cs typeface="Arial" pitchFamily="34"/>
              </a:rPr>
              <a:t>Locke, E. A., &amp; Latham, G. P. (2019). New developments in goal setting and task performance. Routledge.</a:t>
            </a:r>
          </a:p>
          <a:p>
            <a:pPr lvl="0">
              <a:lnSpc>
                <a:spcPct val="150000"/>
              </a:lnSpc>
            </a:pPr>
            <a:r>
              <a:rPr lang="en-US" sz="1100">
                <a:solidFill>
                  <a:srgbClr val="203864"/>
                </a:solidFill>
                <a:latin typeface="Arial" pitchFamily="34"/>
                <a:cs typeface="Arial" pitchFamily="34"/>
              </a:rPr>
              <a:t>Maslow, A. H. (1943). A theory of human motivation. Psychological Review, 50(4), 370-396.</a:t>
            </a:r>
          </a:p>
          <a:p>
            <a:pPr lvl="0">
              <a:lnSpc>
                <a:spcPct val="150000"/>
              </a:lnSpc>
            </a:pPr>
            <a:r>
              <a:rPr lang="en-US" sz="1100">
                <a:solidFill>
                  <a:srgbClr val="203864"/>
                </a:solidFill>
                <a:latin typeface="Arial" pitchFamily="34"/>
                <a:cs typeface="Arial" pitchFamily="34"/>
              </a:rPr>
              <a:t>Porter, L. W., &amp; Lawler, E. E. (1968). Managerial attitudes and performance. Homewood, IL: Richard D. Irwin.</a:t>
            </a:r>
          </a:p>
          <a:p>
            <a:pPr lvl="0">
              <a:lnSpc>
                <a:spcPct val="150000"/>
              </a:lnSpc>
            </a:pPr>
            <a:r>
              <a:rPr lang="en-US" sz="1100">
                <a:solidFill>
                  <a:srgbClr val="203864"/>
                </a:solidFill>
                <a:latin typeface="Arial" pitchFamily="34"/>
                <a:cs typeface="Arial" pitchFamily="34"/>
              </a:rPr>
              <a:t>Ryan, R. M., &amp; Deci, E. L. (2000). Intrinsic and extrinsic motivations: Classic definitions and new directions. Contemporary Educational Psychology, 25(1), 54-67.</a:t>
            </a:r>
            <a:endParaRPr lang="en-GB" sz="1100">
              <a:solidFill>
                <a:srgbClr val="203864"/>
              </a:solidFill>
              <a:latin typeface="Arial" pitchFamily="34"/>
              <a:cs typeface="Arial" pitchFamily="34"/>
            </a:endParaRPr>
          </a:p>
        </p:txBody>
      </p:sp>
    </p:spTree>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351</TotalTime>
  <Words>1627</Words>
  <Application>Microsoft Office PowerPoint</Application>
  <PresentationFormat>Widescreen</PresentationFormat>
  <Paragraphs>133</Paragraphs>
  <Slides>10</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Calibri Light</vt:lpstr>
      <vt:lpstr>Söhne</vt:lpstr>
      <vt:lpstr>Wingdings</vt:lpstr>
      <vt:lpstr>1_Office Theme</vt:lpstr>
      <vt:lpstr>EMPLOYEES MOTIVATION</vt:lpstr>
      <vt:lpstr>Welcome to the presentation: Motivation in the Workplace!</vt:lpstr>
      <vt:lpstr>MEANING OF EMPLOYEE MOTIVATION  </vt:lpstr>
      <vt:lpstr>Types of Motivation </vt:lpstr>
      <vt:lpstr>PowerPoint Presentation</vt:lpstr>
      <vt:lpstr>PowerPoint Presentation</vt:lpstr>
      <vt:lpstr>PowerPoint Presentation</vt:lpstr>
      <vt:lpstr>Enhancing Motivation: A Comprehensive Analysis of Motivation Theories and Identifying the Dominant Motivation Type</vt:lpstr>
      <vt:lpstr> Conclusion</vt:lpstr>
      <vt:lpstr>List of 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EMPLOYEES MOTIVATION</dc:title>
  <dc:creator>Yordanka Kancheva</dc:creator>
  <cp:lastModifiedBy>Yordanka Kancheva</cp:lastModifiedBy>
  <cp:revision>13</cp:revision>
  <dcterms:created xsi:type="dcterms:W3CDTF">2023-06-29T14:32:56Z</dcterms:created>
  <dcterms:modified xsi:type="dcterms:W3CDTF">2023-06-30T09:21:16Z</dcterms:modified>
</cp:coreProperties>
</file>