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sldIdLst>
    <p:sldId id="256" r:id="rId2"/>
  </p:sldIdLst>
  <p:sldSz cx="15113000" cy="21374100"/>
  <p:notesSz cx="6858000" cy="9144000"/>
  <p:embeddedFontLst>
    <p:embeddedFont>
      <p:font typeface="Canva Sans" panose="020B0604020202020204" charset="0"/>
      <p:regular r:id="rId3"/>
    </p:embeddedFont>
    <p:embeddedFont>
      <p:font typeface="Canva Sans Bold" panose="020B0604020202020204" charset="0"/>
      <p:regular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6" d="100"/>
          <a:sy n="26" d="100"/>
        </p:scale>
        <p:origin x="2597"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11/30/2025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5F1E1"/>
        </a:solidFill>
        <a:effectLst/>
      </p:bgPr>
    </p:bg>
    <p:spTree>
      <p:nvGrpSpPr>
        <p:cNvPr id="1" name=""/>
        <p:cNvGrpSpPr/>
        <p:nvPr/>
      </p:nvGrpSpPr>
      <p:grpSpPr>
        <a:xfrm>
          <a:off x="0" y="0"/>
          <a:ext cx="0" cy="0"/>
          <a:chOff x="0" y="0"/>
          <a:chExt cx="0" cy="0"/>
        </a:xfrm>
      </p:grpSpPr>
      <p:sp>
        <p:nvSpPr>
          <p:cNvPr id="2" name="AutoShape 2"/>
          <p:cNvSpPr/>
          <p:nvPr/>
        </p:nvSpPr>
        <p:spPr>
          <a:xfrm>
            <a:off x="302391" y="2280446"/>
            <a:ext cx="14515218" cy="0"/>
          </a:xfrm>
          <a:prstGeom prst="line">
            <a:avLst/>
          </a:prstGeom>
          <a:ln w="57150" cap="rnd">
            <a:solidFill>
              <a:srgbClr val="756479"/>
            </a:solidFill>
            <a:prstDash val="solid"/>
            <a:headEnd type="none" w="sm" len="sm"/>
            <a:tailEnd type="none" w="sm" len="sm"/>
          </a:ln>
        </p:spPr>
      </p:sp>
      <p:grpSp>
        <p:nvGrpSpPr>
          <p:cNvPr id="3" name="Group 3"/>
          <p:cNvGrpSpPr/>
          <p:nvPr/>
        </p:nvGrpSpPr>
        <p:grpSpPr>
          <a:xfrm>
            <a:off x="375937" y="335962"/>
            <a:ext cx="14367018" cy="1849234"/>
            <a:chOff x="0" y="0"/>
            <a:chExt cx="2574408" cy="331362"/>
          </a:xfrm>
        </p:grpSpPr>
        <p:sp>
          <p:nvSpPr>
            <p:cNvPr id="4" name="Freeform 4"/>
            <p:cNvSpPr/>
            <p:nvPr/>
          </p:nvSpPr>
          <p:spPr>
            <a:xfrm>
              <a:off x="0" y="0"/>
              <a:ext cx="2574408" cy="331362"/>
            </a:xfrm>
            <a:custGeom>
              <a:avLst/>
              <a:gdLst/>
              <a:ahLst/>
              <a:cxnLst/>
              <a:rect l="l" t="t" r="r" b="b"/>
              <a:pathLst>
                <a:path w="2574408" h="331362">
                  <a:moveTo>
                    <a:pt x="0" y="0"/>
                  </a:moveTo>
                  <a:lnTo>
                    <a:pt x="2574408" y="0"/>
                  </a:lnTo>
                  <a:lnTo>
                    <a:pt x="2574408" y="331362"/>
                  </a:lnTo>
                  <a:lnTo>
                    <a:pt x="0" y="331362"/>
                  </a:lnTo>
                  <a:close/>
                </a:path>
              </a:pathLst>
            </a:custGeom>
            <a:solidFill>
              <a:srgbClr val="5A8A6B"/>
            </a:solidFill>
          </p:spPr>
        </p:sp>
        <p:sp>
          <p:nvSpPr>
            <p:cNvPr id="5" name="TextBox 5"/>
            <p:cNvSpPr txBox="1"/>
            <p:nvPr/>
          </p:nvSpPr>
          <p:spPr>
            <a:xfrm>
              <a:off x="0" y="-47625"/>
              <a:ext cx="2574408" cy="378987"/>
            </a:xfrm>
            <a:prstGeom prst="rect">
              <a:avLst/>
            </a:prstGeom>
          </p:spPr>
          <p:txBody>
            <a:bodyPr lIns="46667" tIns="46667" rIns="46667" bIns="46667" rtlCol="0" anchor="ctr"/>
            <a:lstStyle/>
            <a:p>
              <a:pPr algn="ctr">
                <a:lnSpc>
                  <a:spcPts val="3986"/>
                </a:lnSpc>
              </a:pPr>
              <a:endParaRPr/>
            </a:p>
          </p:txBody>
        </p:sp>
      </p:grpSp>
      <p:sp>
        <p:nvSpPr>
          <p:cNvPr id="6" name="Freeform 6"/>
          <p:cNvSpPr/>
          <p:nvPr/>
        </p:nvSpPr>
        <p:spPr>
          <a:xfrm>
            <a:off x="9706401" y="11708276"/>
            <a:ext cx="599458" cy="599458"/>
          </a:xfrm>
          <a:custGeom>
            <a:avLst/>
            <a:gdLst/>
            <a:ahLst/>
            <a:cxnLst/>
            <a:rect l="l" t="t" r="r" b="b"/>
            <a:pathLst>
              <a:path w="599458" h="599458">
                <a:moveTo>
                  <a:pt x="0" y="0"/>
                </a:moveTo>
                <a:lnTo>
                  <a:pt x="599458" y="0"/>
                </a:lnTo>
                <a:lnTo>
                  <a:pt x="599458" y="599458"/>
                </a:lnTo>
                <a:lnTo>
                  <a:pt x="0" y="59945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7" name="Freeform 7"/>
          <p:cNvSpPr/>
          <p:nvPr/>
        </p:nvSpPr>
        <p:spPr>
          <a:xfrm>
            <a:off x="4699500" y="12205676"/>
            <a:ext cx="718962" cy="776208"/>
          </a:xfrm>
          <a:custGeom>
            <a:avLst/>
            <a:gdLst/>
            <a:ahLst/>
            <a:cxnLst/>
            <a:rect l="l" t="t" r="r" b="b"/>
            <a:pathLst>
              <a:path w="718962" h="776208">
                <a:moveTo>
                  <a:pt x="0" y="0"/>
                </a:moveTo>
                <a:lnTo>
                  <a:pt x="718963" y="0"/>
                </a:lnTo>
                <a:lnTo>
                  <a:pt x="718963" y="776208"/>
                </a:lnTo>
                <a:lnTo>
                  <a:pt x="0" y="77620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8" name="Group 8"/>
          <p:cNvGrpSpPr/>
          <p:nvPr/>
        </p:nvGrpSpPr>
        <p:grpSpPr>
          <a:xfrm>
            <a:off x="344518" y="3298671"/>
            <a:ext cx="8663150" cy="2979480"/>
            <a:chOff x="0" y="0"/>
            <a:chExt cx="1552339" cy="533889"/>
          </a:xfrm>
        </p:grpSpPr>
        <p:sp>
          <p:nvSpPr>
            <p:cNvPr id="9" name="Freeform 9"/>
            <p:cNvSpPr/>
            <p:nvPr/>
          </p:nvSpPr>
          <p:spPr>
            <a:xfrm>
              <a:off x="0" y="0"/>
              <a:ext cx="1552339" cy="533889"/>
            </a:xfrm>
            <a:custGeom>
              <a:avLst/>
              <a:gdLst/>
              <a:ahLst/>
              <a:cxnLst/>
              <a:rect l="l" t="t" r="r" b="b"/>
              <a:pathLst>
                <a:path w="1552339" h="533889">
                  <a:moveTo>
                    <a:pt x="0" y="0"/>
                  </a:moveTo>
                  <a:lnTo>
                    <a:pt x="1552339" y="0"/>
                  </a:lnTo>
                  <a:lnTo>
                    <a:pt x="1552339" y="533889"/>
                  </a:lnTo>
                  <a:lnTo>
                    <a:pt x="0" y="533889"/>
                  </a:lnTo>
                  <a:close/>
                </a:path>
              </a:pathLst>
            </a:custGeom>
            <a:solidFill>
              <a:srgbClr val="D9D9D9"/>
            </a:solidFill>
          </p:spPr>
        </p:sp>
        <p:sp>
          <p:nvSpPr>
            <p:cNvPr id="10" name="TextBox 10"/>
            <p:cNvSpPr txBox="1"/>
            <p:nvPr/>
          </p:nvSpPr>
          <p:spPr>
            <a:xfrm>
              <a:off x="0" y="-47625"/>
              <a:ext cx="1552339" cy="581514"/>
            </a:xfrm>
            <a:prstGeom prst="rect">
              <a:avLst/>
            </a:prstGeom>
          </p:spPr>
          <p:txBody>
            <a:bodyPr lIns="46667" tIns="46667" rIns="46667" bIns="46667" rtlCol="0" anchor="ctr"/>
            <a:lstStyle/>
            <a:p>
              <a:pPr algn="ctr">
                <a:lnSpc>
                  <a:spcPts val="3986"/>
                </a:lnSpc>
                <a:spcBef>
                  <a:spcPct val="0"/>
                </a:spcBef>
              </a:pPr>
              <a:endParaRPr/>
            </a:p>
          </p:txBody>
        </p:sp>
      </p:grpSp>
      <p:sp>
        <p:nvSpPr>
          <p:cNvPr id="11" name="Freeform 11"/>
          <p:cNvSpPr/>
          <p:nvPr/>
        </p:nvSpPr>
        <p:spPr>
          <a:xfrm>
            <a:off x="446131" y="10057094"/>
            <a:ext cx="1078835" cy="1313649"/>
          </a:xfrm>
          <a:custGeom>
            <a:avLst/>
            <a:gdLst/>
            <a:ahLst/>
            <a:cxnLst/>
            <a:rect l="l" t="t" r="r" b="b"/>
            <a:pathLst>
              <a:path w="1078835" h="1313649">
                <a:moveTo>
                  <a:pt x="0" y="0"/>
                </a:moveTo>
                <a:lnTo>
                  <a:pt x="1078835" y="0"/>
                </a:lnTo>
                <a:lnTo>
                  <a:pt x="1078835" y="1313649"/>
                </a:lnTo>
                <a:lnTo>
                  <a:pt x="0" y="131364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2" name="Freeform 12"/>
          <p:cNvSpPr/>
          <p:nvPr/>
        </p:nvSpPr>
        <p:spPr>
          <a:xfrm>
            <a:off x="302391" y="7701033"/>
            <a:ext cx="1255967" cy="1210439"/>
          </a:xfrm>
          <a:custGeom>
            <a:avLst/>
            <a:gdLst/>
            <a:ahLst/>
            <a:cxnLst/>
            <a:rect l="l" t="t" r="r" b="b"/>
            <a:pathLst>
              <a:path w="1255967" h="1210439">
                <a:moveTo>
                  <a:pt x="0" y="0"/>
                </a:moveTo>
                <a:lnTo>
                  <a:pt x="1255967" y="0"/>
                </a:lnTo>
                <a:lnTo>
                  <a:pt x="1255967" y="1210439"/>
                </a:lnTo>
                <a:lnTo>
                  <a:pt x="0" y="121043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13" name="Freeform 13"/>
          <p:cNvSpPr/>
          <p:nvPr/>
        </p:nvSpPr>
        <p:spPr>
          <a:xfrm>
            <a:off x="536072" y="13459954"/>
            <a:ext cx="896488" cy="974443"/>
          </a:xfrm>
          <a:custGeom>
            <a:avLst/>
            <a:gdLst/>
            <a:ahLst/>
            <a:cxnLst/>
            <a:rect l="l" t="t" r="r" b="b"/>
            <a:pathLst>
              <a:path w="896488" h="974443">
                <a:moveTo>
                  <a:pt x="0" y="0"/>
                </a:moveTo>
                <a:lnTo>
                  <a:pt x="896488" y="0"/>
                </a:lnTo>
                <a:lnTo>
                  <a:pt x="896488" y="974443"/>
                </a:lnTo>
                <a:lnTo>
                  <a:pt x="0" y="97444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14" name="Freeform 14"/>
          <p:cNvSpPr/>
          <p:nvPr/>
        </p:nvSpPr>
        <p:spPr>
          <a:xfrm>
            <a:off x="1223539" y="17450132"/>
            <a:ext cx="794450" cy="774588"/>
          </a:xfrm>
          <a:custGeom>
            <a:avLst/>
            <a:gdLst/>
            <a:ahLst/>
            <a:cxnLst/>
            <a:rect l="l" t="t" r="r" b="b"/>
            <a:pathLst>
              <a:path w="794450" h="774588">
                <a:moveTo>
                  <a:pt x="0" y="0"/>
                </a:moveTo>
                <a:lnTo>
                  <a:pt x="794450" y="0"/>
                </a:lnTo>
                <a:lnTo>
                  <a:pt x="794450" y="774589"/>
                </a:lnTo>
                <a:lnTo>
                  <a:pt x="0" y="774589"/>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15" name="Freeform 15"/>
          <p:cNvSpPr/>
          <p:nvPr/>
        </p:nvSpPr>
        <p:spPr>
          <a:xfrm>
            <a:off x="9143050" y="2339696"/>
            <a:ext cx="5599905" cy="8405111"/>
          </a:xfrm>
          <a:custGeom>
            <a:avLst/>
            <a:gdLst/>
            <a:ahLst/>
            <a:cxnLst/>
            <a:rect l="l" t="t" r="r" b="b"/>
            <a:pathLst>
              <a:path w="5599905" h="8405111">
                <a:moveTo>
                  <a:pt x="0" y="0"/>
                </a:moveTo>
                <a:lnTo>
                  <a:pt x="5599905" y="0"/>
                </a:lnTo>
                <a:lnTo>
                  <a:pt x="5599905" y="8405111"/>
                </a:lnTo>
                <a:lnTo>
                  <a:pt x="0" y="8405111"/>
                </a:lnTo>
                <a:lnTo>
                  <a:pt x="0" y="0"/>
                </a:lnTo>
                <a:close/>
              </a:path>
            </a:pathLst>
          </a:custGeom>
          <a:blipFill>
            <a:blip r:embed="rId14"/>
            <a:stretch>
              <a:fillRect/>
            </a:stretch>
          </a:blipFill>
        </p:spPr>
      </p:sp>
      <p:sp>
        <p:nvSpPr>
          <p:cNvPr id="16" name="Freeform 16"/>
          <p:cNvSpPr/>
          <p:nvPr/>
        </p:nvSpPr>
        <p:spPr>
          <a:xfrm>
            <a:off x="10153343" y="736611"/>
            <a:ext cx="3199808" cy="1047937"/>
          </a:xfrm>
          <a:custGeom>
            <a:avLst/>
            <a:gdLst/>
            <a:ahLst/>
            <a:cxnLst/>
            <a:rect l="l" t="t" r="r" b="b"/>
            <a:pathLst>
              <a:path w="3199808" h="1047937">
                <a:moveTo>
                  <a:pt x="0" y="0"/>
                </a:moveTo>
                <a:lnTo>
                  <a:pt x="3199809" y="0"/>
                </a:lnTo>
                <a:lnTo>
                  <a:pt x="3199809" y="1047937"/>
                </a:lnTo>
                <a:lnTo>
                  <a:pt x="0" y="1047937"/>
                </a:lnTo>
                <a:lnTo>
                  <a:pt x="0" y="0"/>
                </a:lnTo>
                <a:close/>
              </a:path>
            </a:pathLst>
          </a:custGeom>
          <a:blipFill>
            <a:blip r:embed="rId15"/>
            <a:stretch>
              <a:fillRect/>
            </a:stretch>
          </a:blipFill>
        </p:spPr>
      </p:sp>
      <p:sp>
        <p:nvSpPr>
          <p:cNvPr id="17" name="TextBox 17"/>
          <p:cNvSpPr txBox="1"/>
          <p:nvPr/>
        </p:nvSpPr>
        <p:spPr>
          <a:xfrm>
            <a:off x="503604" y="629831"/>
            <a:ext cx="9323440" cy="1431540"/>
          </a:xfrm>
          <a:prstGeom prst="rect">
            <a:avLst/>
          </a:prstGeom>
        </p:spPr>
        <p:txBody>
          <a:bodyPr lIns="0" tIns="0" rIns="0" bIns="0" rtlCol="0" anchor="t">
            <a:spAutoFit/>
          </a:bodyPr>
          <a:lstStyle/>
          <a:p>
            <a:pPr algn="l">
              <a:lnSpc>
                <a:spcPts val="5680"/>
              </a:lnSpc>
            </a:pPr>
            <a:r>
              <a:rPr lang="en-US" sz="4939" b="1">
                <a:solidFill>
                  <a:srgbClr val="E9F0F5"/>
                </a:solidFill>
                <a:latin typeface="Canva Sans Bold"/>
                <a:ea typeface="Canva Sans Bold"/>
                <a:cs typeface="Canva Sans Bold"/>
                <a:sym typeface="Canva Sans Bold"/>
              </a:rPr>
              <a:t>MARKETING STRATEGY </a:t>
            </a:r>
          </a:p>
          <a:p>
            <a:pPr algn="l">
              <a:lnSpc>
                <a:spcPts val="5680"/>
              </a:lnSpc>
            </a:pPr>
            <a:r>
              <a:rPr lang="en-US" sz="4939" b="1">
                <a:solidFill>
                  <a:srgbClr val="E9F0F5"/>
                </a:solidFill>
                <a:latin typeface="Canva Sans Bold"/>
                <a:ea typeface="Canva Sans Bold"/>
                <a:cs typeface="Canva Sans Bold"/>
                <a:sym typeface="Canva Sans Bold"/>
              </a:rPr>
              <a:t>Coca-Cola Vital+</a:t>
            </a:r>
          </a:p>
        </p:txBody>
      </p:sp>
      <p:sp>
        <p:nvSpPr>
          <p:cNvPr id="18" name="TextBox 18"/>
          <p:cNvSpPr txBox="1"/>
          <p:nvPr/>
        </p:nvSpPr>
        <p:spPr>
          <a:xfrm>
            <a:off x="1575484" y="10367351"/>
            <a:ext cx="7786648" cy="1485900"/>
          </a:xfrm>
          <a:prstGeom prst="rect">
            <a:avLst/>
          </a:prstGeom>
        </p:spPr>
        <p:txBody>
          <a:bodyPr lIns="0" tIns="0" rIns="0" bIns="0" rtlCol="0" anchor="t">
            <a:spAutoFit/>
          </a:bodyPr>
          <a:lstStyle/>
          <a:p>
            <a:pPr marL="539743" lvl="1" indent="-269871" algn="l">
              <a:lnSpc>
                <a:spcPts val="2999"/>
              </a:lnSpc>
              <a:buFont typeface="Arial"/>
              <a:buChar char="•"/>
            </a:pPr>
            <a:r>
              <a:rPr lang="en-US" sz="2499">
                <a:solidFill>
                  <a:srgbClr val="000000"/>
                </a:solidFill>
                <a:latin typeface="Canva Sans"/>
                <a:ea typeface="Canva Sans"/>
                <a:cs typeface="Canva Sans"/>
                <a:sym typeface="Canva Sans"/>
              </a:rPr>
              <a:t>Growing demand for functional beverages</a:t>
            </a:r>
          </a:p>
          <a:p>
            <a:pPr marL="539743" lvl="1" indent="-269871" algn="l">
              <a:lnSpc>
                <a:spcPts val="2999"/>
              </a:lnSpc>
              <a:buFont typeface="Arial"/>
              <a:buChar char="•"/>
            </a:pPr>
            <a:r>
              <a:rPr lang="en-US" sz="2499">
                <a:solidFill>
                  <a:srgbClr val="000000"/>
                </a:solidFill>
                <a:latin typeface="Canva Sans"/>
                <a:ea typeface="Canva Sans"/>
                <a:cs typeface="Canva Sans"/>
                <a:sym typeface="Canva Sans"/>
              </a:rPr>
              <a:t>Shift toward healthy, low-sugar lifestyle choices</a:t>
            </a:r>
          </a:p>
          <a:p>
            <a:pPr marL="539743" lvl="1" indent="-269871" algn="l">
              <a:lnSpc>
                <a:spcPts val="2999"/>
              </a:lnSpc>
              <a:buFont typeface="Arial"/>
              <a:buChar char="•"/>
            </a:pPr>
            <a:r>
              <a:rPr lang="en-US" sz="2499">
                <a:solidFill>
                  <a:srgbClr val="000000"/>
                </a:solidFill>
                <a:latin typeface="Canva Sans"/>
                <a:ea typeface="Canva Sans"/>
                <a:cs typeface="Canva Sans"/>
                <a:sym typeface="Canva Sans"/>
              </a:rPr>
              <a:t>Increasing interest in daily wellness products</a:t>
            </a:r>
          </a:p>
        </p:txBody>
      </p:sp>
      <p:sp>
        <p:nvSpPr>
          <p:cNvPr id="19" name="TextBox 19"/>
          <p:cNvSpPr txBox="1"/>
          <p:nvPr/>
        </p:nvSpPr>
        <p:spPr>
          <a:xfrm>
            <a:off x="2594382" y="12991409"/>
            <a:ext cx="12790711" cy="847090"/>
          </a:xfrm>
          <a:prstGeom prst="rect">
            <a:avLst/>
          </a:prstGeom>
        </p:spPr>
        <p:txBody>
          <a:bodyPr lIns="0" tIns="0" rIns="0" bIns="0" rtlCol="0" anchor="t">
            <a:spAutoFit/>
          </a:bodyPr>
          <a:lstStyle/>
          <a:p>
            <a:pPr algn="l">
              <a:lnSpc>
                <a:spcPts val="3334"/>
              </a:lnSpc>
            </a:pPr>
            <a:r>
              <a:rPr lang="en-US" sz="2899" b="1">
                <a:solidFill>
                  <a:srgbClr val="000000"/>
                </a:solidFill>
                <a:latin typeface="Canva Sans Bold"/>
                <a:ea typeface="Canva Sans Bold"/>
                <a:cs typeface="Canva Sans Bold"/>
                <a:sym typeface="Canva Sans Bold"/>
              </a:rPr>
              <a:t>"A refreshing wellness drink that fits your fast-paced lifestyle."</a:t>
            </a:r>
          </a:p>
          <a:p>
            <a:pPr algn="l">
              <a:lnSpc>
                <a:spcPts val="3334"/>
              </a:lnSpc>
            </a:pPr>
            <a:endParaRPr lang="en-US" sz="2899" b="1">
              <a:solidFill>
                <a:srgbClr val="000000"/>
              </a:solidFill>
              <a:latin typeface="Canva Sans Bold"/>
              <a:ea typeface="Canva Sans Bold"/>
              <a:cs typeface="Canva Sans Bold"/>
              <a:sym typeface="Canva Sans Bold"/>
            </a:endParaRPr>
          </a:p>
        </p:txBody>
      </p:sp>
      <p:sp>
        <p:nvSpPr>
          <p:cNvPr id="20" name="TextBox 20"/>
          <p:cNvSpPr txBox="1"/>
          <p:nvPr/>
        </p:nvSpPr>
        <p:spPr>
          <a:xfrm>
            <a:off x="302391" y="2655287"/>
            <a:ext cx="4145831" cy="557659"/>
          </a:xfrm>
          <a:prstGeom prst="rect">
            <a:avLst/>
          </a:prstGeom>
        </p:spPr>
        <p:txBody>
          <a:bodyPr lIns="0" tIns="0" rIns="0" bIns="0" rtlCol="0" anchor="t">
            <a:spAutoFit/>
          </a:bodyPr>
          <a:lstStyle/>
          <a:p>
            <a:pPr algn="l">
              <a:lnSpc>
                <a:spcPts val="4393"/>
              </a:lnSpc>
            </a:pPr>
            <a:r>
              <a:rPr lang="en-US" sz="3820" b="1">
                <a:solidFill>
                  <a:srgbClr val="9B70AE"/>
                </a:solidFill>
                <a:latin typeface="Canva Sans Bold"/>
                <a:ea typeface="Canva Sans Bold"/>
                <a:cs typeface="Canva Sans Bold"/>
                <a:sym typeface="Canva Sans Bold"/>
              </a:rPr>
              <a:t>Overview</a:t>
            </a:r>
          </a:p>
        </p:txBody>
      </p:sp>
      <p:sp>
        <p:nvSpPr>
          <p:cNvPr id="21" name="TextBox 21"/>
          <p:cNvSpPr txBox="1"/>
          <p:nvPr/>
        </p:nvSpPr>
        <p:spPr>
          <a:xfrm>
            <a:off x="446131" y="3562178"/>
            <a:ext cx="8188113" cy="2600325"/>
          </a:xfrm>
          <a:prstGeom prst="rect">
            <a:avLst/>
          </a:prstGeom>
        </p:spPr>
        <p:txBody>
          <a:bodyPr lIns="0" tIns="0" rIns="0" bIns="0" rtlCol="0" anchor="t">
            <a:spAutoFit/>
          </a:bodyPr>
          <a:lstStyle/>
          <a:p>
            <a:pPr algn="just">
              <a:lnSpc>
                <a:spcPts val="2999"/>
              </a:lnSpc>
            </a:pPr>
            <a:r>
              <a:rPr lang="en-US" sz="2499">
                <a:solidFill>
                  <a:srgbClr val="000000"/>
                </a:solidFill>
                <a:latin typeface="Canva Sans"/>
                <a:ea typeface="Canva Sans"/>
                <a:cs typeface="Canva Sans"/>
                <a:sym typeface="Canva Sans"/>
              </a:rPr>
              <a:t>Coca-Cola Vital+ represents a vitamin functional beverage with minimal sugar content that helps to support energy, hydration, and immunity throughout the day. It is a combination of good health with good taste because it has wellness benefits, which provide consumers with a feasible way to stay healthy and active.</a:t>
            </a:r>
          </a:p>
        </p:txBody>
      </p:sp>
      <p:sp>
        <p:nvSpPr>
          <p:cNvPr id="22" name="TextBox 22"/>
          <p:cNvSpPr txBox="1"/>
          <p:nvPr/>
        </p:nvSpPr>
        <p:spPr>
          <a:xfrm>
            <a:off x="10305859" y="11644049"/>
            <a:ext cx="4640300" cy="947420"/>
          </a:xfrm>
          <a:prstGeom prst="rect">
            <a:avLst/>
          </a:prstGeom>
        </p:spPr>
        <p:txBody>
          <a:bodyPr lIns="0" tIns="0" rIns="0" bIns="0" rtlCol="0" anchor="t">
            <a:spAutoFit/>
          </a:bodyPr>
          <a:lstStyle/>
          <a:p>
            <a:pPr marL="474981" lvl="1" indent="-237491" algn="just">
              <a:lnSpc>
                <a:spcPts val="2530"/>
              </a:lnSpc>
              <a:buFont typeface="Arial"/>
              <a:buChar char="•"/>
            </a:pPr>
            <a:r>
              <a:rPr lang="en-US" sz="2200">
                <a:solidFill>
                  <a:srgbClr val="000000"/>
                </a:solidFill>
                <a:latin typeface="Canva Sans"/>
                <a:ea typeface="Canva Sans"/>
                <a:cs typeface="Canva Sans"/>
                <a:sym typeface="Canva Sans"/>
              </a:rPr>
              <a:t>Young adults 18–35</a:t>
            </a:r>
          </a:p>
          <a:p>
            <a:pPr marL="474981" lvl="1" indent="-237491" algn="just">
              <a:lnSpc>
                <a:spcPts val="2530"/>
              </a:lnSpc>
              <a:buFont typeface="Arial"/>
              <a:buChar char="•"/>
            </a:pPr>
            <a:r>
              <a:rPr lang="en-US" sz="2200">
                <a:solidFill>
                  <a:srgbClr val="000000"/>
                </a:solidFill>
                <a:latin typeface="Canva Sans"/>
                <a:ea typeface="Canva Sans"/>
                <a:cs typeface="Canva Sans"/>
                <a:sym typeface="Canva Sans"/>
              </a:rPr>
              <a:t>Students, professionals, fitness-oriented consumers</a:t>
            </a:r>
          </a:p>
        </p:txBody>
      </p:sp>
      <p:sp>
        <p:nvSpPr>
          <p:cNvPr id="23" name="TextBox 23"/>
          <p:cNvSpPr txBox="1"/>
          <p:nvPr/>
        </p:nvSpPr>
        <p:spPr>
          <a:xfrm>
            <a:off x="10153343" y="10979167"/>
            <a:ext cx="4145831" cy="557659"/>
          </a:xfrm>
          <a:prstGeom prst="rect">
            <a:avLst/>
          </a:prstGeom>
        </p:spPr>
        <p:txBody>
          <a:bodyPr lIns="0" tIns="0" rIns="0" bIns="0" rtlCol="0" anchor="t">
            <a:spAutoFit/>
          </a:bodyPr>
          <a:lstStyle/>
          <a:p>
            <a:pPr algn="l">
              <a:lnSpc>
                <a:spcPts val="4393"/>
              </a:lnSpc>
            </a:pPr>
            <a:r>
              <a:rPr lang="en-US" sz="3820" b="1">
                <a:solidFill>
                  <a:srgbClr val="9B70AE"/>
                </a:solidFill>
                <a:latin typeface="Canva Sans Bold"/>
                <a:ea typeface="Canva Sans Bold"/>
                <a:cs typeface="Canva Sans Bold"/>
                <a:sym typeface="Canva Sans Bold"/>
              </a:rPr>
              <a:t>Target Audience</a:t>
            </a:r>
          </a:p>
        </p:txBody>
      </p:sp>
      <p:sp>
        <p:nvSpPr>
          <p:cNvPr id="24" name="TextBox 24"/>
          <p:cNvSpPr txBox="1"/>
          <p:nvPr/>
        </p:nvSpPr>
        <p:spPr>
          <a:xfrm>
            <a:off x="4238614" y="12292437"/>
            <a:ext cx="6913237" cy="557659"/>
          </a:xfrm>
          <a:prstGeom prst="rect">
            <a:avLst/>
          </a:prstGeom>
        </p:spPr>
        <p:txBody>
          <a:bodyPr lIns="0" tIns="0" rIns="0" bIns="0" rtlCol="0" anchor="t">
            <a:spAutoFit/>
          </a:bodyPr>
          <a:lstStyle/>
          <a:p>
            <a:pPr algn="ctr">
              <a:lnSpc>
                <a:spcPts val="4393"/>
              </a:lnSpc>
            </a:pPr>
            <a:r>
              <a:rPr lang="en-US" sz="3820" b="1">
                <a:solidFill>
                  <a:srgbClr val="9B70AE"/>
                </a:solidFill>
                <a:latin typeface="Canva Sans Bold"/>
                <a:ea typeface="Canva Sans Bold"/>
                <a:cs typeface="Canva Sans Bold"/>
                <a:sym typeface="Canva Sans Bold"/>
              </a:rPr>
              <a:t>Value Proposition</a:t>
            </a:r>
          </a:p>
        </p:txBody>
      </p:sp>
      <p:sp>
        <p:nvSpPr>
          <p:cNvPr id="25" name="TextBox 25"/>
          <p:cNvSpPr txBox="1"/>
          <p:nvPr/>
        </p:nvSpPr>
        <p:spPr>
          <a:xfrm>
            <a:off x="375937" y="6686665"/>
            <a:ext cx="6913237" cy="557659"/>
          </a:xfrm>
          <a:prstGeom prst="rect">
            <a:avLst/>
          </a:prstGeom>
        </p:spPr>
        <p:txBody>
          <a:bodyPr lIns="0" tIns="0" rIns="0" bIns="0" rtlCol="0" anchor="t">
            <a:spAutoFit/>
          </a:bodyPr>
          <a:lstStyle/>
          <a:p>
            <a:pPr algn="l">
              <a:lnSpc>
                <a:spcPts val="4393"/>
              </a:lnSpc>
            </a:pPr>
            <a:r>
              <a:rPr lang="en-US" sz="3820" b="1">
                <a:solidFill>
                  <a:srgbClr val="9B70AE"/>
                </a:solidFill>
                <a:latin typeface="Canva Sans Bold"/>
                <a:ea typeface="Canva Sans Bold"/>
                <a:cs typeface="Canva Sans Bold"/>
                <a:sym typeface="Canva Sans Bold"/>
              </a:rPr>
              <a:t>Product Highlights</a:t>
            </a:r>
          </a:p>
        </p:txBody>
      </p:sp>
      <p:sp>
        <p:nvSpPr>
          <p:cNvPr id="26" name="TextBox 26"/>
          <p:cNvSpPr txBox="1"/>
          <p:nvPr/>
        </p:nvSpPr>
        <p:spPr>
          <a:xfrm>
            <a:off x="1620764" y="7387200"/>
            <a:ext cx="7386904" cy="1857375"/>
          </a:xfrm>
          <a:prstGeom prst="rect">
            <a:avLst/>
          </a:prstGeom>
        </p:spPr>
        <p:txBody>
          <a:bodyPr lIns="0" tIns="0" rIns="0" bIns="0" rtlCol="0" anchor="t">
            <a:spAutoFit/>
          </a:bodyPr>
          <a:lstStyle/>
          <a:p>
            <a:pPr marL="539743" lvl="1" indent="-269871" algn="l">
              <a:lnSpc>
                <a:spcPts val="2999"/>
              </a:lnSpc>
              <a:buFont typeface="Arial"/>
              <a:buChar char="•"/>
            </a:pPr>
            <a:r>
              <a:rPr lang="en-US" sz="2499">
                <a:solidFill>
                  <a:srgbClr val="000000"/>
                </a:solidFill>
                <a:latin typeface="Canva Sans"/>
                <a:ea typeface="Canva Sans"/>
                <a:cs typeface="Canva Sans"/>
                <a:sym typeface="Canva Sans"/>
              </a:rPr>
              <a:t>Vitamins B12, C, and D</a:t>
            </a:r>
          </a:p>
          <a:p>
            <a:pPr marL="539743" lvl="1" indent="-269871" algn="l">
              <a:lnSpc>
                <a:spcPts val="2999"/>
              </a:lnSpc>
              <a:buFont typeface="Arial"/>
              <a:buChar char="•"/>
            </a:pPr>
            <a:r>
              <a:rPr lang="en-US" sz="2499">
                <a:solidFill>
                  <a:srgbClr val="000000"/>
                </a:solidFill>
                <a:latin typeface="Canva Sans"/>
                <a:ea typeface="Canva Sans"/>
                <a:cs typeface="Canva Sans"/>
                <a:sym typeface="Canva Sans"/>
              </a:rPr>
              <a:t>Flavours: Citrus Boost, Berry Vitality, Tropical Revive</a:t>
            </a:r>
          </a:p>
          <a:p>
            <a:pPr marL="539743" lvl="1" indent="-269871" algn="l">
              <a:lnSpc>
                <a:spcPts val="2999"/>
              </a:lnSpc>
              <a:buFont typeface="Arial"/>
              <a:buChar char="•"/>
            </a:pPr>
            <a:r>
              <a:rPr lang="en-US" sz="2499">
                <a:solidFill>
                  <a:srgbClr val="000000"/>
                </a:solidFill>
                <a:latin typeface="Canva Sans"/>
                <a:ea typeface="Canva Sans"/>
                <a:cs typeface="Canva Sans"/>
                <a:sym typeface="Canva Sans"/>
              </a:rPr>
              <a:t>100% recyclable packaging</a:t>
            </a:r>
          </a:p>
          <a:p>
            <a:pPr marL="539743" lvl="1" indent="-269871" algn="l">
              <a:lnSpc>
                <a:spcPts val="2999"/>
              </a:lnSpc>
              <a:buFont typeface="Arial"/>
              <a:buChar char="•"/>
            </a:pPr>
            <a:r>
              <a:rPr lang="en-US" sz="2499">
                <a:solidFill>
                  <a:srgbClr val="000000"/>
                </a:solidFill>
                <a:latin typeface="Canva Sans"/>
                <a:ea typeface="Canva Sans"/>
                <a:cs typeface="Canva Sans"/>
                <a:sym typeface="Canva Sans"/>
              </a:rPr>
              <a:t>Clean, minimalist modern design</a:t>
            </a:r>
          </a:p>
        </p:txBody>
      </p:sp>
      <p:sp>
        <p:nvSpPr>
          <p:cNvPr id="27" name="TextBox 27"/>
          <p:cNvSpPr txBox="1"/>
          <p:nvPr/>
        </p:nvSpPr>
        <p:spPr>
          <a:xfrm>
            <a:off x="1961844" y="9606525"/>
            <a:ext cx="5277952" cy="557024"/>
          </a:xfrm>
          <a:prstGeom prst="rect">
            <a:avLst/>
          </a:prstGeom>
        </p:spPr>
        <p:txBody>
          <a:bodyPr lIns="0" tIns="0" rIns="0" bIns="0" rtlCol="0" anchor="t">
            <a:spAutoFit/>
          </a:bodyPr>
          <a:lstStyle/>
          <a:p>
            <a:pPr algn="l">
              <a:lnSpc>
                <a:spcPts val="4278"/>
              </a:lnSpc>
            </a:pPr>
            <a:r>
              <a:rPr lang="en-US" sz="3720" b="1">
                <a:solidFill>
                  <a:srgbClr val="9B70AE"/>
                </a:solidFill>
                <a:latin typeface="Canva Sans Bold"/>
                <a:ea typeface="Canva Sans Bold"/>
                <a:cs typeface="Canva Sans Bold"/>
                <a:sym typeface="Canva Sans Bold"/>
              </a:rPr>
              <a:t>Market Opportunity</a:t>
            </a:r>
          </a:p>
        </p:txBody>
      </p:sp>
      <p:sp>
        <p:nvSpPr>
          <p:cNvPr id="28" name="TextBox 28"/>
          <p:cNvSpPr txBox="1"/>
          <p:nvPr/>
        </p:nvSpPr>
        <p:spPr>
          <a:xfrm>
            <a:off x="344518" y="14596322"/>
            <a:ext cx="8289727" cy="2886075"/>
          </a:xfrm>
          <a:prstGeom prst="rect">
            <a:avLst/>
          </a:prstGeom>
        </p:spPr>
        <p:txBody>
          <a:bodyPr lIns="0" tIns="0" rIns="0" bIns="0" rtlCol="0" anchor="t">
            <a:spAutoFit/>
          </a:bodyPr>
          <a:lstStyle/>
          <a:p>
            <a:pPr algn="just">
              <a:lnSpc>
                <a:spcPts val="2879"/>
              </a:lnSpc>
            </a:pPr>
            <a:r>
              <a:rPr lang="en-US" sz="2399">
                <a:solidFill>
                  <a:srgbClr val="000000"/>
                </a:solidFill>
                <a:latin typeface="Canva Sans"/>
                <a:ea typeface="Canva Sans"/>
                <a:cs typeface="Canva Sans"/>
                <a:sym typeface="Canva Sans"/>
              </a:rPr>
              <a:t>The value-based pricing will maintain low prices, whereas Vital+, as a high-end wellness product, will be positioned at a high price (£1.60 SRP). The distribution is between the supermarkets, gyms, health clubs, and convenience stores, as well as online sites. Promotion will include social media promotions, partnerships with influencers, outdoor advertising, and sampling in the field (Fifield, 2024).</a:t>
            </a:r>
          </a:p>
        </p:txBody>
      </p:sp>
      <p:sp>
        <p:nvSpPr>
          <p:cNvPr id="29" name="TextBox 29"/>
          <p:cNvSpPr txBox="1"/>
          <p:nvPr/>
        </p:nvSpPr>
        <p:spPr>
          <a:xfrm>
            <a:off x="1524966" y="13753409"/>
            <a:ext cx="6557227" cy="557659"/>
          </a:xfrm>
          <a:prstGeom prst="rect">
            <a:avLst/>
          </a:prstGeom>
        </p:spPr>
        <p:txBody>
          <a:bodyPr lIns="0" tIns="0" rIns="0" bIns="0" rtlCol="0" anchor="t">
            <a:spAutoFit/>
          </a:bodyPr>
          <a:lstStyle/>
          <a:p>
            <a:pPr algn="l">
              <a:lnSpc>
                <a:spcPts val="4393"/>
              </a:lnSpc>
            </a:pPr>
            <a:r>
              <a:rPr lang="en-US" sz="3820" b="1">
                <a:solidFill>
                  <a:srgbClr val="9B70AE"/>
                </a:solidFill>
                <a:latin typeface="Canva Sans Bold"/>
                <a:ea typeface="Canva Sans Bold"/>
                <a:cs typeface="Canva Sans Bold"/>
                <a:sym typeface="Canva Sans Bold"/>
              </a:rPr>
              <a:t>Marketing Strategy</a:t>
            </a:r>
          </a:p>
        </p:txBody>
      </p:sp>
      <p:sp>
        <p:nvSpPr>
          <p:cNvPr id="30" name="TextBox 30"/>
          <p:cNvSpPr txBox="1"/>
          <p:nvPr/>
        </p:nvSpPr>
        <p:spPr>
          <a:xfrm>
            <a:off x="9143050" y="13717409"/>
            <a:ext cx="5570857" cy="557659"/>
          </a:xfrm>
          <a:prstGeom prst="rect">
            <a:avLst/>
          </a:prstGeom>
        </p:spPr>
        <p:txBody>
          <a:bodyPr lIns="0" tIns="0" rIns="0" bIns="0" rtlCol="0" anchor="t">
            <a:spAutoFit/>
          </a:bodyPr>
          <a:lstStyle/>
          <a:p>
            <a:pPr algn="l">
              <a:lnSpc>
                <a:spcPts val="4393"/>
              </a:lnSpc>
            </a:pPr>
            <a:r>
              <a:rPr lang="en-US" sz="3820" b="1">
                <a:solidFill>
                  <a:srgbClr val="9B70AE"/>
                </a:solidFill>
                <a:latin typeface="Canva Sans Bold"/>
                <a:ea typeface="Canva Sans Bold"/>
                <a:cs typeface="Canva Sans Bold"/>
                <a:sym typeface="Canva Sans Bold"/>
              </a:rPr>
              <a:t>Distribution Channels</a:t>
            </a:r>
          </a:p>
        </p:txBody>
      </p:sp>
      <p:sp>
        <p:nvSpPr>
          <p:cNvPr id="31" name="TextBox 31"/>
          <p:cNvSpPr txBox="1"/>
          <p:nvPr/>
        </p:nvSpPr>
        <p:spPr>
          <a:xfrm>
            <a:off x="8899553" y="14484618"/>
            <a:ext cx="6086899" cy="1710690"/>
          </a:xfrm>
          <a:prstGeom prst="rect">
            <a:avLst/>
          </a:prstGeom>
        </p:spPr>
        <p:txBody>
          <a:bodyPr lIns="0" tIns="0" rIns="0" bIns="0" rtlCol="0" anchor="t">
            <a:spAutoFit/>
          </a:bodyPr>
          <a:lstStyle/>
          <a:p>
            <a:pPr marL="518160" lvl="1" indent="-259080" algn="just">
              <a:lnSpc>
                <a:spcPts val="2760"/>
              </a:lnSpc>
              <a:buFont typeface="Arial"/>
              <a:buChar char="•"/>
            </a:pPr>
            <a:r>
              <a:rPr lang="en-US" sz="2400">
                <a:solidFill>
                  <a:srgbClr val="000000"/>
                </a:solidFill>
                <a:latin typeface="Canva Sans"/>
                <a:ea typeface="Canva Sans"/>
                <a:cs typeface="Canva Sans"/>
                <a:sym typeface="Canva Sans"/>
              </a:rPr>
              <a:t>Supermarkets (Tesco, ASDA)</a:t>
            </a:r>
          </a:p>
          <a:p>
            <a:pPr marL="518160" lvl="1" indent="-259080" algn="just">
              <a:lnSpc>
                <a:spcPts val="2760"/>
              </a:lnSpc>
              <a:buFont typeface="Arial"/>
              <a:buChar char="•"/>
            </a:pPr>
            <a:r>
              <a:rPr lang="en-US" sz="2400">
                <a:solidFill>
                  <a:srgbClr val="000000"/>
                </a:solidFill>
                <a:latin typeface="Canva Sans"/>
                <a:ea typeface="Canva Sans"/>
                <a:cs typeface="Canva Sans"/>
                <a:sym typeface="Canva Sans"/>
              </a:rPr>
              <a:t>Gyms &amp; health clubs</a:t>
            </a:r>
          </a:p>
          <a:p>
            <a:pPr marL="518160" lvl="1" indent="-259080" algn="just">
              <a:lnSpc>
                <a:spcPts val="2760"/>
              </a:lnSpc>
              <a:buFont typeface="Arial"/>
              <a:buChar char="•"/>
            </a:pPr>
            <a:r>
              <a:rPr lang="en-US" sz="2400">
                <a:solidFill>
                  <a:srgbClr val="000000"/>
                </a:solidFill>
                <a:latin typeface="Canva Sans"/>
                <a:ea typeface="Canva Sans"/>
                <a:cs typeface="Canva Sans"/>
                <a:sym typeface="Canva Sans"/>
              </a:rPr>
              <a:t>Convenience stores</a:t>
            </a:r>
          </a:p>
          <a:p>
            <a:pPr marL="518160" lvl="1" indent="-259080" algn="just">
              <a:lnSpc>
                <a:spcPts val="2760"/>
              </a:lnSpc>
              <a:buFont typeface="Arial"/>
              <a:buChar char="•"/>
            </a:pPr>
            <a:r>
              <a:rPr lang="en-US" sz="2400">
                <a:solidFill>
                  <a:srgbClr val="000000"/>
                </a:solidFill>
                <a:latin typeface="Canva Sans"/>
                <a:ea typeface="Canva Sans"/>
                <a:cs typeface="Canva Sans"/>
                <a:sym typeface="Canva Sans"/>
              </a:rPr>
              <a:t>Online platforms (Amazon, Tesco Online) (Bagozzi et al., 2021).</a:t>
            </a:r>
          </a:p>
        </p:txBody>
      </p:sp>
      <p:sp>
        <p:nvSpPr>
          <p:cNvPr id="32" name="TextBox 32"/>
          <p:cNvSpPr txBox="1"/>
          <p:nvPr/>
        </p:nvSpPr>
        <p:spPr>
          <a:xfrm>
            <a:off x="9073813" y="16460904"/>
            <a:ext cx="5570857" cy="557659"/>
          </a:xfrm>
          <a:prstGeom prst="rect">
            <a:avLst/>
          </a:prstGeom>
        </p:spPr>
        <p:txBody>
          <a:bodyPr lIns="0" tIns="0" rIns="0" bIns="0" rtlCol="0" anchor="t">
            <a:spAutoFit/>
          </a:bodyPr>
          <a:lstStyle/>
          <a:p>
            <a:pPr algn="l">
              <a:lnSpc>
                <a:spcPts val="4393"/>
              </a:lnSpc>
            </a:pPr>
            <a:r>
              <a:rPr lang="en-US" sz="3820" b="1">
                <a:solidFill>
                  <a:srgbClr val="9B70AE"/>
                </a:solidFill>
                <a:latin typeface="Canva Sans Bold"/>
                <a:ea typeface="Canva Sans Bold"/>
                <a:cs typeface="Canva Sans Bold"/>
                <a:sym typeface="Canva Sans Bold"/>
              </a:rPr>
              <a:t>Promotion Strategy</a:t>
            </a:r>
          </a:p>
        </p:txBody>
      </p:sp>
      <p:sp>
        <p:nvSpPr>
          <p:cNvPr id="33" name="TextBox 33"/>
          <p:cNvSpPr txBox="1"/>
          <p:nvPr/>
        </p:nvSpPr>
        <p:spPr>
          <a:xfrm>
            <a:off x="8885029" y="17228113"/>
            <a:ext cx="6086899" cy="2396490"/>
          </a:xfrm>
          <a:prstGeom prst="rect">
            <a:avLst/>
          </a:prstGeom>
        </p:spPr>
        <p:txBody>
          <a:bodyPr lIns="0" tIns="0" rIns="0" bIns="0" rtlCol="0" anchor="t">
            <a:spAutoFit/>
          </a:bodyPr>
          <a:lstStyle/>
          <a:p>
            <a:pPr marL="518160" lvl="1" indent="-259080" algn="l">
              <a:lnSpc>
                <a:spcPts val="2760"/>
              </a:lnSpc>
              <a:buFont typeface="Arial"/>
              <a:buChar char="•"/>
            </a:pPr>
            <a:r>
              <a:rPr lang="en-US" sz="2400">
                <a:solidFill>
                  <a:srgbClr val="000000"/>
                </a:solidFill>
                <a:latin typeface="Canva Sans"/>
                <a:ea typeface="Canva Sans"/>
                <a:cs typeface="Canva Sans"/>
                <a:sym typeface="Canva Sans"/>
              </a:rPr>
              <a:t>Social media campaigns (TikTok, Instagram)</a:t>
            </a:r>
          </a:p>
          <a:p>
            <a:pPr marL="518160" lvl="1" indent="-259080" algn="l">
              <a:lnSpc>
                <a:spcPts val="2760"/>
              </a:lnSpc>
              <a:buFont typeface="Arial"/>
              <a:buChar char="•"/>
            </a:pPr>
            <a:r>
              <a:rPr lang="en-US" sz="2400">
                <a:solidFill>
                  <a:srgbClr val="000000"/>
                </a:solidFill>
                <a:latin typeface="Canva Sans"/>
                <a:ea typeface="Canva Sans"/>
                <a:cs typeface="Canva Sans"/>
                <a:sym typeface="Canva Sans"/>
              </a:rPr>
              <a:t>Fitness &amp; lifestyle influencer partnerships</a:t>
            </a:r>
          </a:p>
          <a:p>
            <a:pPr marL="518160" lvl="1" indent="-259080" algn="l">
              <a:lnSpc>
                <a:spcPts val="2760"/>
              </a:lnSpc>
              <a:buFont typeface="Arial"/>
              <a:buChar char="•"/>
            </a:pPr>
            <a:r>
              <a:rPr lang="en-US" sz="2400">
                <a:solidFill>
                  <a:srgbClr val="000000"/>
                </a:solidFill>
                <a:latin typeface="Canva Sans"/>
                <a:ea typeface="Canva Sans"/>
                <a:cs typeface="Canva Sans"/>
                <a:sym typeface="Canva Sans"/>
              </a:rPr>
              <a:t>Gym/university sampling events</a:t>
            </a:r>
          </a:p>
          <a:p>
            <a:pPr marL="518160" lvl="1" indent="-259080" algn="l">
              <a:lnSpc>
                <a:spcPts val="2760"/>
              </a:lnSpc>
              <a:buFont typeface="Arial"/>
              <a:buChar char="•"/>
            </a:pPr>
            <a:r>
              <a:rPr lang="en-US" sz="2400">
                <a:solidFill>
                  <a:srgbClr val="000000"/>
                </a:solidFill>
                <a:latin typeface="Canva Sans"/>
                <a:ea typeface="Canva Sans"/>
                <a:cs typeface="Canva Sans"/>
                <a:sym typeface="Canva Sans"/>
              </a:rPr>
              <a:t>Eye-catching outdoor ads (Kotler and Keller, 2016).</a:t>
            </a:r>
          </a:p>
        </p:txBody>
      </p:sp>
      <p:sp>
        <p:nvSpPr>
          <p:cNvPr id="34" name="TextBox 34"/>
          <p:cNvSpPr txBox="1"/>
          <p:nvPr/>
        </p:nvSpPr>
        <p:spPr>
          <a:xfrm>
            <a:off x="2188728" y="17568122"/>
            <a:ext cx="5570857" cy="557659"/>
          </a:xfrm>
          <a:prstGeom prst="rect">
            <a:avLst/>
          </a:prstGeom>
        </p:spPr>
        <p:txBody>
          <a:bodyPr lIns="0" tIns="0" rIns="0" bIns="0" rtlCol="0" anchor="t">
            <a:spAutoFit/>
          </a:bodyPr>
          <a:lstStyle/>
          <a:p>
            <a:pPr algn="l">
              <a:lnSpc>
                <a:spcPts val="4393"/>
              </a:lnSpc>
            </a:pPr>
            <a:r>
              <a:rPr lang="en-US" sz="3820" b="1">
                <a:solidFill>
                  <a:srgbClr val="9B70AE"/>
                </a:solidFill>
                <a:latin typeface="Canva Sans Bold"/>
                <a:ea typeface="Canva Sans Bold"/>
                <a:cs typeface="Canva Sans Bold"/>
                <a:sym typeface="Canva Sans Bold"/>
              </a:rPr>
              <a:t>Positioning Statement</a:t>
            </a:r>
          </a:p>
        </p:txBody>
      </p:sp>
      <p:sp>
        <p:nvSpPr>
          <p:cNvPr id="35" name="TextBox 35"/>
          <p:cNvSpPr txBox="1"/>
          <p:nvPr/>
        </p:nvSpPr>
        <p:spPr>
          <a:xfrm>
            <a:off x="278372" y="18421056"/>
            <a:ext cx="8729296" cy="847090"/>
          </a:xfrm>
          <a:prstGeom prst="rect">
            <a:avLst/>
          </a:prstGeom>
        </p:spPr>
        <p:txBody>
          <a:bodyPr lIns="0" tIns="0" rIns="0" bIns="0" rtlCol="0" anchor="t">
            <a:spAutoFit/>
          </a:bodyPr>
          <a:lstStyle/>
          <a:p>
            <a:pPr algn="ctr">
              <a:lnSpc>
                <a:spcPts val="3334"/>
              </a:lnSpc>
            </a:pPr>
            <a:r>
              <a:rPr lang="en-US" sz="2899" b="1">
                <a:solidFill>
                  <a:srgbClr val="000000"/>
                </a:solidFill>
                <a:latin typeface="Canva Sans Bold"/>
                <a:ea typeface="Canva Sans Bold"/>
                <a:cs typeface="Canva Sans Bold"/>
                <a:sym typeface="Canva Sans Bold"/>
              </a:rPr>
              <a:t>“Your daily dose of vitality — anytime, anywhere.”</a:t>
            </a:r>
          </a:p>
        </p:txBody>
      </p:sp>
      <p:sp>
        <p:nvSpPr>
          <p:cNvPr id="36" name="TextBox 36"/>
          <p:cNvSpPr txBox="1"/>
          <p:nvPr/>
        </p:nvSpPr>
        <p:spPr>
          <a:xfrm>
            <a:off x="344518" y="19355298"/>
            <a:ext cx="5570857" cy="557659"/>
          </a:xfrm>
          <a:prstGeom prst="rect">
            <a:avLst/>
          </a:prstGeom>
        </p:spPr>
        <p:txBody>
          <a:bodyPr lIns="0" tIns="0" rIns="0" bIns="0" rtlCol="0" anchor="t">
            <a:spAutoFit/>
          </a:bodyPr>
          <a:lstStyle/>
          <a:p>
            <a:pPr algn="l">
              <a:lnSpc>
                <a:spcPts val="4393"/>
              </a:lnSpc>
            </a:pPr>
            <a:r>
              <a:rPr lang="en-US" sz="3820" b="1">
                <a:solidFill>
                  <a:srgbClr val="9B70AE"/>
                </a:solidFill>
                <a:latin typeface="Canva Sans Bold"/>
                <a:ea typeface="Canva Sans Bold"/>
                <a:cs typeface="Canva Sans Bold"/>
                <a:sym typeface="Canva Sans Bold"/>
              </a:rPr>
              <a:t>References</a:t>
            </a:r>
          </a:p>
        </p:txBody>
      </p:sp>
      <p:sp>
        <p:nvSpPr>
          <p:cNvPr id="37" name="TextBox 37"/>
          <p:cNvSpPr txBox="1"/>
          <p:nvPr/>
        </p:nvSpPr>
        <p:spPr>
          <a:xfrm>
            <a:off x="446131" y="20055832"/>
            <a:ext cx="14441672" cy="1431925"/>
          </a:xfrm>
          <a:prstGeom prst="rect">
            <a:avLst/>
          </a:prstGeom>
        </p:spPr>
        <p:txBody>
          <a:bodyPr lIns="0" tIns="0" rIns="0" bIns="0" rtlCol="0" anchor="t">
            <a:spAutoFit/>
          </a:bodyPr>
          <a:lstStyle/>
          <a:p>
            <a:pPr algn="just">
              <a:lnSpc>
                <a:spcPts val="2299"/>
              </a:lnSpc>
            </a:pPr>
            <a:r>
              <a:rPr lang="en-US" sz="1999">
                <a:solidFill>
                  <a:srgbClr val="000000"/>
                </a:solidFill>
                <a:latin typeface="Canva Sans"/>
                <a:ea typeface="Canva Sans"/>
                <a:cs typeface="Canva Sans"/>
                <a:sym typeface="Canva Sans"/>
              </a:rPr>
              <a:t>Bagozzi, R.P., Rosa, J.A., Sawhney, K. and Coronel, F. (2021). Marketing management. Upper Saddle River, N.J.: Prentice Hall.</a:t>
            </a:r>
          </a:p>
          <a:p>
            <a:pPr algn="just">
              <a:lnSpc>
                <a:spcPts val="2299"/>
              </a:lnSpc>
            </a:pPr>
            <a:r>
              <a:rPr lang="en-US" sz="1999">
                <a:solidFill>
                  <a:srgbClr val="000000"/>
                </a:solidFill>
                <a:latin typeface="Canva Sans"/>
                <a:ea typeface="Canva Sans"/>
                <a:cs typeface="Canva Sans"/>
                <a:sym typeface="Canva Sans"/>
              </a:rPr>
              <a:t>Fifield, P. (2024). Marketing strategy. 6th ed. London: Routledge.</a:t>
            </a:r>
          </a:p>
          <a:p>
            <a:pPr algn="just">
              <a:lnSpc>
                <a:spcPts val="2299"/>
              </a:lnSpc>
            </a:pPr>
            <a:r>
              <a:rPr lang="en-US" sz="1999">
                <a:solidFill>
                  <a:srgbClr val="000000"/>
                </a:solidFill>
                <a:latin typeface="Canva Sans"/>
                <a:ea typeface="Canva Sans"/>
                <a:cs typeface="Canva Sans"/>
                <a:sym typeface="Canva Sans"/>
              </a:rPr>
              <a:t>Kotler, P. and Keller, K.L. (2016). Marketing Management. 15th ed. Harlow: Pearson Education.</a:t>
            </a:r>
          </a:p>
          <a:p>
            <a:pPr algn="just">
              <a:lnSpc>
                <a:spcPts val="2299"/>
              </a:lnSpc>
            </a:pPr>
            <a:endParaRPr lang="en-US" sz="1999">
              <a:solidFill>
                <a:srgbClr val="000000"/>
              </a:solidFill>
              <a:latin typeface="Canva Sans"/>
              <a:ea typeface="Canva Sans"/>
              <a:cs typeface="Canva Sans"/>
              <a:sym typeface="Canva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362</Words>
  <Application>Microsoft Office PowerPoint</Application>
  <PresentationFormat>Custom</PresentationFormat>
  <Paragraphs>36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Canva Sans Bold</vt:lpstr>
      <vt:lpstr>Calibri</vt:lpstr>
      <vt:lpstr>Canva Sans</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2025-11-30T01:27:08Z</dcterms:created>
  <dcterms:modified xsi:type="dcterms:W3CDTF">2025-11-30T01:27:13Z</dcterms:modified>
  <dc:identifier/>
</cp:coreProperties>
</file>