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0" r:id="rId4"/>
  </p:sldMasterIdLst>
  <p:notesMasterIdLst>
    <p:notesMasterId r:id="rId34"/>
  </p:notesMasterIdLst>
  <p:sldIdLst>
    <p:sldId id="381" r:id="rId5"/>
    <p:sldId id="400" r:id="rId6"/>
    <p:sldId id="399" r:id="rId7"/>
    <p:sldId id="401" r:id="rId8"/>
    <p:sldId id="382" r:id="rId9"/>
    <p:sldId id="389" r:id="rId10"/>
    <p:sldId id="383" r:id="rId11"/>
    <p:sldId id="408" r:id="rId12"/>
    <p:sldId id="410" r:id="rId13"/>
    <p:sldId id="411" r:id="rId14"/>
    <p:sldId id="412" r:id="rId15"/>
    <p:sldId id="413" r:id="rId16"/>
    <p:sldId id="394" r:id="rId17"/>
    <p:sldId id="393" r:id="rId18"/>
    <p:sldId id="392" r:id="rId19"/>
    <p:sldId id="388" r:id="rId20"/>
    <p:sldId id="386" r:id="rId21"/>
    <p:sldId id="402" r:id="rId22"/>
    <p:sldId id="403" r:id="rId23"/>
    <p:sldId id="404" r:id="rId24"/>
    <p:sldId id="406" r:id="rId25"/>
    <p:sldId id="405" r:id="rId26"/>
    <p:sldId id="390" r:id="rId27"/>
    <p:sldId id="398" r:id="rId28"/>
    <p:sldId id="397" r:id="rId29"/>
    <p:sldId id="391" r:id="rId30"/>
    <p:sldId id="396" r:id="rId31"/>
    <p:sldId id="387" r:id="rId32"/>
    <p:sldId id="407" r:id="rId3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51"/>
    <p:restoredTop sz="94718"/>
  </p:normalViewPr>
  <p:slideViewPr>
    <p:cSldViewPr snapToGrid="0">
      <p:cViewPr varScale="1">
        <p:scale>
          <a:sx n="100" d="100"/>
          <a:sy n="100" d="100"/>
        </p:scale>
        <p:origin x="462" y="7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25/11/2019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us.lrd.yahoo.com/SIG=119cm3r5h/EXP=1326369122/**http:/yhoo.it/hDOEGP"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projects.eff.org/~barlow/Declaration-Final.html"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codev2.cc/"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p:spPr>
      </p:sp>
      <p:sp>
        <p:nvSpPr>
          <p:cNvPr id="174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lnSpc>
                <a:spcPct val="80000"/>
              </a:lnSpc>
            </a:pPr>
            <a:r>
              <a:rPr lang="en-US" altLang="en-US" sz="900" b="1" smtClean="0">
                <a:latin typeface="Times" panose="02020603050405020304" pitchFamily="18" charset="0"/>
                <a:ea typeface="Osaka" pitchFamily="-108" charset="-128"/>
              </a:rPr>
              <a:t>Out of about 500,000 just on the US</a:t>
            </a:r>
          </a:p>
          <a:p>
            <a:pPr algn="just">
              <a:lnSpc>
                <a:spcPct val="80000"/>
              </a:lnSpc>
            </a:pPr>
            <a:r>
              <a:rPr lang="en-US" altLang="en-US" sz="900" b="1" smtClean="0">
                <a:latin typeface="Times" panose="02020603050405020304" pitchFamily="18" charset="0"/>
                <a:ea typeface="Osaka" pitchFamily="-108" charset="-128"/>
              </a:rPr>
              <a:t>1. Many Middle Eastern nations are far more concerned about Iran's nuclear program than they've publicly admitted.</a:t>
            </a:r>
            <a:r>
              <a:rPr lang="en-US" altLang="en-US" sz="900" smtClean="0">
                <a:latin typeface="Times" panose="02020603050405020304" pitchFamily="18" charset="0"/>
                <a:ea typeface="Osaka" pitchFamily="-108" charset="-128"/>
              </a:rPr>
              <a:t> According to one cable, King Abdullah of Saudi Arabia has repeatedly asked the U.S. to "cut off the head of the snake" – meaning, pls bomb Iran's nuclear program. Leaders of Qatar, Jordan, the UAE and other Middle Eastern nations same views.</a:t>
            </a:r>
          </a:p>
          <a:p>
            <a:pPr algn="just">
              <a:lnSpc>
                <a:spcPct val="80000"/>
              </a:lnSpc>
            </a:pPr>
            <a:r>
              <a:rPr lang="en-US" altLang="en-US" sz="900" b="1" smtClean="0">
                <a:latin typeface="Times" panose="02020603050405020304" pitchFamily="18" charset="0"/>
                <a:ea typeface="Osaka" pitchFamily="-108" charset="-128"/>
              </a:rPr>
              <a:t>2. The U.S. ambassador to Seoul told Washington in February that the right business deals might get China to agree to a reunified Korea, if the newly unified power were allied with the U.S. </a:t>
            </a:r>
            <a:r>
              <a:rPr lang="en-US" altLang="en-US" sz="900" smtClean="0">
                <a:latin typeface="Times" panose="02020603050405020304" pitchFamily="18" charset="0"/>
                <a:ea typeface="Osaka" pitchFamily="-108" charset="-128"/>
              </a:rPr>
              <a:t>American and South Korean officials have discussed such a reunification in the event that North Korea collapses under the weight of its economic and political problems.</a:t>
            </a:r>
          </a:p>
          <a:p>
            <a:pPr algn="just">
              <a:lnSpc>
                <a:spcPct val="80000"/>
              </a:lnSpc>
            </a:pPr>
            <a:r>
              <a:rPr lang="en-US" altLang="en-US" sz="900" smtClean="0">
                <a:latin typeface="Times" panose="02020603050405020304" pitchFamily="18" charset="0"/>
                <a:ea typeface="Osaka" pitchFamily="-108" charset="-128"/>
              </a:rPr>
              <a:t>[</a:t>
            </a:r>
            <a:r>
              <a:rPr lang="en-US" altLang="en-US" sz="900" b="1" smtClean="0">
                <a:latin typeface="Times" panose="02020603050405020304" pitchFamily="18" charset="0"/>
                <a:ea typeface="Osaka" pitchFamily="-108" charset="-128"/>
              </a:rPr>
              <a:t>Related:</a:t>
            </a:r>
            <a:r>
              <a:rPr lang="en-US" altLang="en-US" sz="900" smtClean="0">
                <a:latin typeface="Times" panose="02020603050405020304" pitchFamily="18" charset="0"/>
                <a:ea typeface="Osaka" pitchFamily="-108" charset="-128"/>
              </a:rPr>
              <a:t> </a:t>
            </a:r>
            <a:r>
              <a:rPr lang="en-US" altLang="en-US" sz="900" smtClean="0">
                <a:latin typeface="Times" panose="02020603050405020304" pitchFamily="18" charset="0"/>
                <a:ea typeface="Osaka" pitchFamily="-108" charset="-128"/>
                <a:hlinkClick r:id="rId3"/>
              </a:rPr>
              <a:t>WikiLeaks docs reveal U.S. diplomats insulting world leaders</a:t>
            </a:r>
            <a:r>
              <a:rPr lang="en-US" altLang="en-US" sz="900" smtClean="0">
                <a:latin typeface="Times" panose="02020603050405020304" pitchFamily="18" charset="0"/>
                <a:ea typeface="Osaka" pitchFamily="-108" charset="-128"/>
              </a:rPr>
              <a:t>]</a:t>
            </a:r>
          </a:p>
          <a:p>
            <a:pPr algn="just">
              <a:lnSpc>
                <a:spcPct val="80000"/>
              </a:lnSpc>
            </a:pPr>
            <a:r>
              <a:rPr lang="en-US" altLang="en-US" sz="900" b="1" smtClean="0">
                <a:latin typeface="Times" panose="02020603050405020304" pitchFamily="18" charset="0"/>
                <a:ea typeface="Osaka" pitchFamily="-108" charset="-128"/>
              </a:rPr>
              <a:t>3. The Obama administration offered sweeteners to try to get other countries to take Guantanamo detainees, as part of its (as yet unsuccessful) effort to close the prison.</a:t>
            </a:r>
            <a:r>
              <a:rPr lang="en-US" altLang="en-US" sz="900" smtClean="0">
                <a:latin typeface="Times" panose="02020603050405020304" pitchFamily="18" charset="0"/>
                <a:ea typeface="Osaka" pitchFamily="-108" charset="-128"/>
              </a:rPr>
              <a:t> Slovenia, for instance, was offered a meeting with President Obama, while the island nation of Kiribati was offered incentives worth millions.</a:t>
            </a:r>
          </a:p>
        </p:txBody>
      </p:sp>
      <p:sp>
        <p:nvSpPr>
          <p:cNvPr id="174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Osaka" pitchFamily="-108" charset="-128"/>
              </a:defRPr>
            </a:lvl1pPr>
            <a:lvl2pPr marL="37931725" indent="-37474525">
              <a:defRPr sz="2400">
                <a:solidFill>
                  <a:schemeClr val="tx1"/>
                </a:solidFill>
                <a:latin typeface="Times" panose="02020603050405020304" pitchFamily="18" charset="0"/>
                <a:ea typeface="Osaka" pitchFamily="-108" charset="-128"/>
              </a:defRPr>
            </a:lvl2pPr>
            <a:lvl3pPr marL="1143000" indent="-228600">
              <a:defRPr sz="2400">
                <a:solidFill>
                  <a:schemeClr val="tx1"/>
                </a:solidFill>
                <a:latin typeface="Times" panose="02020603050405020304" pitchFamily="18" charset="0"/>
                <a:ea typeface="Osaka" pitchFamily="-108" charset="-128"/>
              </a:defRPr>
            </a:lvl3pPr>
            <a:lvl4pPr marL="1600200" indent="-228600">
              <a:defRPr sz="2400">
                <a:solidFill>
                  <a:schemeClr val="tx1"/>
                </a:solidFill>
                <a:latin typeface="Times" panose="02020603050405020304" pitchFamily="18" charset="0"/>
                <a:ea typeface="Osaka" pitchFamily="-108" charset="-128"/>
              </a:defRPr>
            </a:lvl4pPr>
            <a:lvl5pPr marL="2057400" indent="-228600">
              <a:defRPr sz="2400">
                <a:solidFill>
                  <a:schemeClr val="tx1"/>
                </a:solidFill>
                <a:latin typeface="Times" panose="02020603050405020304" pitchFamily="18" charset="0"/>
                <a:ea typeface="Osaka" pitchFamily="-108"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9pPr>
          </a:lstStyle>
          <a:p>
            <a:fld id="{413686A4-C9D9-420A-83E0-DB2F1C4E4508}" type="slidenum">
              <a:rPr lang="ar-BH" altLang="en-US" sz="1200"/>
              <a:pPr/>
              <a:t>9</a:t>
            </a:fld>
            <a:endParaRPr lang="ar-BH" altLang="en-US" sz="1200"/>
          </a:p>
        </p:txBody>
      </p:sp>
    </p:spTree>
    <p:extLst>
      <p:ext uri="{BB962C8B-B14F-4D97-AF65-F5344CB8AC3E}">
        <p14:creationId xmlns:p14="http://schemas.microsoft.com/office/powerpoint/2010/main" val="790503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Times" panose="02020603050405020304" pitchFamily="18" charset="0"/>
                <a:ea typeface="Osaka" pitchFamily="-108" charset="-128"/>
              </a:rPr>
              <a:t>http://www.technollama.co.uk/internet-regulation-and-wikileaks-what-have-we-learned-so-far</a:t>
            </a:r>
          </a:p>
          <a:p>
            <a:r>
              <a:rPr lang="en-US" altLang="en-US" smtClean="0">
                <a:latin typeface="Calibri" panose="020F0502020204030204" pitchFamily="34" charset="0"/>
                <a:ea typeface="Osaka" pitchFamily="-108" charset="-128"/>
              </a:rPr>
              <a:t>The release of thousands of leaked diplomatic cables by Wikileaks have presented us with the ultimate case study into the interaction between regulation and the Internet. </a:t>
            </a:r>
          </a:p>
          <a:p>
            <a:r>
              <a:rPr lang="en-US" altLang="en-US" smtClean="0">
                <a:latin typeface="Calibri" panose="020F0502020204030204" pitchFamily="34" charset="0"/>
                <a:ea typeface="Osaka" pitchFamily="-108" charset="-128"/>
              </a:rPr>
              <a:t>Wikileaks contrasts two opposed views of the Internet. </a:t>
            </a:r>
          </a:p>
          <a:p>
            <a:r>
              <a:rPr lang="en-US" altLang="en-US" smtClean="0">
                <a:latin typeface="Calibri" panose="020F0502020204030204" pitchFamily="34" charset="0"/>
                <a:ea typeface="Osaka" pitchFamily="-108" charset="-128"/>
              </a:rPr>
              <a:t>In one corner, we have the </a:t>
            </a:r>
            <a:r>
              <a:rPr lang="en-US" altLang="en-US" b="1" smtClean="0">
                <a:latin typeface="Calibri" panose="020F0502020204030204" pitchFamily="34" charset="0"/>
                <a:ea typeface="Osaka" pitchFamily="-108" charset="-128"/>
              </a:rPr>
              <a:t>open Internet advocates</a:t>
            </a:r>
            <a:r>
              <a:rPr lang="en-US" altLang="en-US" smtClean="0">
                <a:latin typeface="Calibri" panose="020F0502020204030204" pitchFamily="34" charset="0"/>
                <a:ea typeface="Osaka" pitchFamily="-108" charset="-128"/>
              </a:rPr>
              <a:t>, a ragtag conglomerate of journalists, activists, theorists, academics, hackers, and everyday users. On the side of a more </a:t>
            </a:r>
            <a:r>
              <a:rPr lang="en-US" altLang="en-US" b="1" smtClean="0">
                <a:latin typeface="Calibri" panose="020F0502020204030204" pitchFamily="34" charset="0"/>
                <a:ea typeface="Osaka" pitchFamily="-108" charset="-128"/>
              </a:rPr>
              <a:t>closed and controlled Web </a:t>
            </a:r>
            <a:r>
              <a:rPr lang="en-US" altLang="en-US" smtClean="0">
                <a:latin typeface="Calibri" panose="020F0502020204030204" pitchFamily="34" charset="0"/>
                <a:ea typeface="Osaka" pitchFamily="-108" charset="-128"/>
              </a:rPr>
              <a:t>we have what can be considered the establishment: governments, corporations, some media organisations, and right-wing proponents, conservative commentators, politicians and old-fashioned authoritarians.</a:t>
            </a:r>
            <a:r>
              <a:rPr lang="ar-BH" altLang="en-US" smtClean="0">
                <a:latin typeface="Calibri" panose="020F0502020204030204" pitchFamily="34" charset="0"/>
                <a:ea typeface="Osaka" pitchFamily="-108" charset="-128"/>
                <a:cs typeface="Arial" panose="020B0604020202020204" pitchFamily="34" charset="0"/>
              </a:rPr>
              <a:t>        </a:t>
            </a:r>
            <a:endParaRPr lang="en-GB" altLang="en-US" smtClean="0">
              <a:latin typeface="Calibri" panose="020F0502020204030204" pitchFamily="34" charset="0"/>
              <a:ea typeface="Osaka" pitchFamily="-108" charset="-128"/>
            </a:endParaRPr>
          </a:p>
          <a:p>
            <a:r>
              <a:rPr lang="en-GB" altLang="en-US" smtClean="0">
                <a:latin typeface="Calibri" panose="020F0502020204030204" pitchFamily="34" charset="0"/>
                <a:ea typeface="Osaka" pitchFamily="-108" charset="-128"/>
              </a:rPr>
              <a:t>Essentially – it a s row </a:t>
            </a:r>
            <a:r>
              <a:rPr lang="en-US" altLang="en-US" smtClean="0">
                <a:latin typeface="Calibri" panose="020F0502020204030204" pitchFamily="34" charset="0"/>
                <a:ea typeface="Osaka" pitchFamily="-108" charset="-128"/>
              </a:rPr>
              <a:t>between government power and Internet.</a:t>
            </a:r>
            <a:r>
              <a:rPr lang="ar-BH" altLang="en-US" smtClean="0">
                <a:latin typeface="Calibri" panose="020F0502020204030204" pitchFamily="34" charset="0"/>
                <a:ea typeface="Osaka" pitchFamily="-108" charset="-128"/>
                <a:cs typeface="Arial" panose="020B0604020202020204" pitchFamily="34" charset="0"/>
              </a:rPr>
              <a:t> </a:t>
            </a:r>
            <a:endParaRPr lang="ar-BH" altLang="en-US" smtClean="0">
              <a:latin typeface="Times" panose="02020603050405020304" pitchFamily="18" charset="0"/>
              <a:ea typeface="Osaka" pitchFamily="-108" charset="-128"/>
              <a:cs typeface="Arial" panose="020B0604020202020204"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Osaka" pitchFamily="-108" charset="-128"/>
              </a:defRPr>
            </a:lvl1pPr>
            <a:lvl2pPr marL="37931725" indent="-37474525">
              <a:defRPr sz="2400">
                <a:solidFill>
                  <a:schemeClr val="tx1"/>
                </a:solidFill>
                <a:latin typeface="Times" panose="02020603050405020304" pitchFamily="18" charset="0"/>
                <a:ea typeface="Osaka" pitchFamily="-108" charset="-128"/>
              </a:defRPr>
            </a:lvl2pPr>
            <a:lvl3pPr marL="1143000" indent="-228600">
              <a:defRPr sz="2400">
                <a:solidFill>
                  <a:schemeClr val="tx1"/>
                </a:solidFill>
                <a:latin typeface="Times" panose="02020603050405020304" pitchFamily="18" charset="0"/>
                <a:ea typeface="Osaka" pitchFamily="-108" charset="-128"/>
              </a:defRPr>
            </a:lvl3pPr>
            <a:lvl4pPr marL="1600200" indent="-228600">
              <a:defRPr sz="2400">
                <a:solidFill>
                  <a:schemeClr val="tx1"/>
                </a:solidFill>
                <a:latin typeface="Times" panose="02020603050405020304" pitchFamily="18" charset="0"/>
                <a:ea typeface="Osaka" pitchFamily="-108" charset="-128"/>
              </a:defRPr>
            </a:lvl4pPr>
            <a:lvl5pPr marL="2057400" indent="-228600">
              <a:defRPr sz="2400">
                <a:solidFill>
                  <a:schemeClr val="tx1"/>
                </a:solidFill>
                <a:latin typeface="Times" panose="02020603050405020304" pitchFamily="18" charset="0"/>
                <a:ea typeface="Osaka" pitchFamily="-108"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9pPr>
          </a:lstStyle>
          <a:p>
            <a:fld id="{EA828E0C-EADE-4A0E-A153-FD648E6FE081}" type="slidenum">
              <a:rPr lang="ar-BH" altLang="en-US" sz="1200"/>
              <a:pPr/>
              <a:t>10</a:t>
            </a:fld>
            <a:endParaRPr lang="ar-BH" altLang="en-US" sz="1200"/>
          </a:p>
        </p:txBody>
      </p:sp>
    </p:spTree>
    <p:extLst>
      <p:ext uri="{BB962C8B-B14F-4D97-AF65-F5344CB8AC3E}">
        <p14:creationId xmlns:p14="http://schemas.microsoft.com/office/powerpoint/2010/main" val="20730620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rtl="1">
              <a:lnSpc>
                <a:spcPct val="90000"/>
              </a:lnSpc>
            </a:pPr>
            <a:r>
              <a:rPr lang="en-US" altLang="en-US" sz="1100" smtClean="0">
                <a:latin typeface="Arial" panose="020B0604020202020204" pitchFamily="34" charset="0"/>
                <a:ea typeface="Osaka" pitchFamily="-108" charset="-128"/>
                <a:cs typeface="Arial" panose="020B0604020202020204" pitchFamily="34" charset="0"/>
              </a:rPr>
              <a:t>https://projects.eff.org/~barlow/Declaration-Final.html</a:t>
            </a:r>
          </a:p>
          <a:p>
            <a:pPr rtl="1">
              <a:lnSpc>
                <a:spcPct val="90000"/>
              </a:lnSpc>
            </a:pPr>
            <a:r>
              <a:rPr lang="en-US" altLang="en-US" sz="1100" smtClean="0">
                <a:latin typeface="Arial" panose="020B0604020202020204" pitchFamily="34" charset="0"/>
                <a:ea typeface="Osaka" pitchFamily="-108" charset="-128"/>
                <a:cs typeface="Arial" panose="020B0604020202020204" pitchFamily="34" charset="0"/>
              </a:rPr>
              <a:t>The father of cyber-libertarianism John Perry Barlow – pls read. Wikileaks exemplifies the very idea of the Internet as an unregulated space, a new country where self-organisation reigns supreme, the very essence of </a:t>
            </a:r>
            <a:r>
              <a:rPr lang="en-US" altLang="en-US" sz="1100" smtClean="0">
                <a:latin typeface="Arial" panose="020B0604020202020204" pitchFamily="34" charset="0"/>
                <a:ea typeface="Osaka" pitchFamily="-108" charset="-128"/>
                <a:cs typeface="Arial" panose="020B0604020202020204" pitchFamily="34" charset="0"/>
                <a:hlinkClick r:id="rId3"/>
              </a:rPr>
              <a:t>Barlowian theory</a:t>
            </a:r>
            <a:r>
              <a:rPr lang="en-US" altLang="en-US" sz="1100" smtClean="0">
                <a:latin typeface="Arial" panose="020B0604020202020204" pitchFamily="34" charset="0"/>
                <a:ea typeface="Osaka" pitchFamily="-108" charset="-128"/>
                <a:cs typeface="Arial" panose="020B0604020202020204" pitchFamily="34" charset="0"/>
              </a:rPr>
              <a:t>. Similarly, code is being used as a tool by both camps as a regulatory tool, in a nod towards </a:t>
            </a:r>
            <a:r>
              <a:rPr lang="en-US" altLang="en-US" sz="1100" smtClean="0">
                <a:latin typeface="Arial" panose="020B0604020202020204" pitchFamily="34" charset="0"/>
                <a:ea typeface="Osaka" pitchFamily="-108" charset="-128"/>
                <a:cs typeface="Arial" panose="020B0604020202020204" pitchFamily="34" charset="0"/>
                <a:hlinkClick r:id="rId4"/>
              </a:rPr>
              <a:t>Lessig’s ideas</a:t>
            </a:r>
            <a:r>
              <a:rPr lang="en-US" altLang="en-US" sz="1100" smtClean="0">
                <a:latin typeface="Arial" panose="020B0604020202020204" pitchFamily="34" charset="0"/>
                <a:ea typeface="Osaka" pitchFamily="-108" charset="-128"/>
                <a:cs typeface="Arial" panose="020B0604020202020204" pitchFamily="34" charset="0"/>
              </a:rPr>
              <a:t>. The Internet’s architecture favours distributed solutions, therefore making websites like Wikileaks very difficult to successfully shut </a:t>
            </a:r>
            <a:r>
              <a:rPr lang="ar-BH" altLang="en-US" sz="1100" smtClean="0">
                <a:latin typeface="Arial" panose="020B0604020202020204" pitchFamily="34" charset="0"/>
                <a:ea typeface="Osaka" pitchFamily="-108" charset="-128"/>
                <a:cs typeface="Arial" panose="020B0604020202020204" pitchFamily="34" charset="0"/>
              </a:rPr>
              <a:t>        </a:t>
            </a:r>
          </a:p>
          <a:p>
            <a:pPr rtl="1">
              <a:lnSpc>
                <a:spcPct val="90000"/>
              </a:lnSpc>
            </a:pPr>
            <a:r>
              <a:rPr lang="en-US" altLang="en-US" sz="1100" smtClean="0">
                <a:latin typeface="Arial" panose="020B0604020202020204" pitchFamily="34" charset="0"/>
                <a:ea typeface="Osaka" pitchFamily="-108" charset="-128"/>
                <a:cs typeface="Arial" panose="020B0604020202020204" pitchFamily="34" charset="0"/>
              </a:rPr>
              <a:t>down.   </a:t>
            </a:r>
          </a:p>
          <a:p>
            <a:pPr rtl="1">
              <a:lnSpc>
                <a:spcPct val="90000"/>
              </a:lnSpc>
            </a:pPr>
            <a:r>
              <a:rPr lang="en-US" altLang="en-US" sz="1100" smtClean="0">
                <a:latin typeface="Arial" panose="020B0604020202020204" pitchFamily="34" charset="0"/>
                <a:ea typeface="Osaka" pitchFamily="-108" charset="-128"/>
                <a:cs typeface="Arial" panose="020B0604020202020204" pitchFamily="34" charset="0"/>
              </a:rPr>
              <a:t>Irony in the fact that so-called liberal democracies want to shut WikiLeaks down.</a:t>
            </a:r>
          </a:p>
          <a:p>
            <a:pPr>
              <a:lnSpc>
                <a:spcPct val="90000"/>
              </a:lnSpc>
            </a:pPr>
            <a:r>
              <a:rPr lang="en-US" altLang="en-US" sz="1100" smtClean="0">
                <a:latin typeface="Arial" panose="020B0604020202020204" pitchFamily="34" charset="0"/>
                <a:ea typeface="Osaka" pitchFamily="-108" charset="-128"/>
                <a:cs typeface="Arial" panose="020B0604020202020204" pitchFamily="34" charset="0"/>
              </a:rPr>
              <a:t>Consider, how the views of the US have - Hillary Clinton made a speech about internet freedom, which many people welcomed and most saw as a rebuke to China for its attack on Google. "Information has never been so free," declared Clinton. "Even in authoritarian countries, information networks are helping people discover new facts and making governments more accountable.“  </a:t>
            </a:r>
          </a:p>
          <a:p>
            <a:pPr>
              <a:lnSpc>
                <a:spcPct val="90000"/>
              </a:lnSpc>
            </a:pPr>
            <a:r>
              <a:rPr lang="en-US" altLang="en-US" sz="1100" smtClean="0">
                <a:latin typeface="Arial" panose="020B0604020202020204" pitchFamily="34" charset="0"/>
                <a:ea typeface="Osaka" pitchFamily="-108" charset="-128"/>
                <a:cs typeface="Arial" panose="020B0604020202020204" pitchFamily="34" charset="0"/>
              </a:rPr>
              <a:t>She went on – Obama defended the right of people to freely access information - the more freely information flows the stronger societies become. Access to information helps citizens to hold their governments accountable, generates new ideas, and encourages creativity.</a:t>
            </a:r>
          </a:p>
          <a:p>
            <a:pPr>
              <a:lnSpc>
                <a:spcPct val="90000"/>
              </a:lnSpc>
            </a:pPr>
            <a:r>
              <a:rPr lang="en-US" altLang="en-US" sz="1100" smtClean="0">
                <a:latin typeface="Arial" panose="020B0604020202020204" pitchFamily="34" charset="0"/>
                <a:ea typeface="Osaka" pitchFamily="-108" charset="-128"/>
                <a:cs typeface="Arial" panose="020B0604020202020204" pitchFamily="34" charset="0"/>
              </a:rPr>
              <a:t>Given what we now know, that Clinton speech reads like a satirical masterpiece.</a:t>
            </a:r>
          </a:p>
          <a:p>
            <a:pPr>
              <a:lnSpc>
                <a:spcPct val="90000"/>
              </a:lnSpc>
            </a:pPr>
            <a:r>
              <a:rPr lang="en-US" altLang="en-US" sz="1100" smtClean="0">
                <a:latin typeface="Arial" panose="020B0604020202020204" pitchFamily="34" charset="0"/>
                <a:ea typeface="Osaka" pitchFamily="-108" charset="-128"/>
                <a:cs typeface="Arial" panose="020B0604020202020204" pitchFamily="34" charset="0"/>
              </a:rPr>
              <a:t>One thing that might explain the official hysteria about the revelations is the way they expose how political elites in western democracies have been deceiving their electorates.</a:t>
            </a:r>
          </a:p>
          <a:p>
            <a:pPr rtl="1">
              <a:lnSpc>
                <a:spcPct val="90000"/>
              </a:lnSpc>
            </a:pPr>
            <a:endParaRPr lang="en-GB" altLang="en-US" sz="1100" smtClean="0">
              <a:latin typeface="Times" panose="02020603050405020304" pitchFamily="18" charset="0"/>
              <a:ea typeface="Osaka" pitchFamily="-108" charset="-128"/>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Osaka" pitchFamily="-108" charset="-128"/>
              </a:defRPr>
            </a:lvl1pPr>
            <a:lvl2pPr marL="37931725" indent="-37474525">
              <a:defRPr sz="2400">
                <a:solidFill>
                  <a:schemeClr val="tx1"/>
                </a:solidFill>
                <a:latin typeface="Times" panose="02020603050405020304" pitchFamily="18" charset="0"/>
                <a:ea typeface="Osaka" pitchFamily="-108" charset="-128"/>
              </a:defRPr>
            </a:lvl2pPr>
            <a:lvl3pPr marL="1143000" indent="-228600">
              <a:defRPr sz="2400">
                <a:solidFill>
                  <a:schemeClr val="tx1"/>
                </a:solidFill>
                <a:latin typeface="Times" panose="02020603050405020304" pitchFamily="18" charset="0"/>
                <a:ea typeface="Osaka" pitchFamily="-108" charset="-128"/>
              </a:defRPr>
            </a:lvl3pPr>
            <a:lvl4pPr marL="1600200" indent="-228600">
              <a:defRPr sz="2400">
                <a:solidFill>
                  <a:schemeClr val="tx1"/>
                </a:solidFill>
                <a:latin typeface="Times" panose="02020603050405020304" pitchFamily="18" charset="0"/>
                <a:ea typeface="Osaka" pitchFamily="-108" charset="-128"/>
              </a:defRPr>
            </a:lvl4pPr>
            <a:lvl5pPr marL="2057400" indent="-228600">
              <a:defRPr sz="2400">
                <a:solidFill>
                  <a:schemeClr val="tx1"/>
                </a:solidFill>
                <a:latin typeface="Times" panose="02020603050405020304" pitchFamily="18" charset="0"/>
                <a:ea typeface="Osaka" pitchFamily="-108"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9pPr>
          </a:lstStyle>
          <a:p>
            <a:fld id="{60E7C32E-63B9-467F-A8F4-D58026C62A61}" type="slidenum">
              <a:rPr lang="ar-BH" altLang="en-US" sz="1200"/>
              <a:pPr/>
              <a:t>11</a:t>
            </a:fld>
            <a:endParaRPr lang="ar-BH" altLang="en-US" sz="1200"/>
          </a:p>
        </p:txBody>
      </p:sp>
    </p:spTree>
    <p:extLst>
      <p:ext uri="{BB962C8B-B14F-4D97-AF65-F5344CB8AC3E}">
        <p14:creationId xmlns:p14="http://schemas.microsoft.com/office/powerpoint/2010/main" val="4040128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fontAlgn="t"/>
            <a:r>
              <a:rPr lang="en-US" altLang="en-US" sz="1100" smtClean="0">
                <a:latin typeface="Calibri" panose="020F0502020204030204" pitchFamily="34" charset="0"/>
                <a:ea typeface="Osaka" pitchFamily="-108" charset="-128"/>
              </a:rPr>
              <a:t>The attacks against the infrastructure that sustains Wikileaks has been </a:t>
            </a:r>
            <a:r>
              <a:rPr lang="en-US" altLang="en-US" sz="1100" smtClean="0">
                <a:latin typeface="Arial" panose="020B0604020202020204" pitchFamily="34" charset="0"/>
                <a:ea typeface="Osaka" pitchFamily="-108" charset="-128"/>
                <a:cs typeface="Arial" panose="020B0604020202020204" pitchFamily="34" charset="0"/>
              </a:rPr>
              <a:t>mildly successful. </a:t>
            </a:r>
          </a:p>
          <a:p>
            <a:pPr algn="just" fontAlgn="t"/>
            <a:r>
              <a:rPr lang="en-US" altLang="en-US" sz="1100" smtClean="0">
                <a:latin typeface="Arial" panose="020B0604020202020204" pitchFamily="34" charset="0"/>
                <a:ea typeface="Osaka" pitchFamily="-108" charset="-128"/>
                <a:cs typeface="Arial" panose="020B0604020202020204" pitchFamily="34" charset="0"/>
              </a:rPr>
              <a:t>Amazon removed Wikileaks from its cloud services alleging breach of their terms and conditions. Then Wikileaks was removed by their DNS provider. </a:t>
            </a:r>
          </a:p>
          <a:p>
            <a:pPr algn="just" fontAlgn="t"/>
            <a:r>
              <a:rPr lang="en-US" altLang="en-US" sz="1100" smtClean="0">
                <a:latin typeface="Arial" panose="020B0604020202020204" pitchFamily="34" charset="0"/>
                <a:ea typeface="Osaka" pitchFamily="-108" charset="-128"/>
                <a:cs typeface="Arial" panose="020B0604020202020204" pitchFamily="34" charset="0"/>
              </a:rPr>
              <a:t>PayPal froze their donation account, and the bank holding funds for the legal defence of Julian Assange followed suit.  Facebook deleted Wikileaks fan page!!</a:t>
            </a:r>
          </a:p>
          <a:p>
            <a:pPr algn="just" fontAlgn="t"/>
            <a:r>
              <a:rPr lang="en-US" altLang="en-US" sz="1100" smtClean="0">
                <a:latin typeface="Arial" panose="020B0604020202020204" pitchFamily="34" charset="0"/>
                <a:ea typeface="Osaka" pitchFamily="-108" charset="-128"/>
                <a:cs typeface="Arial" panose="020B0604020202020204" pitchFamily="34" charset="0"/>
              </a:rPr>
              <a:t>Financial tightening continued when Mastercard and Visa froze the Wikileaks funds they held. </a:t>
            </a:r>
          </a:p>
          <a:p>
            <a:pPr algn="just" fontAlgn="t"/>
            <a:r>
              <a:rPr lang="en-US" altLang="en-US" sz="1100" smtClean="0">
                <a:latin typeface="Arial" panose="020B0604020202020204" pitchFamily="34" charset="0"/>
                <a:ea typeface="Osaka" pitchFamily="-108" charset="-128"/>
                <a:cs typeface="Arial" panose="020B0604020202020204" pitchFamily="34" charset="0"/>
              </a:rPr>
              <a:t>Twitter has been accused of filtering all Wikileaks-related topics from trending.</a:t>
            </a:r>
          </a:p>
          <a:p>
            <a:pPr algn="just" fontAlgn="t"/>
            <a:r>
              <a:rPr lang="en-US" altLang="en-US" sz="1100" smtClean="0">
                <a:latin typeface="Arial" panose="020B0604020202020204" pitchFamily="34" charset="0"/>
                <a:ea typeface="Osaka" pitchFamily="-108" charset="-128"/>
                <a:cs typeface="Arial" panose="020B0604020202020204" pitchFamily="34" charset="0"/>
              </a:rPr>
              <a:t>So, who won the First Internet World War? From the above is the establishment winning?</a:t>
            </a:r>
          </a:p>
          <a:p>
            <a:pPr algn="just" fontAlgn="t"/>
            <a:r>
              <a:rPr lang="en-GB" altLang="en-US" sz="1100" smtClean="0">
                <a:latin typeface="Arial" panose="020B0604020202020204" pitchFamily="34" charset="0"/>
                <a:ea typeface="Osaka" pitchFamily="-108" charset="-128"/>
                <a:cs typeface="Arial" panose="020B0604020202020204" pitchFamily="34" charset="0"/>
              </a:rPr>
              <a:t>Are Amazon, Visa, PayPal etc – instruments of US policy ??</a:t>
            </a:r>
          </a:p>
          <a:p>
            <a:pPr algn="just" fontAlgn="t"/>
            <a:r>
              <a:rPr lang="en-GB" altLang="en-US" sz="1100" b="1" smtClean="0">
                <a:latin typeface="Arial" panose="020B0604020202020204" pitchFamily="34" charset="0"/>
                <a:ea typeface="Osaka" pitchFamily="-108" charset="-128"/>
                <a:cs typeface="Arial" panose="020B0604020202020204" pitchFamily="34" charset="0"/>
              </a:rPr>
              <a:t>At the same time - Visa and Mastercard refused to pass funds to the Russian music download site allofmp3.com</a:t>
            </a:r>
            <a:r>
              <a:rPr lang="en-GB" altLang="en-US" sz="1100" smtClean="0">
                <a:latin typeface="Arial" panose="020B0604020202020204" pitchFamily="34" charset="0"/>
                <a:ea typeface="Osaka" pitchFamily="-108" charset="-128"/>
                <a:cs typeface="Arial" panose="020B0604020202020204" pitchFamily="34" charset="0"/>
              </a:rPr>
              <a:t>, even though the site was legal within Russia, but that attracted little attention because it was about cheap music and not freedom of expression</a:t>
            </a:r>
            <a:r>
              <a:rPr lang="en-GB" altLang="en-US" sz="1100" smtClean="0">
                <a:latin typeface="Times" panose="02020603050405020304" pitchFamily="18" charset="0"/>
                <a:ea typeface="Osaka" pitchFamily="-108" charset="-128"/>
              </a:rPr>
              <a:t>. </a:t>
            </a: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Osaka" pitchFamily="-108" charset="-128"/>
              </a:defRPr>
            </a:lvl1pPr>
            <a:lvl2pPr marL="37931725" indent="-37474525">
              <a:defRPr sz="2400">
                <a:solidFill>
                  <a:schemeClr val="tx1"/>
                </a:solidFill>
                <a:latin typeface="Times" panose="02020603050405020304" pitchFamily="18" charset="0"/>
                <a:ea typeface="Osaka" pitchFamily="-108" charset="-128"/>
              </a:defRPr>
            </a:lvl2pPr>
            <a:lvl3pPr marL="1143000" indent="-228600">
              <a:defRPr sz="2400">
                <a:solidFill>
                  <a:schemeClr val="tx1"/>
                </a:solidFill>
                <a:latin typeface="Times" panose="02020603050405020304" pitchFamily="18" charset="0"/>
                <a:ea typeface="Osaka" pitchFamily="-108" charset="-128"/>
              </a:defRPr>
            </a:lvl3pPr>
            <a:lvl4pPr marL="1600200" indent="-228600">
              <a:defRPr sz="2400">
                <a:solidFill>
                  <a:schemeClr val="tx1"/>
                </a:solidFill>
                <a:latin typeface="Times" panose="02020603050405020304" pitchFamily="18" charset="0"/>
                <a:ea typeface="Osaka" pitchFamily="-108" charset="-128"/>
              </a:defRPr>
            </a:lvl4pPr>
            <a:lvl5pPr marL="2057400" indent="-228600">
              <a:defRPr sz="2400">
                <a:solidFill>
                  <a:schemeClr val="tx1"/>
                </a:solidFill>
                <a:latin typeface="Times" panose="02020603050405020304" pitchFamily="18" charset="0"/>
                <a:ea typeface="Osaka" pitchFamily="-108"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9pPr>
          </a:lstStyle>
          <a:p>
            <a:fld id="{BDAD9BCB-CE64-4DF8-A370-4C6D489DF542}" type="slidenum">
              <a:rPr lang="ar-BH" altLang="en-US" sz="1200"/>
              <a:pPr/>
              <a:t>12</a:t>
            </a:fld>
            <a:endParaRPr lang="ar-BH" altLang="en-US" sz="1200"/>
          </a:p>
        </p:txBody>
      </p:sp>
    </p:spTree>
    <p:extLst>
      <p:ext uri="{BB962C8B-B14F-4D97-AF65-F5344CB8AC3E}">
        <p14:creationId xmlns:p14="http://schemas.microsoft.com/office/powerpoint/2010/main" val="29092741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ar-BH" altLang="en-US" dirty="0" smtClean="0">
                <a:latin typeface="Times" panose="02020603050405020304" pitchFamily="18" charset="0"/>
                <a:ea typeface="Osaka" pitchFamily="-108" charset="-128"/>
                <a:cs typeface="Arial" panose="020B0604020202020204" pitchFamily="34" charset="0"/>
              </a:rPr>
              <a:t> - </a:t>
            </a:r>
            <a:r>
              <a:rPr lang="en-US" altLang="en-US" dirty="0" smtClean="0">
                <a:latin typeface="Times" panose="02020603050405020304" pitchFamily="18" charset="0"/>
                <a:ea typeface="Osaka" pitchFamily="-108" charset="-128"/>
              </a:rPr>
              <a:t>http://www.lessig.org/content/articles/works/laws_cyberspace.pdf</a:t>
            </a:r>
          </a:p>
          <a:p>
            <a:r>
              <a:rPr lang="ar-BH" altLang="en-US" dirty="0" smtClean="0">
                <a:latin typeface="Times" panose="02020603050405020304" pitchFamily="18" charset="0"/>
                <a:ea typeface="Osaka" pitchFamily="-108" charset="-128"/>
                <a:cs typeface="Arial" panose="020B0604020202020204" pitchFamily="34" charset="0"/>
              </a:rPr>
              <a:t>Law - </a:t>
            </a:r>
            <a:r>
              <a:rPr lang="en-US" altLang="en-US" dirty="0" smtClean="0">
                <a:latin typeface="Times" panose="02020603050405020304" pitchFamily="18" charset="0"/>
                <a:ea typeface="Osaka" pitchFamily="-108" charset="-128"/>
              </a:rPr>
              <a:t>Steal a car – you are likely to go to jail – don’t pay your taxes – you are likely to go to jail –</a:t>
            </a:r>
          </a:p>
          <a:p>
            <a:r>
              <a:rPr lang="en-US" altLang="en-US" dirty="0" smtClean="0">
                <a:latin typeface="Times" panose="02020603050405020304" pitchFamily="18" charset="0"/>
                <a:ea typeface="Osaka" pitchFamily="-108" charset="-128"/>
              </a:rPr>
              <a:t>Social norms – understandings or expectations of how to behave – how I will behave – how u will behave during the lecture </a:t>
            </a:r>
            <a:r>
              <a:rPr lang="en-US" altLang="en-US" dirty="0" err="1" smtClean="0">
                <a:latin typeface="Times" panose="02020603050405020304" pitchFamily="18" charset="0"/>
                <a:ea typeface="Osaka" pitchFamily="-108" charset="-128"/>
              </a:rPr>
              <a:t>etc</a:t>
            </a:r>
            <a:endParaRPr lang="en-US" altLang="en-US" dirty="0" smtClean="0">
              <a:latin typeface="Times" panose="02020603050405020304" pitchFamily="18" charset="0"/>
              <a:ea typeface="Osaka" pitchFamily="-108" charset="-128"/>
            </a:endParaRPr>
          </a:p>
          <a:p>
            <a:r>
              <a:rPr lang="en-US" altLang="en-US" dirty="0" smtClean="0">
                <a:latin typeface="Times" panose="02020603050405020304" pitchFamily="18" charset="0"/>
                <a:ea typeface="Osaka" pitchFamily="-108" charset="-128"/>
              </a:rPr>
              <a:t>The market regulates by price - less to pay me than an hour of </a:t>
            </a:r>
            <a:r>
              <a:rPr lang="en-US" altLang="en-US" dirty="0" err="1" smtClean="0">
                <a:latin typeface="Times" panose="02020603050405020304" pitchFamily="18" charset="0"/>
                <a:ea typeface="Osaka" pitchFamily="-108" charset="-128"/>
              </a:rPr>
              <a:t>Beyonce’s</a:t>
            </a:r>
            <a:r>
              <a:rPr lang="en-US" altLang="en-US" dirty="0" smtClean="0">
                <a:latin typeface="Times" panose="02020603050405020304" pitchFamily="18" charset="0"/>
                <a:ea typeface="Osaka" pitchFamily="-108" charset="-128"/>
              </a:rPr>
              <a:t> time – through the device of price the market gives me opportunities regulates behaviour – and through the range of opportunities it regulates</a:t>
            </a:r>
          </a:p>
          <a:p>
            <a:r>
              <a:rPr lang="en-US" altLang="en-US" dirty="0" smtClean="0">
                <a:latin typeface="Times" panose="02020603050405020304" pitchFamily="18" charset="0"/>
                <a:ea typeface="Osaka" pitchFamily="-108" charset="-128"/>
              </a:rPr>
              <a:t>Nature – architecture – I cant see through a wall – I cant access the library if I am a wheelchair user and there is no ramp … </a:t>
            </a:r>
          </a:p>
          <a:p>
            <a:endParaRPr lang="en-US" altLang="en-US" dirty="0" smtClean="0">
              <a:latin typeface="Times" panose="02020603050405020304" pitchFamily="18" charset="0"/>
              <a:ea typeface="Osaka" pitchFamily="-108" charset="-128"/>
            </a:endParaRPr>
          </a:p>
          <a:p>
            <a:endParaRPr lang="en-US" altLang="en-US" dirty="0" smtClean="0">
              <a:latin typeface="Times" panose="02020603050405020304" pitchFamily="18" charset="0"/>
              <a:ea typeface="Osaka" pitchFamily="-108" charset="-128"/>
            </a:endParaRPr>
          </a:p>
          <a:p>
            <a:endParaRPr lang="en-US" altLang="en-US" dirty="0" smtClean="0">
              <a:latin typeface="Times" panose="02020603050405020304" pitchFamily="18" charset="0"/>
              <a:ea typeface="Osaka" pitchFamily="-108" charset="-128"/>
            </a:endParaRPr>
          </a:p>
          <a:p>
            <a:endParaRPr lang="en-US" altLang="en-US" dirty="0" smtClean="0">
              <a:latin typeface="Times" panose="02020603050405020304" pitchFamily="18" charset="0"/>
              <a:ea typeface="Osaka" pitchFamily="-108" charset="-128"/>
            </a:endParaRPr>
          </a:p>
          <a:p>
            <a:endParaRPr lang="en-GB" altLang="en-US" dirty="0" smtClean="0">
              <a:latin typeface="Times" panose="02020603050405020304" pitchFamily="18" charset="0"/>
              <a:ea typeface="Osaka" pitchFamily="-108" charset="-128"/>
            </a:endParaRPr>
          </a:p>
        </p:txBody>
      </p:sp>
      <p:sp>
        <p:nvSpPr>
          <p:cNvPr id="82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Osaka" pitchFamily="-108" charset="-128"/>
              </a:defRPr>
            </a:lvl1pPr>
            <a:lvl2pPr marL="37931725" indent="-37474525">
              <a:defRPr sz="2400">
                <a:solidFill>
                  <a:schemeClr val="tx1"/>
                </a:solidFill>
                <a:latin typeface="Times" panose="02020603050405020304" pitchFamily="18" charset="0"/>
                <a:ea typeface="Osaka" pitchFamily="-108" charset="-128"/>
              </a:defRPr>
            </a:lvl2pPr>
            <a:lvl3pPr marL="1143000" indent="-228600">
              <a:defRPr sz="2400">
                <a:solidFill>
                  <a:schemeClr val="tx1"/>
                </a:solidFill>
                <a:latin typeface="Times" panose="02020603050405020304" pitchFamily="18" charset="0"/>
                <a:ea typeface="Osaka" pitchFamily="-108" charset="-128"/>
              </a:defRPr>
            </a:lvl3pPr>
            <a:lvl4pPr marL="1600200" indent="-228600">
              <a:defRPr sz="2400">
                <a:solidFill>
                  <a:schemeClr val="tx1"/>
                </a:solidFill>
                <a:latin typeface="Times" panose="02020603050405020304" pitchFamily="18" charset="0"/>
                <a:ea typeface="Osaka" pitchFamily="-108" charset="-128"/>
              </a:defRPr>
            </a:lvl4pPr>
            <a:lvl5pPr marL="2057400" indent="-228600">
              <a:defRPr sz="2400">
                <a:solidFill>
                  <a:schemeClr val="tx1"/>
                </a:solidFill>
                <a:latin typeface="Times" panose="02020603050405020304" pitchFamily="18" charset="0"/>
                <a:ea typeface="Osaka" pitchFamily="-108"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9pPr>
          </a:lstStyle>
          <a:p>
            <a:fld id="{BB21E595-9DC9-4F7C-A33F-0A319FDDE351}" type="slidenum">
              <a:rPr lang="ar-BH" altLang="en-US" sz="1200"/>
              <a:pPr/>
              <a:t>18</a:t>
            </a:fld>
            <a:endParaRPr lang="ar-BH" altLang="en-US" sz="1200"/>
          </a:p>
        </p:txBody>
      </p:sp>
    </p:spTree>
    <p:extLst>
      <p:ext uri="{BB962C8B-B14F-4D97-AF65-F5344CB8AC3E}">
        <p14:creationId xmlns:p14="http://schemas.microsoft.com/office/powerpoint/2010/main" val="807187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Times" panose="02020603050405020304" pitchFamily="18" charset="0"/>
                <a:ea typeface="Osaka" pitchFamily="-108" charset="-128"/>
              </a:rPr>
              <a:t>http://www.etd.ceu.hu/2010/chedia_koka.pdf</a:t>
            </a:r>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Osaka" pitchFamily="-108" charset="-128"/>
              </a:defRPr>
            </a:lvl1pPr>
            <a:lvl2pPr marL="37931725" indent="-37474525">
              <a:defRPr sz="2400">
                <a:solidFill>
                  <a:schemeClr val="tx1"/>
                </a:solidFill>
                <a:latin typeface="Times" panose="02020603050405020304" pitchFamily="18" charset="0"/>
                <a:ea typeface="Osaka" pitchFamily="-108" charset="-128"/>
              </a:defRPr>
            </a:lvl2pPr>
            <a:lvl3pPr marL="1143000" indent="-228600">
              <a:defRPr sz="2400">
                <a:solidFill>
                  <a:schemeClr val="tx1"/>
                </a:solidFill>
                <a:latin typeface="Times" panose="02020603050405020304" pitchFamily="18" charset="0"/>
                <a:ea typeface="Osaka" pitchFamily="-108" charset="-128"/>
              </a:defRPr>
            </a:lvl3pPr>
            <a:lvl4pPr marL="1600200" indent="-228600">
              <a:defRPr sz="2400">
                <a:solidFill>
                  <a:schemeClr val="tx1"/>
                </a:solidFill>
                <a:latin typeface="Times" panose="02020603050405020304" pitchFamily="18" charset="0"/>
                <a:ea typeface="Osaka" pitchFamily="-108" charset="-128"/>
              </a:defRPr>
            </a:lvl4pPr>
            <a:lvl5pPr marL="2057400" indent="-228600">
              <a:defRPr sz="2400">
                <a:solidFill>
                  <a:schemeClr val="tx1"/>
                </a:solidFill>
                <a:latin typeface="Times" panose="02020603050405020304" pitchFamily="18" charset="0"/>
                <a:ea typeface="Osaka" pitchFamily="-108"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Osaka" pitchFamily="-108" charset="-128"/>
              </a:defRPr>
            </a:lvl9pPr>
          </a:lstStyle>
          <a:p>
            <a:fld id="{25D6DC8A-7834-46C8-B94B-B31AA01A6E30}" type="slidenum">
              <a:rPr lang="en-AU" altLang="en-US" sz="1200"/>
              <a:pPr/>
              <a:t>29</a:t>
            </a:fld>
            <a:endParaRPr lang="en-AU" altLang="en-US" sz="1200"/>
          </a:p>
        </p:txBody>
      </p:sp>
    </p:spTree>
    <p:extLst>
      <p:ext uri="{BB962C8B-B14F-4D97-AF65-F5344CB8AC3E}">
        <p14:creationId xmlns:p14="http://schemas.microsoft.com/office/powerpoint/2010/main" val="20382298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pPr>
                <a:defRPr/>
              </a:pPr>
              <a:t>25/11/2019</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30231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pPr>
                <a:defRPr/>
              </a:pPr>
              <a:t>25/11/2019</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10456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pPr>
                <a:defRPr/>
              </a:pPr>
              <a:t>25/11/2019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029327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pPr>
                <a:defRPr/>
              </a:pPr>
              <a:t>25/11/2019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3468554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pPr>
                <a:defRPr/>
              </a:pPr>
              <a:t>25/11/2019</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8805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pPr>
                <a:defRPr/>
              </a:pPr>
              <a:t>25/11/2019</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694977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pPr>
                <a:defRPr/>
              </a:pPr>
              <a:t>25/11/2019</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84920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pPr>
                <a:defRPr/>
              </a:pPr>
              <a:t>25/11/2019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150753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pPr>
                <a:defRPr/>
              </a:pPr>
              <a:t>25/11/2019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087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pPr>
                <a:defRPr/>
              </a:pPr>
              <a:t>25/11/2019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07120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pPr>
                <a:defRPr/>
              </a:pPr>
              <a:t>25/11/2019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4153590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78397854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pPr>
                <a:defRPr/>
              </a:pPr>
              <a:t>25/11/2019</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601089626"/>
      </p:ext>
    </p:extLst>
  </p:cSld>
  <p:clrMap bg1="lt1" tx1="dk1" bg2="lt2" tx2="dk2" accent1="accent1" accent2="accent2" accent3="accent3" accent4="accent4" accent5="accent5" accent6="accent6" hlink="hlink" folHlink="folHlink"/>
  <p:sldLayoutIdLst>
    <p:sldLayoutId id="2147484231" r:id="rId1"/>
    <p:sldLayoutId id="2147484232" r:id="rId2"/>
    <p:sldLayoutId id="2147484233" r:id="rId3"/>
    <p:sldLayoutId id="2147484234" r:id="rId4"/>
    <p:sldLayoutId id="2147484235" r:id="rId5"/>
    <p:sldLayoutId id="2147484236" r:id="rId6"/>
    <p:sldLayoutId id="2147484237" r:id="rId7"/>
    <p:sldLayoutId id="2147484238" r:id="rId8"/>
    <p:sldLayoutId id="2147484239" r:id="rId9"/>
    <p:sldLayoutId id="2147484240" r:id="rId10"/>
    <p:sldLayoutId id="2147484241" r:id="rId11"/>
    <p:sldLayoutId id="214748424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JMLsHI8aV0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theguardian.com/news/2018/mar/17/cambridge-analytica-facebook-influence-us-election" TargetMode="External"/><Relationship Id="rId2" Type="http://schemas.openxmlformats.org/officeDocument/2006/relationships/hyperlink" Target="https://www.theguardian.com/news/2018/mar/18/what-is-cambridge-analytica-firm-at-centre-of-facebook-data-breach"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computerweekly.com/opinion/Disrupted-everything-How-Google-will-change-our-world"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3C0aLuNIecc"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compelo.com/digital-ethics-issues-techuk/"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ico.org.uk/for-organisations/guide-to-data-protection/guide-to-the-general-data-protection-regulation-gdpr/principles/" TargetMode="External"/><Relationship Id="rId2" Type="http://schemas.openxmlformats.org/officeDocument/2006/relationships/hyperlink" Target="https://www.gov.uk/government/news/uk-to-introduce-world-first-online-safety-law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pewresearch.org/internet/2018/11/28/teens-social-media-habits-and-experiences/" TargetMode="External"/><Relationship Id="rId2" Type="http://schemas.openxmlformats.org/officeDocument/2006/relationships/hyperlink" Target="https://www.weforum.org/agenda/2017/06/heres-how-smart-devices-are-reprogramming-your-lif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theguardian.com/business/2019/sep/30/volkswagen-emissions-scandal-mass-lawsuit-opens-in-germany" TargetMode="External"/><Relationship Id="rId2" Type="http://schemas.openxmlformats.org/officeDocument/2006/relationships/hyperlink" Target="https://www.youtube.com/watch?v=5YGc4zOqozo"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711097/guide-to-the-general-data-protection-regulation-gdpr-1-0.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wired.co.uk/article/duckduckgo-anonymous-privacy"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cdn2.hubspot.net/hub/393083/file-1980834128-pdf/Downloads/portal-solutions-whitepaper-beyond-the-intranet-enabling-a-digital-workplace.pdf?t=1415388829245"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digitalworkplacegroup.com/wp-content/downloads/dwg-free/DWG-Intranet-to-Digital-Workplace-Evolution-Free-Report.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learn.solent.ac.uk/mod/book/tool/print/index.php?id=2732#ch1101" TargetMode="External"/><Relationship Id="rId2" Type="http://schemas.openxmlformats.org/officeDocument/2006/relationships/hyperlink" Target="https://www.nottingham.ac.uk/studyingeffectively/writing/writingtasks/reflective.aspx"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cyberlaw.stanford.edu/lessig/"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50718" y="1747082"/>
            <a:ext cx="8291945" cy="3180521"/>
          </a:xfrm>
        </p:spPr>
        <p:txBody>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
            </a:r>
            <a:b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BMBM4004</a:t>
            </a:r>
            <a:r>
              <a:rPr lang="en-GB" altLang="en-US" dirty="0"/>
              <a:t/>
            </a: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Introduction to the Digital Workplace</a:t>
            </a:r>
            <a:r>
              <a:rPr lang="en-GB" altLang="en-US" sz="3600" dirty="0">
                <a:latin typeface="Arial Rounded MT Bold" charset="0"/>
                <a:ea typeface="Arial Rounded MT Bold" charset="0"/>
                <a:cs typeface="Arial Rounded MT Bold" charset="0"/>
              </a:rPr>
              <a:t/>
            </a:r>
            <a:br>
              <a:rPr lang="en-GB" altLang="en-US" sz="3600" dirty="0">
                <a:latin typeface="Arial Rounded MT Bold" charset="0"/>
                <a:ea typeface="Arial Rounded MT Bold" charset="0"/>
                <a:cs typeface="Arial Rounded MT Bold" charset="0"/>
              </a:rPr>
            </a:br>
            <a:r>
              <a:rPr lang="en-GB" altLang="en-US" sz="3600" dirty="0" smtClean="0">
                <a:latin typeface="Arial Rounded MT Bold" charset="0"/>
                <a:ea typeface="Arial Rounded MT Bold" charset="0"/>
                <a:cs typeface="Arial Rounded MT Bold" charset="0"/>
              </a:rPr>
              <a:t>Legal and ethics</a:t>
            </a:r>
            <a:br>
              <a:rPr lang="en-GB" altLang="en-US" sz="3600" dirty="0" smtClean="0">
                <a:latin typeface="Arial Rounded MT Bold" charset="0"/>
                <a:ea typeface="Arial Rounded MT Bold" charset="0"/>
                <a:cs typeface="Arial Rounded MT Bold" charset="0"/>
              </a:rPr>
            </a:br>
            <a:r>
              <a:rPr lang="en-GB" altLang="en-US" sz="3600" smtClean="0">
                <a:latin typeface="Arial Rounded MT Bold" charset="0"/>
                <a:ea typeface="Arial Rounded MT Bold" charset="0"/>
                <a:cs typeface="Arial Rounded MT Bold" charset="0"/>
              </a:rPr>
              <a:t>Session 9</a:t>
            </a:r>
            <a:r>
              <a:rPr lang="en-US" dirty="0">
                <a:latin typeface="+mj-ea"/>
                <a:cs typeface="+mj-ea"/>
              </a:rPr>
              <a:t/>
            </a:r>
            <a:br>
              <a:rPr lang="en-US" dirty="0">
                <a:latin typeface="+mj-ea"/>
                <a:cs typeface="+mj-ea"/>
              </a:rPr>
            </a:br>
            <a:r>
              <a:rPr lang="en-GB" altLang="en-US" sz="1400" dirty="0">
                <a:solidFill>
                  <a:schemeClr val="bg1"/>
                </a:solidFill>
              </a:rPr>
              <a:t/>
            </a:r>
            <a:br>
              <a:rPr lang="en-GB" altLang="en-US" sz="1400" dirty="0">
                <a:solidFill>
                  <a:schemeClr val="bg1"/>
                </a:solidFill>
              </a:rPr>
            </a:br>
            <a:endParaRPr lang="en-GB" altLang="en-US" sz="1400" dirty="0">
              <a:solidFill>
                <a:schemeClr val="bg1"/>
              </a:solidFill>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2 weeks:</a:t>
            </a:r>
            <a:endParaRPr lang="en-GB" dirty="0"/>
          </a:p>
        </p:txBody>
      </p:sp>
      <p:sp>
        <p:nvSpPr>
          <p:cNvPr id="3" name="Content Placeholder 2"/>
          <p:cNvSpPr>
            <a:spLocks noGrp="1"/>
          </p:cNvSpPr>
          <p:nvPr>
            <p:ph idx="1"/>
          </p:nvPr>
        </p:nvSpPr>
        <p:spPr/>
        <p:txBody>
          <a:bodyPr/>
          <a:lstStyle/>
          <a:p>
            <a:r>
              <a:rPr lang="en-GB" dirty="0" smtClean="0"/>
              <a:t>2/12/19: We will look as assignment in detail as a class and round up</a:t>
            </a:r>
          </a:p>
          <a:p>
            <a:r>
              <a:rPr lang="en-GB" dirty="0" smtClean="0"/>
              <a:t>9/12/19: One to one assignment surgeries. Everyone can have a 15 min slot.</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a:t>
            </a:fld>
            <a:endParaRPr lang="en-GB"/>
          </a:p>
        </p:txBody>
      </p:sp>
    </p:spTree>
    <p:extLst>
      <p:ext uri="{BB962C8B-B14F-4D97-AF65-F5344CB8AC3E}">
        <p14:creationId xmlns:p14="http://schemas.microsoft.com/office/powerpoint/2010/main" val="2404943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p:txBody>
          <a:bodyPr/>
          <a:lstStyle/>
          <a:p>
            <a:r>
              <a:rPr lang="en-GB" dirty="0" smtClean="0"/>
              <a:t>Digital Ethics</a:t>
            </a:r>
          </a:p>
          <a:p>
            <a:r>
              <a:rPr lang="en-GB" dirty="0" smtClean="0"/>
              <a:t>The Employee Experience</a:t>
            </a:r>
          </a:p>
          <a:p>
            <a:r>
              <a:rPr lang="en-GB" dirty="0" smtClean="0"/>
              <a:t>Benchmarking</a:t>
            </a:r>
          </a:p>
          <a:p>
            <a:r>
              <a:rPr lang="en-GB" dirty="0" smtClean="0"/>
              <a:t>Reflective writing </a:t>
            </a:r>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3</a:t>
            </a:fld>
            <a:endParaRPr lang="en-GB"/>
          </a:p>
        </p:txBody>
      </p:sp>
    </p:spTree>
    <p:extLst>
      <p:ext uri="{BB962C8B-B14F-4D97-AF65-F5344CB8AC3E}">
        <p14:creationId xmlns:p14="http://schemas.microsoft.com/office/powerpoint/2010/main" val="2953055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smtClean="0"/>
          </a:p>
          <a:p>
            <a:r>
              <a:rPr lang="en-GB" dirty="0">
                <a:hlinkClick r:id="rId2"/>
              </a:rPr>
              <a:t>How China Is Using Artificial Intelligence in Classrooms | WSJ</a:t>
            </a:r>
            <a:endParaRPr lang="en-GB" dirty="0"/>
          </a:p>
          <a:p>
            <a:endParaRPr lang="en-GB" dirty="0" smtClean="0"/>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4</a:t>
            </a:fld>
            <a:endParaRPr lang="en-GB"/>
          </a:p>
        </p:txBody>
      </p:sp>
    </p:spTree>
    <p:extLst>
      <p:ext uri="{BB962C8B-B14F-4D97-AF65-F5344CB8AC3E}">
        <p14:creationId xmlns:p14="http://schemas.microsoft.com/office/powerpoint/2010/main" val="10072922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DABB694-904D-254B-A5D7-FDA876F80A6C}"/>
              </a:ext>
            </a:extLst>
          </p:cNvPr>
          <p:cNvSpPr>
            <a:spLocks noGrp="1"/>
          </p:cNvSpPr>
          <p:nvPr>
            <p:ph type="title"/>
          </p:nvPr>
        </p:nvSpPr>
        <p:spPr/>
        <p:txBody>
          <a:bodyPr/>
          <a:lstStyle/>
          <a:p>
            <a:r>
              <a:rPr lang="en-US" dirty="0"/>
              <a:t>Cambridge Analytica</a:t>
            </a:r>
          </a:p>
        </p:txBody>
      </p:sp>
      <p:sp>
        <p:nvSpPr>
          <p:cNvPr id="3" name="Content Placeholder 2">
            <a:extLst>
              <a:ext uri="{FF2B5EF4-FFF2-40B4-BE49-F238E27FC236}">
                <a16:creationId xmlns="" xmlns:a16="http://schemas.microsoft.com/office/drawing/2014/main" id="{22D8D8E1-62DF-1D49-9CF5-F21941EB3C4C}"/>
              </a:ext>
            </a:extLst>
          </p:cNvPr>
          <p:cNvSpPr>
            <a:spLocks noGrp="1"/>
          </p:cNvSpPr>
          <p:nvPr>
            <p:ph idx="1"/>
          </p:nvPr>
        </p:nvSpPr>
        <p:spPr/>
        <p:txBody>
          <a:bodyPr/>
          <a:lstStyle/>
          <a:p>
            <a:r>
              <a:rPr lang="en-US" dirty="0">
                <a:hlinkClick r:id="rId2"/>
              </a:rPr>
              <a:t>https://</a:t>
            </a:r>
            <a:r>
              <a:rPr lang="en-US" dirty="0" smtClean="0">
                <a:hlinkClick r:id="rId2"/>
              </a:rPr>
              <a:t>www.theguardian.com/news/2018/mar/18/what-is-cambridge-analytica-firm-at-centre-of-facebook-data-breach</a:t>
            </a:r>
            <a:endParaRPr lang="en-US" dirty="0" smtClean="0"/>
          </a:p>
          <a:p>
            <a:endParaRPr lang="en-US" dirty="0"/>
          </a:p>
          <a:p>
            <a:r>
              <a:rPr lang="en-US" dirty="0">
                <a:hlinkClick r:id="rId3"/>
              </a:rPr>
              <a:t>https://</a:t>
            </a:r>
            <a:r>
              <a:rPr lang="en-US" dirty="0" smtClean="0">
                <a:hlinkClick r:id="rId3"/>
              </a:rPr>
              <a:t>www.theguardian.com/news/2018/mar/17/cambridge-analytica-facebook-influence-us-election</a:t>
            </a:r>
            <a:endParaRPr lang="en-US" dirty="0" smtClean="0"/>
          </a:p>
          <a:p>
            <a:endParaRPr lang="en-US" dirty="0"/>
          </a:p>
          <a:p>
            <a:endParaRPr lang="en-US" dirty="0"/>
          </a:p>
        </p:txBody>
      </p:sp>
      <p:sp>
        <p:nvSpPr>
          <p:cNvPr id="4" name="Slide Number Placeholder 3">
            <a:extLst>
              <a:ext uri="{FF2B5EF4-FFF2-40B4-BE49-F238E27FC236}">
                <a16:creationId xmlns="" xmlns:a16="http://schemas.microsoft.com/office/drawing/2014/main" id="{C4F83B95-BDF7-4648-A412-6FBD5F3E729A}"/>
              </a:ext>
            </a:extLst>
          </p:cNvPr>
          <p:cNvSpPr>
            <a:spLocks noGrp="1"/>
          </p:cNvSpPr>
          <p:nvPr>
            <p:ph type="sldNum" sz="quarter" idx="12"/>
          </p:nvPr>
        </p:nvSpPr>
        <p:spPr/>
        <p:txBody>
          <a:bodyPr/>
          <a:lstStyle/>
          <a:p>
            <a:pPr>
              <a:defRPr/>
            </a:pPr>
            <a:fld id="{198FFD23-A562-4633-A2B6-B3E5DF7E1AF8}" type="slidenum">
              <a:rPr lang="en-GB" smtClean="0"/>
              <a:pPr>
                <a:defRPr/>
              </a:pPr>
              <a:t>5</a:t>
            </a:fld>
            <a:endParaRPr lang="en-GB"/>
          </a:p>
        </p:txBody>
      </p:sp>
    </p:spTree>
    <p:extLst>
      <p:ext uri="{BB962C8B-B14F-4D97-AF65-F5344CB8AC3E}">
        <p14:creationId xmlns:p14="http://schemas.microsoft.com/office/powerpoint/2010/main" val="2425487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DF98F52-82FE-E04A-B8B8-7F6E8A7AD563}"/>
              </a:ext>
            </a:extLst>
          </p:cNvPr>
          <p:cNvSpPr>
            <a:spLocks noGrp="1"/>
          </p:cNvSpPr>
          <p:nvPr>
            <p:ph type="title"/>
          </p:nvPr>
        </p:nvSpPr>
        <p:spPr/>
        <p:txBody>
          <a:bodyPr/>
          <a:lstStyle/>
          <a:p>
            <a:r>
              <a:rPr lang="en-US" dirty="0"/>
              <a:t>Google</a:t>
            </a:r>
          </a:p>
        </p:txBody>
      </p:sp>
      <p:sp>
        <p:nvSpPr>
          <p:cNvPr id="3" name="Content Placeholder 2">
            <a:extLst>
              <a:ext uri="{FF2B5EF4-FFF2-40B4-BE49-F238E27FC236}">
                <a16:creationId xmlns="" xmlns:a16="http://schemas.microsoft.com/office/drawing/2014/main" id="{C6474D3D-2107-F945-A01F-9DA502EA6C05}"/>
              </a:ext>
            </a:extLst>
          </p:cNvPr>
          <p:cNvSpPr>
            <a:spLocks noGrp="1"/>
          </p:cNvSpPr>
          <p:nvPr>
            <p:ph idx="1"/>
          </p:nvPr>
        </p:nvSpPr>
        <p:spPr/>
        <p:txBody>
          <a:bodyPr/>
          <a:lstStyle/>
          <a:p>
            <a:r>
              <a:rPr lang="en-US" dirty="0">
                <a:hlinkClick r:id="rId2"/>
              </a:rPr>
              <a:t>https://www.computerweekly.com/opinion/Disrupted-everything-How-Google-will-change-our-world</a:t>
            </a:r>
            <a:endParaRPr lang="en-US" dirty="0"/>
          </a:p>
          <a:p>
            <a:endParaRPr lang="en-US" dirty="0"/>
          </a:p>
        </p:txBody>
      </p:sp>
      <p:sp>
        <p:nvSpPr>
          <p:cNvPr id="4" name="Slide Number Placeholder 3">
            <a:extLst>
              <a:ext uri="{FF2B5EF4-FFF2-40B4-BE49-F238E27FC236}">
                <a16:creationId xmlns="" xmlns:a16="http://schemas.microsoft.com/office/drawing/2014/main" id="{847F7D4E-D843-6C42-9EC6-C8B8126D14B3}"/>
              </a:ext>
            </a:extLst>
          </p:cNvPr>
          <p:cNvSpPr>
            <a:spLocks noGrp="1"/>
          </p:cNvSpPr>
          <p:nvPr>
            <p:ph type="sldNum" sz="quarter" idx="12"/>
          </p:nvPr>
        </p:nvSpPr>
        <p:spPr/>
        <p:txBody>
          <a:bodyPr/>
          <a:lstStyle/>
          <a:p>
            <a:pPr>
              <a:defRPr/>
            </a:pPr>
            <a:fld id="{198FFD23-A562-4633-A2B6-B3E5DF7E1AF8}" type="slidenum">
              <a:rPr lang="en-GB" smtClean="0"/>
              <a:pPr>
                <a:defRPr/>
              </a:pPr>
              <a:t>6</a:t>
            </a:fld>
            <a:endParaRPr lang="en-GB"/>
          </a:p>
        </p:txBody>
      </p:sp>
    </p:spTree>
    <p:extLst>
      <p:ext uri="{BB962C8B-B14F-4D97-AF65-F5344CB8AC3E}">
        <p14:creationId xmlns:p14="http://schemas.microsoft.com/office/powerpoint/2010/main" val="2915924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D01E7DD-6AE7-0542-A38E-8EF4ECEF6ACA}"/>
              </a:ext>
            </a:extLst>
          </p:cNvPr>
          <p:cNvSpPr>
            <a:spLocks noGrp="1"/>
          </p:cNvSpPr>
          <p:nvPr>
            <p:ph type="title"/>
          </p:nvPr>
        </p:nvSpPr>
        <p:spPr/>
        <p:txBody>
          <a:bodyPr/>
          <a:lstStyle/>
          <a:p>
            <a:r>
              <a:rPr lang="en-US" dirty="0"/>
              <a:t>Big Data and Analytics</a:t>
            </a:r>
          </a:p>
        </p:txBody>
      </p:sp>
      <p:sp>
        <p:nvSpPr>
          <p:cNvPr id="3" name="Content Placeholder 2">
            <a:extLst>
              <a:ext uri="{FF2B5EF4-FFF2-40B4-BE49-F238E27FC236}">
                <a16:creationId xmlns="" xmlns:a16="http://schemas.microsoft.com/office/drawing/2014/main" id="{997BEA0A-18E1-5E49-813F-28AA386A17A7}"/>
              </a:ext>
            </a:extLst>
          </p:cNvPr>
          <p:cNvSpPr>
            <a:spLocks noGrp="1"/>
          </p:cNvSpPr>
          <p:nvPr>
            <p:ph idx="1"/>
          </p:nvPr>
        </p:nvSpPr>
        <p:spPr/>
        <p:txBody>
          <a:bodyPr/>
          <a:lstStyle/>
          <a:p>
            <a:endParaRPr lang="en-US" dirty="0" smtClean="0">
              <a:hlinkClick r:id="rId2"/>
            </a:endParaRPr>
          </a:p>
          <a:p>
            <a:r>
              <a:rPr lang="en-US" dirty="0" smtClean="0"/>
              <a:t>Definition: </a:t>
            </a:r>
            <a:endParaRPr lang="en-US" dirty="0">
              <a:hlinkClick r:id="rId2"/>
            </a:endParaRPr>
          </a:p>
          <a:p>
            <a:r>
              <a:rPr lang="en-US" dirty="0" smtClean="0">
                <a:hlinkClick r:id="rId2"/>
              </a:rPr>
              <a:t>https</a:t>
            </a:r>
            <a:r>
              <a:rPr lang="en-US" dirty="0">
                <a:hlinkClick r:id="rId2"/>
              </a:rPr>
              <a:t>://www.youtube.com/watch?v=3C0aLuNIecc</a:t>
            </a:r>
            <a:endParaRPr lang="en-US" dirty="0"/>
          </a:p>
          <a:p>
            <a:endParaRPr lang="en-US" dirty="0"/>
          </a:p>
        </p:txBody>
      </p:sp>
      <p:sp>
        <p:nvSpPr>
          <p:cNvPr id="4" name="Slide Number Placeholder 3">
            <a:extLst>
              <a:ext uri="{FF2B5EF4-FFF2-40B4-BE49-F238E27FC236}">
                <a16:creationId xmlns="" xmlns:a16="http://schemas.microsoft.com/office/drawing/2014/main" id="{5630F1F8-9638-2A46-A0A6-60606DD9D1E4}"/>
              </a:ext>
            </a:extLst>
          </p:cNvPr>
          <p:cNvSpPr>
            <a:spLocks noGrp="1"/>
          </p:cNvSpPr>
          <p:nvPr>
            <p:ph type="sldNum" sz="quarter" idx="12"/>
          </p:nvPr>
        </p:nvSpPr>
        <p:spPr/>
        <p:txBody>
          <a:bodyPr/>
          <a:lstStyle/>
          <a:p>
            <a:pPr>
              <a:defRPr/>
            </a:pPr>
            <a:fld id="{198FFD23-A562-4633-A2B6-B3E5DF7E1AF8}" type="slidenum">
              <a:rPr lang="en-GB" smtClean="0"/>
              <a:pPr>
                <a:defRPr/>
              </a:pPr>
              <a:t>7</a:t>
            </a:fld>
            <a:endParaRPr lang="en-GB"/>
          </a:p>
        </p:txBody>
      </p:sp>
    </p:spTree>
    <p:extLst>
      <p:ext uri="{BB962C8B-B14F-4D97-AF65-F5344CB8AC3E}">
        <p14:creationId xmlns:p14="http://schemas.microsoft.com/office/powerpoint/2010/main" val="532113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endParaRPr lang="en-GB" altLang="en-US" dirty="0" smtClean="0"/>
          </a:p>
        </p:txBody>
      </p:sp>
      <p:sp>
        <p:nvSpPr>
          <p:cNvPr id="13315" name="Content Placeholder 2"/>
          <p:cNvSpPr>
            <a:spLocks noGrp="1"/>
          </p:cNvSpPr>
          <p:nvPr>
            <p:ph idx="1"/>
          </p:nvPr>
        </p:nvSpPr>
        <p:spPr/>
        <p:txBody>
          <a:bodyPr/>
          <a:lstStyle/>
          <a:p>
            <a:r>
              <a:rPr lang="en-GB" altLang="en-US" sz="2800" smtClean="0"/>
              <a:t>We live in a world where “Information” is valued over everything else in this world.</a:t>
            </a:r>
          </a:p>
          <a:p>
            <a:r>
              <a:rPr lang="en-GB" altLang="en-US" sz="2800" smtClean="0"/>
              <a:t>WikiLeaks continues to render its cause of “Whistleblowing”. Currently it serves as an open platform for people all around the world to contribute with their own leaks and reports. </a:t>
            </a:r>
          </a:p>
          <a:p>
            <a:r>
              <a:rPr lang="en-GB" altLang="en-US" sz="2800" smtClean="0"/>
              <a:t>The site maintains anonymity and ensures its contributors the privilege of not being known. </a:t>
            </a:r>
          </a:p>
        </p:txBody>
      </p:sp>
    </p:spTree>
    <p:extLst>
      <p:ext uri="{BB962C8B-B14F-4D97-AF65-F5344CB8AC3E}">
        <p14:creationId xmlns:p14="http://schemas.microsoft.com/office/powerpoint/2010/main" val="302736833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323850" y="0"/>
            <a:ext cx="7772400" cy="1143000"/>
          </a:xfrm>
        </p:spPr>
        <p:txBody>
          <a:bodyPr/>
          <a:lstStyle/>
          <a:p>
            <a:r>
              <a:rPr lang="en-US" altLang="en-US" smtClean="0"/>
              <a:t>Ten Leaks </a:t>
            </a:r>
            <a:endParaRPr lang="en-GB" altLang="en-US" smtClean="0"/>
          </a:p>
        </p:txBody>
      </p:sp>
      <p:sp>
        <p:nvSpPr>
          <p:cNvPr id="3" name="Content Placeholder 2"/>
          <p:cNvSpPr>
            <a:spLocks noGrp="1"/>
          </p:cNvSpPr>
          <p:nvPr>
            <p:ph idx="1"/>
          </p:nvPr>
        </p:nvSpPr>
        <p:spPr>
          <a:xfrm>
            <a:off x="457200" y="1773238"/>
            <a:ext cx="8229600" cy="5084762"/>
          </a:xfrm>
        </p:spPr>
        <p:txBody>
          <a:bodyPr>
            <a:normAutofit/>
          </a:bodyPr>
          <a:lstStyle/>
          <a:p>
            <a:pPr>
              <a:buFont typeface="Monotype Sorts" charset="2"/>
              <a:buChar char="z"/>
              <a:defRPr/>
            </a:pPr>
            <a:r>
              <a:rPr lang="en-US" b="1" dirty="0" smtClean="0">
                <a:cs typeface="+mn-cs"/>
              </a:rPr>
              <a:t>1. Many Middle Eastern nations are more concerned about Iran's nuclear program than they've publicly admitted.</a:t>
            </a:r>
            <a:r>
              <a:rPr lang="en-US" dirty="0" smtClean="0">
                <a:cs typeface="+mn-cs"/>
              </a:rPr>
              <a:t> </a:t>
            </a:r>
          </a:p>
          <a:p>
            <a:pPr>
              <a:buFont typeface="Monotype Sorts" charset="2"/>
              <a:buChar char="z"/>
              <a:defRPr/>
            </a:pPr>
            <a:r>
              <a:rPr lang="en-US" b="1" dirty="0" smtClean="0">
                <a:cs typeface="+mn-cs"/>
              </a:rPr>
              <a:t>2. Membership of BNP published.</a:t>
            </a:r>
            <a:endParaRPr lang="en-US" dirty="0" smtClean="0">
              <a:cs typeface="+mn-cs"/>
            </a:endParaRPr>
          </a:p>
          <a:p>
            <a:pPr>
              <a:buFont typeface="Monotype Sorts" charset="2"/>
              <a:buChar char="z"/>
              <a:defRPr/>
            </a:pPr>
            <a:r>
              <a:rPr lang="en-US" b="1" dirty="0" smtClean="0">
                <a:cs typeface="+mn-cs"/>
              </a:rPr>
              <a:t>3. Revealed full details about Scientology.</a:t>
            </a:r>
            <a:endParaRPr lang="en-US" dirty="0" smtClean="0">
              <a:cs typeface="+mn-cs"/>
            </a:endParaRPr>
          </a:p>
        </p:txBody>
      </p:sp>
    </p:spTree>
    <p:extLst>
      <p:ext uri="{BB962C8B-B14F-4D97-AF65-F5344CB8AC3E}">
        <p14:creationId xmlns:p14="http://schemas.microsoft.com/office/powerpoint/2010/main" val="373342698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r>
              <a:rPr lang="en-US" altLang="en-US" dirty="0" smtClean="0"/>
              <a:t>Two diametrically opposed views of the Internet:</a:t>
            </a:r>
            <a:endParaRPr lang="ar-BH" altLang="en-US" dirty="0" smtClean="0"/>
          </a:p>
        </p:txBody>
      </p:sp>
      <p:sp>
        <p:nvSpPr>
          <p:cNvPr id="22531" name="Content Placeholder 2"/>
          <p:cNvSpPr>
            <a:spLocks noGrp="1"/>
          </p:cNvSpPr>
          <p:nvPr>
            <p:ph idx="1"/>
          </p:nvPr>
        </p:nvSpPr>
        <p:spPr/>
        <p:txBody>
          <a:bodyPr/>
          <a:lstStyle/>
          <a:p>
            <a:pPr>
              <a:lnSpc>
                <a:spcPct val="90000"/>
              </a:lnSpc>
            </a:pPr>
            <a:r>
              <a:rPr lang="en-US" altLang="en-US" sz="2700" dirty="0" smtClean="0"/>
              <a:t>Open </a:t>
            </a:r>
            <a:r>
              <a:rPr lang="en-US" altLang="en-US" sz="2700" dirty="0" smtClean="0"/>
              <a:t>Internet advocates, a ragtag conglomerate of journalists, activists, theorists, academics, hackers, and everyday users</a:t>
            </a:r>
          </a:p>
          <a:p>
            <a:pPr>
              <a:lnSpc>
                <a:spcPct val="90000"/>
              </a:lnSpc>
            </a:pPr>
            <a:r>
              <a:rPr lang="en-US" altLang="en-US" sz="2700" dirty="0" smtClean="0"/>
              <a:t>More closed and controlled Web we have what can be considered the establishment: governments, corporations, some media organisations, conservative commentators, politicians and old-fashioned authoritarians.</a:t>
            </a:r>
            <a:endParaRPr lang="ar-BH" altLang="en-US" sz="2700" dirty="0" smtClean="0"/>
          </a:p>
        </p:txBody>
      </p:sp>
    </p:spTree>
    <p:extLst>
      <p:ext uri="{BB962C8B-B14F-4D97-AF65-F5344CB8AC3E}">
        <p14:creationId xmlns:p14="http://schemas.microsoft.com/office/powerpoint/2010/main" val="2862596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ar-BH" altLang="en-US" smtClean="0"/>
              <a:t>Continued</a:t>
            </a:r>
            <a:endParaRPr lang="en-GB" altLang="en-US" smtClean="0"/>
          </a:p>
        </p:txBody>
      </p:sp>
      <p:sp>
        <p:nvSpPr>
          <p:cNvPr id="24579" name="Content Placeholder 2"/>
          <p:cNvSpPr>
            <a:spLocks noGrp="1"/>
          </p:cNvSpPr>
          <p:nvPr>
            <p:ph idx="1"/>
          </p:nvPr>
        </p:nvSpPr>
        <p:spPr/>
        <p:txBody>
          <a:bodyPr/>
          <a:lstStyle/>
          <a:p>
            <a:pPr>
              <a:lnSpc>
                <a:spcPct val="80000"/>
              </a:lnSpc>
            </a:pPr>
            <a:r>
              <a:rPr lang="en-US" altLang="en-US" sz="3000" smtClean="0"/>
              <a:t>Wikileaks exemplifies the very idea of the Internet as an unregulated space, a new country where self-organisation reigns supreme.</a:t>
            </a:r>
          </a:p>
          <a:p>
            <a:pPr>
              <a:lnSpc>
                <a:spcPct val="80000"/>
              </a:lnSpc>
            </a:pPr>
            <a:r>
              <a:rPr lang="en-US" altLang="en-US" sz="3000" smtClean="0"/>
              <a:t>Also code is being used as a tool by both camps as a regulatory tool, in a nod towards Lessig’s ideas.  </a:t>
            </a:r>
          </a:p>
          <a:p>
            <a:pPr>
              <a:lnSpc>
                <a:spcPct val="80000"/>
              </a:lnSpc>
            </a:pPr>
            <a:r>
              <a:rPr lang="en-US" altLang="en-US" sz="3000" smtClean="0"/>
              <a:t>The Internet’s architecture favours distributed solutions, therefore making websites like Wikileaks very difficult to successfully shut </a:t>
            </a:r>
            <a:endParaRPr lang="en-GB" altLang="en-US" sz="3000" smtClean="0"/>
          </a:p>
        </p:txBody>
      </p:sp>
    </p:spTree>
    <p:extLst>
      <p:ext uri="{BB962C8B-B14F-4D97-AF65-F5344CB8AC3E}">
        <p14:creationId xmlns:p14="http://schemas.microsoft.com/office/powerpoint/2010/main" val="266257239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US" altLang="en-US" smtClean="0"/>
              <a:t>Continued</a:t>
            </a:r>
            <a:endParaRPr lang="en-GB" altLang="en-US" smtClean="0"/>
          </a:p>
        </p:txBody>
      </p:sp>
      <p:sp>
        <p:nvSpPr>
          <p:cNvPr id="26627" name="Content Placeholder 2"/>
          <p:cNvSpPr>
            <a:spLocks noGrp="1"/>
          </p:cNvSpPr>
          <p:nvPr>
            <p:ph idx="1"/>
          </p:nvPr>
        </p:nvSpPr>
        <p:spPr/>
        <p:txBody>
          <a:bodyPr/>
          <a:lstStyle/>
          <a:p>
            <a:r>
              <a:rPr lang="en-US" altLang="en-US" smtClean="0"/>
              <a:t>Amazon removed Wikileaks</a:t>
            </a:r>
          </a:p>
          <a:p>
            <a:r>
              <a:rPr lang="en-US" altLang="en-US" smtClean="0"/>
              <a:t>Domain removed by their DNS provider</a:t>
            </a:r>
          </a:p>
          <a:p>
            <a:r>
              <a:rPr lang="en-US" altLang="en-US" smtClean="0"/>
              <a:t>Paypal froze their donation account</a:t>
            </a:r>
          </a:p>
          <a:p>
            <a:r>
              <a:rPr lang="en-US" altLang="en-US" smtClean="0"/>
              <a:t>Mastercard and Visa froze funds</a:t>
            </a:r>
          </a:p>
          <a:p>
            <a:r>
              <a:rPr lang="en-US" altLang="en-US" smtClean="0"/>
              <a:t>Twitter filtered Wikileak posts</a:t>
            </a:r>
          </a:p>
          <a:p>
            <a:r>
              <a:rPr lang="en-US" altLang="en-US" smtClean="0"/>
              <a:t>Arrest of Julian Assange</a:t>
            </a:r>
          </a:p>
          <a:p>
            <a:pPr>
              <a:buFont typeface="Monotype Sorts" pitchFamily="-108" charset="2"/>
              <a:buNone/>
            </a:pPr>
            <a:endParaRPr lang="en-GB" altLang="en-US" smtClean="0"/>
          </a:p>
        </p:txBody>
      </p:sp>
    </p:spTree>
    <p:extLst>
      <p:ext uri="{BB962C8B-B14F-4D97-AF65-F5344CB8AC3E}">
        <p14:creationId xmlns:p14="http://schemas.microsoft.com/office/powerpoint/2010/main" val="8081620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7E07E35-A2A1-D14B-8151-506B07297C5F}"/>
              </a:ext>
            </a:extLst>
          </p:cNvPr>
          <p:cNvSpPr>
            <a:spLocks noGrp="1"/>
          </p:cNvSpPr>
          <p:nvPr>
            <p:ph type="title"/>
          </p:nvPr>
        </p:nvSpPr>
        <p:spPr/>
        <p:txBody>
          <a:bodyPr/>
          <a:lstStyle/>
          <a:p>
            <a:endParaRPr lang="en-US"/>
          </a:p>
        </p:txBody>
      </p:sp>
      <p:pic>
        <p:nvPicPr>
          <p:cNvPr id="6" name="Content Placeholder 5" descr="A close up of a sign&#10;&#10;Description automatically generated">
            <a:extLst>
              <a:ext uri="{FF2B5EF4-FFF2-40B4-BE49-F238E27FC236}">
                <a16:creationId xmlns="" xmlns:a16="http://schemas.microsoft.com/office/drawing/2014/main" id="{D64207FE-C8C8-1746-ADED-782C1F5D438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3691" y="136525"/>
            <a:ext cx="9555401" cy="5380038"/>
          </a:xfrm>
        </p:spPr>
      </p:pic>
      <p:sp>
        <p:nvSpPr>
          <p:cNvPr id="4" name="Slide Number Placeholder 3">
            <a:extLst>
              <a:ext uri="{FF2B5EF4-FFF2-40B4-BE49-F238E27FC236}">
                <a16:creationId xmlns="" xmlns:a16="http://schemas.microsoft.com/office/drawing/2014/main" id="{551A7429-718C-EB40-80EF-245E5398C43E}"/>
              </a:ext>
            </a:extLst>
          </p:cNvPr>
          <p:cNvSpPr>
            <a:spLocks noGrp="1"/>
          </p:cNvSpPr>
          <p:nvPr>
            <p:ph type="sldNum" sz="quarter" idx="12"/>
          </p:nvPr>
        </p:nvSpPr>
        <p:spPr/>
        <p:txBody>
          <a:bodyPr/>
          <a:lstStyle/>
          <a:p>
            <a:pPr>
              <a:defRPr/>
            </a:pPr>
            <a:fld id="{198FFD23-A562-4633-A2B6-B3E5DF7E1AF8}" type="slidenum">
              <a:rPr lang="en-GB" smtClean="0"/>
              <a:pPr>
                <a:defRPr/>
              </a:pPr>
              <a:t>13</a:t>
            </a:fld>
            <a:endParaRPr lang="en-GB"/>
          </a:p>
        </p:txBody>
      </p:sp>
    </p:spTree>
    <p:extLst>
      <p:ext uri="{BB962C8B-B14F-4D97-AF65-F5344CB8AC3E}">
        <p14:creationId xmlns:p14="http://schemas.microsoft.com/office/powerpoint/2010/main" val="7835310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5B1A578-1B28-7049-BAA1-75584AF82B17}"/>
              </a:ext>
            </a:extLst>
          </p:cNvPr>
          <p:cNvSpPr>
            <a:spLocks noGrp="1"/>
          </p:cNvSpPr>
          <p:nvPr>
            <p:ph type="title"/>
          </p:nvPr>
        </p:nvSpPr>
        <p:spPr/>
        <p:txBody>
          <a:bodyPr/>
          <a:lstStyle/>
          <a:p>
            <a:endParaRPr lang="en-US"/>
          </a:p>
        </p:txBody>
      </p:sp>
      <p:pic>
        <p:nvPicPr>
          <p:cNvPr id="6" name="Content Placeholder 5" descr="A screenshot of a cell phone&#10;&#10;Description automatically generated">
            <a:extLst>
              <a:ext uri="{FF2B5EF4-FFF2-40B4-BE49-F238E27FC236}">
                <a16:creationId xmlns="" xmlns:a16="http://schemas.microsoft.com/office/drawing/2014/main" id="{89B2F6EC-33A3-A446-A640-598B713A060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2758" y="274638"/>
            <a:ext cx="9288323" cy="5241925"/>
          </a:xfrm>
        </p:spPr>
      </p:pic>
      <p:sp>
        <p:nvSpPr>
          <p:cNvPr id="4" name="Slide Number Placeholder 3">
            <a:extLst>
              <a:ext uri="{FF2B5EF4-FFF2-40B4-BE49-F238E27FC236}">
                <a16:creationId xmlns="" xmlns:a16="http://schemas.microsoft.com/office/drawing/2014/main" id="{48DC8303-64EB-4A44-A0BD-A76797420A98}"/>
              </a:ext>
            </a:extLst>
          </p:cNvPr>
          <p:cNvSpPr>
            <a:spLocks noGrp="1"/>
          </p:cNvSpPr>
          <p:nvPr>
            <p:ph type="sldNum" sz="quarter" idx="12"/>
          </p:nvPr>
        </p:nvSpPr>
        <p:spPr/>
        <p:txBody>
          <a:bodyPr/>
          <a:lstStyle/>
          <a:p>
            <a:pPr>
              <a:defRPr/>
            </a:pPr>
            <a:fld id="{198FFD23-A562-4633-A2B6-B3E5DF7E1AF8}" type="slidenum">
              <a:rPr lang="en-GB" smtClean="0"/>
              <a:pPr>
                <a:defRPr/>
              </a:pPr>
              <a:t>14</a:t>
            </a:fld>
            <a:endParaRPr lang="en-GB"/>
          </a:p>
        </p:txBody>
      </p:sp>
    </p:spTree>
    <p:extLst>
      <p:ext uri="{BB962C8B-B14F-4D97-AF65-F5344CB8AC3E}">
        <p14:creationId xmlns:p14="http://schemas.microsoft.com/office/powerpoint/2010/main" val="903123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0163368-1B63-324B-9544-0C9B14CE0680}"/>
              </a:ext>
            </a:extLst>
          </p:cNvPr>
          <p:cNvSpPr>
            <a:spLocks noGrp="1"/>
          </p:cNvSpPr>
          <p:nvPr>
            <p:ph type="title"/>
          </p:nvPr>
        </p:nvSpPr>
        <p:spPr/>
        <p:txBody>
          <a:bodyPr/>
          <a:lstStyle/>
          <a:p>
            <a:endParaRPr lang="en-US"/>
          </a:p>
        </p:txBody>
      </p:sp>
      <p:pic>
        <p:nvPicPr>
          <p:cNvPr id="6" name="Content Placeholder 5" descr="A screenshot of a cell phone&#10;&#10;Description automatically generated">
            <a:extLst>
              <a:ext uri="{FF2B5EF4-FFF2-40B4-BE49-F238E27FC236}">
                <a16:creationId xmlns="" xmlns:a16="http://schemas.microsoft.com/office/drawing/2014/main" id="{92D46DAD-BADC-3243-88A6-A2E2D470EC1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7831" y="274638"/>
            <a:ext cx="9319662" cy="5241925"/>
          </a:xfrm>
        </p:spPr>
      </p:pic>
      <p:sp>
        <p:nvSpPr>
          <p:cNvPr id="4" name="Slide Number Placeholder 3">
            <a:extLst>
              <a:ext uri="{FF2B5EF4-FFF2-40B4-BE49-F238E27FC236}">
                <a16:creationId xmlns="" xmlns:a16="http://schemas.microsoft.com/office/drawing/2014/main" id="{C9C2FCC6-01C9-904F-97EE-6CF7C3D24709}"/>
              </a:ext>
            </a:extLst>
          </p:cNvPr>
          <p:cNvSpPr>
            <a:spLocks noGrp="1"/>
          </p:cNvSpPr>
          <p:nvPr>
            <p:ph type="sldNum" sz="quarter" idx="12"/>
          </p:nvPr>
        </p:nvSpPr>
        <p:spPr/>
        <p:txBody>
          <a:bodyPr/>
          <a:lstStyle/>
          <a:p>
            <a:pPr>
              <a:defRPr/>
            </a:pPr>
            <a:fld id="{198FFD23-A562-4633-A2B6-B3E5DF7E1AF8}" type="slidenum">
              <a:rPr lang="en-GB" smtClean="0"/>
              <a:pPr>
                <a:defRPr/>
              </a:pPr>
              <a:t>15</a:t>
            </a:fld>
            <a:endParaRPr lang="en-GB"/>
          </a:p>
        </p:txBody>
      </p:sp>
    </p:spTree>
    <p:extLst>
      <p:ext uri="{BB962C8B-B14F-4D97-AF65-F5344CB8AC3E}">
        <p14:creationId xmlns:p14="http://schemas.microsoft.com/office/powerpoint/2010/main" val="42861965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8CB8105-1F67-C644-86F0-C8F4B568CA79}"/>
              </a:ext>
            </a:extLst>
          </p:cNvPr>
          <p:cNvSpPr>
            <a:spLocks noGrp="1"/>
          </p:cNvSpPr>
          <p:nvPr>
            <p:ph type="title"/>
          </p:nvPr>
        </p:nvSpPr>
        <p:spPr/>
        <p:txBody>
          <a:bodyPr/>
          <a:lstStyle/>
          <a:p>
            <a:endParaRPr lang="en-US"/>
          </a:p>
        </p:txBody>
      </p:sp>
      <p:sp>
        <p:nvSpPr>
          <p:cNvPr id="4" name="Slide Number Placeholder 3">
            <a:extLst>
              <a:ext uri="{FF2B5EF4-FFF2-40B4-BE49-F238E27FC236}">
                <a16:creationId xmlns="" xmlns:a16="http://schemas.microsoft.com/office/drawing/2014/main" id="{FB434C0D-6601-6B41-A251-EFDD38F89F31}"/>
              </a:ext>
            </a:extLst>
          </p:cNvPr>
          <p:cNvSpPr>
            <a:spLocks noGrp="1"/>
          </p:cNvSpPr>
          <p:nvPr>
            <p:ph type="sldNum" sz="quarter" idx="12"/>
          </p:nvPr>
        </p:nvSpPr>
        <p:spPr/>
        <p:txBody>
          <a:bodyPr/>
          <a:lstStyle/>
          <a:p>
            <a:pPr>
              <a:defRPr/>
            </a:pPr>
            <a:fld id="{198FFD23-A562-4633-A2B6-B3E5DF7E1AF8}" type="slidenum">
              <a:rPr lang="en-GB" smtClean="0"/>
              <a:pPr>
                <a:defRPr/>
              </a:pPr>
              <a:t>16</a:t>
            </a:fld>
            <a:endParaRPr lang="en-GB"/>
          </a:p>
        </p:txBody>
      </p:sp>
      <p:pic>
        <p:nvPicPr>
          <p:cNvPr id="10" name="Content Placeholder 9" descr="A close up of text on a black surface&#10;&#10;Description automatically generated">
            <a:extLst>
              <a:ext uri="{FF2B5EF4-FFF2-40B4-BE49-F238E27FC236}">
                <a16:creationId xmlns="" xmlns:a16="http://schemas.microsoft.com/office/drawing/2014/main" id="{1350AD72-C022-114A-9599-63D5A76E210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367628" cy="5241925"/>
          </a:xfrm>
        </p:spPr>
      </p:pic>
    </p:spTree>
    <p:extLst>
      <p:ext uri="{BB962C8B-B14F-4D97-AF65-F5344CB8AC3E}">
        <p14:creationId xmlns:p14="http://schemas.microsoft.com/office/powerpoint/2010/main" val="29765541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BCA80FA-2AF1-C94E-B74F-E4F72050B801}"/>
              </a:ext>
            </a:extLst>
          </p:cNvPr>
          <p:cNvSpPr>
            <a:spLocks noGrp="1"/>
          </p:cNvSpPr>
          <p:nvPr>
            <p:ph type="title"/>
          </p:nvPr>
        </p:nvSpPr>
        <p:spPr/>
        <p:txBody>
          <a:bodyPr/>
          <a:lstStyle/>
          <a:p>
            <a:r>
              <a:rPr lang="en-US" dirty="0"/>
              <a:t>Digital Ethics</a:t>
            </a:r>
          </a:p>
        </p:txBody>
      </p:sp>
      <p:sp>
        <p:nvSpPr>
          <p:cNvPr id="3" name="Content Placeholder 2">
            <a:extLst>
              <a:ext uri="{FF2B5EF4-FFF2-40B4-BE49-F238E27FC236}">
                <a16:creationId xmlns="" xmlns:a16="http://schemas.microsoft.com/office/drawing/2014/main" id="{AFCA0187-BD80-C24E-A691-61FEEA8775FB}"/>
              </a:ext>
            </a:extLst>
          </p:cNvPr>
          <p:cNvSpPr>
            <a:spLocks noGrp="1"/>
          </p:cNvSpPr>
          <p:nvPr>
            <p:ph idx="1"/>
          </p:nvPr>
        </p:nvSpPr>
        <p:spPr/>
        <p:txBody>
          <a:bodyPr/>
          <a:lstStyle/>
          <a:p>
            <a:r>
              <a:rPr lang="en-US" dirty="0">
                <a:hlinkClick r:id="rId2"/>
              </a:rPr>
              <a:t>https://www.compelo.com/digital-ethics-issues-techuk/</a:t>
            </a:r>
            <a:endParaRPr lang="en-US" dirty="0"/>
          </a:p>
          <a:p>
            <a:endParaRPr lang="en-US" dirty="0"/>
          </a:p>
        </p:txBody>
      </p:sp>
      <p:sp>
        <p:nvSpPr>
          <p:cNvPr id="4" name="Slide Number Placeholder 3">
            <a:extLst>
              <a:ext uri="{FF2B5EF4-FFF2-40B4-BE49-F238E27FC236}">
                <a16:creationId xmlns="" xmlns:a16="http://schemas.microsoft.com/office/drawing/2014/main" id="{26D2F6ED-F74C-E44B-B28A-30E5E7899D97}"/>
              </a:ext>
            </a:extLst>
          </p:cNvPr>
          <p:cNvSpPr>
            <a:spLocks noGrp="1"/>
          </p:cNvSpPr>
          <p:nvPr>
            <p:ph type="sldNum" sz="quarter" idx="12"/>
          </p:nvPr>
        </p:nvSpPr>
        <p:spPr/>
        <p:txBody>
          <a:bodyPr/>
          <a:lstStyle/>
          <a:p>
            <a:pPr>
              <a:defRPr/>
            </a:pPr>
            <a:fld id="{198FFD23-A562-4633-A2B6-B3E5DF7E1AF8}" type="slidenum">
              <a:rPr lang="en-GB" smtClean="0"/>
              <a:pPr>
                <a:defRPr/>
              </a:pPr>
              <a:t>17</a:t>
            </a:fld>
            <a:endParaRPr lang="en-GB"/>
          </a:p>
        </p:txBody>
      </p:sp>
    </p:spTree>
    <p:extLst>
      <p:ext uri="{BB962C8B-B14F-4D97-AF65-F5344CB8AC3E}">
        <p14:creationId xmlns:p14="http://schemas.microsoft.com/office/powerpoint/2010/main" val="32592257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p:txBody>
          <a:bodyPr/>
          <a:lstStyle/>
          <a:p>
            <a:r>
              <a:rPr lang="en-US" altLang="en-US" sz="3600" smtClean="0"/>
              <a:t>Four ways to control behaviour in the real world …..</a:t>
            </a:r>
            <a:endParaRPr lang="en-GB" altLang="en-US" sz="3600" smtClean="0"/>
          </a:p>
        </p:txBody>
      </p:sp>
      <p:sp>
        <p:nvSpPr>
          <p:cNvPr id="81923" name="Content Placeholder 2"/>
          <p:cNvSpPr>
            <a:spLocks noGrp="1"/>
          </p:cNvSpPr>
          <p:nvPr>
            <p:ph idx="1"/>
          </p:nvPr>
        </p:nvSpPr>
        <p:spPr/>
        <p:txBody>
          <a:bodyPr>
            <a:normAutofit fontScale="92500" lnSpcReduction="10000"/>
          </a:bodyPr>
          <a:lstStyle/>
          <a:p>
            <a:pPr>
              <a:lnSpc>
                <a:spcPct val="90000"/>
              </a:lnSpc>
            </a:pPr>
            <a:r>
              <a:rPr lang="en-US" altLang="en-US" sz="3000" dirty="0" smtClean="0"/>
              <a:t>Law</a:t>
            </a:r>
          </a:p>
          <a:p>
            <a:pPr>
              <a:lnSpc>
                <a:spcPct val="90000"/>
              </a:lnSpc>
            </a:pPr>
            <a:r>
              <a:rPr lang="en-US" altLang="en-US" sz="3000" dirty="0" smtClean="0"/>
              <a:t>Social norms</a:t>
            </a:r>
          </a:p>
          <a:p>
            <a:pPr>
              <a:lnSpc>
                <a:spcPct val="90000"/>
              </a:lnSpc>
            </a:pPr>
            <a:r>
              <a:rPr lang="en-US" altLang="en-US" sz="3000" dirty="0" smtClean="0"/>
              <a:t>Market – </a:t>
            </a:r>
            <a:r>
              <a:rPr lang="en-US" altLang="en-US" sz="3000" dirty="0" smtClean="0"/>
              <a:t>cost of access /value</a:t>
            </a:r>
            <a:endParaRPr lang="en-US" altLang="en-US" sz="3000" dirty="0" smtClean="0"/>
          </a:p>
          <a:p>
            <a:pPr>
              <a:lnSpc>
                <a:spcPct val="90000"/>
              </a:lnSpc>
            </a:pPr>
            <a:r>
              <a:rPr lang="en-US" altLang="en-US" sz="3000" dirty="0" smtClean="0"/>
              <a:t>Internet Governance </a:t>
            </a:r>
            <a:r>
              <a:rPr lang="en-US" altLang="en-US" sz="3000" dirty="0" smtClean="0"/>
              <a:t>(or </a:t>
            </a:r>
            <a:r>
              <a:rPr lang="en-US" altLang="en-US" sz="3000" dirty="0" smtClean="0"/>
              <a:t>Software/hardware and protocols)</a:t>
            </a:r>
            <a:endParaRPr lang="en-US" altLang="en-US" sz="3000" dirty="0" smtClean="0"/>
          </a:p>
          <a:p>
            <a:pPr lvl="1">
              <a:lnSpc>
                <a:spcPct val="90000"/>
              </a:lnSpc>
            </a:pPr>
            <a:endParaRPr lang="en-US" altLang="en-US" sz="2600" dirty="0" smtClean="0"/>
          </a:p>
          <a:p>
            <a:pPr>
              <a:lnSpc>
                <a:spcPct val="90000"/>
              </a:lnSpc>
            </a:pPr>
            <a:r>
              <a:rPr lang="en-US" altLang="en-US" sz="3000" dirty="0" err="1" smtClean="0"/>
              <a:t>Lessig</a:t>
            </a:r>
            <a:r>
              <a:rPr lang="en-US" altLang="en-US" sz="3000" dirty="0" smtClean="0"/>
              <a:t> </a:t>
            </a:r>
            <a:r>
              <a:rPr lang="en-US" altLang="en-US" sz="3000" dirty="0" smtClean="0"/>
              <a:t>argues that to understand regulation – we need to understand the sum of these controls operating together and one control is nowhere near as powerful as the 4 controls together</a:t>
            </a:r>
          </a:p>
          <a:p>
            <a:pPr>
              <a:lnSpc>
                <a:spcPct val="90000"/>
              </a:lnSpc>
            </a:pPr>
            <a:endParaRPr lang="en-GB" altLang="en-US" sz="3000" dirty="0" smtClean="0"/>
          </a:p>
        </p:txBody>
      </p:sp>
    </p:spTree>
    <p:extLst>
      <p:ext uri="{BB962C8B-B14F-4D97-AF65-F5344CB8AC3E}">
        <p14:creationId xmlns:p14="http://schemas.microsoft.com/office/powerpoint/2010/main" val="72676128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Laws</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www.gov.uk/government/news/uk-to-introduce-world-first-online-safety-laws</a:t>
            </a:r>
            <a:endParaRPr lang="en-GB" dirty="0" smtClean="0"/>
          </a:p>
          <a:p>
            <a:endParaRPr lang="en-GB" dirty="0"/>
          </a:p>
          <a:p>
            <a:r>
              <a:rPr lang="en-GB" dirty="0" smtClean="0">
                <a:hlinkClick r:id="rId3"/>
              </a:rPr>
              <a:t>GDPR principles</a:t>
            </a:r>
            <a:endParaRPr lang="en-GB" dirty="0" smtClean="0"/>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19</a:t>
            </a:fld>
            <a:endParaRPr lang="en-GB"/>
          </a:p>
        </p:txBody>
      </p:sp>
    </p:spTree>
    <p:extLst>
      <p:ext uri="{BB962C8B-B14F-4D97-AF65-F5344CB8AC3E}">
        <p14:creationId xmlns:p14="http://schemas.microsoft.com/office/powerpoint/2010/main" val="16329385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Norms</a:t>
            </a:r>
            <a:endParaRPr lang="en-GB" dirty="0"/>
          </a:p>
        </p:txBody>
      </p:sp>
      <p:sp>
        <p:nvSpPr>
          <p:cNvPr id="3" name="Content Placeholder 2"/>
          <p:cNvSpPr>
            <a:spLocks noGrp="1"/>
          </p:cNvSpPr>
          <p:nvPr>
            <p:ph idx="1"/>
          </p:nvPr>
        </p:nvSpPr>
        <p:spPr/>
        <p:txBody>
          <a:bodyPr/>
          <a:lstStyle/>
          <a:p>
            <a:r>
              <a:rPr lang="en-GB" dirty="0" smtClean="0">
                <a:hlinkClick r:id="rId2"/>
              </a:rPr>
              <a:t>Technology </a:t>
            </a:r>
            <a:r>
              <a:rPr lang="en-GB" dirty="0">
                <a:hlinkClick r:id="rId2"/>
              </a:rPr>
              <a:t>is threatening our basic social norms.</a:t>
            </a:r>
            <a:endParaRPr lang="en-GB" dirty="0"/>
          </a:p>
          <a:p>
            <a:r>
              <a:rPr lang="en-GB" dirty="0" smtClean="0">
                <a:hlinkClick r:id="rId3"/>
              </a:rPr>
              <a:t>Teens</a:t>
            </a:r>
            <a:r>
              <a:rPr lang="en-GB" dirty="0">
                <a:hlinkClick r:id="rId3"/>
              </a:rPr>
              <a:t>’ Social Media Habits and Experiences</a:t>
            </a:r>
            <a:endParaRPr lang="en-GB" dirty="0"/>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20</a:t>
            </a:fld>
            <a:endParaRPr lang="en-GB"/>
          </a:p>
        </p:txBody>
      </p:sp>
    </p:spTree>
    <p:extLst>
      <p:ext uri="{BB962C8B-B14F-4D97-AF65-F5344CB8AC3E}">
        <p14:creationId xmlns:p14="http://schemas.microsoft.com/office/powerpoint/2010/main" val="18992736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a:t>
            </a:r>
            <a:endParaRPr lang="en-GB" dirty="0"/>
          </a:p>
        </p:txBody>
      </p:sp>
      <p:sp>
        <p:nvSpPr>
          <p:cNvPr id="3" name="Content Placeholder 2"/>
          <p:cNvSpPr>
            <a:spLocks noGrp="1"/>
          </p:cNvSpPr>
          <p:nvPr>
            <p:ph idx="1"/>
          </p:nvPr>
        </p:nvSpPr>
        <p:spPr/>
        <p:txBody>
          <a:bodyPr>
            <a:noAutofit/>
          </a:bodyPr>
          <a:lstStyle/>
          <a:p>
            <a:r>
              <a:rPr lang="en-GB" sz="2800" dirty="0" smtClean="0"/>
              <a:t>Value</a:t>
            </a:r>
          </a:p>
          <a:p>
            <a:pPr lvl="1"/>
            <a:r>
              <a:rPr lang="en-GB" dirty="0" smtClean="0"/>
              <a:t>If your website has no perceived value for the customer the will go elsewhere.</a:t>
            </a:r>
          </a:p>
          <a:p>
            <a:pPr lvl="1"/>
            <a:r>
              <a:rPr lang="en-GB" dirty="0" smtClean="0"/>
              <a:t>Bad PR</a:t>
            </a:r>
          </a:p>
          <a:p>
            <a:pPr lvl="1"/>
            <a:r>
              <a:rPr lang="en-GB" dirty="0" smtClean="0">
                <a:hlinkClick r:id="rId2"/>
              </a:rPr>
              <a:t>United Airlines</a:t>
            </a:r>
          </a:p>
          <a:p>
            <a:pPr lvl="1"/>
            <a:r>
              <a:rPr lang="en-GB" dirty="0" smtClean="0">
                <a:hlinkClick r:id="rId3"/>
              </a:rPr>
              <a:t>Volkswagen</a:t>
            </a:r>
            <a:endParaRPr lang="en-GB" dirty="0" smtClean="0"/>
          </a:p>
          <a:p>
            <a:r>
              <a:rPr lang="en-GB" sz="2800" dirty="0" smtClean="0"/>
              <a:t>Why do companies have to be </a:t>
            </a:r>
            <a:r>
              <a:rPr lang="en-GB" sz="2800" dirty="0" err="1" smtClean="0"/>
              <a:t>moe</a:t>
            </a:r>
            <a:r>
              <a:rPr lang="en-GB" sz="2800" dirty="0" smtClean="0"/>
              <a:t> careful than ever?</a:t>
            </a:r>
            <a:endParaRPr lang="en-GB" sz="2800"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21</a:t>
            </a:fld>
            <a:endParaRPr lang="en-GB"/>
          </a:p>
        </p:txBody>
      </p:sp>
    </p:spTree>
    <p:extLst>
      <p:ext uri="{BB962C8B-B14F-4D97-AF65-F5344CB8AC3E}">
        <p14:creationId xmlns:p14="http://schemas.microsoft.com/office/powerpoint/2010/main" val="38186141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Governance</a:t>
            </a:r>
            <a:endParaRPr lang="en-GB" dirty="0"/>
          </a:p>
        </p:txBody>
      </p:sp>
      <p:sp>
        <p:nvSpPr>
          <p:cNvPr id="3" name="Content Placeholder 2"/>
          <p:cNvSpPr>
            <a:spLocks noGrp="1"/>
          </p:cNvSpPr>
          <p:nvPr>
            <p:ph idx="1"/>
          </p:nvPr>
        </p:nvSpPr>
        <p:spPr/>
        <p:txBody>
          <a:bodyPr/>
          <a:lstStyle/>
          <a:p>
            <a:r>
              <a:rPr lang="en-GB" dirty="0" smtClean="0">
                <a:hlinkClick r:id="rId2"/>
              </a:rPr>
              <a:t>What is Internet governance</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22</a:t>
            </a:fld>
            <a:endParaRPr lang="en-GB"/>
          </a:p>
        </p:txBody>
      </p:sp>
    </p:spTree>
    <p:extLst>
      <p:ext uri="{BB962C8B-B14F-4D97-AF65-F5344CB8AC3E}">
        <p14:creationId xmlns:p14="http://schemas.microsoft.com/office/powerpoint/2010/main" val="8274252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F38602B-0276-E841-95CB-62A40609AA4C}"/>
              </a:ext>
            </a:extLst>
          </p:cNvPr>
          <p:cNvSpPr>
            <a:spLocks noGrp="1"/>
          </p:cNvSpPr>
          <p:nvPr>
            <p:ph type="title"/>
          </p:nvPr>
        </p:nvSpPr>
        <p:spPr/>
        <p:txBody>
          <a:bodyPr/>
          <a:lstStyle/>
          <a:p>
            <a:r>
              <a:rPr lang="en-US" dirty="0" err="1"/>
              <a:t>Duckduckgo</a:t>
            </a:r>
            <a:endParaRPr lang="en-US" dirty="0"/>
          </a:p>
        </p:txBody>
      </p:sp>
      <p:sp>
        <p:nvSpPr>
          <p:cNvPr id="3" name="Content Placeholder 2">
            <a:extLst>
              <a:ext uri="{FF2B5EF4-FFF2-40B4-BE49-F238E27FC236}">
                <a16:creationId xmlns="" xmlns:a16="http://schemas.microsoft.com/office/drawing/2014/main" id="{2766C3C5-FAA8-E040-B23D-03F6680C7CB4}"/>
              </a:ext>
            </a:extLst>
          </p:cNvPr>
          <p:cNvSpPr>
            <a:spLocks noGrp="1"/>
          </p:cNvSpPr>
          <p:nvPr>
            <p:ph idx="1"/>
          </p:nvPr>
        </p:nvSpPr>
        <p:spPr/>
        <p:txBody>
          <a:bodyPr/>
          <a:lstStyle/>
          <a:p>
            <a:r>
              <a:rPr lang="en-US" dirty="0">
                <a:hlinkClick r:id="rId2"/>
              </a:rPr>
              <a:t>https://www.wired.co.uk/article/duckduckgo-anonymous-privacy</a:t>
            </a:r>
            <a:endParaRPr lang="en-US" dirty="0"/>
          </a:p>
          <a:p>
            <a:endParaRPr lang="en-US" dirty="0"/>
          </a:p>
        </p:txBody>
      </p:sp>
      <p:sp>
        <p:nvSpPr>
          <p:cNvPr id="4" name="Slide Number Placeholder 3">
            <a:extLst>
              <a:ext uri="{FF2B5EF4-FFF2-40B4-BE49-F238E27FC236}">
                <a16:creationId xmlns="" xmlns:a16="http://schemas.microsoft.com/office/drawing/2014/main" id="{16FA77CC-FA01-2846-9016-C08CF31121F7}"/>
              </a:ext>
            </a:extLst>
          </p:cNvPr>
          <p:cNvSpPr>
            <a:spLocks noGrp="1"/>
          </p:cNvSpPr>
          <p:nvPr>
            <p:ph type="sldNum" sz="quarter" idx="12"/>
          </p:nvPr>
        </p:nvSpPr>
        <p:spPr/>
        <p:txBody>
          <a:bodyPr/>
          <a:lstStyle/>
          <a:p>
            <a:pPr>
              <a:defRPr/>
            </a:pPr>
            <a:fld id="{198FFD23-A562-4633-A2B6-B3E5DF7E1AF8}" type="slidenum">
              <a:rPr lang="en-GB" smtClean="0"/>
              <a:pPr>
                <a:defRPr/>
              </a:pPr>
              <a:t>23</a:t>
            </a:fld>
            <a:endParaRPr lang="en-GB"/>
          </a:p>
        </p:txBody>
      </p:sp>
    </p:spTree>
    <p:extLst>
      <p:ext uri="{BB962C8B-B14F-4D97-AF65-F5344CB8AC3E}">
        <p14:creationId xmlns:p14="http://schemas.microsoft.com/office/powerpoint/2010/main" val="5118439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Employee Experience</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cdn2.hubspot.net/hub/393083/file-1980834128-pdf/Downloads/portal-solutions-whitepaper-beyond-the-intranet-enabling-a-digital-workplace.pdf?t=1415388829245</a:t>
            </a:r>
            <a:endParaRPr lang="en-GB" dirty="0" smtClean="0"/>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24</a:t>
            </a:fld>
            <a:endParaRPr lang="en-GB"/>
          </a:p>
        </p:txBody>
      </p:sp>
    </p:spTree>
    <p:extLst>
      <p:ext uri="{BB962C8B-B14F-4D97-AF65-F5344CB8AC3E}">
        <p14:creationId xmlns:p14="http://schemas.microsoft.com/office/powerpoint/2010/main" val="39375664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Benchmarking Digital Workplace</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www.digitalworkplacegroup.com/wp-content/downloads/dwg-free/DWG-Intranet-to-Digital-Workplace-Evolution-Free-Report.pdf</a:t>
            </a:r>
            <a:endParaRPr lang="en-GB" dirty="0" smtClean="0"/>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25</a:t>
            </a:fld>
            <a:endParaRPr lang="en-GB"/>
          </a:p>
        </p:txBody>
      </p:sp>
    </p:spTree>
    <p:extLst>
      <p:ext uri="{BB962C8B-B14F-4D97-AF65-F5344CB8AC3E}">
        <p14:creationId xmlns:p14="http://schemas.microsoft.com/office/powerpoint/2010/main" val="18817491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8FD012D-7E09-224B-8409-1DC837D85F4F}"/>
              </a:ext>
            </a:extLst>
          </p:cNvPr>
          <p:cNvSpPr>
            <a:spLocks noGrp="1"/>
          </p:cNvSpPr>
          <p:nvPr>
            <p:ph type="title"/>
          </p:nvPr>
        </p:nvSpPr>
        <p:spPr/>
        <p:txBody>
          <a:bodyPr/>
          <a:lstStyle/>
          <a:p>
            <a:r>
              <a:rPr lang="en-US" dirty="0" smtClean="0"/>
              <a:t>Reflective writing in your blog</a:t>
            </a:r>
            <a:endParaRPr lang="en-US" dirty="0"/>
          </a:p>
        </p:txBody>
      </p:sp>
      <p:sp>
        <p:nvSpPr>
          <p:cNvPr id="3" name="Content Placeholder 2">
            <a:extLst>
              <a:ext uri="{FF2B5EF4-FFF2-40B4-BE49-F238E27FC236}">
                <a16:creationId xmlns="" xmlns:a16="http://schemas.microsoft.com/office/drawing/2014/main" id="{FB803C20-9460-B44F-9066-3300DC00DA59}"/>
              </a:ext>
            </a:extLst>
          </p:cNvPr>
          <p:cNvSpPr>
            <a:spLocks noGrp="1"/>
          </p:cNvSpPr>
          <p:nvPr>
            <p:ph idx="1"/>
          </p:nvPr>
        </p:nvSpPr>
        <p:spPr/>
        <p:txBody>
          <a:bodyPr/>
          <a:lstStyle/>
          <a:p>
            <a:r>
              <a:rPr lang="en-US" dirty="0">
                <a:hlinkClick r:id="rId2"/>
              </a:rPr>
              <a:t>https://</a:t>
            </a:r>
            <a:r>
              <a:rPr lang="en-US" dirty="0" smtClean="0">
                <a:hlinkClick r:id="rId2"/>
              </a:rPr>
              <a:t>www.nottingham.ac.uk/studyingeffectively/writing/writingtasks/reflective.aspx</a:t>
            </a:r>
            <a:endParaRPr lang="en-US" dirty="0" smtClean="0"/>
          </a:p>
          <a:p>
            <a:endParaRPr lang="en-US" dirty="0"/>
          </a:p>
          <a:p>
            <a:r>
              <a:rPr lang="en-US" dirty="0">
                <a:hlinkClick r:id="rId3"/>
              </a:rPr>
              <a:t>https://</a:t>
            </a:r>
            <a:r>
              <a:rPr lang="en-US" dirty="0" smtClean="0">
                <a:hlinkClick r:id="rId3"/>
              </a:rPr>
              <a:t>learn.solent.ac.uk/mod/book/tool/print/index.php?id=2732#ch1101</a:t>
            </a:r>
            <a:endParaRPr lang="en-US" dirty="0" smtClean="0"/>
          </a:p>
          <a:p>
            <a:endParaRPr lang="en-US" dirty="0"/>
          </a:p>
        </p:txBody>
      </p:sp>
      <p:sp>
        <p:nvSpPr>
          <p:cNvPr id="4" name="Slide Number Placeholder 3">
            <a:extLst>
              <a:ext uri="{FF2B5EF4-FFF2-40B4-BE49-F238E27FC236}">
                <a16:creationId xmlns="" xmlns:a16="http://schemas.microsoft.com/office/drawing/2014/main" id="{EAE5A8C6-1D26-2340-B4FF-6DB69554FEB9}"/>
              </a:ext>
            </a:extLst>
          </p:cNvPr>
          <p:cNvSpPr>
            <a:spLocks noGrp="1"/>
          </p:cNvSpPr>
          <p:nvPr>
            <p:ph type="sldNum" sz="quarter" idx="12"/>
          </p:nvPr>
        </p:nvSpPr>
        <p:spPr/>
        <p:txBody>
          <a:bodyPr/>
          <a:lstStyle/>
          <a:p>
            <a:pPr>
              <a:defRPr/>
            </a:pPr>
            <a:fld id="{198FFD23-A562-4633-A2B6-B3E5DF7E1AF8}" type="slidenum">
              <a:rPr lang="en-GB" smtClean="0"/>
              <a:pPr>
                <a:defRPr/>
              </a:pPr>
              <a:t>26</a:t>
            </a:fld>
            <a:endParaRPr lang="en-GB"/>
          </a:p>
        </p:txBody>
      </p:sp>
    </p:spTree>
    <p:extLst>
      <p:ext uri="{BB962C8B-B14F-4D97-AF65-F5344CB8AC3E}">
        <p14:creationId xmlns:p14="http://schemas.microsoft.com/office/powerpoint/2010/main" val="16819753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take-away from previous slide</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When </a:t>
            </a:r>
            <a:r>
              <a:rPr lang="en-GB" dirty="0"/>
              <a:t>you write reflectively, use the</a:t>
            </a:r>
            <a:r>
              <a:rPr lang="en-GB" b="1" dirty="0"/>
              <a:t> three W's</a:t>
            </a:r>
            <a:r>
              <a:rPr lang="en-GB" dirty="0"/>
              <a:t>:</a:t>
            </a:r>
          </a:p>
          <a:p>
            <a:pPr lvl="1"/>
            <a:r>
              <a:rPr lang="en-GB" b="1" dirty="0"/>
              <a:t>What? (description)</a:t>
            </a:r>
            <a:endParaRPr lang="en-GB" dirty="0"/>
          </a:p>
          <a:p>
            <a:pPr lvl="2"/>
            <a:r>
              <a:rPr lang="en-GB" dirty="0"/>
              <a:t>What happened?</a:t>
            </a:r>
            <a:br>
              <a:rPr lang="en-GB" dirty="0"/>
            </a:br>
            <a:r>
              <a:rPr lang="en-GB" dirty="0"/>
              <a:t>Who was involved?</a:t>
            </a:r>
          </a:p>
          <a:p>
            <a:pPr lvl="1"/>
            <a:r>
              <a:rPr lang="en-GB" b="1" dirty="0"/>
              <a:t>So what? (interpretation)</a:t>
            </a:r>
            <a:endParaRPr lang="en-GB" dirty="0"/>
          </a:p>
          <a:p>
            <a:pPr lvl="2"/>
            <a:r>
              <a:rPr lang="en-GB" dirty="0"/>
              <a:t>What is most important/interesting/relevant/ useful aspect of the event/idea/situation?</a:t>
            </a:r>
            <a:br>
              <a:rPr lang="en-GB" dirty="0"/>
            </a:br>
            <a:r>
              <a:rPr lang="en-GB" dirty="0"/>
              <a:t>How can it be explained?</a:t>
            </a:r>
            <a:br>
              <a:rPr lang="en-GB" dirty="0"/>
            </a:br>
            <a:r>
              <a:rPr lang="en-GB" dirty="0"/>
              <a:t>How is it similar to/different from others?</a:t>
            </a:r>
          </a:p>
          <a:p>
            <a:pPr lvl="1"/>
            <a:r>
              <a:rPr lang="en-GB" b="1" dirty="0"/>
              <a:t>What next? (outcome)</a:t>
            </a:r>
            <a:endParaRPr lang="en-GB" dirty="0"/>
          </a:p>
          <a:p>
            <a:pPr lvl="2"/>
            <a:r>
              <a:rPr lang="en-GB" dirty="0"/>
              <a:t>What have I learned?</a:t>
            </a:r>
            <a:br>
              <a:rPr lang="en-GB" dirty="0"/>
            </a:br>
            <a:r>
              <a:rPr lang="en-GB" dirty="0"/>
              <a:t>How can it be applied in the future?</a:t>
            </a:r>
            <a:br>
              <a:rPr lang="en-GB" dirty="0"/>
            </a:br>
            <a:endParaRPr lang="en-GB" dirty="0"/>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27</a:t>
            </a:fld>
            <a:endParaRPr lang="en-GB"/>
          </a:p>
        </p:txBody>
      </p:sp>
    </p:spTree>
    <p:extLst>
      <p:ext uri="{BB962C8B-B14F-4D97-AF65-F5344CB8AC3E}">
        <p14:creationId xmlns:p14="http://schemas.microsoft.com/office/powerpoint/2010/main" val="26128188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8D18D3E-1E8E-B347-B3CC-E0A675ACC55B}"/>
              </a:ext>
            </a:extLst>
          </p:cNvPr>
          <p:cNvSpPr>
            <a:spLocks noGrp="1"/>
          </p:cNvSpPr>
          <p:nvPr>
            <p:ph type="title"/>
          </p:nvPr>
        </p:nvSpPr>
        <p:spPr/>
        <p:txBody>
          <a:bodyPr/>
          <a:lstStyle/>
          <a:p>
            <a:r>
              <a:rPr lang="en-US" dirty="0" smtClean="0"/>
              <a:t>Reflective  v academic writing</a:t>
            </a:r>
            <a:endParaRPr lang="en-US" dirty="0"/>
          </a:p>
        </p:txBody>
      </p:sp>
      <p:graphicFrame>
        <p:nvGraphicFramePr>
          <p:cNvPr id="5" name="Content Placeholder 4"/>
          <p:cNvGraphicFramePr>
            <a:graphicFrameLocks noGrp="1"/>
          </p:cNvGraphicFramePr>
          <p:nvPr>
            <p:ph idx="1"/>
          </p:nvPr>
        </p:nvGraphicFramePr>
        <p:xfrm>
          <a:off x="457200" y="2461101"/>
          <a:ext cx="8229600" cy="2194560"/>
        </p:xfrm>
        <a:graphic>
          <a:graphicData uri="http://schemas.openxmlformats.org/drawingml/2006/table">
            <a:tbl>
              <a:tblPr/>
              <a:tblGrid>
                <a:gridCol w="4114800"/>
                <a:gridCol w="4114800"/>
              </a:tblGrid>
              <a:tr h="0">
                <a:tc>
                  <a:txBody>
                    <a:bodyPr/>
                    <a:lstStyle/>
                    <a:p>
                      <a:r>
                        <a:rPr lang="en-GB" b="1" dirty="0"/>
                        <a:t>Reflective writing</a:t>
                      </a:r>
                      <a:r>
                        <a:rPr lang="en-GB" dirty="0"/>
                        <a:t> </a:t>
                      </a:r>
                    </a:p>
                  </a:txBody>
                  <a:tcPr anchor="ctr">
                    <a:lnL>
                      <a:noFill/>
                    </a:lnL>
                    <a:lnR>
                      <a:noFill/>
                    </a:lnR>
                    <a:lnT>
                      <a:noFill/>
                    </a:lnT>
                    <a:lnB>
                      <a:noFill/>
                    </a:lnB>
                  </a:tcPr>
                </a:tc>
                <a:tc>
                  <a:txBody>
                    <a:bodyPr/>
                    <a:lstStyle/>
                    <a:p>
                      <a:r>
                        <a:rPr lang="en-GB" b="1"/>
                        <a:t>Academic writing</a:t>
                      </a:r>
                      <a:r>
                        <a:rPr lang="en-GB"/>
                        <a:t> </a:t>
                      </a:r>
                    </a:p>
                  </a:txBody>
                  <a:tcPr anchor="ctr">
                    <a:lnL>
                      <a:noFill/>
                    </a:lnL>
                    <a:lnR>
                      <a:noFill/>
                    </a:lnR>
                    <a:lnT>
                      <a:noFill/>
                    </a:lnT>
                    <a:lnB>
                      <a:noFill/>
                    </a:lnB>
                  </a:tcPr>
                </a:tc>
              </a:tr>
              <a:tr h="0">
                <a:tc>
                  <a:txBody>
                    <a:bodyPr/>
                    <a:lstStyle/>
                    <a:p>
                      <a:r>
                        <a:rPr lang="en-GB"/>
                        <a:t>Personal account</a:t>
                      </a:r>
                    </a:p>
                  </a:txBody>
                  <a:tcPr anchor="ctr">
                    <a:lnL>
                      <a:noFill/>
                    </a:lnL>
                    <a:lnR>
                      <a:noFill/>
                    </a:lnR>
                    <a:lnT>
                      <a:noFill/>
                    </a:lnT>
                    <a:lnB>
                      <a:noFill/>
                    </a:lnB>
                  </a:tcPr>
                </a:tc>
                <a:tc>
                  <a:txBody>
                    <a:bodyPr/>
                    <a:lstStyle/>
                    <a:p>
                      <a:r>
                        <a:rPr lang="en-GB" dirty="0"/>
                        <a:t>Impersonal account</a:t>
                      </a:r>
                    </a:p>
                  </a:txBody>
                  <a:tcPr anchor="ctr">
                    <a:lnL>
                      <a:noFill/>
                    </a:lnL>
                    <a:lnR>
                      <a:noFill/>
                    </a:lnR>
                    <a:lnT>
                      <a:noFill/>
                    </a:lnT>
                    <a:lnB>
                      <a:noFill/>
                    </a:lnB>
                  </a:tcPr>
                </a:tc>
              </a:tr>
              <a:tr h="0">
                <a:tc>
                  <a:txBody>
                    <a:bodyPr/>
                    <a:lstStyle/>
                    <a:p>
                      <a:r>
                        <a:rPr lang="en-GB"/>
                        <a:t>Consider your personal views</a:t>
                      </a:r>
                    </a:p>
                  </a:txBody>
                  <a:tcPr anchor="ctr">
                    <a:lnL>
                      <a:noFill/>
                    </a:lnL>
                    <a:lnR>
                      <a:noFill/>
                    </a:lnR>
                    <a:lnT>
                      <a:noFill/>
                    </a:lnT>
                    <a:lnB>
                      <a:noFill/>
                    </a:lnB>
                  </a:tcPr>
                </a:tc>
                <a:tc>
                  <a:txBody>
                    <a:bodyPr/>
                    <a:lstStyle/>
                    <a:p>
                      <a:r>
                        <a:rPr lang="en-GB"/>
                        <a:t>Consider the views of others</a:t>
                      </a:r>
                    </a:p>
                  </a:txBody>
                  <a:tcPr anchor="ctr">
                    <a:lnL>
                      <a:noFill/>
                    </a:lnL>
                    <a:lnR>
                      <a:noFill/>
                    </a:lnR>
                    <a:lnT>
                      <a:noFill/>
                    </a:lnT>
                    <a:lnB>
                      <a:noFill/>
                    </a:lnB>
                  </a:tcPr>
                </a:tc>
              </a:tr>
              <a:tr h="0">
                <a:tc>
                  <a:txBody>
                    <a:bodyPr/>
                    <a:lstStyle/>
                    <a:p>
                      <a:r>
                        <a:rPr lang="en-GB"/>
                        <a:t>First person</a:t>
                      </a:r>
                    </a:p>
                  </a:txBody>
                  <a:tcPr anchor="ctr">
                    <a:lnL>
                      <a:noFill/>
                    </a:lnL>
                    <a:lnR>
                      <a:noFill/>
                    </a:lnR>
                    <a:lnT>
                      <a:noFill/>
                    </a:lnT>
                    <a:lnB>
                      <a:noFill/>
                    </a:lnB>
                  </a:tcPr>
                </a:tc>
                <a:tc>
                  <a:txBody>
                    <a:bodyPr/>
                    <a:lstStyle/>
                    <a:p>
                      <a:r>
                        <a:rPr lang="en-GB"/>
                        <a:t>Third person</a:t>
                      </a:r>
                    </a:p>
                  </a:txBody>
                  <a:tcPr anchor="ctr">
                    <a:lnL>
                      <a:noFill/>
                    </a:lnL>
                    <a:lnR>
                      <a:noFill/>
                    </a:lnR>
                    <a:lnT>
                      <a:noFill/>
                    </a:lnT>
                    <a:lnB>
                      <a:noFill/>
                    </a:lnB>
                  </a:tcPr>
                </a:tc>
              </a:tr>
              <a:tr h="0">
                <a:tc>
                  <a:txBody>
                    <a:bodyPr/>
                    <a:lstStyle/>
                    <a:p>
                      <a:r>
                        <a:rPr lang="en-GB"/>
                        <a:t>Contemplates</a:t>
                      </a:r>
                    </a:p>
                  </a:txBody>
                  <a:tcPr anchor="ctr">
                    <a:lnL>
                      <a:noFill/>
                    </a:lnL>
                    <a:lnR>
                      <a:noFill/>
                    </a:lnR>
                    <a:lnT>
                      <a:noFill/>
                    </a:lnT>
                    <a:lnB>
                      <a:noFill/>
                    </a:lnB>
                  </a:tcPr>
                </a:tc>
                <a:tc>
                  <a:txBody>
                    <a:bodyPr/>
                    <a:lstStyle/>
                    <a:p>
                      <a:r>
                        <a:rPr lang="en-GB"/>
                        <a:t>Argues and justifies</a:t>
                      </a:r>
                    </a:p>
                  </a:txBody>
                  <a:tcPr anchor="ctr">
                    <a:lnL>
                      <a:noFill/>
                    </a:lnL>
                    <a:lnR>
                      <a:noFill/>
                    </a:lnR>
                    <a:lnT>
                      <a:noFill/>
                    </a:lnT>
                    <a:lnB>
                      <a:noFill/>
                    </a:lnB>
                  </a:tcPr>
                </a:tc>
              </a:tr>
              <a:tr h="0">
                <a:tc>
                  <a:txBody>
                    <a:bodyPr/>
                    <a:lstStyle/>
                    <a:p>
                      <a:r>
                        <a:rPr lang="en-GB"/>
                        <a:t>Finds solutions to problems</a:t>
                      </a:r>
                    </a:p>
                  </a:txBody>
                  <a:tcPr anchor="ctr">
                    <a:lnL>
                      <a:noFill/>
                    </a:lnL>
                    <a:lnR>
                      <a:noFill/>
                    </a:lnR>
                    <a:lnT>
                      <a:noFill/>
                    </a:lnT>
                    <a:lnB>
                      <a:noFill/>
                    </a:lnB>
                  </a:tcPr>
                </a:tc>
                <a:tc>
                  <a:txBody>
                    <a:bodyPr/>
                    <a:lstStyle/>
                    <a:p>
                      <a:r>
                        <a:rPr lang="en-GB" dirty="0"/>
                        <a:t>Compares and contrasts</a:t>
                      </a:r>
                    </a:p>
                  </a:txBody>
                  <a:tcPr anchor="ctr">
                    <a:lnL>
                      <a:noFill/>
                    </a:lnL>
                    <a:lnR>
                      <a:noFill/>
                    </a:lnR>
                    <a:lnT>
                      <a:noFill/>
                    </a:lnT>
                    <a:lnB>
                      <a:noFill/>
                    </a:lnB>
                  </a:tcPr>
                </a:tc>
              </a:tr>
            </a:tbl>
          </a:graphicData>
        </a:graphic>
      </p:graphicFrame>
      <p:sp>
        <p:nvSpPr>
          <p:cNvPr id="4" name="Slide Number Placeholder 3">
            <a:extLst>
              <a:ext uri="{FF2B5EF4-FFF2-40B4-BE49-F238E27FC236}">
                <a16:creationId xmlns="" xmlns:a16="http://schemas.microsoft.com/office/drawing/2014/main" id="{B64174CC-A900-C345-BE71-E47C00AEF47C}"/>
              </a:ext>
            </a:extLst>
          </p:cNvPr>
          <p:cNvSpPr>
            <a:spLocks noGrp="1"/>
          </p:cNvSpPr>
          <p:nvPr>
            <p:ph type="sldNum" sz="quarter" idx="12"/>
          </p:nvPr>
        </p:nvSpPr>
        <p:spPr/>
        <p:txBody>
          <a:bodyPr/>
          <a:lstStyle/>
          <a:p>
            <a:pPr>
              <a:defRPr/>
            </a:pPr>
            <a:fld id="{198FFD23-A562-4633-A2B6-B3E5DF7E1AF8}" type="slidenum">
              <a:rPr lang="en-GB" smtClean="0"/>
              <a:pPr>
                <a:defRPr/>
              </a:pPr>
              <a:t>28</a:t>
            </a:fld>
            <a:endParaRPr lang="en-GB"/>
          </a:p>
        </p:txBody>
      </p:sp>
      <p:sp>
        <p:nvSpPr>
          <p:cNvPr id="6" name="Rectangle 1"/>
          <p:cNvSpPr>
            <a:spLocks noChangeArrowheads="1"/>
          </p:cNvSpPr>
          <p:nvPr/>
        </p:nvSpPr>
        <p:spPr bwMode="auto">
          <a:xfrm>
            <a:off x="5506618" y="2319893"/>
            <a:ext cx="4094582"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rgbClr val="FFFFFF"/>
                </a:solidFill>
                <a:effectLst/>
                <a:latin typeface="Arial" panose="020B0604020202020204" pitchFamily="34" charset="0"/>
              </a:rPr>
              <a:t/>
            </a:r>
            <a:br>
              <a:rPr kumimoji="0" lang="en-US" altLang="en-US" sz="1200" b="0" i="0" u="none" strike="noStrike" cap="none" normalizeH="0" baseline="0" dirty="0" smtClean="0">
                <a:ln>
                  <a:noFill/>
                </a:ln>
                <a:solidFill>
                  <a:srgbClr val="FFFFFF"/>
                </a:solidFill>
                <a:effectLst/>
                <a:latin typeface="Arial" panose="020B0604020202020204" pitchFamily="34" charset="0"/>
              </a:rPr>
            </a:br>
            <a:endParaRPr kumimoji="0" lang="en-US" altLang="en-US" sz="1200" b="0" i="0" u="none" strike="noStrike" cap="none" normalizeH="0" baseline="0" dirty="0" smtClean="0">
              <a:ln>
                <a:noFill/>
              </a:ln>
              <a:solidFill>
                <a:srgbClr val="FFFFFF"/>
              </a:solidFill>
              <a:effectLst/>
              <a:latin typeface="Arial" panose="020B0604020202020204"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rgbClr val="FFFFFF"/>
                </a:solidFill>
                <a:effectLst/>
                <a:latin typeface="Arial" panose="020B0604020202020204" pitchFamily="34" charset="0"/>
              </a:rPr>
              <a:t>Creating a piece of reflective writing is different from other </a:t>
            </a:r>
            <a:r>
              <a:rPr kumimoji="0" lang="en-US" altLang="en-US" sz="1200" b="1" i="0" u="none" strike="noStrike" cap="none" normalizeH="0" baseline="0" dirty="0" smtClean="0">
                <a:ln>
                  <a:noFill/>
                </a:ln>
                <a:solidFill>
                  <a:srgbClr val="FFFFFF"/>
                </a:solidFill>
                <a:effectLst/>
                <a:latin typeface="Arial" panose="020B0604020202020204" pitchFamily="34" charset="0"/>
              </a:rPr>
              <a:t>s</a:t>
            </a:r>
            <a:r>
              <a:rPr kumimoji="0" lang="en-US" altLang="en-US" sz="1200" b="0" i="0" u="none" strike="noStrike" cap="none" normalizeH="0" baseline="0" dirty="0" smtClean="0">
                <a:ln>
                  <a:noFill/>
                </a:ln>
                <a:solidFill>
                  <a:srgbClr val="FFFFFF"/>
                </a:solidFill>
                <a:effectLst/>
                <a:latin typeface="Arial" panose="020B0604020202020204" pitchFamily="34" charset="0"/>
              </a:rPr>
              <a:t>.</a:t>
            </a:r>
          </a:p>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rgbClr val="FFFFFF"/>
                </a:solidFill>
                <a:effectLst/>
                <a:latin typeface="Arial" panose="020B0604020202020204" pitchFamily="34" charset="0"/>
              </a:rPr>
              <a:t>.</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052467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ChangeArrowheads="1"/>
          </p:cNvSpPr>
          <p:nvPr>
            <p:ph type="title"/>
          </p:nvPr>
        </p:nvSpPr>
        <p:spPr/>
        <p:txBody>
          <a:bodyPr/>
          <a:lstStyle/>
          <a:p>
            <a:r>
              <a:rPr lang="en-AU" altLang="en-US" dirty="0" smtClean="0"/>
              <a:t>References</a:t>
            </a:r>
            <a:endParaRPr lang="en-AU" altLang="en-US" dirty="0" smtClean="0"/>
          </a:p>
        </p:txBody>
      </p:sp>
      <p:sp>
        <p:nvSpPr>
          <p:cNvPr id="136195" name="Rectangle 3"/>
          <p:cNvSpPr>
            <a:spLocks noGrp="1" noChangeArrowheads="1"/>
          </p:cNvSpPr>
          <p:nvPr>
            <p:ph type="body" idx="1"/>
          </p:nvPr>
        </p:nvSpPr>
        <p:spPr/>
        <p:txBody>
          <a:bodyPr/>
          <a:lstStyle/>
          <a:p>
            <a:pPr>
              <a:lnSpc>
                <a:spcPct val="90000"/>
              </a:lnSpc>
            </a:pPr>
            <a:r>
              <a:rPr lang="en-AU" altLang="en-US" smtClean="0">
                <a:latin typeface="Helvetica" panose="020B0604020202020204" pitchFamily="34" charset="0"/>
              </a:rPr>
              <a:t>Works by Lawrence Lessig</a:t>
            </a:r>
          </a:p>
          <a:p>
            <a:pPr lvl="3">
              <a:lnSpc>
                <a:spcPct val="90000"/>
              </a:lnSpc>
            </a:pPr>
            <a:r>
              <a:rPr lang="en-AU" altLang="en-US" smtClean="0"/>
              <a:t>Lawrence Lessig 'The Law of the Horse: What Cyberlaw Might Teach' (PDF only) (1999) 113 </a:t>
            </a:r>
            <a:r>
              <a:rPr lang="en-AU" altLang="en-US" i="1" smtClean="0"/>
              <a:t>Harvard Law Review </a:t>
            </a:r>
            <a:r>
              <a:rPr lang="en-AU" altLang="en-US" smtClean="0"/>
              <a:t>501 (drafts were available from 1997)</a:t>
            </a:r>
          </a:p>
          <a:p>
            <a:pPr lvl="3">
              <a:lnSpc>
                <a:spcPct val="90000"/>
              </a:lnSpc>
            </a:pPr>
            <a:r>
              <a:rPr lang="en-AU" altLang="en-US" smtClean="0"/>
              <a:t>Lawrence Lessig </a:t>
            </a:r>
            <a:r>
              <a:rPr lang="en-AU" altLang="en-US" i="1" smtClean="0"/>
              <a:t>Code and Other Laws of Cyberspace</a:t>
            </a:r>
            <a:r>
              <a:rPr lang="en-AU" altLang="en-US" smtClean="0"/>
              <a:t> Basic Books 1999</a:t>
            </a:r>
          </a:p>
          <a:p>
            <a:pPr lvl="3">
              <a:lnSpc>
                <a:spcPct val="90000"/>
              </a:lnSpc>
            </a:pPr>
            <a:r>
              <a:rPr lang="en-AU" altLang="en-US" smtClean="0"/>
              <a:t>Lawrence Lessig 'Cyberspace's Architectural Constitution' (June 2000, Text of lecture at www9, Amsterdam)</a:t>
            </a:r>
          </a:p>
          <a:p>
            <a:pPr lvl="3">
              <a:lnSpc>
                <a:spcPct val="90000"/>
              </a:lnSpc>
            </a:pPr>
            <a:r>
              <a:rPr lang="en-AU" altLang="en-US" smtClean="0"/>
              <a:t>Lawrence Lessig </a:t>
            </a:r>
            <a:r>
              <a:rPr lang="en-AU" altLang="en-US" i="1" smtClean="0"/>
              <a:t>The Future of Ideas: The Fate of the Commons in a Connected World </a:t>
            </a:r>
            <a:r>
              <a:rPr lang="en-AU" altLang="en-US" smtClean="0"/>
              <a:t> Random House, 2001</a:t>
            </a:r>
          </a:p>
          <a:p>
            <a:pPr lvl="3">
              <a:lnSpc>
                <a:spcPct val="90000"/>
              </a:lnSpc>
            </a:pPr>
            <a:r>
              <a:rPr lang="en-AU" altLang="en-US" smtClean="0"/>
              <a:t>See his </a:t>
            </a:r>
            <a:r>
              <a:rPr lang="en-AU" altLang="en-US" smtClean="0">
                <a:hlinkClick r:id="rId3"/>
              </a:rPr>
              <a:t>home page </a:t>
            </a:r>
            <a:r>
              <a:rPr lang="en-AU" altLang="en-US" smtClean="0"/>
              <a:t>for links to these and others</a:t>
            </a:r>
          </a:p>
        </p:txBody>
      </p:sp>
    </p:spTree>
    <p:extLst>
      <p:ext uri="{BB962C8B-B14F-4D97-AF65-F5344CB8AC3E}">
        <p14:creationId xmlns:p14="http://schemas.microsoft.com/office/powerpoint/2010/main" val="971083823"/>
      </p:ext>
    </p:extLst>
  </p:cSld>
  <p:clrMapOvr>
    <a:masterClrMapping/>
  </p:clrMapOvr>
  <p:timing>
    <p:tnLst>
      <p:par>
        <p:cTn id="1" dur="indefinite" restart="never" nodeType="tmRoot"/>
      </p:par>
    </p:tnLst>
  </p:timing>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1">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C45BFA6-55E3-45EA-BA39-EEF01118CB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65184DA-0349-45D2-8DFF-557E329E9070}">
  <ds:schemaRefs>
    <ds:schemaRef ds:uri="http://schemas.microsoft.com/office/2006/metadata/properties"/>
    <ds:schemaRef ds:uri="f66716c4-314f-46c1-b01e-5a44c61897d8"/>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a908d394-d138-480e-87a3-ff44c37f991a"/>
    <ds:schemaRef ds:uri="http://www.w3.org/XML/1998/namespace"/>
    <ds:schemaRef ds:uri="http://purl.org/dc/elements/1.1/"/>
  </ds:schemaRefs>
</ds:datastoreItem>
</file>

<file path=customXml/itemProps3.xml><?xml version="1.0" encoding="utf-8"?>
<ds:datastoreItem xmlns:ds="http://schemas.openxmlformats.org/officeDocument/2006/customXml" ds:itemID="{03A411FC-49E2-4F2C-9E58-F1DF5DCE696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5591</TotalTime>
  <Words>1540</Words>
  <Application>Microsoft Office PowerPoint</Application>
  <PresentationFormat>On-screen Show (4:3)</PresentationFormat>
  <Paragraphs>170</Paragraphs>
  <Slides>29</Slides>
  <Notes>6</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29</vt:i4>
      </vt:variant>
    </vt:vector>
  </HeadingPairs>
  <TitlesOfParts>
    <vt:vector size="40" baseType="lpstr">
      <vt:lpstr>Osaka</vt:lpstr>
      <vt:lpstr>Arial</vt:lpstr>
      <vt:lpstr>Arial Rounded MT Bold</vt:lpstr>
      <vt:lpstr>Calibri</vt:lpstr>
      <vt:lpstr>Corbel</vt:lpstr>
      <vt:lpstr>Helvetica</vt:lpstr>
      <vt:lpstr>Monotype Sorts</vt:lpstr>
      <vt:lpstr>Myriad Pro</vt:lpstr>
      <vt:lpstr>Times</vt:lpstr>
      <vt:lpstr>Trebuchet MS</vt:lpstr>
      <vt:lpstr>SftWP July 15</vt:lpstr>
      <vt:lpstr> BMBM4004  Introduction to the Digital Workplace Legal and ethics Session 9  </vt:lpstr>
      <vt:lpstr>Next 2 weeks:</vt:lpstr>
      <vt:lpstr>Contents</vt:lpstr>
      <vt:lpstr>PowerPoint Presentation</vt:lpstr>
      <vt:lpstr>Cambridge Analytica</vt:lpstr>
      <vt:lpstr>Google</vt:lpstr>
      <vt:lpstr>Big Data and Analytics</vt:lpstr>
      <vt:lpstr>PowerPoint Presentation</vt:lpstr>
      <vt:lpstr>Ten Leaks </vt:lpstr>
      <vt:lpstr>Two diametrically opposed views of the Internet:</vt:lpstr>
      <vt:lpstr>Continued</vt:lpstr>
      <vt:lpstr>Continued</vt:lpstr>
      <vt:lpstr>PowerPoint Presentation</vt:lpstr>
      <vt:lpstr>PowerPoint Presentation</vt:lpstr>
      <vt:lpstr>PowerPoint Presentation</vt:lpstr>
      <vt:lpstr>PowerPoint Presentation</vt:lpstr>
      <vt:lpstr>Digital Ethics</vt:lpstr>
      <vt:lpstr>Four ways to control behaviour in the real world …..</vt:lpstr>
      <vt:lpstr>Laws</vt:lpstr>
      <vt:lpstr>Social Norms</vt:lpstr>
      <vt:lpstr>Market</vt:lpstr>
      <vt:lpstr>Governance</vt:lpstr>
      <vt:lpstr>Duckduckgo</vt:lpstr>
      <vt:lpstr>The Employee Experience</vt:lpstr>
      <vt:lpstr>Benchmarking Digital Workplace</vt:lpstr>
      <vt:lpstr>Reflective writing in your blog</vt:lpstr>
      <vt:lpstr>Useful take-away from previous slide</vt:lpstr>
      <vt:lpstr>Reflective  v academic writing</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BMSK4003 Workshop 1</dc:title>
  <dc:creator>Sian Harris</dc:creator>
  <cp:lastModifiedBy>Christopher Thomas (IMH)</cp:lastModifiedBy>
  <cp:revision>113</cp:revision>
  <dcterms:modified xsi:type="dcterms:W3CDTF">2019-11-25T12:46:42Z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