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9" r:id="rId5"/>
    <p:sldId id="258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radi.2019.04.002" TargetMode="External"/><Relationship Id="rId3" Type="http://schemas.openxmlformats.org/officeDocument/2006/relationships/hyperlink" Target="https://www.gov.uk/find-licenses/radiographer-registration-all-uk" TargetMode="External"/><Relationship Id="rId7" Type="http://schemas.openxmlformats.org/officeDocument/2006/relationships/hyperlink" Target="https://www.jobs.nhs.uk/candidate/search/results?keyword=Diagnostic%20Radiographer" TargetMode="External"/><Relationship Id="rId2" Type="http://schemas.openxmlformats.org/officeDocument/2006/relationships/hyperlink" Target="https://doi.org/10.1186/s13244-024-01868-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epintothenhs.nhs.uk/careers/diagnostic-radiographer" TargetMode="External"/><Relationship Id="rId5" Type="http://schemas.openxmlformats.org/officeDocument/2006/relationships/hyperlink" Target="https://doi.org/10.1016/j.radi.2025.103218" TargetMode="External"/><Relationship Id="rId4" Type="http://schemas.openxmlformats.org/officeDocument/2006/relationships/hyperlink" Target="https://www.hcpc-uk.org/education/approved-programmes/approved-programmes-resul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77240" y="731520"/>
            <a:ext cx="7680960" cy="4114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9BE1DC"/>
                </a:solidFill>
                <a:latin typeface="Aptos"/>
              </a:defRPr>
            </a:pPr>
            <a:r>
              <a:t>SELF-AWARENESS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417320"/>
            <a:ext cx="768096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3400" b="1">
                <a:solidFill>
                  <a:srgbClr val="FFFFFF"/>
                </a:solidFill>
                <a:latin typeface="Aptos"/>
              </a:defRPr>
            </a:pPr>
            <a:r>
              <a:t>My Career Goal:</a:t>
            </a:r>
            <a:br/>
            <a:r>
              <a:t>Diagnostic Radiographer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152879"/>
            <a:ext cx="7223760" cy="218829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FFFFFF"/>
                </a:solidFill>
                <a:latin typeface="Aptos"/>
              </a:defRPr>
            </a:pPr>
            <a:r>
              <a:rPr sz="2700" dirty="0"/>
              <a:t>Name: </a:t>
            </a:r>
            <a:r>
              <a:rPr lang="en-GB" sz="2700" dirty="0"/>
              <a:t>Zenab Ejaz</a:t>
            </a:r>
            <a:br>
              <a:rPr sz="2700" dirty="0"/>
            </a:br>
            <a:r>
              <a:rPr sz="2700" dirty="0"/>
              <a:t>Student number: </a:t>
            </a:r>
            <a:r>
              <a:rPr lang="en-GB" sz="2700" dirty="0"/>
              <a:t>2527994</a:t>
            </a:r>
            <a:br>
              <a:rPr sz="2700" dirty="0"/>
            </a:br>
            <a:r>
              <a:rPr sz="2700" dirty="0"/>
              <a:t>Module code/title: </a:t>
            </a:r>
            <a:r>
              <a:rPr lang="en-GB" sz="2700" dirty="0"/>
              <a:t>LCHS4009 Professional Development within Health and Social Care</a:t>
            </a:r>
            <a:r>
              <a:rPr sz="2700" dirty="0"/>
              <a:t>  |  Lecturer: </a:t>
            </a:r>
            <a:r>
              <a:rPr lang="en-GB" sz="2700" dirty="0"/>
              <a:t>Khaled </a:t>
            </a:r>
            <a:r>
              <a:rPr lang="en-GB" sz="2700" dirty="0" err="1"/>
              <a:t>Alnababtah</a:t>
            </a:r>
            <a:r>
              <a:rPr lang="en-GB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t>1. What is diagnostic radiography?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The role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4983479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rPr dirty="0"/>
              <a:t>Diagnostic radiographers use imaging equipment, including X-ray, CT and MRI, to create images that help clinicians investigate injuries and disease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Patient care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095685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rPr dirty="0"/>
              <a:t>The role combines technology with direct patient contact. Radiographers explain procedures, position patients safely and work with the wider healthcare team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520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520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666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Why it interests me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041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I want a career where I can help people, communicate with different patients and use technical skills to contribute to their care.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520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520440"/>
            <a:ext cx="82296" cy="196596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666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My personal fit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041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Being caring, patient, hardworking and a good communicator gives me a useful starting point for person-centred practice.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2</a:t>
            </a:r>
            <a:r>
              <a:rPr dirty="0"/>
              <a:t>. Job advert research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24929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rPr lang="en-GB" dirty="0"/>
              <a:t>3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6400800" cy="21945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82296" cy="219456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80744"/>
            <a:ext cx="605332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Rotational Radiographer – Band 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55648"/>
            <a:ext cx="6035040" cy="1618905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rPr dirty="0"/>
              <a:t>Employer: Birmingham Women’s and Children’s NHS Foundation Trust</a:t>
            </a:r>
            <a:br>
              <a:rPr dirty="0"/>
            </a:br>
            <a:r>
              <a:rPr dirty="0"/>
              <a:t>Location: Birmingham Children’s Hospital</a:t>
            </a:r>
            <a:br>
              <a:rPr dirty="0"/>
            </a:br>
            <a:r>
              <a:rPr dirty="0"/>
              <a:t>Salary: £32,073–£39,043 per year</a:t>
            </a:r>
            <a:br>
              <a:rPr dirty="0"/>
            </a:br>
            <a:r>
              <a:rPr dirty="0"/>
              <a:t>Hours: Full-time, 37.5 hours per week</a:t>
            </a:r>
            <a:br>
              <a:rPr dirty="0"/>
            </a:br>
            <a:r>
              <a:rPr dirty="0"/>
              <a:t>Duties include diagnostic imaging, producing high-quality images and prioritizing patient-centered care (Birmingham Women’s and Children’s NHS Foundation Trust, 2026).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0" y="1234440"/>
            <a:ext cx="4206240" cy="21945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315200" y="1234440"/>
            <a:ext cx="82296" cy="21945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516368" y="1380744"/>
            <a:ext cx="3858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Key requirements and details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16368" y="1755648"/>
            <a:ext cx="3840479" cy="15544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HCPC registration required</a:t>
            </a:r>
            <a:br/>
            <a:r>
              <a:t>• Work across diagnostic imaging services</a:t>
            </a:r>
            <a:br/>
            <a:r>
              <a:t>• Focus on safe, high-quality images</a:t>
            </a:r>
            <a:br/>
            <a:r>
              <a:t>• Patient needs and teamwork are central</a:t>
            </a:r>
            <a:br/>
            <a:r>
              <a:t>• Qualified role, not entry-level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680" y="4389120"/>
            <a:ext cx="10607040" cy="32624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800" b="0">
                <a:solidFill>
                  <a:srgbClr val="148287"/>
                </a:solidFill>
                <a:latin typeface="Aptos"/>
              </a:defRPr>
            </a:pPr>
            <a:r>
              <a:rPr lang="en-GB" sz="1400" dirty="0"/>
              <a:t>NHS Jobs UK</a:t>
            </a:r>
            <a:endParaRPr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t>3. Personal SWOT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44068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507492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• Caring and patient</a:t>
            </a:r>
            <a:br/>
            <a:r>
              <a:t>• Hardworking and willing to learn</a:t>
            </a:r>
            <a:br/>
            <a:r>
              <a:t>• Good communication</a:t>
            </a:r>
            <a:br/>
            <a:r>
              <a:t>• Able to reassure and listen to people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WEAKNESSES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600" b="0">
                <a:solidFill>
                  <a:srgbClr val="26303C"/>
                </a:solidFill>
                <a:latin typeface="Aptos"/>
              </a:defRPr>
            </a:pPr>
            <a:r>
              <a:t>• Limited first-hand experience in a hospital or imaging department</a:t>
            </a:r>
            <a:br/>
            <a:r>
              <a:t>• Need to gain further qualifications for course entry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566160"/>
            <a:ext cx="544068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56616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712463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OPPORTUNITIES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087368"/>
            <a:ext cx="507492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t>• Research approved courses and entry routes</a:t>
            </a:r>
            <a:br/>
            <a:r>
              <a:t>• Seek volunteering or relevant work experience</a:t>
            </a:r>
            <a:br/>
            <a:r>
              <a:t>• Learn about NHS imaging services</a:t>
            </a:r>
            <a:br/>
            <a:r>
              <a:t>• Explore degree apprenticeships where available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566160"/>
            <a:ext cx="53492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566160"/>
            <a:ext cx="82296" cy="1965960"/>
          </a:xfrm>
          <a:prstGeom prst="rect">
            <a:avLst/>
          </a:prstGeom>
          <a:solidFill>
            <a:srgbClr val="DDA8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712463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DA847"/>
                </a:solidFill>
                <a:latin typeface="Aptos"/>
              </a:defRPr>
            </a:pPr>
            <a:r>
              <a:t>THREATS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087368"/>
            <a:ext cx="4983479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t>• Competitive course or apprenticeship applications</a:t>
            </a:r>
            <a:br/>
            <a:r>
              <a:t>• Scientific and technical study may be demanding</a:t>
            </a:r>
            <a:br/>
            <a:r>
              <a:t>• Balancing study, work and other commitments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4</a:t>
            </a:r>
            <a:r>
              <a:rPr dirty="0"/>
              <a:t>. Skills and professional requirements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24929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rPr lang="en-GB" dirty="0"/>
              <a:t>5</a:t>
            </a:r>
            <a:endParaRPr dirty="0"/>
          </a:p>
        </p:txBody>
      </p:sp>
      <p:sp>
        <p:nvSpPr>
          <p:cNvPr id="6" name="TextBox 5"/>
          <p:cNvSpPr txBox="1"/>
          <p:nvPr/>
        </p:nvSpPr>
        <p:spPr>
          <a:xfrm>
            <a:off x="731520" y="1280160"/>
            <a:ext cx="5486400" cy="438912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Communication: explain procedures in clear, calm language.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Empathy and patience: help people who may feel worried or uncomfortable.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Attention to detail: follow procedures and check patient information carefully.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Teamwork: cooperate with radiographers, radiologists and other clinicians.</a:t>
            </a:r>
          </a:p>
          <a:p>
            <a:pPr>
              <a:spcAft>
                <a:spcPts val="1200"/>
              </a:spcAft>
              <a:defRPr sz="1700">
                <a:solidFill>
                  <a:srgbClr val="26303C"/>
                </a:solidFill>
                <a:latin typeface="Aptos"/>
              </a:defRPr>
            </a:pPr>
            <a:r>
              <a:t>Technical learning: understand anatomy, imaging technology and radiation safety.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37960" y="1325880"/>
            <a:ext cx="4892040" cy="1874519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537960" y="1325880"/>
            <a:ext cx="82296" cy="1874519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39128" y="1472184"/>
            <a:ext cx="45445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Qualification route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39128" y="1847088"/>
            <a:ext cx="4526279" cy="80329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rPr dirty="0"/>
              <a:t>Usually complete an approved diagnostic radiography degree or eligible degree apprenticeship. Entry requirements vary by provider (NHS, </a:t>
            </a:r>
            <a:r>
              <a:rPr lang="en-GB" dirty="0"/>
              <a:t>2026</a:t>
            </a:r>
            <a:r>
              <a:rPr dirty="0"/>
              <a:t>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537960" y="3520440"/>
            <a:ext cx="4892040" cy="1874519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537960" y="3520440"/>
            <a:ext cx="82296" cy="1874519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39128" y="3666744"/>
            <a:ext cx="45445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Registration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39128" y="4041648"/>
            <a:ext cx="4526279" cy="57246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500" b="0">
                <a:solidFill>
                  <a:srgbClr val="26303C"/>
                </a:solidFill>
                <a:latin typeface="Aptos"/>
              </a:defRPr>
            </a:pPr>
            <a:r>
              <a:rPr dirty="0"/>
              <a:t>To practice using the protected title ‘radiographer’, registration with the HCPC is required (GOV.UK</a:t>
            </a:r>
            <a:r>
              <a:rPr lang="en-GB" dirty="0"/>
              <a:t> 2026</a:t>
            </a:r>
            <a:r>
              <a:rPr dirty="0"/>
              <a:t>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5</a:t>
            </a:r>
            <a:r>
              <a:rPr dirty="0"/>
              <a:t>. Using my strengths to overcome weaknesses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24929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rPr lang="en-GB" dirty="0"/>
              <a:t>6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44068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2011680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148287"/>
                </a:solidFill>
                <a:latin typeface="Aptos"/>
              </a:defRPr>
            </a:pPr>
            <a:r>
              <a:t>Weakness: limited hospital experience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507492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Strength used: communication + caring nature</a:t>
            </a:r>
            <a:br/>
            <a:r>
              <a:t>Action: contact local NHS trusts to ask about volunteering, open days or appropriate work-experience routes. Use communication skills to ask clear questions and learn from staff.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201168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8074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Weakness: further qualifications needed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55648"/>
            <a:ext cx="4983479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Strength used: hardworking + patient</a:t>
            </a:r>
            <a:br/>
            <a:r>
              <a:t>Action: make a checklist of entry requirements for several approved courses, identify any missing subjects/grades and plan realistic study milestones.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4360" y="3611880"/>
            <a:ext cx="544068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94360" y="3611880"/>
            <a:ext cx="82296" cy="2011680"/>
          </a:xfrm>
          <a:prstGeom prst="rect">
            <a:avLst/>
          </a:prstGeom>
          <a:solidFill>
            <a:srgbClr val="3E89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95528" y="3758184"/>
            <a:ext cx="509320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3E8967"/>
                </a:solidFill>
                <a:latin typeface="Aptos"/>
              </a:defRPr>
            </a:pPr>
            <a:r>
              <a:t>Practical example: patient interaction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528" y="4133088"/>
            <a:ext cx="5074920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In a role-play or future placement, practise introducing myself, listening without interrupting and explaining a procedure in simple language. This builds confidence while drawing on my communication skills.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611880"/>
            <a:ext cx="5349240" cy="201168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611880"/>
            <a:ext cx="82296" cy="201168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758184"/>
            <a:ext cx="50017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Evidence behind the approach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4133088"/>
            <a:ext cx="4983479" cy="1371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Patient research highlights that clear explanations and attention to patients’ comfort can improve confidence in radiographers (Patient perceptions of communication with diagnostic radiographers,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lang="en-GB" dirty="0"/>
              <a:t>6</a:t>
            </a:r>
            <a:r>
              <a:rPr dirty="0"/>
              <a:t>. Minimizing threats with a realistic action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24929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rPr lang="en-GB" dirty="0"/>
              <a:t>7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56616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82296" cy="1965960"/>
          </a:xfrm>
          <a:prstGeom prst="rect">
            <a:avLst/>
          </a:prstGeom>
          <a:solidFill>
            <a:srgbClr val="DA6F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80744"/>
            <a:ext cx="321868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A6F5E"/>
                </a:solidFill>
                <a:latin typeface="Aptos"/>
              </a:defRPr>
            </a:pPr>
            <a:r>
              <a:t>Threat: competitive entry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55648"/>
            <a:ext cx="320040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Apply to more than one suitable course.</a:t>
            </a:r>
            <a:br/>
            <a:r>
              <a:t>• Check deadlines early.</a:t>
            </a:r>
            <a:br/>
            <a:r>
              <a:t>• Tailor each application to the course requirements.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15968" y="1234440"/>
            <a:ext cx="356616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15968" y="1234440"/>
            <a:ext cx="82296" cy="1965960"/>
          </a:xfrm>
          <a:prstGeom prst="rect">
            <a:avLst/>
          </a:prstGeom>
          <a:solidFill>
            <a:srgbClr val="4C7EB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17136" y="1380744"/>
            <a:ext cx="321868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4C7EB2"/>
                </a:solidFill>
                <a:latin typeface="Aptos"/>
              </a:defRPr>
            </a:pPr>
            <a:r>
              <a:t>Threat: science content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17136" y="1755648"/>
            <a:ext cx="320040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Review biology and anatomy basics weekly.</a:t>
            </a:r>
            <a:br/>
            <a:r>
              <a:t>• Ask tutors for support early.</a:t>
            </a:r>
            <a:br/>
            <a:r>
              <a:t>• Use short revision sessions and practice questions.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234440"/>
            <a:ext cx="3520440" cy="1965960"/>
          </a:xfrm>
          <a:prstGeom prst="roundRect">
            <a:avLst/>
          </a:prstGeom>
          <a:solidFill>
            <a:srgbClr val="EFF7F7"/>
          </a:solidFill>
          <a:ln>
            <a:solidFill>
              <a:srgbClr val="DA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234440"/>
            <a:ext cx="82296" cy="1965960"/>
          </a:xfrm>
          <a:prstGeom prst="rect">
            <a:avLst/>
          </a:prstGeom>
          <a:solidFill>
            <a:srgbClr val="DDA8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47888" y="1380744"/>
            <a:ext cx="3172968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700" b="1">
                <a:solidFill>
                  <a:srgbClr val="DDA847"/>
                </a:solidFill>
                <a:latin typeface="Aptos"/>
              </a:defRPr>
            </a:pPr>
            <a:r>
              <a:t>Threat: competing demands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47888" y="1755648"/>
            <a:ext cx="3154680" cy="1325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400" b="0">
                <a:solidFill>
                  <a:srgbClr val="26303C"/>
                </a:solidFill>
                <a:latin typeface="Aptos"/>
              </a:defRPr>
            </a:pPr>
            <a:r>
              <a:t>• Use a weekly timetable.</a:t>
            </a:r>
            <a:br/>
            <a:r>
              <a:t>• Break tasks into smaller goals.</a:t>
            </a:r>
            <a:br/>
            <a:r>
              <a:t>• Review progress every Sunday.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3657600"/>
            <a:ext cx="1051560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000" b="1">
                <a:solidFill>
                  <a:srgbClr val="148287"/>
                </a:solidFill>
                <a:latin typeface="Aptos"/>
              </a:defRPr>
            </a:pPr>
            <a:r>
              <a:t>How my strengths help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4160520"/>
            <a:ext cx="10424160" cy="146304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rPr dirty="0"/>
              <a:t>Hardworking: keep to a study plan and complete applications before deadlines.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rPr dirty="0"/>
              <a:t>Patient: accept that gaining qualifications and experience takes time.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rPr dirty="0"/>
              <a:t>Good communicator: seek advice from tutors, admissions teams and healthcare staff.</a:t>
            </a:r>
          </a:p>
          <a:p>
            <a:pPr>
              <a:spcAft>
                <a:spcPts val="500"/>
              </a:spcAft>
              <a:defRPr sz="1500">
                <a:solidFill>
                  <a:srgbClr val="26303C"/>
                </a:solidFill>
                <a:latin typeface="Aptos"/>
              </a:defRPr>
            </a:pPr>
            <a:r>
              <a:rPr dirty="0"/>
              <a:t>Caring: keep the purpose of the career in mind—supporting patients respectfully.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56032"/>
            <a:ext cx="111556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>
                <a:solidFill>
                  <a:srgbClr val="FFFFFF"/>
                </a:solidFill>
              </a:rPr>
              <a:t>7. 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371600"/>
            <a:ext cx="10424160" cy="6400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400" b="1">
                <a:solidFill>
                  <a:srgbClr val="FFFFFF"/>
                </a:solidFill>
                <a:latin typeface="Aptos"/>
              </a:defRPr>
            </a:pPr>
            <a:r>
              <a:rPr dirty="0"/>
              <a:t>Diagnostic radiography fits my interest in helping people and working with technology.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2331720"/>
            <a:ext cx="9966960" cy="237744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Use my caring nature, patience and communication skills to support patients.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Research HCPC-approved courses and identify the qualifications I still need.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Seek appropriate volunteering, open days or work experience to learn about imaging services.</a:t>
            </a:r>
          </a:p>
          <a:p>
            <a:pPr>
              <a:spcAft>
                <a:spcPts val="1400"/>
              </a:spcAft>
              <a:defRPr sz="1800">
                <a:solidFill>
                  <a:srgbClr val="FFFFFF"/>
                </a:solidFill>
                <a:latin typeface="Aptos"/>
              </a:defRPr>
            </a:pPr>
            <a:r>
              <a:t>Build scientific knowledge and use a study plan to manage academic challenges.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257800"/>
            <a:ext cx="9875520" cy="6400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1800" b="1">
                <a:solidFill>
                  <a:srgbClr val="9BE1DC"/>
                </a:solidFill>
                <a:latin typeface="Aptos"/>
              </a:defRPr>
            </a:pPr>
            <a:r>
              <a:t>My goal is to turn my current strengths into professional skills through education, experience and reflection.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8160" y="305806"/>
            <a:ext cx="1115568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>
              <a:defRPr sz="2700" b="1">
                <a:solidFill>
                  <a:srgbClr val="142A4A"/>
                </a:solidFill>
                <a:latin typeface="Aptos"/>
              </a:defRPr>
            </a:pPr>
            <a:r>
              <a:rPr dirty="0"/>
              <a:t>References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566928" y="832104"/>
            <a:ext cx="960120" cy="64008"/>
          </a:xfrm>
          <a:prstGeom prst="rect">
            <a:avLst/>
          </a:prstGeom>
          <a:solidFill>
            <a:srgbClr val="14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510528"/>
            <a:ext cx="457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defRPr sz="900" b="0">
                <a:solidFill>
                  <a:srgbClr val="586777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AEDE6C-6592-36DB-A405-66CB22745D3F}"/>
              </a:ext>
            </a:extLst>
          </p:cNvPr>
          <p:cNvSpPr txBox="1"/>
          <p:nvPr/>
        </p:nvSpPr>
        <p:spPr>
          <a:xfrm>
            <a:off x="188927" y="1027336"/>
            <a:ext cx="1187082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0" i="0" dirty="0" err="1">
                <a:effectLst/>
                <a:latin typeface="Aptos" panose="020B0004020202020204" pitchFamily="34" charset="0"/>
                <a:cs typeface="Arial" panose="020B0604020202020204" pitchFamily="34" charset="0"/>
              </a:rPr>
              <a:t>Beardmore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, C., England, A., </a:t>
            </a:r>
            <a:r>
              <a:rPr lang="en-GB" sz="1500" b="0" i="0" dirty="0" err="1">
                <a:effectLst/>
                <a:latin typeface="Aptos" panose="020B0004020202020204" pitchFamily="34" charset="0"/>
                <a:cs typeface="Arial" panose="020B0604020202020204" pitchFamily="34" charset="0"/>
              </a:rPr>
              <a:t>Cruwys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, C. and </a:t>
            </a:r>
            <a:r>
              <a:rPr lang="en-GB" sz="1500" b="0" i="0" dirty="0" err="1">
                <a:effectLst/>
                <a:latin typeface="Aptos" panose="020B0004020202020204" pitchFamily="34" charset="0"/>
                <a:cs typeface="Arial" panose="020B0604020202020204" pitchFamily="34" charset="0"/>
              </a:rPr>
              <a:t>Carrié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, D. (2024) ‘How can effective communication help radiographers meet the expectations of patients—COMMUNICATION—a joint statement by the ESR &amp; EFRS’, Insights into Imaging, 15, article 300.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2"/>
              </a:rPr>
              <a:t>doi.org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2"/>
              </a:rPr>
              <a:t>/10.1186/s13244-024-01868-5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endParaRPr lang="en-GB" sz="1500" dirty="0"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GOV.UK  ‘Radiographer registration’.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3"/>
              </a:rPr>
              <a:t>https://www.gov.uk/find-licenses/radiographer-registration-all-uk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  (Accessed: 12 October 2026).</a:t>
            </a:r>
          </a:p>
          <a:p>
            <a:br>
              <a:rPr lang="en-GB" sz="150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</a:b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Health and Care Professions Council (HCPC)  ‘Approved programs’.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4"/>
              </a:rPr>
              <a:t>www.hcpc-uk.org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4"/>
              </a:rPr>
              <a:t>/education/approved-programmes/approved-programmes-results/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  (Accessed: 12 October 2026).</a:t>
            </a:r>
          </a:p>
          <a:p>
            <a:br>
              <a:rPr lang="en-GB" sz="150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</a:b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Hughes, V.J., Chapman, H.M. and Ross, T. (2025) ‘Person-entered care in the management of imaging-related anxiety in diagnostic radiography: A scoping review exploring cancer and non-cancer populations’, Radiography, 31(</a:t>
            </a:r>
            <a:r>
              <a:rPr lang="en-GB" sz="1500" b="0" i="0" dirty="0" err="1">
                <a:effectLst/>
                <a:latin typeface="Aptos" panose="020B0004020202020204" pitchFamily="34" charset="0"/>
                <a:cs typeface="Arial" panose="020B0604020202020204" pitchFamily="34" charset="0"/>
              </a:rPr>
              <a:t>Suppl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. 2), 103218.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5"/>
              </a:rPr>
              <a:t>doi.org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5"/>
              </a:rPr>
              <a:t>/10.1016/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5"/>
              </a:rPr>
              <a:t>j.radi.2025.103218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  (Accessed: 12 October 2026).</a:t>
            </a:r>
          </a:p>
          <a:p>
            <a:br>
              <a:rPr lang="en-GB" sz="150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</a:b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NHS (2026) ‘Diagnostic radiographer’. Step into the NHS.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6"/>
              </a:rPr>
              <a:t>https://www.stepintothenhs.nhs.uk/careers/diagnostic-radiographer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br>
              <a:rPr lang="en-GB" sz="150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</a:b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NHS Jobs (2026) ‘Search for diagnostic radiographer vacancies’.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7"/>
              </a:rPr>
              <a:t>www.jobs.nhs.uk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7"/>
              </a:rPr>
              <a:t>/candidate/search/results?keyword=Diagnostic%20Radiographer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  (Accessed: 12 October 2026). </a:t>
            </a:r>
          </a:p>
          <a:p>
            <a:endParaRPr lang="en-GB" sz="1500" dirty="0"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‘Patient perceptions of communication with diagnostic radiographers’ (2019) Radiography, 25(4), pp. 333–338.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8"/>
              </a:rPr>
              <a:t>doi.org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  <a:hlinkClick r:id="rId8"/>
              </a:rPr>
              <a:t>/10.1016/</a:t>
            </a:r>
            <a:r>
              <a:rPr lang="en-GB" sz="1500" b="0" i="0" u="sng" dirty="0" err="1">
                <a:effectLst/>
                <a:latin typeface="Aptos" panose="020B0004020202020204" pitchFamily="34" charset="0"/>
                <a:cs typeface="Arial" panose="020B0604020202020204" pitchFamily="34" charset="0"/>
                <a:hlinkClick r:id="rId8"/>
              </a:rPr>
              <a:t>j.radi.2019.04.002</a:t>
            </a:r>
            <a:r>
              <a:rPr lang="en-GB" sz="1500" b="0" i="0" u="sng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dirty="0">
                <a:effectLst/>
                <a:latin typeface="Aptos" panose="020B0004020202020204" pitchFamily="34" charset="0"/>
                <a:cs typeface="Arial" panose="020B0604020202020204" pitchFamily="34" charset="0"/>
              </a:rPr>
              <a:t>  (Accessed: 12 October 2026).</a:t>
            </a:r>
            <a:endParaRPr lang="en-GB" sz="1500" dirty="0"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Zenab Ejaz (2527994)</cp:lastModifiedBy>
  <cp:revision>2</cp:revision>
  <dcterms:created xsi:type="dcterms:W3CDTF">2013-01-27T09:14:16Z</dcterms:created>
  <dcterms:modified xsi:type="dcterms:W3CDTF">2026-10-18T22:43:26Z</dcterms:modified>
  <cp:category/>
</cp:coreProperties>
</file>