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87" r:id="rId14"/>
    <p:sldId id="288" r:id="rId15"/>
    <p:sldId id="289" r:id="rId16"/>
    <p:sldId id="290" r:id="rId17"/>
    <p:sldId id="291" r:id="rId18"/>
    <p:sldId id="292"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544232-6529-4374-848A-75CC31121F16}" type="doc">
      <dgm:prSet loTypeId="urn:microsoft.com/office/officeart/2005/8/layout/radial3" loCatId="relationship" qsTypeId="urn:microsoft.com/office/officeart/2005/8/quickstyle/simple1" qsCatId="simple" csTypeId="urn:microsoft.com/office/officeart/2005/8/colors/colorful1" csCatId="colorful" phldr="1"/>
      <dgm:spPr/>
      <dgm:t>
        <a:bodyPr/>
        <a:lstStyle/>
        <a:p>
          <a:endParaRPr lang="en-GB"/>
        </a:p>
      </dgm:t>
    </dgm:pt>
    <dgm:pt modelId="{54CD55AC-C2FD-4D30-9271-1CCADA35D702}">
      <dgm:prSet phldrT="[Text]" custT="1"/>
      <dgm:spPr/>
      <dgm:t>
        <a:bodyPr/>
        <a:lstStyle/>
        <a:p>
          <a:endParaRPr lang="en-GB" sz="1800" dirty="0"/>
        </a:p>
      </dgm:t>
    </dgm:pt>
    <dgm:pt modelId="{0304D313-AC95-4A74-9184-51C264656519}" type="parTrans" cxnId="{E4D8019D-BBF5-4B42-97CD-60C0D64099B0}">
      <dgm:prSet/>
      <dgm:spPr/>
      <dgm:t>
        <a:bodyPr/>
        <a:lstStyle/>
        <a:p>
          <a:endParaRPr lang="en-GB"/>
        </a:p>
      </dgm:t>
    </dgm:pt>
    <dgm:pt modelId="{1FF4654E-3AD2-428E-9663-DB1C7C6A05A9}" type="sibTrans" cxnId="{E4D8019D-BBF5-4B42-97CD-60C0D64099B0}">
      <dgm:prSet/>
      <dgm:spPr/>
      <dgm:t>
        <a:bodyPr/>
        <a:lstStyle/>
        <a:p>
          <a:endParaRPr lang="en-GB"/>
        </a:p>
      </dgm:t>
    </dgm:pt>
    <dgm:pt modelId="{425A3777-1FD6-4B25-A944-98B1231CD24C}">
      <dgm:prSet phldrT="[Text]"/>
      <dgm:spPr/>
      <dgm:t>
        <a:bodyPr/>
        <a:lstStyle/>
        <a:p>
          <a:r>
            <a:rPr lang="en-GB" dirty="0"/>
            <a:t>Family</a:t>
          </a:r>
        </a:p>
      </dgm:t>
    </dgm:pt>
    <dgm:pt modelId="{B91CC09B-DB17-4BBA-9523-77578006D372}" type="parTrans" cxnId="{AECEBDB5-7D99-430A-A1C6-AA0506515DA5}">
      <dgm:prSet/>
      <dgm:spPr/>
      <dgm:t>
        <a:bodyPr/>
        <a:lstStyle/>
        <a:p>
          <a:endParaRPr lang="en-GB"/>
        </a:p>
      </dgm:t>
    </dgm:pt>
    <dgm:pt modelId="{B28E6288-D979-43D1-8F37-19DA9BBC1A41}" type="sibTrans" cxnId="{AECEBDB5-7D99-430A-A1C6-AA0506515DA5}">
      <dgm:prSet/>
      <dgm:spPr/>
      <dgm:t>
        <a:bodyPr/>
        <a:lstStyle/>
        <a:p>
          <a:endParaRPr lang="en-GB"/>
        </a:p>
      </dgm:t>
    </dgm:pt>
    <dgm:pt modelId="{39091BAF-8593-4494-B293-53EBCC454097}">
      <dgm:prSet phldrT="[Text]"/>
      <dgm:spPr/>
      <dgm:t>
        <a:bodyPr/>
        <a:lstStyle/>
        <a:p>
          <a:r>
            <a:rPr lang="en-GB" dirty="0"/>
            <a:t>Religion</a:t>
          </a:r>
        </a:p>
      </dgm:t>
    </dgm:pt>
    <dgm:pt modelId="{7E7374F9-660D-4939-AF3C-35F91B0E88FA}" type="parTrans" cxnId="{46E16BAE-375C-4CE5-9610-37202DC94DEC}">
      <dgm:prSet/>
      <dgm:spPr/>
      <dgm:t>
        <a:bodyPr/>
        <a:lstStyle/>
        <a:p>
          <a:endParaRPr lang="en-GB"/>
        </a:p>
      </dgm:t>
    </dgm:pt>
    <dgm:pt modelId="{56302412-2602-49A6-8A5A-5B30C1169D6E}" type="sibTrans" cxnId="{46E16BAE-375C-4CE5-9610-37202DC94DEC}">
      <dgm:prSet/>
      <dgm:spPr/>
      <dgm:t>
        <a:bodyPr/>
        <a:lstStyle/>
        <a:p>
          <a:endParaRPr lang="en-GB"/>
        </a:p>
      </dgm:t>
    </dgm:pt>
    <dgm:pt modelId="{556F0A1A-621D-4E84-920E-4D55D201FE3B}">
      <dgm:prSet phldrT="[Text]"/>
      <dgm:spPr/>
      <dgm:t>
        <a:bodyPr/>
        <a:lstStyle/>
        <a:p>
          <a:r>
            <a:rPr lang="en-GB" dirty="0"/>
            <a:t>Peer Group</a:t>
          </a:r>
        </a:p>
      </dgm:t>
    </dgm:pt>
    <dgm:pt modelId="{08EC3ECD-734F-4B93-B1FD-75FBC775772A}" type="parTrans" cxnId="{FB5894D7-8D48-4504-A0FB-3FCC817784FC}">
      <dgm:prSet/>
      <dgm:spPr/>
      <dgm:t>
        <a:bodyPr/>
        <a:lstStyle/>
        <a:p>
          <a:endParaRPr lang="en-GB"/>
        </a:p>
      </dgm:t>
    </dgm:pt>
    <dgm:pt modelId="{3B3EC874-705E-4E2B-8896-1DFD0F134575}" type="sibTrans" cxnId="{FB5894D7-8D48-4504-A0FB-3FCC817784FC}">
      <dgm:prSet/>
      <dgm:spPr/>
      <dgm:t>
        <a:bodyPr/>
        <a:lstStyle/>
        <a:p>
          <a:endParaRPr lang="en-GB"/>
        </a:p>
      </dgm:t>
    </dgm:pt>
    <dgm:pt modelId="{9FFE2F80-5433-4F81-9D82-90D57E5AFEAC}">
      <dgm:prSet phldrT="[Text]"/>
      <dgm:spPr/>
      <dgm:t>
        <a:bodyPr/>
        <a:lstStyle/>
        <a:p>
          <a:r>
            <a:rPr lang="en-GB" dirty="0"/>
            <a:t>Education</a:t>
          </a:r>
        </a:p>
      </dgm:t>
    </dgm:pt>
    <dgm:pt modelId="{24A8953E-638C-4CB6-9D3E-C03C2CFAADF2}" type="parTrans" cxnId="{2B3B7719-D021-4E93-80D9-E9819E3354F5}">
      <dgm:prSet/>
      <dgm:spPr/>
      <dgm:t>
        <a:bodyPr/>
        <a:lstStyle/>
        <a:p>
          <a:endParaRPr lang="en-GB"/>
        </a:p>
      </dgm:t>
    </dgm:pt>
    <dgm:pt modelId="{F84E8840-45AD-45EB-A381-383CAAA87DAE}" type="sibTrans" cxnId="{2B3B7719-D021-4E93-80D9-E9819E3354F5}">
      <dgm:prSet/>
      <dgm:spPr/>
      <dgm:t>
        <a:bodyPr/>
        <a:lstStyle/>
        <a:p>
          <a:endParaRPr lang="en-GB"/>
        </a:p>
      </dgm:t>
    </dgm:pt>
    <dgm:pt modelId="{64986F78-2000-4064-BC82-60CFC4FC91D5}">
      <dgm:prSet phldrT="[Text]"/>
      <dgm:spPr/>
      <dgm:t>
        <a:bodyPr/>
        <a:lstStyle/>
        <a:p>
          <a:r>
            <a:rPr lang="en-GB" dirty="0"/>
            <a:t>Charities</a:t>
          </a:r>
        </a:p>
      </dgm:t>
    </dgm:pt>
    <dgm:pt modelId="{745A0D9D-42C3-41FE-9BA4-FD479BC4E73A}" type="parTrans" cxnId="{101F93CA-758B-4AB7-BB34-0438004945C1}">
      <dgm:prSet/>
      <dgm:spPr/>
      <dgm:t>
        <a:bodyPr/>
        <a:lstStyle/>
        <a:p>
          <a:endParaRPr lang="en-GB"/>
        </a:p>
      </dgm:t>
    </dgm:pt>
    <dgm:pt modelId="{9E29BE60-F33B-4323-A104-31A8C602A300}" type="sibTrans" cxnId="{101F93CA-758B-4AB7-BB34-0438004945C1}">
      <dgm:prSet/>
      <dgm:spPr/>
      <dgm:t>
        <a:bodyPr/>
        <a:lstStyle/>
        <a:p>
          <a:endParaRPr lang="en-GB"/>
        </a:p>
      </dgm:t>
    </dgm:pt>
    <dgm:pt modelId="{6619D5C7-BBDD-4706-BAEF-573197732BA5}">
      <dgm:prSet/>
      <dgm:spPr/>
      <dgm:t>
        <a:bodyPr/>
        <a:lstStyle/>
        <a:p>
          <a:r>
            <a:rPr lang="en-GB" dirty="0"/>
            <a:t>Government</a:t>
          </a:r>
        </a:p>
      </dgm:t>
    </dgm:pt>
    <dgm:pt modelId="{B5AC640F-1825-470B-8AC4-6081BEE329B0}" type="parTrans" cxnId="{F70C8B24-EE2F-4350-BE84-933054F26FCC}">
      <dgm:prSet/>
      <dgm:spPr/>
      <dgm:t>
        <a:bodyPr/>
        <a:lstStyle/>
        <a:p>
          <a:endParaRPr lang="en-GB"/>
        </a:p>
      </dgm:t>
    </dgm:pt>
    <dgm:pt modelId="{881EE771-2AE2-4D23-BC08-EA84E4B54E6B}" type="sibTrans" cxnId="{F70C8B24-EE2F-4350-BE84-933054F26FCC}">
      <dgm:prSet/>
      <dgm:spPr/>
      <dgm:t>
        <a:bodyPr/>
        <a:lstStyle/>
        <a:p>
          <a:endParaRPr lang="en-GB"/>
        </a:p>
      </dgm:t>
    </dgm:pt>
    <dgm:pt modelId="{5696AAE5-789F-4E75-976E-4A31B28F58FB}">
      <dgm:prSet/>
      <dgm:spPr/>
      <dgm:t>
        <a:bodyPr/>
        <a:lstStyle/>
        <a:p>
          <a:r>
            <a:rPr lang="en-GB" dirty="0"/>
            <a:t>The Media</a:t>
          </a:r>
        </a:p>
      </dgm:t>
    </dgm:pt>
    <dgm:pt modelId="{FD6838F7-CF9C-41D3-8664-21E534681BBF}" type="parTrans" cxnId="{C2B1A952-CF8D-4202-851F-D52FD9F17E62}">
      <dgm:prSet/>
      <dgm:spPr/>
      <dgm:t>
        <a:bodyPr/>
        <a:lstStyle/>
        <a:p>
          <a:endParaRPr lang="en-GB"/>
        </a:p>
      </dgm:t>
    </dgm:pt>
    <dgm:pt modelId="{DA11509B-FD7B-43E0-BAFA-51FA54D21D2B}" type="sibTrans" cxnId="{C2B1A952-CF8D-4202-851F-D52FD9F17E62}">
      <dgm:prSet/>
      <dgm:spPr/>
      <dgm:t>
        <a:bodyPr/>
        <a:lstStyle/>
        <a:p>
          <a:endParaRPr lang="en-GB"/>
        </a:p>
      </dgm:t>
    </dgm:pt>
    <dgm:pt modelId="{DB311AB3-1372-4CDD-90C9-A7082C3BD6B4}" type="pres">
      <dgm:prSet presAssocID="{50544232-6529-4374-848A-75CC31121F16}" presName="composite" presStyleCnt="0">
        <dgm:presLayoutVars>
          <dgm:chMax val="1"/>
          <dgm:dir/>
          <dgm:resizeHandles val="exact"/>
        </dgm:presLayoutVars>
      </dgm:prSet>
      <dgm:spPr/>
    </dgm:pt>
    <dgm:pt modelId="{ADDDE461-74EE-4BF6-8D86-32E1040B6FF7}" type="pres">
      <dgm:prSet presAssocID="{50544232-6529-4374-848A-75CC31121F16}" presName="radial" presStyleCnt="0">
        <dgm:presLayoutVars>
          <dgm:animLvl val="ctr"/>
        </dgm:presLayoutVars>
      </dgm:prSet>
      <dgm:spPr/>
    </dgm:pt>
    <dgm:pt modelId="{CCE5468F-DA4F-4C3C-B814-03591ECE77B8}" type="pres">
      <dgm:prSet presAssocID="{54CD55AC-C2FD-4D30-9271-1CCADA35D702}" presName="centerShape" presStyleLbl="vennNode1" presStyleIdx="0" presStyleCnt="8"/>
      <dgm:spPr/>
    </dgm:pt>
    <dgm:pt modelId="{FD1F71BA-4FD7-4F5C-ACFD-8347FB611181}" type="pres">
      <dgm:prSet presAssocID="{425A3777-1FD6-4B25-A944-98B1231CD24C}" presName="node" presStyleLbl="vennNode1" presStyleIdx="1" presStyleCnt="8" custScaleX="139317" custRadScaleRad="97794" custRadScaleInc="-4576">
        <dgm:presLayoutVars>
          <dgm:bulletEnabled val="1"/>
        </dgm:presLayoutVars>
      </dgm:prSet>
      <dgm:spPr/>
    </dgm:pt>
    <dgm:pt modelId="{0D29C78F-A1CB-44AF-9504-BA4F7432598C}" type="pres">
      <dgm:prSet presAssocID="{39091BAF-8593-4494-B293-53EBCC454097}" presName="node" presStyleLbl="vennNode1" presStyleIdx="2" presStyleCnt="8" custScaleX="153705" custScaleY="96646" custRadScaleRad="117628" custRadScaleInc="9460">
        <dgm:presLayoutVars>
          <dgm:bulletEnabled val="1"/>
        </dgm:presLayoutVars>
      </dgm:prSet>
      <dgm:spPr/>
    </dgm:pt>
    <dgm:pt modelId="{FC8EA2FE-D250-4351-B67A-52B217646AE2}" type="pres">
      <dgm:prSet presAssocID="{556F0A1A-621D-4E84-920E-4D55D201FE3B}" presName="node" presStyleLbl="vennNode1" presStyleIdx="3" presStyleCnt="8" custScaleX="132865" custRadScaleRad="114622" custRadScaleInc="-7183">
        <dgm:presLayoutVars>
          <dgm:bulletEnabled val="1"/>
        </dgm:presLayoutVars>
      </dgm:prSet>
      <dgm:spPr/>
    </dgm:pt>
    <dgm:pt modelId="{A3A7D8F0-1AB6-4A6C-B448-85A4DEFED4B5}" type="pres">
      <dgm:prSet presAssocID="{9FFE2F80-5433-4F81-9D82-90D57E5AFEAC}" presName="node" presStyleLbl="vennNode1" presStyleIdx="4" presStyleCnt="8" custScaleX="145383" custRadScaleRad="105748" custRadScaleInc="-11387">
        <dgm:presLayoutVars>
          <dgm:bulletEnabled val="1"/>
        </dgm:presLayoutVars>
      </dgm:prSet>
      <dgm:spPr/>
    </dgm:pt>
    <dgm:pt modelId="{5512BD19-74BF-44D3-B9AB-97ADE36C3D7C}" type="pres">
      <dgm:prSet presAssocID="{64986F78-2000-4064-BC82-60CFC4FC91D5}" presName="node" presStyleLbl="vennNode1" presStyleIdx="5" presStyleCnt="8" custScaleX="138476" custRadScaleRad="108488" custRadScaleInc="24117">
        <dgm:presLayoutVars>
          <dgm:bulletEnabled val="1"/>
        </dgm:presLayoutVars>
      </dgm:prSet>
      <dgm:spPr/>
    </dgm:pt>
    <dgm:pt modelId="{8AE2871D-F231-42AA-8CDD-0839E3116A5C}" type="pres">
      <dgm:prSet presAssocID="{6619D5C7-BBDD-4706-BAEF-573197732BA5}" presName="node" presStyleLbl="vennNode1" presStyleIdx="6" presStyleCnt="8" custScaleX="147945" custRadScaleRad="117060" custRadScaleInc="12515">
        <dgm:presLayoutVars>
          <dgm:bulletEnabled val="1"/>
        </dgm:presLayoutVars>
      </dgm:prSet>
      <dgm:spPr/>
    </dgm:pt>
    <dgm:pt modelId="{5F06EA02-D4DE-4870-BDF8-7F8CA91B5030}" type="pres">
      <dgm:prSet presAssocID="{5696AAE5-789F-4E75-976E-4A31B28F58FB}" presName="node" presStyleLbl="vennNode1" presStyleIdx="7" presStyleCnt="8" custScaleX="148049" custRadScaleRad="119404" custRadScaleInc="-13793">
        <dgm:presLayoutVars>
          <dgm:bulletEnabled val="1"/>
        </dgm:presLayoutVars>
      </dgm:prSet>
      <dgm:spPr/>
    </dgm:pt>
  </dgm:ptLst>
  <dgm:cxnLst>
    <dgm:cxn modelId="{62FF7D10-9A3A-4B01-B8E2-CF04084815FA}" type="presOf" srcId="{425A3777-1FD6-4B25-A944-98B1231CD24C}" destId="{FD1F71BA-4FD7-4F5C-ACFD-8347FB611181}" srcOrd="0" destOrd="0" presId="urn:microsoft.com/office/officeart/2005/8/layout/radial3"/>
    <dgm:cxn modelId="{41966914-4121-4433-B2DE-B691F92B0CC3}" type="presOf" srcId="{54CD55AC-C2FD-4D30-9271-1CCADA35D702}" destId="{CCE5468F-DA4F-4C3C-B814-03591ECE77B8}" srcOrd="0" destOrd="0" presId="urn:microsoft.com/office/officeart/2005/8/layout/radial3"/>
    <dgm:cxn modelId="{2B3B7719-D021-4E93-80D9-E9819E3354F5}" srcId="{54CD55AC-C2FD-4D30-9271-1CCADA35D702}" destId="{9FFE2F80-5433-4F81-9D82-90D57E5AFEAC}" srcOrd="3" destOrd="0" parTransId="{24A8953E-638C-4CB6-9D3E-C03C2CFAADF2}" sibTransId="{F84E8840-45AD-45EB-A381-383CAAA87DAE}"/>
    <dgm:cxn modelId="{F70C8B24-EE2F-4350-BE84-933054F26FCC}" srcId="{54CD55AC-C2FD-4D30-9271-1CCADA35D702}" destId="{6619D5C7-BBDD-4706-BAEF-573197732BA5}" srcOrd="5" destOrd="0" parTransId="{B5AC640F-1825-470B-8AC4-6081BEE329B0}" sibTransId="{881EE771-2AE2-4D23-BC08-EA84E4B54E6B}"/>
    <dgm:cxn modelId="{2E6B0136-5335-4E4F-A197-5420995E9A74}" type="presOf" srcId="{50544232-6529-4374-848A-75CC31121F16}" destId="{DB311AB3-1372-4CDD-90C9-A7082C3BD6B4}" srcOrd="0" destOrd="0" presId="urn:microsoft.com/office/officeart/2005/8/layout/radial3"/>
    <dgm:cxn modelId="{D375F53D-6854-40A6-852D-D49D1A2E62B1}" type="presOf" srcId="{9FFE2F80-5433-4F81-9D82-90D57E5AFEAC}" destId="{A3A7D8F0-1AB6-4A6C-B448-85A4DEFED4B5}" srcOrd="0" destOrd="0" presId="urn:microsoft.com/office/officeart/2005/8/layout/radial3"/>
    <dgm:cxn modelId="{AAAA3350-41D0-4BC3-826B-A3666816F1AB}" type="presOf" srcId="{556F0A1A-621D-4E84-920E-4D55D201FE3B}" destId="{FC8EA2FE-D250-4351-B67A-52B217646AE2}" srcOrd="0" destOrd="0" presId="urn:microsoft.com/office/officeart/2005/8/layout/radial3"/>
    <dgm:cxn modelId="{F36B9C70-5AF9-4DB3-846F-F7198DC19C5C}" type="presOf" srcId="{39091BAF-8593-4494-B293-53EBCC454097}" destId="{0D29C78F-A1CB-44AF-9504-BA4F7432598C}" srcOrd="0" destOrd="0" presId="urn:microsoft.com/office/officeart/2005/8/layout/radial3"/>
    <dgm:cxn modelId="{C2B1A952-CF8D-4202-851F-D52FD9F17E62}" srcId="{54CD55AC-C2FD-4D30-9271-1CCADA35D702}" destId="{5696AAE5-789F-4E75-976E-4A31B28F58FB}" srcOrd="6" destOrd="0" parTransId="{FD6838F7-CF9C-41D3-8664-21E534681BBF}" sibTransId="{DA11509B-FD7B-43E0-BAFA-51FA54D21D2B}"/>
    <dgm:cxn modelId="{79641D57-AB76-44F5-9B06-DED9D852B15C}" type="presOf" srcId="{6619D5C7-BBDD-4706-BAEF-573197732BA5}" destId="{8AE2871D-F231-42AA-8CDD-0839E3116A5C}" srcOrd="0" destOrd="0" presId="urn:microsoft.com/office/officeart/2005/8/layout/radial3"/>
    <dgm:cxn modelId="{E4D8019D-BBF5-4B42-97CD-60C0D64099B0}" srcId="{50544232-6529-4374-848A-75CC31121F16}" destId="{54CD55AC-C2FD-4D30-9271-1CCADA35D702}" srcOrd="0" destOrd="0" parTransId="{0304D313-AC95-4A74-9184-51C264656519}" sibTransId="{1FF4654E-3AD2-428E-9663-DB1C7C6A05A9}"/>
    <dgm:cxn modelId="{46E16BAE-375C-4CE5-9610-37202DC94DEC}" srcId="{54CD55AC-C2FD-4D30-9271-1CCADA35D702}" destId="{39091BAF-8593-4494-B293-53EBCC454097}" srcOrd="1" destOrd="0" parTransId="{7E7374F9-660D-4939-AF3C-35F91B0E88FA}" sibTransId="{56302412-2602-49A6-8A5A-5B30C1169D6E}"/>
    <dgm:cxn modelId="{CEA864B4-7630-4D36-9B5F-13C62FC73A85}" type="presOf" srcId="{64986F78-2000-4064-BC82-60CFC4FC91D5}" destId="{5512BD19-74BF-44D3-B9AB-97ADE36C3D7C}" srcOrd="0" destOrd="0" presId="urn:microsoft.com/office/officeart/2005/8/layout/radial3"/>
    <dgm:cxn modelId="{AECEBDB5-7D99-430A-A1C6-AA0506515DA5}" srcId="{54CD55AC-C2FD-4D30-9271-1CCADA35D702}" destId="{425A3777-1FD6-4B25-A944-98B1231CD24C}" srcOrd="0" destOrd="0" parTransId="{B91CC09B-DB17-4BBA-9523-77578006D372}" sibTransId="{B28E6288-D979-43D1-8F37-19DA9BBC1A41}"/>
    <dgm:cxn modelId="{101F93CA-758B-4AB7-BB34-0438004945C1}" srcId="{54CD55AC-C2FD-4D30-9271-1CCADA35D702}" destId="{64986F78-2000-4064-BC82-60CFC4FC91D5}" srcOrd="4" destOrd="0" parTransId="{745A0D9D-42C3-41FE-9BA4-FD479BC4E73A}" sibTransId="{9E29BE60-F33B-4323-A104-31A8C602A300}"/>
    <dgm:cxn modelId="{FB5894D7-8D48-4504-A0FB-3FCC817784FC}" srcId="{54CD55AC-C2FD-4D30-9271-1CCADA35D702}" destId="{556F0A1A-621D-4E84-920E-4D55D201FE3B}" srcOrd="2" destOrd="0" parTransId="{08EC3ECD-734F-4B93-B1FD-75FBC775772A}" sibTransId="{3B3EC874-705E-4E2B-8896-1DFD0F134575}"/>
    <dgm:cxn modelId="{F1153FE8-F0A2-4F2D-AE4B-5A7ECBD3BA73}" type="presOf" srcId="{5696AAE5-789F-4E75-976E-4A31B28F58FB}" destId="{5F06EA02-D4DE-4870-BDF8-7F8CA91B5030}" srcOrd="0" destOrd="0" presId="urn:microsoft.com/office/officeart/2005/8/layout/radial3"/>
    <dgm:cxn modelId="{5601A036-F6B1-482C-B3C9-D4BF214F1C35}" type="presParOf" srcId="{DB311AB3-1372-4CDD-90C9-A7082C3BD6B4}" destId="{ADDDE461-74EE-4BF6-8D86-32E1040B6FF7}" srcOrd="0" destOrd="0" presId="urn:microsoft.com/office/officeart/2005/8/layout/radial3"/>
    <dgm:cxn modelId="{D8F413C3-EA79-4865-A1D3-D3D4DC589B38}" type="presParOf" srcId="{ADDDE461-74EE-4BF6-8D86-32E1040B6FF7}" destId="{CCE5468F-DA4F-4C3C-B814-03591ECE77B8}" srcOrd="0" destOrd="0" presId="urn:microsoft.com/office/officeart/2005/8/layout/radial3"/>
    <dgm:cxn modelId="{ED6F8117-BB63-4988-A5E0-ABEDA74622F0}" type="presParOf" srcId="{ADDDE461-74EE-4BF6-8D86-32E1040B6FF7}" destId="{FD1F71BA-4FD7-4F5C-ACFD-8347FB611181}" srcOrd="1" destOrd="0" presId="urn:microsoft.com/office/officeart/2005/8/layout/radial3"/>
    <dgm:cxn modelId="{14BD3685-A601-40E6-9B77-0AAF761C008E}" type="presParOf" srcId="{ADDDE461-74EE-4BF6-8D86-32E1040B6FF7}" destId="{0D29C78F-A1CB-44AF-9504-BA4F7432598C}" srcOrd="2" destOrd="0" presId="urn:microsoft.com/office/officeart/2005/8/layout/radial3"/>
    <dgm:cxn modelId="{79B9538A-4F31-4608-A2D7-170FD4B7EDC4}" type="presParOf" srcId="{ADDDE461-74EE-4BF6-8D86-32E1040B6FF7}" destId="{FC8EA2FE-D250-4351-B67A-52B217646AE2}" srcOrd="3" destOrd="0" presId="urn:microsoft.com/office/officeart/2005/8/layout/radial3"/>
    <dgm:cxn modelId="{8EF16DEC-C142-4C8A-85E9-7F7B6715E6F6}" type="presParOf" srcId="{ADDDE461-74EE-4BF6-8D86-32E1040B6FF7}" destId="{A3A7D8F0-1AB6-4A6C-B448-85A4DEFED4B5}" srcOrd="4" destOrd="0" presId="urn:microsoft.com/office/officeart/2005/8/layout/radial3"/>
    <dgm:cxn modelId="{DB9B10E7-15FE-4224-8686-1E7F99D2CC06}" type="presParOf" srcId="{ADDDE461-74EE-4BF6-8D86-32E1040B6FF7}" destId="{5512BD19-74BF-44D3-B9AB-97ADE36C3D7C}" srcOrd="5" destOrd="0" presId="urn:microsoft.com/office/officeart/2005/8/layout/radial3"/>
    <dgm:cxn modelId="{B262E11B-0F9D-4F2E-943F-E99C7CB3D4A3}" type="presParOf" srcId="{ADDDE461-74EE-4BF6-8D86-32E1040B6FF7}" destId="{8AE2871D-F231-42AA-8CDD-0839E3116A5C}" srcOrd="6" destOrd="0" presId="urn:microsoft.com/office/officeart/2005/8/layout/radial3"/>
    <dgm:cxn modelId="{E9BFC157-254E-4887-9ED0-1D1EBD45D106}" type="presParOf" srcId="{ADDDE461-74EE-4BF6-8D86-32E1040B6FF7}" destId="{5F06EA02-D4DE-4870-BDF8-7F8CA91B5030}" srcOrd="7"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5468F-DA4F-4C3C-B814-03591ECE77B8}">
      <dsp:nvSpPr>
        <dsp:cNvPr id="0" name=""/>
        <dsp:cNvSpPr/>
      </dsp:nvSpPr>
      <dsp:spPr>
        <a:xfrm>
          <a:off x="1944271" y="959043"/>
          <a:ext cx="2293937" cy="2293937"/>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p>
      </dsp:txBody>
      <dsp:txXfrm>
        <a:off x="2280210" y="1294982"/>
        <a:ext cx="1622059" cy="1622059"/>
      </dsp:txXfrm>
    </dsp:sp>
    <dsp:sp modelId="{FD1F71BA-4FD7-4F5C-ACFD-8347FB611181}">
      <dsp:nvSpPr>
        <dsp:cNvPr id="0" name=""/>
        <dsp:cNvSpPr/>
      </dsp:nvSpPr>
      <dsp:spPr>
        <a:xfrm>
          <a:off x="2232256" y="72010"/>
          <a:ext cx="1597922" cy="1146968"/>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Family</a:t>
          </a:r>
        </a:p>
      </dsp:txBody>
      <dsp:txXfrm>
        <a:off x="2466266" y="239980"/>
        <a:ext cx="1129902" cy="811028"/>
      </dsp:txXfrm>
    </dsp:sp>
    <dsp:sp modelId="{0D29C78F-A1CB-44AF-9504-BA4F7432598C}">
      <dsp:nvSpPr>
        <dsp:cNvPr id="0" name=""/>
        <dsp:cNvSpPr/>
      </dsp:nvSpPr>
      <dsp:spPr>
        <a:xfrm>
          <a:off x="3672412" y="576066"/>
          <a:ext cx="1762948" cy="1108499"/>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Religion</a:t>
          </a:r>
        </a:p>
      </dsp:txBody>
      <dsp:txXfrm>
        <a:off x="3930590" y="738402"/>
        <a:ext cx="1246592" cy="783827"/>
      </dsp:txXfrm>
    </dsp:sp>
    <dsp:sp modelId="{FC8EA2FE-D250-4351-B67A-52B217646AE2}">
      <dsp:nvSpPr>
        <dsp:cNvPr id="0" name=""/>
        <dsp:cNvSpPr/>
      </dsp:nvSpPr>
      <dsp:spPr>
        <a:xfrm>
          <a:off x="4020700" y="1805357"/>
          <a:ext cx="1523920" cy="1146968"/>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Peer Group</a:t>
          </a:r>
        </a:p>
      </dsp:txBody>
      <dsp:txXfrm>
        <a:off x="4243873" y="1973327"/>
        <a:ext cx="1077574" cy="811028"/>
      </dsp:txXfrm>
    </dsp:sp>
    <dsp:sp modelId="{A3A7D8F0-1AB6-4A6C-B448-85A4DEFED4B5}">
      <dsp:nvSpPr>
        <dsp:cNvPr id="0" name=""/>
        <dsp:cNvSpPr/>
      </dsp:nvSpPr>
      <dsp:spPr>
        <a:xfrm>
          <a:off x="3085031" y="2879228"/>
          <a:ext cx="1667497" cy="1146968"/>
        </a:xfrm>
        <a:prstGeom prst="ellipse">
          <a:avLst/>
        </a:prstGeom>
        <a:solidFill>
          <a:schemeClr val="accent6">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Education</a:t>
          </a:r>
        </a:p>
      </dsp:txBody>
      <dsp:txXfrm>
        <a:off x="3329230" y="3047198"/>
        <a:ext cx="1179099" cy="811028"/>
      </dsp:txXfrm>
    </dsp:sp>
    <dsp:sp modelId="{5512BD19-74BF-44D3-B9AB-97ADE36C3D7C}">
      <dsp:nvSpPr>
        <dsp:cNvPr id="0" name=""/>
        <dsp:cNvSpPr/>
      </dsp:nvSpPr>
      <dsp:spPr>
        <a:xfrm>
          <a:off x="1296134" y="2808315"/>
          <a:ext cx="1588276" cy="1146968"/>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Charities</a:t>
          </a:r>
        </a:p>
      </dsp:txBody>
      <dsp:txXfrm>
        <a:off x="1528732" y="2976285"/>
        <a:ext cx="1123080" cy="811028"/>
      </dsp:txXfrm>
    </dsp:sp>
    <dsp:sp modelId="{8AE2871D-F231-42AA-8CDD-0839E3116A5C}">
      <dsp:nvSpPr>
        <dsp:cNvPr id="0" name=""/>
        <dsp:cNvSpPr/>
      </dsp:nvSpPr>
      <dsp:spPr>
        <a:xfrm>
          <a:off x="504051" y="1728200"/>
          <a:ext cx="1696882" cy="1146968"/>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Government</a:t>
          </a:r>
        </a:p>
      </dsp:txBody>
      <dsp:txXfrm>
        <a:off x="752554" y="1896170"/>
        <a:ext cx="1199876" cy="811028"/>
      </dsp:txXfrm>
    </dsp:sp>
    <dsp:sp modelId="{5F06EA02-D4DE-4870-BDF8-7F8CA91B5030}">
      <dsp:nvSpPr>
        <dsp:cNvPr id="0" name=""/>
        <dsp:cNvSpPr/>
      </dsp:nvSpPr>
      <dsp:spPr>
        <a:xfrm>
          <a:off x="720084" y="600580"/>
          <a:ext cx="1698075" cy="1146968"/>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 Media</a:t>
          </a:r>
        </a:p>
      </dsp:txBody>
      <dsp:txXfrm>
        <a:off x="968761" y="768550"/>
        <a:ext cx="1200721" cy="81102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C73EBD-8CF2-443D-BF49-B2E3FB4F3B50}" type="datetimeFigureOut">
              <a:rPr lang="en-GB" smtClean="0"/>
              <a:t>24/09/2023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1F8543-A723-49B0-9ECE-B479E0E54E44}" type="slidenum">
              <a:rPr lang="en-GB" smtClean="0"/>
              <a:t>‹#›</a:t>
            </a:fld>
            <a:endParaRPr lang="en-GB"/>
          </a:p>
        </p:txBody>
      </p:sp>
    </p:spTree>
    <p:extLst>
      <p:ext uri="{BB962C8B-B14F-4D97-AF65-F5344CB8AC3E}">
        <p14:creationId xmlns:p14="http://schemas.microsoft.com/office/powerpoint/2010/main" val="434728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Pause video at each ‘fade’.</a:t>
            </a:r>
            <a:r>
              <a:rPr lang="en-GB" baseline="0" dirty="0"/>
              <a:t> At each pause ask the group what they think they are witnessing.</a:t>
            </a:r>
          </a:p>
          <a:p>
            <a:r>
              <a:rPr lang="en-GB" baseline="0" dirty="0"/>
              <a:t>Pause video before the Guardian logo.</a:t>
            </a:r>
          </a:p>
          <a:p>
            <a:r>
              <a:rPr lang="en-GB" baseline="0" dirty="0"/>
              <a:t>Tell group that the video is an advert for a newspaper.</a:t>
            </a:r>
          </a:p>
          <a:p>
            <a:r>
              <a:rPr lang="en-GB" baseline="0" dirty="0"/>
              <a:t>Ask them to guess the ‘values’ of the newspaper.</a:t>
            </a:r>
            <a:endParaRPr lang="en-GB" dirty="0"/>
          </a:p>
        </p:txBody>
      </p:sp>
      <p:sp>
        <p:nvSpPr>
          <p:cNvPr id="4" name="Slide Number Placeholder 3"/>
          <p:cNvSpPr>
            <a:spLocks noGrp="1"/>
          </p:cNvSpPr>
          <p:nvPr>
            <p:ph type="sldNum" sz="quarter" idx="10"/>
          </p:nvPr>
        </p:nvSpPr>
        <p:spPr/>
        <p:txBody>
          <a:bodyPr/>
          <a:lstStyle/>
          <a:p>
            <a:fld id="{880FE0BA-7318-4C75-8ED3-22FCABD6DB7F}" type="slidenum">
              <a:rPr lang="en-GB" smtClean="0"/>
              <a:t>7</a:t>
            </a:fld>
            <a:endParaRPr lang="en-GB"/>
          </a:p>
        </p:txBody>
      </p:sp>
    </p:spTree>
    <p:extLst>
      <p:ext uri="{BB962C8B-B14F-4D97-AF65-F5344CB8AC3E}">
        <p14:creationId xmlns:p14="http://schemas.microsoft.com/office/powerpoint/2010/main" val="635576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24/09/2023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24/09/2023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24/09/2023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24/09/2023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24/09/2023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dzxIXHCl90"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politicalcompass.org/"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unacov.uk/witchcraft-and-human-rights/"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www.gov.uk/government/publications/national-action-plan-to-tackle-child-abuse-linked-to-faith-or-belief" TargetMode="External"/><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3" Type="http://schemas.openxmlformats.org/officeDocument/2006/relationships/hyperlink" Target="https://www-oxfordreference-com.ezproxy.uwtsd.ac.uk/view/10.1093/acref/9780199670840.001.0001/acref-9780199670840-e-1042?rskey=UVSlCN&amp;result=1" TargetMode="External"/><Relationship Id="rId2" Type="http://schemas.openxmlformats.org/officeDocument/2006/relationships/hyperlink" Target="https://search-proquest-com.ezproxy.uwtsd.ac.uk/docview/2036689914?accountid=130472&amp;pq-origsite=primo" TargetMode="Externa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s://www.oxfordreference.com/search?source=%2F10.1093%2Facref%2F9780199683581.001.0001%2Facref-9780199683581&amp;q=values" TargetMode="External"/><Relationship Id="rId2" Type="http://schemas.openxmlformats.org/officeDocument/2006/relationships/hyperlink" Target="https://www-proquest-com.ezproxy.uwtsd.ac.uk/docview/2036685852?OpenUrlRefId=info:xri/sid:primo&amp;accountid=130472"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765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51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12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639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99024"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4151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879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7153"/>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1847528" y="5366386"/>
            <a:ext cx="8496944" cy="461665"/>
          </a:xfrm>
          <a:prstGeom prst="rect">
            <a:avLst/>
          </a:prstGeom>
          <a:noFill/>
        </p:spPr>
        <p:txBody>
          <a:bodyPr wrap="square" rtlCol="0">
            <a:spAutoFit/>
          </a:bodyPr>
          <a:lstStyle/>
          <a:p>
            <a:r>
              <a:rPr lang="en-GB" sz="2400" b="1" dirty="0"/>
              <a:t>Theme 3: Diversity &amp; Difference – Some Key Concepts </a:t>
            </a:r>
          </a:p>
        </p:txBody>
      </p:sp>
      <p:sp>
        <p:nvSpPr>
          <p:cNvPr id="20" name="Rectangle 19"/>
          <p:cNvSpPr/>
          <p:nvPr/>
        </p:nvSpPr>
        <p:spPr>
          <a:xfrm>
            <a:off x="8112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1847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9192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10709" y="3095002"/>
            <a:ext cx="2320245" cy="1388076"/>
          </a:xfrm>
          <a:prstGeom prst="rect">
            <a:avLst/>
          </a:prstGeom>
        </p:spPr>
      </p:pic>
      <p:pic>
        <p:nvPicPr>
          <p:cNvPr id="3" name="Picture 2"/>
          <p:cNvPicPr>
            <a:picLocks noChangeAspect="1"/>
          </p:cNvPicPr>
          <p:nvPr/>
        </p:nvPicPr>
        <p:blipFill>
          <a:blip r:embed="rId3"/>
          <a:stretch>
            <a:fillRect/>
          </a:stretch>
        </p:blipFill>
        <p:spPr>
          <a:xfrm>
            <a:off x="8248879" y="2203992"/>
            <a:ext cx="1958939" cy="1303585"/>
          </a:xfrm>
          <a:prstGeom prst="rect">
            <a:avLst/>
          </a:prstGeom>
        </p:spPr>
      </p:pic>
      <p:pic>
        <p:nvPicPr>
          <p:cNvPr id="11" name="Picture 10"/>
          <p:cNvPicPr>
            <a:picLocks noChangeAspect="1"/>
          </p:cNvPicPr>
          <p:nvPr/>
        </p:nvPicPr>
        <p:blipFill>
          <a:blip r:embed="rId4"/>
          <a:stretch>
            <a:fillRect/>
          </a:stretch>
        </p:blipFill>
        <p:spPr>
          <a:xfrm>
            <a:off x="7165208" y="554022"/>
            <a:ext cx="1461984" cy="972884"/>
          </a:xfrm>
          <a:prstGeom prst="rect">
            <a:avLst/>
          </a:prstGeom>
        </p:spPr>
      </p:pic>
      <p:pic>
        <p:nvPicPr>
          <p:cNvPr id="12" name="Picture 11"/>
          <p:cNvPicPr>
            <a:picLocks noChangeAspect="1"/>
          </p:cNvPicPr>
          <p:nvPr/>
        </p:nvPicPr>
        <p:blipFill>
          <a:blip r:embed="rId5"/>
          <a:stretch>
            <a:fillRect/>
          </a:stretch>
        </p:blipFill>
        <p:spPr>
          <a:xfrm>
            <a:off x="4242839" y="1969361"/>
            <a:ext cx="1394098" cy="780695"/>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91945" y="1196753"/>
            <a:ext cx="998841" cy="998841"/>
          </a:xfrm>
          <a:prstGeom prst="rect">
            <a:avLst/>
          </a:prstGeom>
        </p:spPr>
      </p:pic>
      <p:sp>
        <p:nvSpPr>
          <p:cNvPr id="5" name="TextBox 4"/>
          <p:cNvSpPr txBox="1"/>
          <p:nvPr/>
        </p:nvSpPr>
        <p:spPr>
          <a:xfrm>
            <a:off x="2855640" y="3356992"/>
            <a:ext cx="6984776" cy="523220"/>
          </a:xfrm>
          <a:prstGeom prst="rect">
            <a:avLst/>
          </a:prstGeom>
          <a:noFill/>
        </p:spPr>
        <p:txBody>
          <a:bodyPr wrap="square" rtlCol="0">
            <a:spAutoFit/>
          </a:bodyPr>
          <a:lstStyle/>
          <a:p>
            <a:pPr algn="ctr"/>
            <a:r>
              <a:rPr lang="en-GB" sz="2800" i="1" dirty="0"/>
              <a:t>What did we look at in our last Theme?</a:t>
            </a:r>
          </a:p>
        </p:txBody>
      </p:sp>
    </p:spTree>
    <p:extLst>
      <p:ext uri="{BB962C8B-B14F-4D97-AF65-F5344CB8AC3E}">
        <p14:creationId xmlns:p14="http://schemas.microsoft.com/office/powerpoint/2010/main" val="2147947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sz="4000" b="1" dirty="0"/>
              <a:t>Attitudes, beliefs and values</a:t>
            </a:r>
          </a:p>
        </p:txBody>
      </p:sp>
      <p:sp>
        <p:nvSpPr>
          <p:cNvPr id="3" name="Content Placeholder 2"/>
          <p:cNvSpPr>
            <a:spLocks noGrp="1"/>
          </p:cNvSpPr>
          <p:nvPr>
            <p:ph idx="1"/>
          </p:nvPr>
        </p:nvSpPr>
        <p:spPr>
          <a:xfrm>
            <a:off x="1641848" y="1196753"/>
            <a:ext cx="8856984" cy="1728191"/>
          </a:xfrm>
        </p:spPr>
        <p:txBody>
          <a:bodyPr>
            <a:noAutofit/>
          </a:bodyPr>
          <a:lstStyle/>
          <a:p>
            <a:pPr>
              <a:spcBef>
                <a:spcPts val="1200"/>
              </a:spcBef>
              <a:spcAft>
                <a:spcPts val="1200"/>
              </a:spcAft>
            </a:pPr>
            <a:r>
              <a:rPr lang="en-GB" sz="2800" dirty="0"/>
              <a:t>Throughout your studies you will be asked to look at attitudes, beliefs and values</a:t>
            </a:r>
          </a:p>
          <a:p>
            <a:pPr>
              <a:spcBef>
                <a:spcPts val="1200"/>
              </a:spcBef>
              <a:spcAft>
                <a:spcPts val="1200"/>
              </a:spcAft>
            </a:pPr>
            <a:r>
              <a:rPr lang="en-GB" sz="2800" dirty="0"/>
              <a:t>If we look back to ECSO4002: Who Are We – Culture &amp; Identity we can see that this has been a continuing theme</a:t>
            </a:r>
          </a:p>
        </p:txBody>
      </p:sp>
      <p:sp>
        <p:nvSpPr>
          <p:cNvPr id="5" name="TextBox 4"/>
          <p:cNvSpPr txBox="1"/>
          <p:nvPr/>
        </p:nvSpPr>
        <p:spPr>
          <a:xfrm>
            <a:off x="1659979" y="4077072"/>
            <a:ext cx="828092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We will continue to explore the way in which our values about certain issues are influenced by different ‘agencies of socialisation’</a:t>
            </a:r>
          </a:p>
        </p:txBody>
      </p:sp>
    </p:spTree>
    <p:extLst>
      <p:ext uri="{BB962C8B-B14F-4D97-AF65-F5344CB8AC3E}">
        <p14:creationId xmlns:p14="http://schemas.microsoft.com/office/powerpoint/2010/main" val="96361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1143000"/>
          </a:xfrm>
        </p:spPr>
        <p:txBody>
          <a:bodyPr/>
          <a:lstStyle/>
          <a:p>
            <a:r>
              <a:rPr lang="en-US" b="1" dirty="0"/>
              <a:t>Who am I?</a:t>
            </a:r>
          </a:p>
        </p:txBody>
      </p:sp>
      <p:graphicFrame>
        <p:nvGraphicFramePr>
          <p:cNvPr id="5" name="Diagram 4"/>
          <p:cNvGraphicFramePr/>
          <p:nvPr>
            <p:extLst>
              <p:ext uri="{D42A27DB-BD31-4B8C-83A1-F6EECF244321}">
                <p14:modId xmlns:p14="http://schemas.microsoft.com/office/powerpoint/2010/main" val="656242399"/>
              </p:ext>
            </p:extLst>
          </p:nvPr>
        </p:nvGraphicFramePr>
        <p:xfrm>
          <a:off x="2927648" y="181327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1919536" y="1052736"/>
            <a:ext cx="8136904" cy="523220"/>
          </a:xfrm>
          <a:prstGeom prst="rect">
            <a:avLst/>
          </a:prstGeom>
          <a:noFill/>
        </p:spPr>
        <p:txBody>
          <a:bodyPr wrap="square" rtlCol="0">
            <a:spAutoFit/>
          </a:bodyPr>
          <a:lstStyle/>
          <a:p>
            <a:pPr algn="ctr"/>
            <a:r>
              <a:rPr lang="en-GB" sz="2800" dirty="0"/>
              <a:t>Agencies of socialisation = influences on our values</a:t>
            </a:r>
          </a:p>
        </p:txBody>
      </p:sp>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50826" y="3284985"/>
            <a:ext cx="1274325" cy="1274325"/>
          </a:xfrm>
          <a:prstGeom prst="rect">
            <a:avLst/>
          </a:prstGeom>
        </p:spPr>
      </p:pic>
      <p:sp>
        <p:nvSpPr>
          <p:cNvPr id="6" name="TextBox 5"/>
          <p:cNvSpPr txBox="1"/>
          <p:nvPr/>
        </p:nvSpPr>
        <p:spPr>
          <a:xfrm>
            <a:off x="7392144" y="6237312"/>
            <a:ext cx="3024336" cy="369332"/>
          </a:xfrm>
          <a:prstGeom prst="rect">
            <a:avLst/>
          </a:prstGeom>
          <a:noFill/>
        </p:spPr>
        <p:txBody>
          <a:bodyPr wrap="square" rtlCol="0">
            <a:spAutoFit/>
          </a:bodyPr>
          <a:lstStyle/>
          <a:p>
            <a:pPr algn="r"/>
            <a:r>
              <a:rPr lang="en-GB" b="1" dirty="0"/>
              <a:t>Based on: Taylor </a:t>
            </a:r>
            <a:r>
              <a:rPr lang="en-GB" b="1" i="1" dirty="0"/>
              <a:t>et al </a:t>
            </a:r>
            <a:r>
              <a:rPr lang="en-GB" b="1" dirty="0"/>
              <a:t>(1995)</a:t>
            </a:r>
          </a:p>
        </p:txBody>
      </p:sp>
    </p:spTree>
    <p:extLst>
      <p:ext uri="{BB962C8B-B14F-4D97-AF65-F5344CB8AC3E}">
        <p14:creationId xmlns:p14="http://schemas.microsoft.com/office/powerpoint/2010/main" val="215479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CCE5468F-DA4F-4C3C-B814-03591ECE77B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D1F71BA-4FD7-4F5C-ACFD-8347FB61118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0D29C78F-A1CB-44AF-9504-BA4F7432598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C8EA2FE-D250-4351-B67A-52B217646AE2}"/>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A3A7D8F0-1AB6-4A6C-B448-85A4DEFED4B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5512BD19-74BF-44D3-B9AB-97ADE36C3D7C}"/>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8AE2871D-F231-42AA-8CDD-0839E3116A5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5F06EA02-D4DE-4870-BDF8-7F8CA91B5030}"/>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24"/>
            <a:ext cx="7772400" cy="936104"/>
          </a:xfrm>
        </p:spPr>
        <p:txBody>
          <a:bodyPr/>
          <a:lstStyle/>
          <a:p>
            <a:r>
              <a:rPr lang="en-GB" b="1" dirty="0"/>
              <a:t>Key Concepts</a:t>
            </a:r>
          </a:p>
        </p:txBody>
      </p:sp>
      <p:sp>
        <p:nvSpPr>
          <p:cNvPr id="4" name="TextBox 3"/>
          <p:cNvSpPr txBox="1"/>
          <p:nvPr/>
        </p:nvSpPr>
        <p:spPr>
          <a:xfrm>
            <a:off x="2135560" y="908721"/>
            <a:ext cx="8064896" cy="1384995"/>
          </a:xfrm>
          <a:prstGeom prst="rect">
            <a:avLst/>
          </a:prstGeom>
          <a:noFill/>
        </p:spPr>
        <p:txBody>
          <a:bodyPr wrap="square" rtlCol="0">
            <a:spAutoFit/>
          </a:bodyPr>
          <a:lstStyle/>
          <a:p>
            <a:pPr algn="ctr"/>
            <a:r>
              <a:rPr lang="en-GB" sz="2800" b="1" dirty="0"/>
              <a:t>Along with our understanding of values there are other key concepts that we need to keep in mind as we continue our studies.</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5680" y="2276872"/>
            <a:ext cx="5605326" cy="2854406"/>
          </a:xfrm>
          <a:prstGeom prst="rect">
            <a:avLst/>
          </a:prstGeom>
        </p:spPr>
      </p:pic>
      <p:sp>
        <p:nvSpPr>
          <p:cNvPr id="8" name="TextBox 7"/>
          <p:cNvSpPr txBox="1"/>
          <p:nvPr/>
        </p:nvSpPr>
        <p:spPr>
          <a:xfrm>
            <a:off x="2135560" y="5373216"/>
            <a:ext cx="8064896" cy="523220"/>
          </a:xfrm>
          <a:prstGeom prst="rect">
            <a:avLst/>
          </a:prstGeom>
          <a:noFill/>
        </p:spPr>
        <p:txBody>
          <a:bodyPr wrap="square" rtlCol="0">
            <a:spAutoFit/>
          </a:bodyPr>
          <a:lstStyle/>
          <a:p>
            <a:pPr algn="ctr"/>
            <a:r>
              <a:rPr lang="en-GB" sz="2800" b="1" dirty="0"/>
              <a:t>Each Key Concept raises questions for us.</a:t>
            </a:r>
          </a:p>
        </p:txBody>
      </p:sp>
    </p:spTree>
    <p:extLst>
      <p:ext uri="{BB962C8B-B14F-4D97-AF65-F5344CB8AC3E}">
        <p14:creationId xmlns:p14="http://schemas.microsoft.com/office/powerpoint/2010/main" val="102360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47173"/>
            <a:ext cx="8229600" cy="778098"/>
          </a:xfrm>
        </p:spPr>
        <p:txBody>
          <a:bodyPr>
            <a:normAutofit/>
          </a:bodyPr>
          <a:lstStyle/>
          <a:p>
            <a:r>
              <a:rPr lang="en-GB" sz="4000" b="1" dirty="0"/>
              <a:t>Perception</a:t>
            </a:r>
          </a:p>
        </p:txBody>
      </p:sp>
      <p:sp>
        <p:nvSpPr>
          <p:cNvPr id="4" name="TextBox 3"/>
          <p:cNvSpPr txBox="1"/>
          <p:nvPr/>
        </p:nvSpPr>
        <p:spPr>
          <a:xfrm>
            <a:off x="1897832" y="796447"/>
            <a:ext cx="8496944"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The way in which we are ‘socialised’ can affect our perceptions of society</a:t>
            </a:r>
          </a:p>
        </p:txBody>
      </p:sp>
      <p:sp>
        <p:nvSpPr>
          <p:cNvPr id="5" name="TextBox 4"/>
          <p:cNvSpPr txBox="1"/>
          <p:nvPr/>
        </p:nvSpPr>
        <p:spPr>
          <a:xfrm>
            <a:off x="1897832" y="1661899"/>
            <a:ext cx="8496944"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Therefore, public perceptions are influenced by the agents of socialisation </a:t>
            </a:r>
          </a:p>
        </p:txBody>
      </p:sp>
      <p:sp>
        <p:nvSpPr>
          <p:cNvPr id="6" name="TextBox 5"/>
          <p:cNvSpPr txBox="1"/>
          <p:nvPr/>
        </p:nvSpPr>
        <p:spPr>
          <a:xfrm>
            <a:off x="1897832" y="2564904"/>
            <a:ext cx="8496944"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What we are shown and the way that we are shown it can influence our perceptions of events</a:t>
            </a:r>
          </a:p>
        </p:txBody>
      </p:sp>
      <p:sp>
        <p:nvSpPr>
          <p:cNvPr id="7" name="TextBox 6"/>
          <p:cNvSpPr txBox="1"/>
          <p:nvPr/>
        </p:nvSpPr>
        <p:spPr>
          <a:xfrm>
            <a:off x="1879576" y="3501008"/>
            <a:ext cx="8496944" cy="2616101"/>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400" dirty="0"/>
              <a:t>Thus, the public, political discourse regarding inequality and diversity is increasingly based on personal opinion rather than empirical evidence</a:t>
            </a:r>
          </a:p>
          <a:p>
            <a:pPr marL="457200" indent="-457200">
              <a:spcBef>
                <a:spcPts val="1200"/>
              </a:spcBef>
              <a:spcAft>
                <a:spcPts val="1200"/>
              </a:spcAft>
              <a:buFont typeface="Arial" panose="020B0604020202020204" pitchFamily="34" charset="0"/>
              <a:buChar char="•"/>
            </a:pPr>
            <a:r>
              <a:rPr lang="en-GB" sz="2400" dirty="0"/>
              <a:t>This danger was identified in the 1970’s by Michel Foucault when he wrote the ‘discourse’ is ‘perspectival’ i.e. that truth is in the eye of beholder</a:t>
            </a:r>
          </a:p>
        </p:txBody>
      </p:sp>
    </p:spTree>
    <p:extLst>
      <p:ext uri="{BB962C8B-B14F-4D97-AF65-F5344CB8AC3E}">
        <p14:creationId xmlns:p14="http://schemas.microsoft.com/office/powerpoint/2010/main" val="3000007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05350" y="2420888"/>
            <a:ext cx="2781300" cy="2933700"/>
          </a:xfrm>
          <a:prstGeom prst="rect">
            <a:avLst/>
          </a:prstGeom>
        </p:spPr>
      </p:pic>
      <p:sp>
        <p:nvSpPr>
          <p:cNvPr id="4" name="TextBox 3"/>
          <p:cNvSpPr txBox="1"/>
          <p:nvPr/>
        </p:nvSpPr>
        <p:spPr>
          <a:xfrm>
            <a:off x="2639616" y="1124744"/>
            <a:ext cx="7344816" cy="523220"/>
          </a:xfrm>
          <a:prstGeom prst="rect">
            <a:avLst/>
          </a:prstGeom>
          <a:noFill/>
        </p:spPr>
        <p:txBody>
          <a:bodyPr wrap="square" rtlCol="0">
            <a:spAutoFit/>
          </a:bodyPr>
          <a:lstStyle/>
          <a:p>
            <a:pPr algn="ctr"/>
            <a:r>
              <a:rPr lang="en-GB" sz="2800" dirty="0"/>
              <a:t>Different Points of View</a:t>
            </a:r>
          </a:p>
        </p:txBody>
      </p:sp>
    </p:spTree>
    <p:extLst>
      <p:ext uri="{BB962C8B-B14F-4D97-AF65-F5344CB8AC3E}">
        <p14:creationId xmlns:p14="http://schemas.microsoft.com/office/powerpoint/2010/main" val="2000600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5"/>
          <p:cNvSpPr txBox="1">
            <a:spLocks/>
          </p:cNvSpPr>
          <p:nvPr/>
        </p:nvSpPr>
        <p:spPr>
          <a:xfrm>
            <a:off x="2230697" y="1340768"/>
            <a:ext cx="8136904" cy="3052936"/>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GB" dirty="0"/>
              <a:t>“principles or standards of behaviour; one's judgement of what is important in life”. OED</a:t>
            </a:r>
          </a:p>
          <a:p>
            <a:pPr>
              <a:defRPr/>
            </a:pPr>
            <a:r>
              <a:rPr lang="en-GB" dirty="0"/>
              <a:t>“the regard that something is held to deserve; the importance, worth, or usefulness of something” OED</a:t>
            </a:r>
          </a:p>
          <a:p>
            <a:pPr>
              <a:defRPr/>
            </a:pPr>
            <a:r>
              <a:rPr lang="en-GB" dirty="0"/>
              <a:t>Define our morality and aspirations</a:t>
            </a:r>
          </a:p>
          <a:p>
            <a:pPr>
              <a:defRPr/>
            </a:pPr>
            <a:r>
              <a:rPr lang="en-GB" dirty="0"/>
              <a:t>Represent our vision of the person we would like to be – they drive our behaviour</a:t>
            </a:r>
          </a:p>
          <a:p>
            <a:pPr>
              <a:defRPr/>
            </a:pPr>
            <a:endParaRPr lang="en-GB" dirty="0"/>
          </a:p>
        </p:txBody>
      </p:sp>
      <p:sp>
        <p:nvSpPr>
          <p:cNvPr id="5" name="TextBox 4"/>
          <p:cNvSpPr txBox="1"/>
          <p:nvPr/>
        </p:nvSpPr>
        <p:spPr>
          <a:xfrm>
            <a:off x="2009238" y="404665"/>
            <a:ext cx="2854536" cy="769441"/>
          </a:xfrm>
          <a:prstGeom prst="rect">
            <a:avLst/>
          </a:prstGeom>
          <a:noFill/>
        </p:spPr>
        <p:txBody>
          <a:bodyPr wrap="square" rtlCol="0">
            <a:spAutoFit/>
          </a:bodyPr>
          <a:lstStyle/>
          <a:p>
            <a:r>
              <a:rPr lang="en-GB" sz="4400" b="1" dirty="0">
                <a:solidFill>
                  <a:prstClr val="black"/>
                </a:solidFill>
              </a:rPr>
              <a:t>Values</a:t>
            </a:r>
          </a:p>
        </p:txBody>
      </p:sp>
      <p:sp>
        <p:nvSpPr>
          <p:cNvPr id="2" name="TextBox 1"/>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2060991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945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rPr>
              <a:t>But Whose Values?</a:t>
            </a:r>
          </a:p>
        </p:txBody>
      </p:sp>
      <p:sp>
        <p:nvSpPr>
          <p:cNvPr id="3" name="TextBox 2"/>
          <p:cNvSpPr txBox="1"/>
          <p:nvPr/>
        </p:nvSpPr>
        <p:spPr>
          <a:xfrm>
            <a:off x="1945320" y="1262903"/>
            <a:ext cx="3960440" cy="584775"/>
          </a:xfrm>
          <a:prstGeom prst="rect">
            <a:avLst/>
          </a:prstGeom>
          <a:noFill/>
        </p:spPr>
        <p:txBody>
          <a:bodyPr wrap="square" rtlCol="0">
            <a:spAutoFit/>
          </a:bodyPr>
          <a:lstStyle/>
          <a:p>
            <a:r>
              <a:rPr lang="en-GB" sz="3200" b="1" dirty="0"/>
              <a:t>‘Dominant’ Values</a:t>
            </a:r>
          </a:p>
        </p:txBody>
      </p:sp>
      <p:sp>
        <p:nvSpPr>
          <p:cNvPr id="4" name="TextBox 3"/>
          <p:cNvSpPr txBox="1"/>
          <p:nvPr/>
        </p:nvSpPr>
        <p:spPr>
          <a:xfrm>
            <a:off x="2207568" y="1988841"/>
            <a:ext cx="3698192" cy="3323987"/>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t>‘middle class’ values</a:t>
            </a:r>
          </a:p>
          <a:p>
            <a:pPr marL="457200" indent="-457200">
              <a:lnSpc>
                <a:spcPct val="150000"/>
              </a:lnSpc>
              <a:buFont typeface="Arial" panose="020B0604020202020204" pitchFamily="34" charset="0"/>
              <a:buChar char="•"/>
            </a:pPr>
            <a:r>
              <a:rPr lang="en-GB" sz="2800" dirty="0"/>
              <a:t>‘ruling class’ values</a:t>
            </a:r>
          </a:p>
          <a:p>
            <a:pPr marL="457200" indent="-457200">
              <a:lnSpc>
                <a:spcPct val="150000"/>
              </a:lnSpc>
              <a:buFont typeface="Arial" panose="020B0604020202020204" pitchFamily="34" charset="0"/>
              <a:buChar char="•"/>
            </a:pPr>
            <a:r>
              <a:rPr lang="en-GB" sz="2800" dirty="0"/>
              <a:t>political system</a:t>
            </a:r>
          </a:p>
          <a:p>
            <a:pPr marL="457200" indent="-457200">
              <a:lnSpc>
                <a:spcPct val="150000"/>
              </a:lnSpc>
              <a:buFont typeface="Arial" panose="020B0604020202020204" pitchFamily="34" charset="0"/>
              <a:buChar char="•"/>
            </a:pPr>
            <a:r>
              <a:rPr lang="en-GB" sz="2800" dirty="0"/>
              <a:t>legal system</a:t>
            </a:r>
          </a:p>
          <a:p>
            <a:pPr marL="457200" indent="-457200">
              <a:lnSpc>
                <a:spcPct val="150000"/>
              </a:lnSpc>
              <a:buFont typeface="Arial" panose="020B0604020202020204" pitchFamily="34" charset="0"/>
              <a:buChar char="•"/>
            </a:pPr>
            <a:r>
              <a:rPr lang="en-GB" sz="2800" dirty="0"/>
              <a:t>state religion</a:t>
            </a:r>
          </a:p>
        </p:txBody>
      </p:sp>
      <p:sp>
        <p:nvSpPr>
          <p:cNvPr id="5" name="TextBox 4"/>
          <p:cNvSpPr txBox="1"/>
          <p:nvPr/>
        </p:nvSpPr>
        <p:spPr>
          <a:xfrm>
            <a:off x="6096000" y="1251284"/>
            <a:ext cx="3960440" cy="584775"/>
          </a:xfrm>
          <a:prstGeom prst="rect">
            <a:avLst/>
          </a:prstGeom>
          <a:noFill/>
        </p:spPr>
        <p:txBody>
          <a:bodyPr wrap="square" rtlCol="0">
            <a:spAutoFit/>
          </a:bodyPr>
          <a:lstStyle/>
          <a:p>
            <a:r>
              <a:rPr lang="en-GB" sz="3200" b="1" dirty="0"/>
              <a:t>‘Sub-cultural’ Values</a:t>
            </a:r>
          </a:p>
        </p:txBody>
      </p:sp>
      <p:sp>
        <p:nvSpPr>
          <p:cNvPr id="6" name="TextBox 5"/>
          <p:cNvSpPr txBox="1"/>
          <p:nvPr/>
        </p:nvSpPr>
        <p:spPr>
          <a:xfrm>
            <a:off x="6358248" y="1977221"/>
            <a:ext cx="3914216" cy="461664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t>‘working class’ values</a:t>
            </a:r>
          </a:p>
          <a:p>
            <a:pPr marL="457200" indent="-457200">
              <a:lnSpc>
                <a:spcPct val="150000"/>
              </a:lnSpc>
              <a:buFont typeface="Arial" panose="020B0604020202020204" pitchFamily="34" charset="0"/>
              <a:buChar char="•"/>
            </a:pPr>
            <a:r>
              <a:rPr lang="en-GB" sz="2800" dirty="0"/>
              <a:t>‘under-class’ values</a:t>
            </a:r>
          </a:p>
          <a:p>
            <a:pPr marL="457200" indent="-457200">
              <a:lnSpc>
                <a:spcPct val="150000"/>
              </a:lnSpc>
              <a:buFont typeface="Arial" panose="020B0604020202020204" pitchFamily="34" charset="0"/>
              <a:buChar char="•"/>
            </a:pPr>
            <a:r>
              <a:rPr lang="en-GB" sz="2800" dirty="0"/>
              <a:t>peer group values e.g.</a:t>
            </a:r>
          </a:p>
          <a:p>
            <a:pPr marL="914400" lvl="1" indent="-457200">
              <a:lnSpc>
                <a:spcPct val="150000"/>
              </a:lnSpc>
              <a:buFont typeface="Arial" panose="020B0604020202020204" pitchFamily="34" charset="0"/>
              <a:buChar char="•"/>
            </a:pPr>
            <a:r>
              <a:rPr lang="en-GB" sz="2800" dirty="0"/>
              <a:t>gangs, goths</a:t>
            </a:r>
          </a:p>
          <a:p>
            <a:pPr marL="457200" indent="-457200">
              <a:lnSpc>
                <a:spcPct val="150000"/>
              </a:lnSpc>
              <a:buFont typeface="Arial" panose="020B0604020202020204" pitchFamily="34" charset="0"/>
              <a:buChar char="•"/>
            </a:pPr>
            <a:r>
              <a:rPr lang="en-GB" sz="2800" dirty="0"/>
              <a:t>‘radical’ values e.g.</a:t>
            </a:r>
          </a:p>
          <a:p>
            <a:pPr marL="914400" lvl="1" indent="-457200">
              <a:lnSpc>
                <a:spcPct val="150000"/>
              </a:lnSpc>
              <a:buFont typeface="Arial" panose="020B0604020202020204" pitchFamily="34" charset="0"/>
              <a:buChar char="•"/>
            </a:pPr>
            <a:r>
              <a:rPr lang="en-GB" sz="2800" dirty="0"/>
              <a:t>feminism, environmentalism</a:t>
            </a:r>
          </a:p>
        </p:txBody>
      </p:sp>
    </p:spTree>
    <p:extLst>
      <p:ext uri="{BB962C8B-B14F-4D97-AF65-F5344CB8AC3E}">
        <p14:creationId xmlns:p14="http://schemas.microsoft.com/office/powerpoint/2010/main" val="164572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Our place in the debate</a:t>
            </a:r>
          </a:p>
        </p:txBody>
      </p:sp>
      <p:sp>
        <p:nvSpPr>
          <p:cNvPr id="3" name="Content Placeholder 2"/>
          <p:cNvSpPr>
            <a:spLocks noGrp="1"/>
          </p:cNvSpPr>
          <p:nvPr>
            <p:ph idx="1"/>
          </p:nvPr>
        </p:nvSpPr>
        <p:spPr>
          <a:xfrm>
            <a:off x="2063552" y="2780928"/>
            <a:ext cx="8229600" cy="2188840"/>
          </a:xfrm>
        </p:spPr>
        <p:txBody>
          <a:bodyPr>
            <a:normAutofit/>
          </a:bodyPr>
          <a:lstStyle/>
          <a:p>
            <a:r>
              <a:rPr lang="en-US" dirty="0"/>
              <a:t>Distinguish between ‘evidence’ and ‘popular discourse’</a:t>
            </a:r>
          </a:p>
          <a:p>
            <a:r>
              <a:rPr lang="en-US" u="sng" dirty="0"/>
              <a:t>Reflect</a:t>
            </a:r>
            <a:r>
              <a:rPr lang="en-US" dirty="0"/>
              <a:t> on the origins of our own values and </a:t>
            </a:r>
            <a:r>
              <a:rPr lang="en-GB" dirty="0"/>
              <a:t>behaviours</a:t>
            </a:r>
            <a:r>
              <a:rPr lang="en-US" dirty="0"/>
              <a:t> towards others</a:t>
            </a:r>
          </a:p>
        </p:txBody>
      </p:sp>
      <p:sp>
        <p:nvSpPr>
          <p:cNvPr id="4" name="TextBox 3"/>
          <p:cNvSpPr txBox="1"/>
          <p:nvPr/>
        </p:nvSpPr>
        <p:spPr>
          <a:xfrm>
            <a:off x="1775520" y="1772817"/>
            <a:ext cx="7704856" cy="584775"/>
          </a:xfrm>
          <a:prstGeom prst="rect">
            <a:avLst/>
          </a:prstGeom>
          <a:noFill/>
        </p:spPr>
        <p:txBody>
          <a:bodyPr wrap="square" rtlCol="0">
            <a:spAutoFit/>
          </a:bodyPr>
          <a:lstStyle/>
          <a:p>
            <a:r>
              <a:rPr lang="en-US" sz="3200" b="1" dirty="0"/>
              <a:t>As Students of Social Inclusion, we need to:</a:t>
            </a:r>
          </a:p>
        </p:txBody>
      </p:sp>
      <p:pic>
        <p:nvPicPr>
          <p:cNvPr id="6" name="Picture 5" descr="A yellow and red question mark&#10;&#10;Description automatically generated">
            <a:extLst>
              <a:ext uri="{FF2B5EF4-FFF2-40B4-BE49-F238E27FC236}">
                <a16:creationId xmlns:a16="http://schemas.microsoft.com/office/drawing/2014/main" id="{D2EB154F-14E7-5A5A-AAB2-9ADF055786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93152" y="2752291"/>
            <a:ext cx="850975" cy="850975"/>
          </a:xfrm>
          <a:prstGeom prst="rect">
            <a:avLst/>
          </a:prstGeom>
        </p:spPr>
      </p:pic>
    </p:spTree>
    <p:extLst>
      <p:ext uri="{BB962C8B-B14F-4D97-AF65-F5344CB8AC3E}">
        <p14:creationId xmlns:p14="http://schemas.microsoft.com/office/powerpoint/2010/main" val="1895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06090"/>
          </a:xfrm>
        </p:spPr>
        <p:txBody>
          <a:bodyPr>
            <a:normAutofit fontScale="90000"/>
          </a:bodyPr>
          <a:lstStyle/>
          <a:p>
            <a:r>
              <a:rPr lang="en-GB" b="1" dirty="0"/>
              <a:t>Values and perceptions</a:t>
            </a:r>
          </a:p>
        </p:txBody>
      </p:sp>
      <p:sp>
        <p:nvSpPr>
          <p:cNvPr id="3" name="TextBox 2"/>
          <p:cNvSpPr txBox="1"/>
          <p:nvPr/>
        </p:nvSpPr>
        <p:spPr>
          <a:xfrm>
            <a:off x="1991544" y="908720"/>
            <a:ext cx="8352928"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Our values are shaped by our experiences</a:t>
            </a:r>
          </a:p>
          <a:p>
            <a:pPr marL="457200" indent="-457200">
              <a:buFont typeface="Arial" panose="020B0604020202020204" pitchFamily="34" charset="0"/>
              <a:buChar char="•"/>
            </a:pPr>
            <a:r>
              <a:rPr lang="en-GB" sz="2800" dirty="0"/>
              <a:t>In turn our values influence the way that we look at the world</a:t>
            </a:r>
          </a:p>
          <a:p>
            <a:pPr marL="457200" indent="-457200">
              <a:buFont typeface="Arial" panose="020B0604020202020204" pitchFamily="34" charset="0"/>
              <a:buChar char="•"/>
            </a:pPr>
            <a:r>
              <a:rPr lang="en-GB" sz="2800" dirty="0"/>
              <a:t>They influence our attitudes to individuals and groups of people</a:t>
            </a:r>
          </a:p>
          <a:p>
            <a:pPr marL="457200" indent="-457200">
              <a:buFont typeface="Arial" panose="020B0604020202020204" pitchFamily="34" charset="0"/>
              <a:buChar char="•"/>
            </a:pPr>
            <a:r>
              <a:rPr lang="en-GB" sz="2800" dirty="0"/>
              <a:t>They influence the decisions that we make</a:t>
            </a:r>
          </a:p>
        </p:txBody>
      </p:sp>
      <p:sp>
        <p:nvSpPr>
          <p:cNvPr id="6" name="TextBox 5"/>
          <p:cNvSpPr txBox="1"/>
          <p:nvPr/>
        </p:nvSpPr>
        <p:spPr>
          <a:xfrm>
            <a:off x="1991544" y="3573017"/>
            <a:ext cx="8280920" cy="954107"/>
          </a:xfrm>
          <a:prstGeom prst="rect">
            <a:avLst/>
          </a:prstGeom>
          <a:noFill/>
        </p:spPr>
        <p:txBody>
          <a:bodyPr wrap="square" rtlCol="0">
            <a:spAutoFit/>
          </a:bodyPr>
          <a:lstStyle/>
          <a:p>
            <a:pPr algn="ctr"/>
            <a:r>
              <a:rPr lang="en-GB" sz="2800" i="1" dirty="0"/>
              <a:t>Discuss your perceptions of the values held by people in the EU referendum (Leave, Remain &amp; non-voters)</a:t>
            </a:r>
          </a:p>
        </p:txBody>
      </p:sp>
      <p:sp>
        <p:nvSpPr>
          <p:cNvPr id="7" name="TextBox 6"/>
          <p:cNvSpPr txBox="1"/>
          <p:nvPr/>
        </p:nvSpPr>
        <p:spPr>
          <a:xfrm>
            <a:off x="1991544" y="4653137"/>
            <a:ext cx="8280920" cy="954107"/>
          </a:xfrm>
          <a:prstGeom prst="rect">
            <a:avLst/>
          </a:prstGeom>
          <a:noFill/>
        </p:spPr>
        <p:txBody>
          <a:bodyPr wrap="square" rtlCol="0">
            <a:spAutoFit/>
          </a:bodyPr>
          <a:lstStyle/>
          <a:p>
            <a:pPr algn="ctr"/>
            <a:r>
              <a:rPr lang="en-GB" sz="2800" b="1" i="1" dirty="0"/>
              <a:t>Remember that, as social scientists we need to be objective</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0396" y="5733256"/>
            <a:ext cx="895224" cy="895224"/>
          </a:xfrm>
          <a:prstGeom prst="rect">
            <a:avLst/>
          </a:prstGeom>
        </p:spPr>
      </p:pic>
    </p:spTree>
    <p:extLst>
      <p:ext uri="{BB962C8B-B14F-4D97-AF65-F5344CB8AC3E}">
        <p14:creationId xmlns:p14="http://schemas.microsoft.com/office/powerpoint/2010/main" val="212397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9055" y="31866"/>
            <a:ext cx="8229600" cy="1143000"/>
          </a:xfrm>
        </p:spPr>
        <p:txBody>
          <a:bodyPr/>
          <a:lstStyle/>
          <a:p>
            <a:r>
              <a:rPr lang="en-US" b="1" dirty="0"/>
              <a:t>Our place in the debate</a:t>
            </a:r>
          </a:p>
        </p:txBody>
      </p:sp>
      <p:sp>
        <p:nvSpPr>
          <p:cNvPr id="5" name="Content Placeholder 4"/>
          <p:cNvSpPr>
            <a:spLocks noGrp="1"/>
          </p:cNvSpPr>
          <p:nvPr>
            <p:ph idx="1"/>
          </p:nvPr>
        </p:nvSpPr>
        <p:spPr>
          <a:xfrm>
            <a:off x="1559496" y="1196753"/>
            <a:ext cx="8928992" cy="4525963"/>
          </a:xfrm>
        </p:spPr>
        <p:txBody>
          <a:bodyPr>
            <a:normAutofit fontScale="85000" lnSpcReduction="10000"/>
          </a:bodyPr>
          <a:lstStyle/>
          <a:p>
            <a:pPr>
              <a:spcBef>
                <a:spcPts val="1200"/>
              </a:spcBef>
              <a:spcAft>
                <a:spcPts val="1200"/>
              </a:spcAft>
            </a:pPr>
            <a:r>
              <a:rPr lang="en-GB" dirty="0"/>
              <a:t>In order to reflect on our place in any debate on current issues we need to be aware of our own values.</a:t>
            </a:r>
          </a:p>
          <a:p>
            <a:pPr>
              <a:spcBef>
                <a:spcPts val="1200"/>
              </a:spcBef>
              <a:spcAft>
                <a:spcPts val="1200"/>
              </a:spcAft>
            </a:pPr>
            <a:r>
              <a:rPr lang="en-GB" dirty="0"/>
              <a:t>We have talked about values in many other Modules but in this one we will be looking closely at our own attitudes to current issues.</a:t>
            </a:r>
          </a:p>
          <a:p>
            <a:pPr>
              <a:spcBef>
                <a:spcPts val="1200"/>
              </a:spcBef>
              <a:spcAft>
                <a:spcPts val="1200"/>
              </a:spcAft>
            </a:pPr>
            <a:r>
              <a:rPr lang="en-GB" dirty="0"/>
              <a:t>You will be asked to under-take an online self-assessment and the results of this will contribute to our discussion on our values as a group.</a:t>
            </a:r>
          </a:p>
          <a:p>
            <a:pPr>
              <a:spcBef>
                <a:spcPts val="1200"/>
              </a:spcBef>
              <a:spcAft>
                <a:spcPts val="1200"/>
              </a:spcAft>
            </a:pPr>
            <a:r>
              <a:rPr lang="en-GB" dirty="0"/>
              <a:t>But first we will look at the concept of </a:t>
            </a:r>
            <a:r>
              <a:rPr lang="en-GB" b="1" dirty="0"/>
              <a:t>political positioning</a:t>
            </a:r>
          </a:p>
        </p:txBody>
      </p:sp>
    </p:spTree>
    <p:extLst>
      <p:ext uri="{BB962C8B-B14F-4D97-AF65-F5344CB8AC3E}">
        <p14:creationId xmlns:p14="http://schemas.microsoft.com/office/powerpoint/2010/main" val="130779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229600" cy="634082"/>
          </a:xfrm>
        </p:spPr>
        <p:txBody>
          <a:bodyPr>
            <a:noAutofit/>
          </a:bodyPr>
          <a:lstStyle/>
          <a:p>
            <a:r>
              <a:rPr lang="en-GB" sz="3600" b="1" dirty="0"/>
              <a:t>Left wing / Right Wing</a:t>
            </a:r>
          </a:p>
        </p:txBody>
      </p:sp>
      <p:sp>
        <p:nvSpPr>
          <p:cNvPr id="3" name="TextBox 2"/>
          <p:cNvSpPr txBox="1"/>
          <p:nvPr/>
        </p:nvSpPr>
        <p:spPr>
          <a:xfrm>
            <a:off x="1919536" y="1124745"/>
            <a:ext cx="8424936" cy="495520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This way of describing political positioning dates back to the Constituent Assembly at the start of the French Revolution (1789). </a:t>
            </a:r>
          </a:p>
          <a:p>
            <a:pPr marL="342900" indent="-342900">
              <a:spcBef>
                <a:spcPts val="600"/>
              </a:spcBef>
              <a:spcAft>
                <a:spcPts val="600"/>
              </a:spcAft>
              <a:buFont typeface="Arial" panose="020B0604020202020204" pitchFamily="34" charset="0"/>
              <a:buChar char="•"/>
            </a:pPr>
            <a:r>
              <a:rPr lang="en-GB" sz="2600" dirty="0"/>
              <a:t>In the chamber the radical Jacobins radicals sat on the left side of the King’s seat; moderates sat in the centre; and royalists and clerical members sat on the right. </a:t>
            </a:r>
          </a:p>
          <a:p>
            <a:pPr marL="342900" indent="-342900">
              <a:spcBef>
                <a:spcPts val="600"/>
              </a:spcBef>
              <a:spcAft>
                <a:spcPts val="600"/>
              </a:spcAft>
              <a:buFont typeface="Arial" panose="020B0604020202020204" pitchFamily="34" charset="0"/>
              <a:buChar char="•"/>
            </a:pPr>
            <a:r>
              <a:rPr lang="en-GB" sz="2600" dirty="0"/>
              <a:t>The terms passed into general use to refer to the opposition between the egalitarian, democratic, and anticlerical views of many reformers and radicals, and the defence of aristocratic and clerical privileges by conservatives and reactionaries</a:t>
            </a:r>
          </a:p>
        </p:txBody>
      </p:sp>
      <p:sp>
        <p:nvSpPr>
          <p:cNvPr id="4" name="TextBox 3"/>
          <p:cNvSpPr txBox="1"/>
          <p:nvPr/>
        </p:nvSpPr>
        <p:spPr>
          <a:xfrm>
            <a:off x="7587633" y="6237312"/>
            <a:ext cx="2736304" cy="369332"/>
          </a:xfrm>
          <a:prstGeom prst="rect">
            <a:avLst/>
          </a:prstGeom>
          <a:noFill/>
        </p:spPr>
        <p:txBody>
          <a:bodyPr wrap="square" rtlCol="0">
            <a:spAutoFit/>
          </a:bodyPr>
          <a:lstStyle/>
          <a:p>
            <a:r>
              <a:rPr lang="en-GB" dirty="0"/>
              <a:t>(Calhoun, 2002)</a:t>
            </a:r>
          </a:p>
        </p:txBody>
      </p:sp>
    </p:spTree>
    <p:extLst>
      <p:ext uri="{BB962C8B-B14F-4D97-AF65-F5344CB8AC3E}">
        <p14:creationId xmlns:p14="http://schemas.microsoft.com/office/powerpoint/2010/main" val="80295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2986" y="188640"/>
            <a:ext cx="8229600" cy="634082"/>
          </a:xfrm>
        </p:spPr>
        <p:txBody>
          <a:bodyPr>
            <a:noAutofit/>
          </a:bodyPr>
          <a:lstStyle/>
          <a:p>
            <a:r>
              <a:rPr lang="en-GB" sz="3600" b="1" dirty="0"/>
              <a:t>Left wing / Right Wing</a:t>
            </a:r>
          </a:p>
        </p:txBody>
      </p:sp>
      <p:sp>
        <p:nvSpPr>
          <p:cNvPr id="3" name="TextBox 2"/>
          <p:cNvSpPr txBox="1"/>
          <p:nvPr/>
        </p:nvSpPr>
        <p:spPr>
          <a:xfrm>
            <a:off x="1639569" y="836713"/>
            <a:ext cx="8712968" cy="526297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meaning of the phrases has changed somewhat since this time. </a:t>
            </a:r>
          </a:p>
          <a:p>
            <a:pPr marL="342900" indent="-342900">
              <a:buFont typeface="Arial" panose="020B0604020202020204" pitchFamily="34" charset="0"/>
              <a:buChar char="•"/>
            </a:pPr>
            <a:r>
              <a:rPr lang="en-GB" sz="2400" dirty="0"/>
              <a:t>For example economic liberalization and free trade—was once a radical proposition in many contexts, it has migrated to the right as part of the neo-liberal agenda. </a:t>
            </a:r>
          </a:p>
          <a:p>
            <a:pPr marL="342900" indent="-342900">
              <a:buFont typeface="Arial" panose="020B0604020202020204" pitchFamily="34" charset="0"/>
              <a:buChar char="•"/>
            </a:pPr>
            <a:r>
              <a:rPr lang="en-GB" sz="2400" dirty="0"/>
              <a:t>Left-wing agendas have been generally much more tied to forms of state regulation and intervention in economic life—reflecting the modern pursuit of egalitarian goals with the tools of the welfare state</a:t>
            </a:r>
          </a:p>
          <a:p>
            <a:pPr marL="342900" indent="-342900">
              <a:buFont typeface="Arial" panose="020B0604020202020204" pitchFamily="34" charset="0"/>
              <a:buChar char="•"/>
            </a:pPr>
            <a:r>
              <a:rPr lang="en-GB" sz="2400" dirty="0"/>
              <a:t>The 20</a:t>
            </a:r>
            <a:r>
              <a:rPr lang="en-GB" sz="2400" baseline="30000" dirty="0"/>
              <a:t>th</a:t>
            </a:r>
            <a:r>
              <a:rPr lang="en-GB" sz="2400" dirty="0"/>
              <a:t> century model of UK politics saw the Conservative Party on the right, the Liberal Democrats in the centre and the Labour party on the left but this has changed again in the 21</a:t>
            </a:r>
            <a:r>
              <a:rPr lang="en-GB" sz="2400" baseline="30000" dirty="0"/>
              <a:t>st</a:t>
            </a:r>
            <a:r>
              <a:rPr lang="en-GB" sz="2400" dirty="0"/>
              <a:t> century</a:t>
            </a:r>
          </a:p>
          <a:p>
            <a:pPr marL="342900" indent="-342900">
              <a:buFont typeface="Arial" panose="020B0604020202020204" pitchFamily="34" charset="0"/>
              <a:buChar char="•"/>
            </a:pPr>
            <a:r>
              <a:rPr lang="en-GB" sz="2400" dirty="0"/>
              <a:t>We will explore this change further as we discuss the next two concepts</a:t>
            </a:r>
          </a:p>
        </p:txBody>
      </p:sp>
      <p:sp>
        <p:nvSpPr>
          <p:cNvPr id="4" name="TextBox 3"/>
          <p:cNvSpPr txBox="1"/>
          <p:nvPr/>
        </p:nvSpPr>
        <p:spPr>
          <a:xfrm>
            <a:off x="7587633" y="6237312"/>
            <a:ext cx="2736304" cy="369332"/>
          </a:xfrm>
          <a:prstGeom prst="rect">
            <a:avLst/>
          </a:prstGeom>
          <a:noFill/>
        </p:spPr>
        <p:txBody>
          <a:bodyPr wrap="square" rtlCol="0">
            <a:spAutoFit/>
          </a:bodyPr>
          <a:lstStyle/>
          <a:p>
            <a:r>
              <a:rPr lang="en-GB" dirty="0"/>
              <a:t>(Calhoun, 2002)</a:t>
            </a:r>
          </a:p>
        </p:txBody>
      </p:sp>
    </p:spTree>
    <p:extLst>
      <p:ext uri="{BB962C8B-B14F-4D97-AF65-F5344CB8AC3E}">
        <p14:creationId xmlns:p14="http://schemas.microsoft.com/office/powerpoint/2010/main" val="216834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229600" cy="634082"/>
          </a:xfrm>
        </p:spPr>
        <p:txBody>
          <a:bodyPr>
            <a:noAutofit/>
          </a:bodyPr>
          <a:lstStyle/>
          <a:p>
            <a:r>
              <a:rPr lang="en-GB" sz="3600" b="1" dirty="0"/>
              <a:t>Authoritarianism</a:t>
            </a:r>
          </a:p>
        </p:txBody>
      </p:sp>
      <p:sp>
        <p:nvSpPr>
          <p:cNvPr id="3" name="TextBox 2"/>
          <p:cNvSpPr txBox="1"/>
          <p:nvPr/>
        </p:nvSpPr>
        <p:spPr>
          <a:xfrm>
            <a:off x="1770143" y="1128489"/>
            <a:ext cx="8640960"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A style of government in which the rulers demand unquestioning obedience from the ruled. </a:t>
            </a:r>
          </a:p>
          <a:p>
            <a:pPr marL="342900" indent="-342900">
              <a:buFont typeface="Arial" panose="020B0604020202020204" pitchFamily="34" charset="0"/>
              <a:buChar char="•"/>
            </a:pPr>
            <a:r>
              <a:rPr lang="en-GB" sz="2400" dirty="0"/>
              <a:t>Traditionally, ‘authoritarians’ have argued for a high degree of determination by governments of belief and behaviour and a correspondingly smaller significance for individual choice but did leave some room for private choice</a:t>
            </a:r>
          </a:p>
          <a:p>
            <a:pPr marL="342900" indent="-342900">
              <a:buFont typeface="Arial" panose="020B0604020202020204" pitchFamily="34" charset="0"/>
              <a:buChar char="•"/>
            </a:pPr>
            <a:r>
              <a:rPr lang="en-GB" sz="2400" dirty="0"/>
              <a:t>This has been enhanced by the concept of totalitarianism (mostly closely associated with fascism and state communism) in which even personal freedom is restricted</a:t>
            </a:r>
          </a:p>
          <a:p>
            <a:pPr marL="342900" indent="-342900">
              <a:buFont typeface="Arial" panose="020B0604020202020204" pitchFamily="34" charset="0"/>
              <a:buChar char="•"/>
            </a:pPr>
            <a:r>
              <a:rPr lang="en-GB" sz="2400" dirty="0"/>
              <a:t>However, even democratically elected governments  can drastically restrict personal freedoms</a:t>
            </a:r>
          </a:p>
        </p:txBody>
      </p:sp>
      <p:sp>
        <p:nvSpPr>
          <p:cNvPr id="4" name="TextBox 3"/>
          <p:cNvSpPr txBox="1"/>
          <p:nvPr/>
        </p:nvSpPr>
        <p:spPr>
          <a:xfrm>
            <a:off x="7587633" y="6237312"/>
            <a:ext cx="2736304" cy="369332"/>
          </a:xfrm>
          <a:prstGeom prst="rect">
            <a:avLst/>
          </a:prstGeom>
          <a:noFill/>
        </p:spPr>
        <p:txBody>
          <a:bodyPr wrap="square" rtlCol="0">
            <a:spAutoFit/>
          </a:bodyPr>
          <a:lstStyle/>
          <a:p>
            <a:r>
              <a:rPr lang="en-GB" dirty="0"/>
              <a:t>(Brown </a:t>
            </a:r>
            <a:r>
              <a:rPr lang="en-GB" i="1" dirty="0"/>
              <a:t>et al, </a:t>
            </a:r>
            <a:r>
              <a:rPr lang="en-GB" dirty="0"/>
              <a:t>2018)</a:t>
            </a:r>
          </a:p>
        </p:txBody>
      </p:sp>
      <p:sp>
        <p:nvSpPr>
          <p:cNvPr id="5" name="TextBox 4"/>
          <p:cNvSpPr txBox="1"/>
          <p:nvPr/>
        </p:nvSpPr>
        <p:spPr>
          <a:xfrm>
            <a:off x="2351584" y="5373216"/>
            <a:ext cx="6984776" cy="523220"/>
          </a:xfrm>
          <a:prstGeom prst="rect">
            <a:avLst/>
          </a:prstGeom>
          <a:noFill/>
        </p:spPr>
        <p:txBody>
          <a:bodyPr wrap="square" rtlCol="0">
            <a:spAutoFit/>
          </a:bodyPr>
          <a:lstStyle/>
          <a:p>
            <a:pPr algn="ctr"/>
            <a:r>
              <a:rPr lang="en-GB" sz="2800" i="1" dirty="0"/>
              <a:t>Can you think of examples from recent history?</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66320" y="5315426"/>
            <a:ext cx="638801" cy="638801"/>
          </a:xfrm>
          <a:prstGeom prst="rect">
            <a:avLst/>
          </a:prstGeom>
        </p:spPr>
      </p:pic>
    </p:spTree>
    <p:extLst>
      <p:ext uri="{BB962C8B-B14F-4D97-AF65-F5344CB8AC3E}">
        <p14:creationId xmlns:p14="http://schemas.microsoft.com/office/powerpoint/2010/main" val="4244124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229600" cy="634082"/>
          </a:xfrm>
        </p:spPr>
        <p:txBody>
          <a:bodyPr>
            <a:noAutofit/>
          </a:bodyPr>
          <a:lstStyle/>
          <a:p>
            <a:r>
              <a:rPr lang="en-GB" sz="3600" b="1" dirty="0"/>
              <a:t>Libertarianism</a:t>
            </a:r>
          </a:p>
        </p:txBody>
      </p:sp>
      <p:sp>
        <p:nvSpPr>
          <p:cNvPr id="3" name="TextBox 2"/>
          <p:cNvSpPr txBox="1"/>
          <p:nvPr/>
        </p:nvSpPr>
        <p:spPr>
          <a:xfrm>
            <a:off x="1804682" y="980729"/>
            <a:ext cx="8424936" cy="4893647"/>
          </a:xfrm>
          <a:prstGeom prst="rect">
            <a:avLst/>
          </a:prstGeom>
          <a:noFill/>
        </p:spPr>
        <p:txBody>
          <a:bodyPr wrap="square" rtlCol="0">
            <a:spAutoFit/>
          </a:bodyPr>
          <a:lstStyle/>
          <a:p>
            <a:pPr marL="342900" indent="-342900">
              <a:buFont typeface="Arial" panose="020B0604020202020204" pitchFamily="34" charset="0"/>
              <a:buChar char="•"/>
            </a:pPr>
            <a:r>
              <a:rPr lang="en-GB" sz="2600" dirty="0"/>
              <a:t>Refers primarily to a range of theories and attitudes whose common characteristic is that they seek to reverse the progress of collectivism and authoritarianism and to ‘roll back the frontiers of the state’. </a:t>
            </a:r>
          </a:p>
          <a:p>
            <a:pPr marL="342900" indent="-342900">
              <a:buFont typeface="Arial" panose="020B0604020202020204" pitchFamily="34" charset="0"/>
              <a:buChar char="•"/>
            </a:pPr>
            <a:r>
              <a:rPr lang="en-GB" sz="2600" dirty="0"/>
              <a:t>Traditionally, ‘libertarian’ denoted a believer in free will, as opposed to determinism; </a:t>
            </a:r>
          </a:p>
          <a:p>
            <a:pPr marL="342900" indent="-342900">
              <a:buFont typeface="Arial" panose="020B0604020202020204" pitchFamily="34" charset="0"/>
              <a:buChar char="•"/>
            </a:pPr>
            <a:r>
              <a:rPr lang="en-GB" sz="2600" dirty="0"/>
              <a:t>A further meaning referred to a kind of principled libertine, a person in favour of breaking down whatever inhibited and constrained natural or instinctive behaviour, whether it was religious belief, family ties, or the enforcement of laws by the state. But these meanings are now antiquated.</a:t>
            </a:r>
          </a:p>
        </p:txBody>
      </p:sp>
      <p:sp>
        <p:nvSpPr>
          <p:cNvPr id="4" name="TextBox 3"/>
          <p:cNvSpPr txBox="1"/>
          <p:nvPr/>
        </p:nvSpPr>
        <p:spPr>
          <a:xfrm>
            <a:off x="7587633" y="6237312"/>
            <a:ext cx="2736304" cy="369332"/>
          </a:xfrm>
          <a:prstGeom prst="rect">
            <a:avLst/>
          </a:prstGeom>
          <a:noFill/>
        </p:spPr>
        <p:txBody>
          <a:bodyPr wrap="square" rtlCol="0">
            <a:spAutoFit/>
          </a:bodyPr>
          <a:lstStyle/>
          <a:p>
            <a:r>
              <a:rPr lang="en-GB" dirty="0"/>
              <a:t>(Brown </a:t>
            </a:r>
            <a:r>
              <a:rPr lang="en-GB" i="1" dirty="0"/>
              <a:t>et al</a:t>
            </a:r>
            <a:r>
              <a:rPr lang="en-GB" dirty="0"/>
              <a:t>, 2018)</a:t>
            </a:r>
          </a:p>
        </p:txBody>
      </p:sp>
    </p:spTree>
    <p:extLst>
      <p:ext uri="{BB962C8B-B14F-4D97-AF65-F5344CB8AC3E}">
        <p14:creationId xmlns:p14="http://schemas.microsoft.com/office/powerpoint/2010/main" val="136102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229600" cy="634082"/>
          </a:xfrm>
        </p:spPr>
        <p:txBody>
          <a:bodyPr>
            <a:noAutofit/>
          </a:bodyPr>
          <a:lstStyle/>
          <a:p>
            <a:r>
              <a:rPr lang="en-GB" sz="3600" b="1" dirty="0"/>
              <a:t>Libertarianism</a:t>
            </a:r>
          </a:p>
        </p:txBody>
      </p:sp>
      <p:sp>
        <p:nvSpPr>
          <p:cNvPr id="3" name="TextBox 2"/>
          <p:cNvSpPr txBox="1"/>
          <p:nvPr/>
        </p:nvSpPr>
        <p:spPr>
          <a:xfrm>
            <a:off x="1775521" y="1026866"/>
            <a:ext cx="8618739"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most precise form of libertarianism rests on a belief in the essential separateness of individual persons who possess, quite irrespective of whether or not they are part of a society or subject to the laws of a state, a set of inalienable rights, which necessarily include rights to acquire and retain property. </a:t>
            </a:r>
          </a:p>
          <a:p>
            <a:pPr marL="342900" indent="-342900">
              <a:spcBef>
                <a:spcPts val="600"/>
              </a:spcBef>
              <a:spcAft>
                <a:spcPts val="600"/>
              </a:spcAft>
              <a:buFont typeface="Arial" panose="020B0604020202020204" pitchFamily="34" charset="0"/>
              <a:buChar char="•"/>
            </a:pPr>
            <a:r>
              <a:rPr lang="en-GB" sz="2600" dirty="0"/>
              <a:t>Libertarians would argue that the denial of these rights by states can never be defensible and people should only consider themselves subject to states in so far as those states enhance their rights or rest on voluntary procedures. </a:t>
            </a:r>
          </a:p>
        </p:txBody>
      </p:sp>
      <p:sp>
        <p:nvSpPr>
          <p:cNvPr id="4" name="TextBox 3"/>
          <p:cNvSpPr txBox="1"/>
          <p:nvPr/>
        </p:nvSpPr>
        <p:spPr>
          <a:xfrm>
            <a:off x="7587633" y="6237312"/>
            <a:ext cx="2736304" cy="369332"/>
          </a:xfrm>
          <a:prstGeom prst="rect">
            <a:avLst/>
          </a:prstGeom>
          <a:noFill/>
        </p:spPr>
        <p:txBody>
          <a:bodyPr wrap="square" rtlCol="0">
            <a:spAutoFit/>
          </a:bodyPr>
          <a:lstStyle/>
          <a:p>
            <a:r>
              <a:rPr lang="en-GB" dirty="0"/>
              <a:t>(Brown </a:t>
            </a:r>
            <a:r>
              <a:rPr lang="en-GB" i="1" dirty="0"/>
              <a:t>et al</a:t>
            </a:r>
            <a:r>
              <a:rPr lang="en-GB" dirty="0"/>
              <a:t>, 2018)</a:t>
            </a:r>
          </a:p>
        </p:txBody>
      </p:sp>
      <p:sp>
        <p:nvSpPr>
          <p:cNvPr id="5" name="TextBox 4"/>
          <p:cNvSpPr txBox="1"/>
          <p:nvPr/>
        </p:nvSpPr>
        <p:spPr>
          <a:xfrm>
            <a:off x="2343195" y="5524167"/>
            <a:ext cx="6984776" cy="523220"/>
          </a:xfrm>
          <a:prstGeom prst="rect">
            <a:avLst/>
          </a:prstGeom>
          <a:noFill/>
        </p:spPr>
        <p:txBody>
          <a:bodyPr wrap="square" rtlCol="0">
            <a:spAutoFit/>
          </a:bodyPr>
          <a:lstStyle/>
          <a:p>
            <a:pPr algn="ctr"/>
            <a:r>
              <a:rPr lang="en-GB" sz="2800" i="1" dirty="0"/>
              <a:t>Can you think of examples from recent history?</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57931" y="5466377"/>
            <a:ext cx="638801" cy="638801"/>
          </a:xfrm>
          <a:prstGeom prst="rect">
            <a:avLst/>
          </a:prstGeom>
        </p:spPr>
      </p:pic>
    </p:spTree>
    <p:extLst>
      <p:ext uri="{BB962C8B-B14F-4D97-AF65-F5344CB8AC3E}">
        <p14:creationId xmlns:p14="http://schemas.microsoft.com/office/powerpoint/2010/main" val="3993451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229600" cy="634082"/>
          </a:xfrm>
        </p:spPr>
        <p:txBody>
          <a:bodyPr>
            <a:noAutofit/>
          </a:bodyPr>
          <a:lstStyle/>
          <a:p>
            <a:r>
              <a:rPr lang="en-GB" sz="3600" b="1" dirty="0"/>
              <a:t>Our Own Political Positioning</a:t>
            </a:r>
          </a:p>
        </p:txBody>
      </p:sp>
      <p:sp>
        <p:nvSpPr>
          <p:cNvPr id="3" name="TextBox 2"/>
          <p:cNvSpPr txBox="1"/>
          <p:nvPr/>
        </p:nvSpPr>
        <p:spPr>
          <a:xfrm>
            <a:off x="1919536" y="1124744"/>
            <a:ext cx="8424936" cy="360098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concepts of right / left and authoritarian / libertarian can allow us to create a schematic representation of where different politicians and parties sit in relation to each other</a:t>
            </a:r>
          </a:p>
          <a:p>
            <a:pPr marL="342900" indent="-342900">
              <a:spcBef>
                <a:spcPts val="600"/>
              </a:spcBef>
              <a:spcAft>
                <a:spcPts val="600"/>
              </a:spcAft>
              <a:buFont typeface="Arial" panose="020B0604020202020204" pitchFamily="34" charset="0"/>
              <a:buChar char="•"/>
            </a:pPr>
            <a:r>
              <a:rPr lang="en-GB" sz="2600" dirty="0"/>
              <a:t>This idea has been used by a website called ‘The Political Compass’</a:t>
            </a:r>
          </a:p>
          <a:p>
            <a:pPr marL="342900" indent="-342900">
              <a:spcBef>
                <a:spcPts val="600"/>
              </a:spcBef>
              <a:spcAft>
                <a:spcPts val="600"/>
              </a:spcAft>
              <a:buFont typeface="Arial" panose="020B0604020202020204" pitchFamily="34" charset="0"/>
              <a:buChar char="•"/>
            </a:pPr>
            <a:r>
              <a:rPr lang="en-GB" sz="2600" dirty="0"/>
              <a:t>Although not a formal research tool it does allow us to evaluate and reflect on our own political positioning</a:t>
            </a:r>
          </a:p>
        </p:txBody>
      </p:sp>
      <p:sp>
        <p:nvSpPr>
          <p:cNvPr id="4" name="TextBox 3"/>
          <p:cNvSpPr txBox="1"/>
          <p:nvPr/>
        </p:nvSpPr>
        <p:spPr>
          <a:xfrm>
            <a:off x="5375921" y="6237312"/>
            <a:ext cx="4948017" cy="369332"/>
          </a:xfrm>
          <a:prstGeom prst="rect">
            <a:avLst/>
          </a:prstGeom>
          <a:noFill/>
        </p:spPr>
        <p:txBody>
          <a:bodyPr wrap="square" rtlCol="0">
            <a:spAutoFit/>
          </a:bodyPr>
          <a:lstStyle/>
          <a:p>
            <a:r>
              <a:rPr lang="en-GB" dirty="0">
                <a:hlinkClick r:id="rId2"/>
              </a:rPr>
              <a:t>https://www.politicalcompass.org/</a:t>
            </a:r>
            <a:r>
              <a:rPr lang="en-GB" dirty="0"/>
              <a:t> </a:t>
            </a:r>
          </a:p>
        </p:txBody>
      </p:sp>
      <p:sp>
        <p:nvSpPr>
          <p:cNvPr id="5" name="TextBox 4"/>
          <p:cNvSpPr txBox="1"/>
          <p:nvPr/>
        </p:nvSpPr>
        <p:spPr>
          <a:xfrm>
            <a:off x="2063552" y="4869161"/>
            <a:ext cx="8280920" cy="830997"/>
          </a:xfrm>
          <a:prstGeom prst="rect">
            <a:avLst/>
          </a:prstGeom>
          <a:noFill/>
        </p:spPr>
        <p:txBody>
          <a:bodyPr wrap="square" rtlCol="0">
            <a:spAutoFit/>
          </a:bodyPr>
          <a:lstStyle/>
          <a:p>
            <a:pPr algn="ctr"/>
            <a:r>
              <a:rPr lang="en-GB" sz="2400" i="1" dirty="0"/>
              <a:t>In preparation for our </a:t>
            </a:r>
            <a:r>
              <a:rPr lang="en-GB" sz="2400" i="1"/>
              <a:t>next session </a:t>
            </a:r>
            <a:r>
              <a:rPr lang="en-GB" sz="2400" i="1" dirty="0"/>
              <a:t>please follow the link below and ‘Take the Test’.</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79777" y="5726855"/>
            <a:ext cx="499373" cy="499373"/>
          </a:xfrm>
          <a:prstGeom prst="rect">
            <a:avLst/>
          </a:prstGeom>
        </p:spPr>
      </p:pic>
      <p:sp>
        <p:nvSpPr>
          <p:cNvPr id="7" name="TextBox 6"/>
          <p:cNvSpPr txBox="1"/>
          <p:nvPr/>
        </p:nvSpPr>
        <p:spPr>
          <a:xfrm>
            <a:off x="4583832" y="5805264"/>
            <a:ext cx="5760640" cy="369332"/>
          </a:xfrm>
          <a:prstGeom prst="rect">
            <a:avLst/>
          </a:prstGeom>
          <a:noFill/>
        </p:spPr>
        <p:txBody>
          <a:bodyPr wrap="square" rtlCol="0">
            <a:spAutoFit/>
          </a:bodyPr>
          <a:lstStyle/>
          <a:p>
            <a:r>
              <a:rPr lang="en-GB" dirty="0"/>
              <a:t>Guided Study: Reflecting on our own political positioning</a:t>
            </a:r>
          </a:p>
        </p:txBody>
      </p:sp>
    </p:spTree>
    <p:extLst>
      <p:ext uri="{BB962C8B-B14F-4D97-AF65-F5344CB8AC3E}">
        <p14:creationId xmlns:p14="http://schemas.microsoft.com/office/powerpoint/2010/main" val="1555151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Equal Opportunities</a:t>
            </a:r>
          </a:p>
        </p:txBody>
      </p:sp>
      <p:sp>
        <p:nvSpPr>
          <p:cNvPr id="6147" name="Rectangle 3"/>
          <p:cNvSpPr>
            <a:spLocks noGrp="1" noChangeArrowheads="1"/>
          </p:cNvSpPr>
          <p:nvPr>
            <p:ph type="body" idx="1"/>
          </p:nvPr>
        </p:nvSpPr>
        <p:spPr>
          <a:xfrm>
            <a:off x="1981200" y="1412776"/>
            <a:ext cx="8229600" cy="2088232"/>
          </a:xfrm>
        </p:spPr>
        <p:txBody>
          <a:bodyPr/>
          <a:lstStyle/>
          <a:p>
            <a:pPr eaLnBrk="1" hangingPunct="1"/>
            <a:r>
              <a:rPr lang="en-GB" altLang="en-US" dirty="0"/>
              <a:t>The idea that all persons, regardless of class, age, race or gender, should have equal rights to compete for and attain sought after positions in society.</a:t>
            </a:r>
          </a:p>
        </p:txBody>
      </p:sp>
      <p:sp>
        <p:nvSpPr>
          <p:cNvPr id="2" name="TextBox 1"/>
          <p:cNvSpPr txBox="1"/>
          <p:nvPr/>
        </p:nvSpPr>
        <p:spPr>
          <a:xfrm>
            <a:off x="2135560" y="4077073"/>
            <a:ext cx="7848872" cy="1384995"/>
          </a:xfrm>
          <a:prstGeom prst="rect">
            <a:avLst/>
          </a:prstGeom>
          <a:noFill/>
        </p:spPr>
        <p:txBody>
          <a:bodyPr wrap="square" rtlCol="0">
            <a:spAutoFit/>
          </a:bodyPr>
          <a:lstStyle/>
          <a:p>
            <a:endParaRPr lang="en-GB" altLang="en-US" sz="2800" i="1" dirty="0"/>
          </a:p>
          <a:p>
            <a:pPr marL="457200" indent="-457200">
              <a:buFont typeface="Arial" panose="020B0604020202020204" pitchFamily="34" charset="0"/>
              <a:buChar char="•"/>
            </a:pPr>
            <a:r>
              <a:rPr lang="en-GB" altLang="en-US" sz="2800" i="1" dirty="0"/>
              <a:t>Can this ideal be delivered within current structures and systems?</a:t>
            </a:r>
          </a:p>
        </p:txBody>
      </p:sp>
      <p:sp>
        <p:nvSpPr>
          <p:cNvPr id="3" name="TextBox 2"/>
          <p:cNvSpPr txBox="1"/>
          <p:nvPr/>
        </p:nvSpPr>
        <p:spPr>
          <a:xfrm>
            <a:off x="1919536" y="3985900"/>
            <a:ext cx="3528392" cy="523220"/>
          </a:xfrm>
          <a:prstGeom prst="rect">
            <a:avLst/>
          </a:prstGeom>
          <a:noFill/>
        </p:spPr>
        <p:txBody>
          <a:bodyPr wrap="square" rtlCol="0">
            <a:spAutoFit/>
          </a:bodyPr>
          <a:lstStyle/>
          <a:p>
            <a:r>
              <a:rPr lang="en-GB" sz="2800" b="1" dirty="0"/>
              <a:t>Question</a:t>
            </a:r>
          </a:p>
        </p:txBody>
      </p:sp>
    </p:spTree>
    <p:extLst>
      <p:ext uri="{BB962C8B-B14F-4D97-AF65-F5344CB8AC3E}">
        <p14:creationId xmlns:p14="http://schemas.microsoft.com/office/powerpoint/2010/main" val="4093068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81200" y="-27384"/>
            <a:ext cx="8229600" cy="936104"/>
          </a:xfrm>
        </p:spPr>
        <p:txBody>
          <a:bodyPr/>
          <a:lstStyle/>
          <a:p>
            <a:pPr eaLnBrk="1" hangingPunct="1"/>
            <a:r>
              <a:rPr lang="en-GB" altLang="en-US" b="1" dirty="0"/>
              <a:t>Oppression</a:t>
            </a:r>
          </a:p>
        </p:txBody>
      </p:sp>
      <p:sp>
        <p:nvSpPr>
          <p:cNvPr id="7171" name="Rectangle 3"/>
          <p:cNvSpPr>
            <a:spLocks noGrp="1" noChangeArrowheads="1"/>
          </p:cNvSpPr>
          <p:nvPr>
            <p:ph type="body" idx="1"/>
          </p:nvPr>
        </p:nvSpPr>
        <p:spPr>
          <a:xfrm>
            <a:off x="1775520" y="908720"/>
            <a:ext cx="8712968" cy="1511498"/>
          </a:xfrm>
        </p:spPr>
        <p:txBody>
          <a:bodyPr/>
          <a:lstStyle/>
          <a:p>
            <a:pPr eaLnBrk="1" hangingPunct="1">
              <a:lnSpc>
                <a:spcPct val="90000"/>
              </a:lnSpc>
            </a:pPr>
            <a:r>
              <a:rPr lang="en-GB" altLang="en-US" sz="2400" dirty="0"/>
              <a:t>There is no simple definition of oppression, to attempt to find a simple definition is to deny its complexity.  However, Dalrymple and Burke (2006) cite Mitchell (1989), who captures the essence of oppression in the UK:</a:t>
            </a:r>
          </a:p>
        </p:txBody>
      </p:sp>
      <p:sp>
        <p:nvSpPr>
          <p:cNvPr id="2" name="TextBox 1"/>
          <p:cNvSpPr txBox="1"/>
          <p:nvPr/>
        </p:nvSpPr>
        <p:spPr>
          <a:xfrm>
            <a:off x="1775520" y="2636912"/>
            <a:ext cx="8568952" cy="3416320"/>
          </a:xfrm>
          <a:prstGeom prst="rect">
            <a:avLst/>
          </a:prstGeom>
          <a:noFill/>
        </p:spPr>
        <p:txBody>
          <a:bodyPr wrap="square" rtlCol="0">
            <a:spAutoFit/>
          </a:bodyPr>
          <a:lstStyle/>
          <a:p>
            <a:pPr marL="0" lvl="1" algn="ctr"/>
            <a:r>
              <a:rPr lang="en-GB" altLang="en-US" sz="2400" dirty="0"/>
              <a:t>‘British society is saturated in oppression.. empowering practice addresses itself to the powerlessness and loss which results from the material and ideological oppression of black people by white people; working class people by middle class people, women by men; children and old people by ‘adults’; disabled people by ‘able bodied’ people; and gay people by straight people.  This recognises oppression not simply in the behaviours, values and attitudes of individuals and groups but in the institutions, structures and common sense assumptions’. </a:t>
            </a:r>
          </a:p>
        </p:txBody>
      </p:sp>
    </p:spTree>
    <p:extLst>
      <p:ext uri="{BB962C8B-B14F-4D97-AF65-F5344CB8AC3E}">
        <p14:creationId xmlns:p14="http://schemas.microsoft.com/office/powerpoint/2010/main" val="241336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dirty="0"/>
              <a:t>Stereotype</a:t>
            </a:r>
          </a:p>
        </p:txBody>
      </p:sp>
      <p:sp>
        <p:nvSpPr>
          <p:cNvPr id="8195" name="Rectangle 3"/>
          <p:cNvSpPr>
            <a:spLocks noGrp="1" noChangeArrowheads="1"/>
          </p:cNvSpPr>
          <p:nvPr>
            <p:ph type="body" idx="1"/>
          </p:nvPr>
        </p:nvSpPr>
        <p:spPr>
          <a:xfrm>
            <a:off x="1981200" y="1600201"/>
            <a:ext cx="8229600" cy="2548880"/>
          </a:xfrm>
        </p:spPr>
        <p:txBody>
          <a:bodyPr/>
          <a:lstStyle/>
          <a:p>
            <a:pPr eaLnBrk="1" hangingPunct="1"/>
            <a:r>
              <a:rPr lang="en-GB" altLang="en-US" dirty="0"/>
              <a:t>A set of inaccurate, simplistic generalisations about a group of individuals which enables others to categorise members of this group and treat them routinely according to these expectations.</a:t>
            </a:r>
          </a:p>
        </p:txBody>
      </p:sp>
      <p:sp>
        <p:nvSpPr>
          <p:cNvPr id="4" name="TextBox 3"/>
          <p:cNvSpPr txBox="1"/>
          <p:nvPr/>
        </p:nvSpPr>
        <p:spPr>
          <a:xfrm>
            <a:off x="1919536" y="4633972"/>
            <a:ext cx="3528392" cy="523220"/>
          </a:xfrm>
          <a:prstGeom prst="rect">
            <a:avLst/>
          </a:prstGeom>
          <a:noFill/>
        </p:spPr>
        <p:txBody>
          <a:bodyPr wrap="square" rtlCol="0">
            <a:spAutoFit/>
          </a:bodyPr>
          <a:lstStyle/>
          <a:p>
            <a:r>
              <a:rPr lang="en-GB" sz="2800" b="1" dirty="0"/>
              <a:t>Question</a:t>
            </a:r>
          </a:p>
        </p:txBody>
      </p:sp>
      <p:sp>
        <p:nvSpPr>
          <p:cNvPr id="5" name="TextBox 4"/>
          <p:cNvSpPr txBox="1"/>
          <p:nvPr/>
        </p:nvSpPr>
        <p:spPr>
          <a:xfrm>
            <a:off x="2279576" y="5157192"/>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does stereotyping lead to social exclusion?</a:t>
            </a:r>
          </a:p>
        </p:txBody>
      </p:sp>
      <p:sp>
        <p:nvSpPr>
          <p:cNvPr id="6" name="TextBox 5"/>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88119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4" grpId="0"/>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dirty="0"/>
              <a:t>Ethnicity</a:t>
            </a:r>
          </a:p>
        </p:txBody>
      </p:sp>
      <p:sp>
        <p:nvSpPr>
          <p:cNvPr id="9219" name="Rectangle 3"/>
          <p:cNvSpPr>
            <a:spLocks noGrp="1" noChangeArrowheads="1"/>
          </p:cNvSpPr>
          <p:nvPr>
            <p:ph type="body" idx="1"/>
          </p:nvPr>
        </p:nvSpPr>
        <p:spPr>
          <a:xfrm>
            <a:off x="1981200" y="1268760"/>
            <a:ext cx="8229600" cy="3196952"/>
          </a:xfrm>
        </p:spPr>
        <p:txBody>
          <a:bodyPr/>
          <a:lstStyle/>
          <a:p>
            <a:pPr eaLnBrk="1" hangingPunct="1"/>
            <a:r>
              <a:rPr lang="en-GB" altLang="en-US" dirty="0"/>
              <a:t>A shared racial, linguistic or national identity of a social group.  A distinction may be drawn between </a:t>
            </a:r>
            <a:r>
              <a:rPr lang="en-GB" altLang="en-US" i="1" dirty="0"/>
              <a:t>cultural ethnicity</a:t>
            </a:r>
            <a:r>
              <a:rPr lang="en-GB" altLang="en-US" dirty="0"/>
              <a:t> and </a:t>
            </a:r>
            <a:r>
              <a:rPr lang="en-GB" altLang="en-US" i="1" dirty="0"/>
              <a:t>political ethnicity.  </a:t>
            </a:r>
            <a:r>
              <a:rPr lang="en-GB" altLang="en-US" dirty="0"/>
              <a:t>Racial attributes are not necessarily, or even usually, the defining feature of ethnic groups.</a:t>
            </a:r>
          </a:p>
        </p:txBody>
      </p:sp>
      <p:sp>
        <p:nvSpPr>
          <p:cNvPr id="4" name="TextBox 3"/>
          <p:cNvSpPr txBox="1"/>
          <p:nvPr/>
        </p:nvSpPr>
        <p:spPr>
          <a:xfrm>
            <a:off x="1919536" y="4365104"/>
            <a:ext cx="3528392" cy="523220"/>
          </a:xfrm>
          <a:prstGeom prst="rect">
            <a:avLst/>
          </a:prstGeom>
          <a:noFill/>
        </p:spPr>
        <p:txBody>
          <a:bodyPr wrap="square" rtlCol="0">
            <a:spAutoFit/>
          </a:bodyPr>
          <a:lstStyle/>
          <a:p>
            <a:r>
              <a:rPr lang="en-GB" sz="2800" b="1" dirty="0"/>
              <a:t>Question</a:t>
            </a:r>
          </a:p>
        </p:txBody>
      </p:sp>
      <p:sp>
        <p:nvSpPr>
          <p:cNvPr id="5" name="TextBox 4"/>
          <p:cNvSpPr txBox="1"/>
          <p:nvPr/>
        </p:nvSpPr>
        <p:spPr>
          <a:xfrm>
            <a:off x="2279576" y="4888324"/>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Which is a better multi-culturalism or integration?</a:t>
            </a:r>
          </a:p>
        </p:txBody>
      </p:sp>
      <p:sp>
        <p:nvSpPr>
          <p:cNvPr id="6" name="TextBox 5"/>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40848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P spid="4" grpId="0"/>
      <p:bldP spid="5"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981200" y="44624"/>
            <a:ext cx="8229600" cy="1143000"/>
          </a:xfrm>
        </p:spPr>
        <p:txBody>
          <a:bodyPr/>
          <a:lstStyle/>
          <a:p>
            <a:pPr eaLnBrk="1" hangingPunct="1"/>
            <a:r>
              <a:rPr lang="en-GB" altLang="en-US" b="1" dirty="0"/>
              <a:t>Prejudice</a:t>
            </a:r>
          </a:p>
        </p:txBody>
      </p:sp>
      <p:sp>
        <p:nvSpPr>
          <p:cNvPr id="10243" name="Rectangle 3"/>
          <p:cNvSpPr>
            <a:spLocks noGrp="1" noChangeArrowheads="1"/>
          </p:cNvSpPr>
          <p:nvPr>
            <p:ph type="body" idx="1"/>
          </p:nvPr>
        </p:nvSpPr>
        <p:spPr>
          <a:xfrm>
            <a:off x="1970856" y="1340769"/>
            <a:ext cx="8229600" cy="3240359"/>
          </a:xfrm>
        </p:spPr>
        <p:txBody>
          <a:bodyPr>
            <a:normAutofit/>
          </a:bodyPr>
          <a:lstStyle/>
          <a:p>
            <a:pPr eaLnBrk="1" hangingPunct="1"/>
            <a:r>
              <a:rPr lang="en-GB" altLang="en-US" sz="2800" dirty="0"/>
              <a:t>Prejudice – an opinion or attitude which is unsupported by the facts.  Prejudiced opinions are unfounded and often not formed through first hand experience.  As with all attitudes prejudices are the result of social learning within families and other social groups where opportunities for modelling and strong pressures towards conformity exist. </a:t>
            </a:r>
          </a:p>
        </p:txBody>
      </p:sp>
      <p:sp>
        <p:nvSpPr>
          <p:cNvPr id="4" name="TextBox 3"/>
          <p:cNvSpPr txBox="1"/>
          <p:nvPr/>
        </p:nvSpPr>
        <p:spPr>
          <a:xfrm>
            <a:off x="1919536" y="4509120"/>
            <a:ext cx="3528392" cy="523220"/>
          </a:xfrm>
          <a:prstGeom prst="rect">
            <a:avLst/>
          </a:prstGeom>
          <a:noFill/>
        </p:spPr>
        <p:txBody>
          <a:bodyPr wrap="square" rtlCol="0">
            <a:spAutoFit/>
          </a:bodyPr>
          <a:lstStyle/>
          <a:p>
            <a:r>
              <a:rPr lang="en-GB" sz="2800" b="1" dirty="0"/>
              <a:t>Question</a:t>
            </a:r>
          </a:p>
        </p:txBody>
      </p:sp>
      <p:sp>
        <p:nvSpPr>
          <p:cNvPr id="5" name="TextBox 4"/>
          <p:cNvSpPr txBox="1"/>
          <p:nvPr/>
        </p:nvSpPr>
        <p:spPr>
          <a:xfrm>
            <a:off x="2279576" y="5032341"/>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good are we at recognising prejudice in ourselves?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1391" y="5661248"/>
            <a:ext cx="1075184" cy="1075184"/>
          </a:xfrm>
          <a:prstGeom prst="rect">
            <a:avLst/>
          </a:prstGeom>
        </p:spPr>
      </p:pic>
      <p:sp>
        <p:nvSpPr>
          <p:cNvPr id="7" name="TextBox 6"/>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235751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P spid="4" grpId="0"/>
      <p:bldP spid="5"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dirty="0"/>
              <a:t>Community </a:t>
            </a:r>
          </a:p>
        </p:txBody>
      </p:sp>
      <p:sp>
        <p:nvSpPr>
          <p:cNvPr id="12291" name="Rectangle 3"/>
          <p:cNvSpPr>
            <a:spLocks noGrp="1" noChangeArrowheads="1"/>
          </p:cNvSpPr>
          <p:nvPr>
            <p:ph type="body" idx="1"/>
          </p:nvPr>
        </p:nvSpPr>
        <p:spPr>
          <a:xfrm>
            <a:off x="1981200" y="1600201"/>
            <a:ext cx="8229600" cy="2260848"/>
          </a:xfrm>
        </p:spPr>
        <p:txBody>
          <a:bodyPr/>
          <a:lstStyle/>
          <a:p>
            <a:pPr eaLnBrk="1" hangingPunct="1"/>
            <a:r>
              <a:rPr lang="en-GB" altLang="en-US" dirty="0"/>
              <a:t>One of the most difficult and controversial things to define in modern society</a:t>
            </a:r>
          </a:p>
          <a:p>
            <a:pPr eaLnBrk="1" hangingPunct="1"/>
            <a:r>
              <a:rPr lang="en-GB" altLang="en-US" dirty="0"/>
              <a:t>Any set of social relationships operating within certain boundaries, locations or territories.  </a:t>
            </a:r>
          </a:p>
        </p:txBody>
      </p:sp>
      <p:sp>
        <p:nvSpPr>
          <p:cNvPr id="4" name="TextBox 3"/>
          <p:cNvSpPr txBox="1"/>
          <p:nvPr/>
        </p:nvSpPr>
        <p:spPr>
          <a:xfrm>
            <a:off x="1919536" y="4221088"/>
            <a:ext cx="3528392" cy="523220"/>
          </a:xfrm>
          <a:prstGeom prst="rect">
            <a:avLst/>
          </a:prstGeom>
          <a:noFill/>
        </p:spPr>
        <p:txBody>
          <a:bodyPr wrap="square" rtlCol="0">
            <a:spAutoFit/>
          </a:bodyPr>
          <a:lstStyle/>
          <a:p>
            <a:r>
              <a:rPr lang="en-GB" sz="2800" b="1" dirty="0"/>
              <a:t>Questions</a:t>
            </a:r>
          </a:p>
        </p:txBody>
      </p:sp>
      <p:sp>
        <p:nvSpPr>
          <p:cNvPr id="5" name="TextBox 4"/>
          <p:cNvSpPr txBox="1"/>
          <p:nvPr/>
        </p:nvSpPr>
        <p:spPr>
          <a:xfrm>
            <a:off x="2279576" y="4744309"/>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Can we talk of community in the singular or are there many communities?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1391" y="5661248"/>
            <a:ext cx="1075184" cy="1075184"/>
          </a:xfrm>
          <a:prstGeom prst="rect">
            <a:avLst/>
          </a:prstGeom>
        </p:spPr>
      </p:pic>
      <p:sp>
        <p:nvSpPr>
          <p:cNvPr id="7" name="TextBox 6"/>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418324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4" grpId="0"/>
      <p:bldP spid="5" grpId="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b="1" dirty="0"/>
              <a:t>Culture</a:t>
            </a:r>
          </a:p>
        </p:txBody>
      </p:sp>
      <p:sp>
        <p:nvSpPr>
          <p:cNvPr id="13315" name="Rectangle 3"/>
          <p:cNvSpPr>
            <a:spLocks noGrp="1" noChangeArrowheads="1"/>
          </p:cNvSpPr>
          <p:nvPr>
            <p:ph type="body" idx="1"/>
          </p:nvPr>
        </p:nvSpPr>
        <p:spPr>
          <a:xfrm>
            <a:off x="1981200" y="1600201"/>
            <a:ext cx="8229600" cy="3124944"/>
          </a:xfrm>
        </p:spPr>
        <p:txBody>
          <a:bodyPr/>
          <a:lstStyle/>
          <a:p>
            <a:pPr eaLnBrk="1" hangingPunct="1"/>
            <a:r>
              <a:rPr lang="en-GB" altLang="en-US" dirty="0"/>
              <a:t>The human creation and use of symbols and artefacts.  Culture may be taken as constituting  the ‘way of life’ of an entire society, and this will include codes of manners, dress, language, rituals, norms of behaviour and systems of belief.    </a:t>
            </a:r>
          </a:p>
        </p:txBody>
      </p:sp>
      <p:sp>
        <p:nvSpPr>
          <p:cNvPr id="4" name="TextBox 3"/>
          <p:cNvSpPr txBox="1"/>
          <p:nvPr/>
        </p:nvSpPr>
        <p:spPr>
          <a:xfrm>
            <a:off x="1919536" y="4633972"/>
            <a:ext cx="3528392" cy="523220"/>
          </a:xfrm>
          <a:prstGeom prst="rect">
            <a:avLst/>
          </a:prstGeom>
          <a:noFill/>
        </p:spPr>
        <p:txBody>
          <a:bodyPr wrap="square" rtlCol="0">
            <a:spAutoFit/>
          </a:bodyPr>
          <a:lstStyle/>
          <a:p>
            <a:r>
              <a:rPr lang="en-GB" sz="2800" b="1" dirty="0"/>
              <a:t>Question</a:t>
            </a:r>
          </a:p>
        </p:txBody>
      </p:sp>
      <p:sp>
        <p:nvSpPr>
          <p:cNvPr id="5" name="TextBox 4"/>
          <p:cNvSpPr txBox="1"/>
          <p:nvPr/>
        </p:nvSpPr>
        <p:spPr>
          <a:xfrm>
            <a:off x="2279576" y="5157193"/>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happens when two cultures have opposite values?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1391" y="5661248"/>
            <a:ext cx="1075184" cy="1075184"/>
          </a:xfrm>
          <a:prstGeom prst="rect">
            <a:avLst/>
          </a:prstGeom>
        </p:spPr>
      </p:pic>
      <p:sp>
        <p:nvSpPr>
          <p:cNvPr id="7" name="TextBox 6"/>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127360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4" grpId="0"/>
      <p:bldP spid="5"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a:t>Ethnocentrism</a:t>
            </a:r>
          </a:p>
        </p:txBody>
      </p:sp>
      <p:sp>
        <p:nvSpPr>
          <p:cNvPr id="14339" name="Rectangle 3"/>
          <p:cNvSpPr>
            <a:spLocks noGrp="1" noChangeArrowheads="1"/>
          </p:cNvSpPr>
          <p:nvPr>
            <p:ph type="body" idx="1"/>
          </p:nvPr>
        </p:nvSpPr>
        <p:spPr/>
        <p:txBody>
          <a:bodyPr/>
          <a:lstStyle/>
          <a:p>
            <a:pPr eaLnBrk="1" hangingPunct="1">
              <a:lnSpc>
                <a:spcPct val="90000"/>
              </a:lnSpc>
            </a:pPr>
            <a:r>
              <a:rPr lang="en-GB" altLang="en-US" dirty="0"/>
              <a:t>The attitude of prejudice or mistrust towards outsiders which may exist within a social group; a way of perceiving one’s own cultural group (in-group) in relation to others (out-groups).  Thus, one’s own culture is considered to be racially, morally and culturally of greater value or significance that that of others and one becomes distrustful of those define as outsiders.</a:t>
            </a:r>
          </a:p>
        </p:txBody>
      </p:sp>
      <p:sp>
        <p:nvSpPr>
          <p:cNvPr id="4" name="TextBox 3"/>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27660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dirty="0"/>
              <a:t>Xenophobia</a:t>
            </a:r>
          </a:p>
        </p:txBody>
      </p:sp>
      <p:sp>
        <p:nvSpPr>
          <p:cNvPr id="15363" name="Rectangle 3"/>
          <p:cNvSpPr>
            <a:spLocks noGrp="1" noChangeArrowheads="1"/>
          </p:cNvSpPr>
          <p:nvPr>
            <p:ph type="body" idx="1"/>
          </p:nvPr>
        </p:nvSpPr>
        <p:spPr/>
        <p:txBody>
          <a:bodyPr/>
          <a:lstStyle/>
          <a:p>
            <a:pPr eaLnBrk="1" hangingPunct="1"/>
            <a:r>
              <a:rPr lang="en-GB" altLang="en-US" dirty="0"/>
              <a:t>An exaggerated hostility towards or fear of foreigners.</a:t>
            </a:r>
          </a:p>
          <a:p>
            <a:pPr eaLnBrk="1" hangingPunct="1"/>
            <a:r>
              <a:rPr lang="en-GB" altLang="en-US" dirty="0"/>
              <a:t>An irrational hatred of people from other countries</a:t>
            </a:r>
          </a:p>
        </p:txBody>
      </p:sp>
    </p:spTree>
    <p:extLst>
      <p:ext uri="{BB962C8B-B14F-4D97-AF65-F5344CB8AC3E}">
        <p14:creationId xmlns:p14="http://schemas.microsoft.com/office/powerpoint/2010/main" val="254675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b="1" dirty="0"/>
              <a:t>Racism or Racialism</a:t>
            </a:r>
          </a:p>
        </p:txBody>
      </p:sp>
      <p:sp>
        <p:nvSpPr>
          <p:cNvPr id="18435" name="Rectangle 3"/>
          <p:cNvSpPr>
            <a:spLocks noGrp="1" noChangeArrowheads="1"/>
          </p:cNvSpPr>
          <p:nvPr>
            <p:ph type="body" idx="1"/>
          </p:nvPr>
        </p:nvSpPr>
        <p:spPr/>
        <p:txBody>
          <a:bodyPr/>
          <a:lstStyle/>
          <a:p>
            <a:pPr eaLnBrk="1" hangingPunct="1"/>
            <a:r>
              <a:rPr lang="en-GB" altLang="en-US" dirty="0"/>
              <a:t>A set of beliefs, ideologies and social processes that discriminate against others on the basis of their supposed membership of a ‘racial’ group.</a:t>
            </a:r>
          </a:p>
        </p:txBody>
      </p:sp>
      <p:sp>
        <p:nvSpPr>
          <p:cNvPr id="4" name="TextBox 3"/>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141175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Tolerance</a:t>
            </a:r>
          </a:p>
        </p:txBody>
      </p:sp>
      <p:sp>
        <p:nvSpPr>
          <p:cNvPr id="24579" name="Rectangle 3"/>
          <p:cNvSpPr>
            <a:spLocks noGrp="1" noChangeArrowheads="1"/>
          </p:cNvSpPr>
          <p:nvPr>
            <p:ph type="body" idx="1"/>
          </p:nvPr>
        </p:nvSpPr>
        <p:spPr/>
        <p:txBody>
          <a:bodyPr/>
          <a:lstStyle/>
          <a:p>
            <a:pPr eaLnBrk="1" hangingPunct="1"/>
            <a:r>
              <a:rPr lang="en-GB" altLang="en-US" dirty="0"/>
              <a:t>‘A recognition of a religiously pluralistic Wales is one thing and a tolerance of ethnic diversity is perhaps another, but only an unqualified acceptance of the right of minority faith groups to participate within civil society can truly be termed religious tolerance’ (Chambers, 2005)</a:t>
            </a:r>
          </a:p>
        </p:txBody>
      </p:sp>
    </p:spTree>
    <p:extLst>
      <p:ext uri="{BB962C8B-B14F-4D97-AF65-F5344CB8AC3E}">
        <p14:creationId xmlns:p14="http://schemas.microsoft.com/office/powerpoint/2010/main" val="377558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81200" y="44624"/>
            <a:ext cx="8229600" cy="864096"/>
          </a:xfrm>
        </p:spPr>
        <p:txBody>
          <a:bodyPr/>
          <a:lstStyle/>
          <a:p>
            <a:pPr eaLnBrk="1" hangingPunct="1"/>
            <a:r>
              <a:rPr lang="en-GB" altLang="en-US" b="1" dirty="0"/>
              <a:t>Labelling</a:t>
            </a:r>
          </a:p>
        </p:txBody>
      </p:sp>
      <p:sp>
        <p:nvSpPr>
          <p:cNvPr id="24579" name="Rectangle 3"/>
          <p:cNvSpPr>
            <a:spLocks noGrp="1" noChangeArrowheads="1"/>
          </p:cNvSpPr>
          <p:nvPr>
            <p:ph type="body" idx="1"/>
          </p:nvPr>
        </p:nvSpPr>
        <p:spPr>
          <a:xfrm>
            <a:off x="1981200" y="980729"/>
            <a:ext cx="8229600" cy="3456384"/>
          </a:xfrm>
        </p:spPr>
        <p:txBody>
          <a:bodyPr/>
          <a:lstStyle/>
          <a:p>
            <a:pPr eaLnBrk="1" hangingPunct="1"/>
            <a:r>
              <a:rPr lang="en-GB" altLang="en-US" dirty="0"/>
              <a:t>This describes the process by which people and groups of people are given ‘labels’ by society</a:t>
            </a:r>
          </a:p>
          <a:p>
            <a:pPr eaLnBrk="1" hangingPunct="1"/>
            <a:r>
              <a:rPr lang="en-GB" altLang="en-US" dirty="0"/>
              <a:t>It is commonly used in studies of deviance and education but applies to all of society</a:t>
            </a:r>
          </a:p>
          <a:p>
            <a:pPr eaLnBrk="1" hangingPunct="1"/>
            <a:r>
              <a:rPr lang="en-GB" altLang="en-US" dirty="0"/>
              <a:t>Labelling can be both positive and negative </a:t>
            </a:r>
          </a:p>
        </p:txBody>
      </p:sp>
      <p:sp>
        <p:nvSpPr>
          <p:cNvPr id="4" name="TextBox 3"/>
          <p:cNvSpPr txBox="1"/>
          <p:nvPr/>
        </p:nvSpPr>
        <p:spPr>
          <a:xfrm>
            <a:off x="1919536" y="4470792"/>
            <a:ext cx="3528392" cy="523220"/>
          </a:xfrm>
          <a:prstGeom prst="rect">
            <a:avLst/>
          </a:prstGeom>
          <a:noFill/>
        </p:spPr>
        <p:txBody>
          <a:bodyPr wrap="square" rtlCol="0">
            <a:spAutoFit/>
          </a:bodyPr>
          <a:lstStyle/>
          <a:p>
            <a:r>
              <a:rPr lang="en-GB" sz="2800" b="1" dirty="0"/>
              <a:t>Question</a:t>
            </a:r>
          </a:p>
        </p:txBody>
      </p:sp>
      <p:sp>
        <p:nvSpPr>
          <p:cNvPr id="5" name="TextBox 4"/>
          <p:cNvSpPr txBox="1"/>
          <p:nvPr/>
        </p:nvSpPr>
        <p:spPr>
          <a:xfrm>
            <a:off x="2279576" y="4994012"/>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examples can you think of?</a:t>
            </a:r>
          </a:p>
        </p:txBody>
      </p:sp>
      <p:sp>
        <p:nvSpPr>
          <p:cNvPr id="6" name="TextBox 5"/>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316946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4" grpId="0"/>
      <p:bldP spid="5" grpId="0"/>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Stigma</a:t>
            </a:r>
          </a:p>
        </p:txBody>
      </p:sp>
      <p:sp>
        <p:nvSpPr>
          <p:cNvPr id="24579" name="Rectangle 3"/>
          <p:cNvSpPr>
            <a:spLocks noGrp="1" noChangeArrowheads="1"/>
          </p:cNvSpPr>
          <p:nvPr>
            <p:ph type="body" idx="1"/>
          </p:nvPr>
        </p:nvSpPr>
        <p:spPr>
          <a:xfrm>
            <a:off x="1991544" y="1484784"/>
            <a:ext cx="8229600" cy="1684784"/>
          </a:xfrm>
        </p:spPr>
        <p:txBody>
          <a:bodyPr/>
          <a:lstStyle/>
          <a:p>
            <a:pPr eaLnBrk="1" hangingPunct="1"/>
            <a:r>
              <a:rPr lang="en-GB" altLang="en-US" dirty="0"/>
              <a:t>‘A powerfully negative social label that radically changes a person’s self-concept and social identity’		</a:t>
            </a:r>
          </a:p>
        </p:txBody>
      </p:sp>
      <p:sp>
        <p:nvSpPr>
          <p:cNvPr id="2" name="TextBox 1"/>
          <p:cNvSpPr txBox="1"/>
          <p:nvPr/>
        </p:nvSpPr>
        <p:spPr>
          <a:xfrm>
            <a:off x="5735960" y="3284984"/>
            <a:ext cx="4680520" cy="369332"/>
          </a:xfrm>
          <a:prstGeom prst="rect">
            <a:avLst/>
          </a:prstGeom>
          <a:noFill/>
        </p:spPr>
        <p:txBody>
          <a:bodyPr wrap="square" rtlCol="0">
            <a:spAutoFit/>
          </a:bodyPr>
          <a:lstStyle/>
          <a:p>
            <a:r>
              <a:rPr lang="en-GB" dirty="0"/>
              <a:t>(</a:t>
            </a:r>
            <a:r>
              <a:rPr lang="en-GB" dirty="0" err="1"/>
              <a:t>Macionos</a:t>
            </a:r>
            <a:r>
              <a:rPr lang="en-GB" dirty="0"/>
              <a:t> &amp; Plummer,  2012, p.610)</a:t>
            </a:r>
          </a:p>
        </p:txBody>
      </p:sp>
      <p:sp>
        <p:nvSpPr>
          <p:cNvPr id="5" name="TextBox 4"/>
          <p:cNvSpPr txBox="1"/>
          <p:nvPr/>
        </p:nvSpPr>
        <p:spPr>
          <a:xfrm>
            <a:off x="1919536" y="3645024"/>
            <a:ext cx="3528392" cy="523220"/>
          </a:xfrm>
          <a:prstGeom prst="rect">
            <a:avLst/>
          </a:prstGeom>
          <a:noFill/>
        </p:spPr>
        <p:txBody>
          <a:bodyPr wrap="square" rtlCol="0">
            <a:spAutoFit/>
          </a:bodyPr>
          <a:lstStyle/>
          <a:p>
            <a:r>
              <a:rPr lang="en-GB" sz="2800" b="1" dirty="0"/>
              <a:t>Question</a:t>
            </a:r>
          </a:p>
        </p:txBody>
      </p:sp>
      <p:sp>
        <p:nvSpPr>
          <p:cNvPr id="6" name="TextBox 5"/>
          <p:cNvSpPr txBox="1"/>
          <p:nvPr/>
        </p:nvSpPr>
        <p:spPr>
          <a:xfrm>
            <a:off x="2279576" y="4168244"/>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does this mean in practice?</a:t>
            </a:r>
          </a:p>
        </p:txBody>
      </p:sp>
      <p:sp>
        <p:nvSpPr>
          <p:cNvPr id="3" name="TextBox 2"/>
          <p:cNvSpPr txBox="1"/>
          <p:nvPr/>
        </p:nvSpPr>
        <p:spPr>
          <a:xfrm>
            <a:off x="1919536" y="4941169"/>
            <a:ext cx="828092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Once people are stigmatised then they often ‘live up’ to that label.</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28248" y="3865984"/>
            <a:ext cx="1075184" cy="1075184"/>
          </a:xfrm>
          <a:prstGeom prst="rect">
            <a:avLst/>
          </a:prstGeom>
        </p:spPr>
      </p:pic>
      <p:sp>
        <p:nvSpPr>
          <p:cNvPr id="9" name="TextBox 8"/>
          <p:cNvSpPr txBox="1"/>
          <p:nvPr/>
        </p:nvSpPr>
        <p:spPr>
          <a:xfrm>
            <a:off x="6960096" y="6093296"/>
            <a:ext cx="3024336" cy="369332"/>
          </a:xfrm>
          <a:prstGeom prst="rect">
            <a:avLst/>
          </a:prstGeom>
          <a:noFill/>
        </p:spPr>
        <p:txBody>
          <a:bodyPr wrap="square" rtlCol="0">
            <a:spAutoFit/>
          </a:bodyPr>
          <a:lstStyle/>
          <a:p>
            <a:pPr algn="r"/>
            <a:r>
              <a:rPr lang="en-GB" dirty="0"/>
              <a:t>(See for example Scott, 2014)</a:t>
            </a:r>
          </a:p>
        </p:txBody>
      </p:sp>
    </p:spTree>
    <p:extLst>
      <p:ext uri="{BB962C8B-B14F-4D97-AF65-F5344CB8AC3E}">
        <p14:creationId xmlns:p14="http://schemas.microsoft.com/office/powerpoint/2010/main" val="196127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p:bldP spid="5" grpId="0"/>
      <p:bldP spid="6" grpId="0"/>
      <p:bldP spid="3" grpId="0"/>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91544" y="116632"/>
            <a:ext cx="8229600" cy="706090"/>
          </a:xfrm>
        </p:spPr>
        <p:txBody>
          <a:bodyPr>
            <a:normAutofit fontScale="90000"/>
          </a:bodyPr>
          <a:lstStyle/>
          <a:p>
            <a:pPr eaLnBrk="1" hangingPunct="1"/>
            <a:r>
              <a:rPr lang="en-GB" altLang="en-US" b="1" dirty="0"/>
              <a:t>‘Othering’</a:t>
            </a:r>
          </a:p>
        </p:txBody>
      </p:sp>
      <p:sp>
        <p:nvSpPr>
          <p:cNvPr id="24579" name="Rectangle 3"/>
          <p:cNvSpPr>
            <a:spLocks noGrp="1" noChangeArrowheads="1"/>
          </p:cNvSpPr>
          <p:nvPr>
            <p:ph type="body" idx="1"/>
          </p:nvPr>
        </p:nvSpPr>
        <p:spPr>
          <a:xfrm>
            <a:off x="1991544" y="908720"/>
            <a:ext cx="8229600" cy="2160240"/>
          </a:xfrm>
        </p:spPr>
        <p:txBody>
          <a:bodyPr>
            <a:noAutofit/>
          </a:bodyPr>
          <a:lstStyle/>
          <a:p>
            <a:pPr eaLnBrk="1" hangingPunct="1"/>
            <a:r>
              <a:rPr lang="en-GB" altLang="en-US" sz="2800" dirty="0"/>
              <a:t>A process first described by the post-colonial theorist Gayatri Spivak in 1985</a:t>
            </a:r>
          </a:p>
          <a:p>
            <a:pPr eaLnBrk="1" hangingPunct="1"/>
            <a:r>
              <a:rPr lang="en-GB" altLang="en-US" sz="2800" dirty="0"/>
              <a:t>It is a process that relies on ‘power asymmetries’ or imbalances i.e. one group has power over other groups</a:t>
            </a:r>
          </a:p>
          <a:p>
            <a:r>
              <a:rPr lang="en-GB" altLang="en-US" sz="2800" dirty="0"/>
              <a:t>The ‘other’ is defined in terms of binary opposites; e.g. </a:t>
            </a:r>
          </a:p>
        </p:txBody>
      </p:sp>
      <p:sp>
        <p:nvSpPr>
          <p:cNvPr id="2" name="TextBox 1"/>
          <p:cNvSpPr txBox="1"/>
          <p:nvPr/>
        </p:nvSpPr>
        <p:spPr>
          <a:xfrm>
            <a:off x="2711624" y="4293096"/>
            <a:ext cx="273630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Us and them</a:t>
            </a:r>
          </a:p>
          <a:p>
            <a:pPr marL="342900" indent="-342900">
              <a:buFont typeface="Arial" panose="020B0604020202020204" pitchFamily="34" charset="0"/>
              <a:buChar char="•"/>
            </a:pPr>
            <a:r>
              <a:rPr lang="en-GB" sz="2400" dirty="0"/>
              <a:t>Male and female</a:t>
            </a:r>
          </a:p>
          <a:p>
            <a:pPr marL="342900" indent="-342900">
              <a:buFont typeface="Arial" panose="020B0604020202020204" pitchFamily="34" charset="0"/>
              <a:buChar char="•"/>
            </a:pPr>
            <a:r>
              <a:rPr lang="en-GB" sz="2400" dirty="0"/>
              <a:t>White and black</a:t>
            </a:r>
          </a:p>
          <a:p>
            <a:pPr marL="342900" indent="-342900">
              <a:buFont typeface="Arial" panose="020B0604020202020204" pitchFamily="34" charset="0"/>
              <a:buChar char="•"/>
            </a:pPr>
            <a:r>
              <a:rPr lang="en-GB" sz="2400" dirty="0"/>
              <a:t>Right and wrong</a:t>
            </a:r>
          </a:p>
        </p:txBody>
      </p:sp>
      <p:sp>
        <p:nvSpPr>
          <p:cNvPr id="5" name="TextBox 4"/>
          <p:cNvSpPr txBox="1"/>
          <p:nvPr/>
        </p:nvSpPr>
        <p:spPr>
          <a:xfrm>
            <a:off x="6312024" y="4379621"/>
            <a:ext cx="396044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Sane and insane</a:t>
            </a:r>
          </a:p>
          <a:p>
            <a:pPr marL="342900" indent="-342900">
              <a:buFont typeface="Arial" panose="020B0604020202020204" pitchFamily="34" charset="0"/>
              <a:buChar char="•"/>
            </a:pPr>
            <a:r>
              <a:rPr lang="en-GB" sz="2400" dirty="0"/>
              <a:t>Law abiding and criminal</a:t>
            </a:r>
          </a:p>
          <a:p>
            <a:pPr marL="342900" indent="-342900">
              <a:buFont typeface="Arial" panose="020B0604020202020204" pitchFamily="34" charset="0"/>
              <a:buChar char="•"/>
            </a:pPr>
            <a:r>
              <a:rPr lang="en-GB" sz="2400" dirty="0"/>
              <a:t>Deserving and undeserving</a:t>
            </a:r>
          </a:p>
        </p:txBody>
      </p:sp>
    </p:spTree>
    <p:extLst>
      <p:ext uri="{BB962C8B-B14F-4D97-AF65-F5344CB8AC3E}">
        <p14:creationId xmlns:p14="http://schemas.microsoft.com/office/powerpoint/2010/main" val="1457886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build="p"/>
      <p:bldP spid="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91544" y="116632"/>
            <a:ext cx="8229600" cy="706090"/>
          </a:xfrm>
        </p:spPr>
        <p:txBody>
          <a:bodyPr>
            <a:normAutofit fontScale="90000"/>
          </a:bodyPr>
          <a:lstStyle/>
          <a:p>
            <a:pPr eaLnBrk="1" hangingPunct="1"/>
            <a:r>
              <a:rPr lang="en-GB" altLang="en-US" b="1" dirty="0"/>
              <a:t>‘Othering’</a:t>
            </a:r>
          </a:p>
        </p:txBody>
      </p:sp>
      <p:sp>
        <p:nvSpPr>
          <p:cNvPr id="24579" name="Rectangle 3"/>
          <p:cNvSpPr>
            <a:spLocks noGrp="1" noChangeArrowheads="1"/>
          </p:cNvSpPr>
          <p:nvPr>
            <p:ph type="body" idx="1"/>
          </p:nvPr>
        </p:nvSpPr>
        <p:spPr>
          <a:xfrm>
            <a:off x="2010397" y="764704"/>
            <a:ext cx="8229600" cy="648072"/>
          </a:xfrm>
        </p:spPr>
        <p:txBody>
          <a:bodyPr>
            <a:noAutofit/>
          </a:bodyPr>
          <a:lstStyle/>
          <a:p>
            <a:pPr eaLnBrk="1" hangingPunct="1"/>
            <a:r>
              <a:rPr lang="en-GB" altLang="en-US" sz="2800" dirty="0"/>
              <a:t>Spivak, who was mostly looking at post-colonial societies, identified three forms of othering</a:t>
            </a:r>
          </a:p>
        </p:txBody>
      </p:sp>
      <p:sp>
        <p:nvSpPr>
          <p:cNvPr id="3" name="TextBox 2"/>
          <p:cNvSpPr txBox="1"/>
          <p:nvPr/>
        </p:nvSpPr>
        <p:spPr>
          <a:xfrm>
            <a:off x="2097444" y="1772817"/>
            <a:ext cx="7992888" cy="3108543"/>
          </a:xfrm>
          <a:prstGeom prst="rect">
            <a:avLst/>
          </a:prstGeom>
          <a:noFill/>
        </p:spPr>
        <p:txBody>
          <a:bodyPr wrap="square" rtlCol="0">
            <a:spAutoFit/>
          </a:bodyPr>
          <a:lstStyle/>
          <a:p>
            <a:pPr marL="514350" indent="-514350">
              <a:buFont typeface="+mj-lt"/>
              <a:buAutoNum type="arabicPeriod"/>
            </a:pPr>
            <a:r>
              <a:rPr lang="en-GB" sz="2800" dirty="0"/>
              <a:t>Those who have power perceive the other as subordinate or less important</a:t>
            </a:r>
          </a:p>
          <a:p>
            <a:pPr marL="514350" indent="-514350">
              <a:buFont typeface="+mj-lt"/>
              <a:buAutoNum type="arabicPeriod"/>
            </a:pPr>
            <a:r>
              <a:rPr lang="en-GB" sz="2800" dirty="0"/>
              <a:t>The ‘other’ is seen as morally inferior, sub-standard, barbaric or uncivilised</a:t>
            </a:r>
          </a:p>
          <a:p>
            <a:pPr marL="514350" indent="-514350">
              <a:buFont typeface="+mj-lt"/>
              <a:buAutoNum type="arabicPeriod"/>
            </a:pPr>
            <a:r>
              <a:rPr lang="en-GB" sz="2800" dirty="0"/>
              <a:t>The ‘other’ is denied access to knowledge, technology and the means of improving their position</a:t>
            </a:r>
          </a:p>
        </p:txBody>
      </p:sp>
      <p:sp>
        <p:nvSpPr>
          <p:cNvPr id="4" name="TextBox 3"/>
          <p:cNvSpPr txBox="1"/>
          <p:nvPr/>
        </p:nvSpPr>
        <p:spPr>
          <a:xfrm>
            <a:off x="2072649" y="4881360"/>
            <a:ext cx="820891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the process can be seen in a variety of situations</a:t>
            </a:r>
          </a:p>
        </p:txBody>
      </p:sp>
    </p:spTree>
    <p:extLst>
      <p:ext uri="{BB962C8B-B14F-4D97-AF65-F5344CB8AC3E}">
        <p14:creationId xmlns:p14="http://schemas.microsoft.com/office/powerpoint/2010/main" val="409172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3" grpId="0" build="p"/>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91544" y="116632"/>
            <a:ext cx="8229600" cy="706090"/>
          </a:xfrm>
        </p:spPr>
        <p:txBody>
          <a:bodyPr>
            <a:normAutofit fontScale="90000"/>
          </a:bodyPr>
          <a:lstStyle/>
          <a:p>
            <a:pPr eaLnBrk="1" hangingPunct="1"/>
            <a:r>
              <a:rPr lang="en-GB" altLang="en-US" b="1" dirty="0"/>
              <a:t>‘Othering’</a:t>
            </a:r>
          </a:p>
        </p:txBody>
      </p:sp>
      <p:sp>
        <p:nvSpPr>
          <p:cNvPr id="24579" name="Rectangle 3"/>
          <p:cNvSpPr>
            <a:spLocks noGrp="1" noChangeArrowheads="1"/>
          </p:cNvSpPr>
          <p:nvPr>
            <p:ph type="body" idx="1"/>
          </p:nvPr>
        </p:nvSpPr>
        <p:spPr>
          <a:xfrm>
            <a:off x="2010397" y="1196752"/>
            <a:ext cx="8229600" cy="648072"/>
          </a:xfrm>
        </p:spPr>
        <p:txBody>
          <a:bodyPr>
            <a:noAutofit/>
          </a:bodyPr>
          <a:lstStyle/>
          <a:p>
            <a:pPr eaLnBrk="1" hangingPunct="1"/>
            <a:r>
              <a:rPr lang="en-GB" altLang="en-US" sz="2800" dirty="0"/>
              <a:t>Once a person or group has been ‘</a:t>
            </a:r>
            <a:r>
              <a:rPr lang="en-GB" altLang="en-US" sz="2800" dirty="0" err="1"/>
              <a:t>othered</a:t>
            </a:r>
            <a:r>
              <a:rPr lang="en-GB" altLang="en-US" sz="2800" dirty="0"/>
              <a:t>’ then they are often subject to degradation and </a:t>
            </a:r>
            <a:r>
              <a:rPr lang="en-GB" altLang="en-US" sz="2800" dirty="0" err="1"/>
              <a:t>mis</a:t>
            </a:r>
            <a:r>
              <a:rPr lang="en-GB" altLang="en-US" sz="2800" dirty="0"/>
              <a:t>-treatment</a:t>
            </a:r>
          </a:p>
        </p:txBody>
      </p:sp>
      <p:sp>
        <p:nvSpPr>
          <p:cNvPr id="2" name="TextBox 1"/>
          <p:cNvSpPr txBox="1"/>
          <p:nvPr/>
        </p:nvSpPr>
        <p:spPr>
          <a:xfrm>
            <a:off x="2993829" y="2348880"/>
            <a:ext cx="6336704" cy="523220"/>
          </a:xfrm>
          <a:prstGeom prst="rect">
            <a:avLst/>
          </a:prstGeom>
          <a:noFill/>
        </p:spPr>
        <p:txBody>
          <a:bodyPr wrap="square" rtlCol="0">
            <a:spAutoFit/>
          </a:bodyPr>
          <a:lstStyle/>
          <a:p>
            <a:pPr algn="ctr"/>
            <a:r>
              <a:rPr lang="en-GB" sz="2800" i="1" dirty="0"/>
              <a:t>What examples can you think of?</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2340" y="2872100"/>
            <a:ext cx="2285714" cy="2285714"/>
          </a:xfrm>
          <a:prstGeom prst="rect">
            <a:avLst/>
          </a:prstGeom>
        </p:spPr>
      </p:pic>
      <p:pic>
        <p:nvPicPr>
          <p:cNvPr id="4" name="Picture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75921" y="5301208"/>
            <a:ext cx="1322383" cy="1394842"/>
          </a:xfrm>
          <a:prstGeom prst="rect">
            <a:avLst/>
          </a:prstGeom>
        </p:spPr>
      </p:pic>
      <p:pic>
        <p:nvPicPr>
          <p:cNvPr id="5" name="Picture 4">
            <a:hlinkClick r:id="rId5"/>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60097" y="5287564"/>
            <a:ext cx="1358881" cy="1358881"/>
          </a:xfrm>
          <a:prstGeom prst="rect">
            <a:avLst/>
          </a:prstGeom>
        </p:spPr>
      </p:pic>
    </p:spTree>
    <p:extLst>
      <p:ext uri="{BB962C8B-B14F-4D97-AF65-F5344CB8AC3E}">
        <p14:creationId xmlns:p14="http://schemas.microsoft.com/office/powerpoint/2010/main" val="331975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856" y="60355"/>
            <a:ext cx="8229600" cy="630600"/>
          </a:xfrm>
        </p:spPr>
        <p:txBody>
          <a:bodyPr>
            <a:normAutofit fontScale="90000"/>
          </a:bodyPr>
          <a:lstStyle/>
          <a:p>
            <a:r>
              <a:rPr lang="en-GB" sz="4000" b="1" dirty="0"/>
              <a:t>References</a:t>
            </a:r>
          </a:p>
        </p:txBody>
      </p:sp>
      <p:sp>
        <p:nvSpPr>
          <p:cNvPr id="5" name="TextBox 4"/>
          <p:cNvSpPr txBox="1"/>
          <p:nvPr/>
        </p:nvSpPr>
        <p:spPr>
          <a:xfrm>
            <a:off x="1631504" y="3140969"/>
            <a:ext cx="7992888" cy="830997"/>
          </a:xfrm>
          <a:prstGeom prst="rect">
            <a:avLst/>
          </a:prstGeom>
          <a:noFill/>
        </p:spPr>
        <p:txBody>
          <a:bodyPr wrap="square" rtlCol="0">
            <a:spAutoFit/>
          </a:bodyPr>
          <a:lstStyle/>
          <a:p>
            <a:r>
              <a:rPr lang="en-GB" sz="1600" dirty="0"/>
              <a:t>Dalrymple, J. &amp; Burke, B. (2006) </a:t>
            </a:r>
            <a:r>
              <a:rPr lang="en-GB" sz="1600" i="1" dirty="0"/>
              <a:t>Anti-Oppressive Practice: Social Care and the Law</a:t>
            </a:r>
            <a:r>
              <a:rPr lang="en-GB" sz="1600" dirty="0"/>
              <a:t> Maidenhead: Open University Press (Available from the Library)</a:t>
            </a:r>
          </a:p>
          <a:p>
            <a:endParaRPr lang="en-GB" sz="1600" i="1" dirty="0"/>
          </a:p>
        </p:txBody>
      </p:sp>
      <p:sp>
        <p:nvSpPr>
          <p:cNvPr id="6" name="TextBox 5"/>
          <p:cNvSpPr txBox="1"/>
          <p:nvPr/>
        </p:nvSpPr>
        <p:spPr>
          <a:xfrm>
            <a:off x="1637713" y="2427277"/>
            <a:ext cx="8208912" cy="584775"/>
          </a:xfrm>
          <a:prstGeom prst="rect">
            <a:avLst/>
          </a:prstGeom>
          <a:noFill/>
        </p:spPr>
        <p:txBody>
          <a:bodyPr wrap="square" rtlCol="0">
            <a:spAutoFit/>
          </a:bodyPr>
          <a:lstStyle/>
          <a:p>
            <a:r>
              <a:rPr lang="en-GB" sz="1600" dirty="0"/>
              <a:t>Chambers, P. (2005) </a:t>
            </a:r>
            <a:r>
              <a:rPr lang="en-GB" sz="1600" i="1" dirty="0"/>
              <a:t>Religion, Secularization and Social Change In Wales </a:t>
            </a:r>
            <a:r>
              <a:rPr lang="en-GB" sz="1600" dirty="0"/>
              <a:t>Cardiff: University of Wales Press (Available from the Library)</a:t>
            </a:r>
          </a:p>
        </p:txBody>
      </p:sp>
      <p:sp>
        <p:nvSpPr>
          <p:cNvPr id="8" name="TextBox 7"/>
          <p:cNvSpPr txBox="1"/>
          <p:nvPr/>
        </p:nvSpPr>
        <p:spPr>
          <a:xfrm>
            <a:off x="1631504" y="5085185"/>
            <a:ext cx="7632848" cy="830997"/>
          </a:xfrm>
          <a:prstGeom prst="rect">
            <a:avLst/>
          </a:prstGeom>
          <a:noFill/>
        </p:spPr>
        <p:txBody>
          <a:bodyPr wrap="square" rtlCol="0">
            <a:spAutoFit/>
          </a:bodyPr>
          <a:lstStyle/>
          <a:p>
            <a:r>
              <a:rPr lang="en-GB" sz="1600" dirty="0"/>
              <a:t>Foucault et al., (2003) Society must be defended : lectures at the </a:t>
            </a:r>
            <a:r>
              <a:rPr lang="en-GB" sz="1600" dirty="0" err="1"/>
              <a:t>Collège</a:t>
            </a:r>
            <a:r>
              <a:rPr lang="en-GB" sz="1600" dirty="0"/>
              <a:t> de France, 1975-76 1st Picador </a:t>
            </a:r>
            <a:r>
              <a:rPr lang="en-GB" sz="1600" dirty="0" err="1"/>
              <a:t>pbk</a:t>
            </a:r>
            <a:r>
              <a:rPr lang="en-GB" sz="1600" dirty="0"/>
              <a:t>., New York: Picador. (Available from the Library)</a:t>
            </a:r>
          </a:p>
          <a:p>
            <a:endParaRPr lang="en-GB" sz="1600" dirty="0"/>
          </a:p>
        </p:txBody>
      </p:sp>
      <p:sp>
        <p:nvSpPr>
          <p:cNvPr id="9" name="TextBox 8"/>
          <p:cNvSpPr txBox="1"/>
          <p:nvPr/>
        </p:nvSpPr>
        <p:spPr>
          <a:xfrm>
            <a:off x="1635878" y="3861048"/>
            <a:ext cx="8013576" cy="1077218"/>
          </a:xfrm>
          <a:prstGeom prst="rect">
            <a:avLst/>
          </a:prstGeom>
          <a:noFill/>
        </p:spPr>
        <p:txBody>
          <a:bodyPr wrap="square" rtlCol="0">
            <a:spAutoFit/>
          </a:bodyPr>
          <a:lstStyle/>
          <a:p>
            <a:r>
              <a:rPr lang="en-GB" sz="1600" dirty="0" err="1"/>
              <a:t>Darder</a:t>
            </a:r>
            <a:r>
              <a:rPr lang="en-GB" sz="1600" dirty="0"/>
              <a:t>, Antonia &amp; Griffiths, Tom G, 2018. Revisiting “Can the subaltern speak?”: introduction. Qualitative research journal, 18(2), pp.82–88. Available at: </a:t>
            </a:r>
            <a:r>
              <a:rPr lang="en-GB" sz="1600" dirty="0">
                <a:hlinkClick r:id="rId2"/>
              </a:rPr>
              <a:t>https://search-proquest-com.ezproxy.uwtsd.ac.uk/docview/2036689914?accountid=130472&amp;pq-origsite=primo</a:t>
            </a:r>
            <a:r>
              <a:rPr lang="en-GB" sz="1600" dirty="0"/>
              <a:t> [Accessed 21/09/2022]</a:t>
            </a:r>
          </a:p>
        </p:txBody>
      </p:sp>
      <p:sp>
        <p:nvSpPr>
          <p:cNvPr id="7" name="TextBox 6"/>
          <p:cNvSpPr txBox="1"/>
          <p:nvPr/>
        </p:nvSpPr>
        <p:spPr>
          <a:xfrm>
            <a:off x="1670728" y="842261"/>
            <a:ext cx="8970657" cy="1077218"/>
          </a:xfrm>
          <a:prstGeom prst="rect">
            <a:avLst/>
          </a:prstGeom>
          <a:noFill/>
        </p:spPr>
        <p:txBody>
          <a:bodyPr wrap="square" rtlCol="0">
            <a:spAutoFit/>
          </a:bodyPr>
          <a:lstStyle/>
          <a:p>
            <a:r>
              <a:rPr lang="en-GB" sz="1600" dirty="0"/>
              <a:t>Brown, Garrett W, McLean, Iain &amp; McMillan, Alistair, (2018) </a:t>
            </a:r>
            <a:r>
              <a:rPr lang="en-GB" sz="1600" i="1" dirty="0"/>
              <a:t>The Concise Oxford Dictionary of Politics and International Relations</a:t>
            </a:r>
            <a:r>
              <a:rPr lang="en-GB" sz="1600" dirty="0"/>
              <a:t> Oxford: Oxford University Press Available at: </a:t>
            </a:r>
            <a:r>
              <a:rPr lang="en-GB" sz="1600" dirty="0">
                <a:hlinkClick r:id="rId3"/>
              </a:rPr>
              <a:t>https://www-oxfordreference-com.ezproxy.uwtsd.ac.uk/view/10.1093/acref/9780199670840.001.0001/acref-9780199670840-e-1042?rskey=UVSlCN&amp;result=1</a:t>
            </a:r>
            <a:r>
              <a:rPr lang="en-GB" sz="1600" dirty="0"/>
              <a:t> [Accessed 21/09/2022]</a:t>
            </a:r>
          </a:p>
        </p:txBody>
      </p:sp>
      <p:sp>
        <p:nvSpPr>
          <p:cNvPr id="10" name="TextBox 9"/>
          <p:cNvSpPr txBox="1"/>
          <p:nvPr/>
        </p:nvSpPr>
        <p:spPr>
          <a:xfrm>
            <a:off x="1641924" y="2022107"/>
            <a:ext cx="8058387" cy="338554"/>
          </a:xfrm>
          <a:prstGeom prst="rect">
            <a:avLst/>
          </a:prstGeom>
          <a:noFill/>
        </p:spPr>
        <p:txBody>
          <a:bodyPr wrap="square" rtlCol="0">
            <a:spAutoFit/>
          </a:bodyPr>
          <a:lstStyle/>
          <a:p>
            <a:r>
              <a:rPr lang="en-GB" sz="1600" dirty="0"/>
              <a:t>Calhoun, C. [Ed.] (2002) </a:t>
            </a:r>
            <a:r>
              <a:rPr lang="en-GB" sz="1600" i="1" dirty="0"/>
              <a:t>Dictionary of the Social Sciences </a:t>
            </a:r>
            <a:r>
              <a:rPr lang="en-GB" sz="1600" dirty="0"/>
              <a:t>Oxford: Oxford University Press</a:t>
            </a:r>
            <a:endParaRPr lang="en-GB" sz="1600" i="1" dirty="0"/>
          </a:p>
        </p:txBody>
      </p:sp>
    </p:spTree>
    <p:extLst>
      <p:ext uri="{BB962C8B-B14F-4D97-AF65-F5344CB8AC3E}">
        <p14:creationId xmlns:p14="http://schemas.microsoft.com/office/powerpoint/2010/main" val="22691710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856" y="60355"/>
            <a:ext cx="8229600" cy="630600"/>
          </a:xfrm>
        </p:spPr>
        <p:txBody>
          <a:bodyPr>
            <a:normAutofit fontScale="90000"/>
          </a:bodyPr>
          <a:lstStyle/>
          <a:p>
            <a:r>
              <a:rPr lang="en-GB" sz="4000" b="1" dirty="0"/>
              <a:t>References</a:t>
            </a:r>
          </a:p>
        </p:txBody>
      </p:sp>
      <p:sp>
        <p:nvSpPr>
          <p:cNvPr id="3" name="TextBox 2"/>
          <p:cNvSpPr txBox="1"/>
          <p:nvPr/>
        </p:nvSpPr>
        <p:spPr>
          <a:xfrm>
            <a:off x="1939747" y="3838313"/>
            <a:ext cx="8280920" cy="338554"/>
          </a:xfrm>
          <a:prstGeom prst="rect">
            <a:avLst/>
          </a:prstGeom>
          <a:noFill/>
        </p:spPr>
        <p:txBody>
          <a:bodyPr wrap="square" rtlCol="0">
            <a:spAutoFit/>
          </a:bodyPr>
          <a:lstStyle/>
          <a:p>
            <a:r>
              <a:rPr lang="en-GB" sz="1600" dirty="0"/>
              <a:t>Taylor, P. </a:t>
            </a:r>
            <a:r>
              <a:rPr lang="en-GB" sz="1600" i="1" dirty="0"/>
              <a:t>et al</a:t>
            </a:r>
            <a:r>
              <a:rPr lang="en-GB" sz="1600" dirty="0"/>
              <a:t> (1995) </a:t>
            </a:r>
            <a:r>
              <a:rPr lang="en-GB" sz="1600" i="1" dirty="0"/>
              <a:t>Sociology in Focus </a:t>
            </a:r>
            <a:r>
              <a:rPr lang="en-GB" sz="1600" dirty="0"/>
              <a:t>Ormskirk: Causeway Press Limited</a:t>
            </a:r>
          </a:p>
        </p:txBody>
      </p:sp>
      <p:sp>
        <p:nvSpPr>
          <p:cNvPr id="4" name="TextBox 3"/>
          <p:cNvSpPr txBox="1"/>
          <p:nvPr/>
        </p:nvSpPr>
        <p:spPr>
          <a:xfrm>
            <a:off x="1963915" y="851302"/>
            <a:ext cx="8280920" cy="584775"/>
          </a:xfrm>
          <a:prstGeom prst="rect">
            <a:avLst/>
          </a:prstGeom>
          <a:noFill/>
        </p:spPr>
        <p:txBody>
          <a:bodyPr wrap="square" rtlCol="0">
            <a:spAutoFit/>
          </a:bodyPr>
          <a:lstStyle/>
          <a:p>
            <a:r>
              <a:rPr lang="en-GB" sz="1600" dirty="0" err="1"/>
              <a:t>Macionis</a:t>
            </a:r>
            <a:r>
              <a:rPr lang="en-GB" sz="1600" dirty="0"/>
              <a:t>, </a:t>
            </a:r>
            <a:r>
              <a:rPr lang="en-GB" sz="1600" dirty="0" err="1"/>
              <a:t>J.J</a:t>
            </a:r>
            <a:r>
              <a:rPr lang="en-GB" sz="1600" dirty="0"/>
              <a:t>. &amp; Plummer, K. (2012) </a:t>
            </a:r>
            <a:r>
              <a:rPr lang="en-GB" sz="1600" i="1" dirty="0"/>
              <a:t>Sociology: A Global Introduction (5</a:t>
            </a:r>
            <a:r>
              <a:rPr lang="en-GB" sz="1600" i="1" baseline="30000" dirty="0"/>
              <a:t>th</a:t>
            </a:r>
            <a:r>
              <a:rPr lang="en-GB" sz="1600" i="1" dirty="0"/>
              <a:t> ed.) </a:t>
            </a:r>
            <a:r>
              <a:rPr lang="en-GB" sz="1600" dirty="0"/>
              <a:t>Harlow: Prentice Hall  (Available from the Library)</a:t>
            </a:r>
          </a:p>
        </p:txBody>
      </p:sp>
      <p:sp>
        <p:nvSpPr>
          <p:cNvPr id="7" name="TextBox 6"/>
          <p:cNvSpPr txBox="1"/>
          <p:nvPr/>
        </p:nvSpPr>
        <p:spPr>
          <a:xfrm>
            <a:off x="1970856" y="2802472"/>
            <a:ext cx="7848872" cy="830997"/>
          </a:xfrm>
          <a:prstGeom prst="rect">
            <a:avLst/>
          </a:prstGeom>
          <a:noFill/>
        </p:spPr>
        <p:txBody>
          <a:bodyPr wrap="square" rtlCol="0">
            <a:spAutoFit/>
          </a:bodyPr>
          <a:lstStyle/>
          <a:p>
            <a:r>
              <a:rPr lang="en-GB" sz="1600" dirty="0"/>
              <a:t>Spivak, G. C. (1985) “Can the Subaltern Speak?” In Colonial Discourse and Postcolonial Theory, edited by P. Williams and L. Chrisman, pp. 66–111. New York: Columbia University Press.</a:t>
            </a:r>
          </a:p>
        </p:txBody>
      </p:sp>
      <p:sp>
        <p:nvSpPr>
          <p:cNvPr id="9" name="TextBox 8"/>
          <p:cNvSpPr txBox="1"/>
          <p:nvPr/>
        </p:nvSpPr>
        <p:spPr>
          <a:xfrm>
            <a:off x="1919536" y="4339792"/>
            <a:ext cx="8352928" cy="1077218"/>
          </a:xfrm>
          <a:prstGeom prst="rect">
            <a:avLst/>
          </a:prstGeom>
          <a:noFill/>
        </p:spPr>
        <p:txBody>
          <a:bodyPr wrap="square" rtlCol="0">
            <a:spAutoFit/>
          </a:bodyPr>
          <a:lstStyle/>
          <a:p>
            <a:r>
              <a:rPr lang="en-GB" sz="1600" dirty="0" err="1"/>
              <a:t>Zembylas</a:t>
            </a:r>
            <a:r>
              <a:rPr lang="en-GB" sz="1600" dirty="0"/>
              <a:t>, </a:t>
            </a:r>
            <a:r>
              <a:rPr lang="en-GB" sz="1600" dirty="0" err="1"/>
              <a:t>Michalinos</a:t>
            </a:r>
            <a:r>
              <a:rPr lang="en-GB" sz="1600" dirty="0"/>
              <a:t>, 2018. Revisiting </a:t>
            </a:r>
            <a:r>
              <a:rPr lang="en-GB" sz="1600" dirty="0" err="1"/>
              <a:t>Spivak’s</a:t>
            </a:r>
            <a:r>
              <a:rPr lang="en-GB" sz="1600" dirty="0"/>
              <a:t> “Can the Subaltern Speak” through the lens of affect theory. Qualitative research journal, 18(2), pp.115–127 Available at: </a:t>
            </a:r>
            <a:r>
              <a:rPr lang="en-GB" sz="1600" dirty="0">
                <a:hlinkClick r:id="rId2"/>
              </a:rPr>
              <a:t>https://www-proquest-com.ezproxy.uwtsd.ac.uk/docview/2036685852?OpenUrlRefId=info:xri/sid:primo&amp;accountid=</a:t>
            </a:r>
            <a:r>
              <a:rPr lang="en-GB" sz="1600">
                <a:hlinkClick r:id="rId2"/>
              </a:rPr>
              <a:t>130472</a:t>
            </a:r>
            <a:r>
              <a:rPr lang="en-GB" sz="1600"/>
              <a:t> [Accessed 21/09/2022]]</a:t>
            </a:r>
            <a:endParaRPr lang="en-GB" sz="1600" dirty="0"/>
          </a:p>
        </p:txBody>
      </p:sp>
      <p:sp>
        <p:nvSpPr>
          <p:cNvPr id="5" name="TextBox 4"/>
          <p:cNvSpPr txBox="1"/>
          <p:nvPr/>
        </p:nvSpPr>
        <p:spPr>
          <a:xfrm>
            <a:off x="1991545" y="1700809"/>
            <a:ext cx="8325299" cy="830997"/>
          </a:xfrm>
          <a:prstGeom prst="rect">
            <a:avLst/>
          </a:prstGeom>
          <a:noFill/>
        </p:spPr>
        <p:txBody>
          <a:bodyPr wrap="square" rtlCol="0">
            <a:spAutoFit/>
          </a:bodyPr>
          <a:lstStyle/>
          <a:p>
            <a:r>
              <a:rPr lang="en-GB" sz="1600" dirty="0"/>
              <a:t>Scott, John, (2014) </a:t>
            </a:r>
            <a:r>
              <a:rPr lang="en-GB" sz="1600" i="1" dirty="0"/>
              <a:t>A dictionary of sociology</a:t>
            </a:r>
            <a:r>
              <a:rPr lang="en-GB" sz="1600" dirty="0"/>
              <a:t>, Oxford University Press. Available at: </a:t>
            </a:r>
            <a:r>
              <a:rPr lang="en-GB" sz="1600" dirty="0">
                <a:hlinkClick r:id="rId3"/>
              </a:rPr>
              <a:t>https://www.oxfordreference.com/search?source=%2F10.1093%2Facref%2F9780199683581.001.0001%2Facref-9780199683581&amp;q=values</a:t>
            </a:r>
            <a:r>
              <a:rPr lang="en-GB" sz="1600" dirty="0"/>
              <a:t> [Accessed 21/09/2022]</a:t>
            </a:r>
          </a:p>
        </p:txBody>
      </p:sp>
    </p:spTree>
    <p:extLst>
      <p:ext uri="{BB962C8B-B14F-4D97-AF65-F5344CB8AC3E}">
        <p14:creationId xmlns:p14="http://schemas.microsoft.com/office/powerpoint/2010/main" val="1989238858"/>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430</TotalTime>
  <Words>2721</Words>
  <Application>Microsoft Office PowerPoint</Application>
  <PresentationFormat>Widescreen</PresentationFormat>
  <Paragraphs>197</Paragraphs>
  <Slides>36</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36</vt:i4>
      </vt:variant>
    </vt:vector>
  </HeadingPairs>
  <TitlesOfParts>
    <vt:vector size="39" baseType="lpstr">
      <vt:lpstr>Arial</vt:lpstr>
      <vt:lpstr>Calibri</vt:lpstr>
      <vt:lpstr>UWTSD blue background</vt:lpstr>
      <vt:lpstr>PowerPoint Presentation</vt:lpstr>
      <vt:lpstr>Learning Review</vt:lpstr>
      <vt:lpstr>Attitudes, beliefs and values</vt:lpstr>
      <vt:lpstr>Who am I?</vt:lpstr>
      <vt:lpstr>Key Concepts</vt:lpstr>
      <vt:lpstr>Perception</vt:lpstr>
      <vt:lpstr>PowerPoint Presentation</vt:lpstr>
      <vt:lpstr>PowerPoint Presentation</vt:lpstr>
      <vt:lpstr>PowerPoint Presentation</vt:lpstr>
      <vt:lpstr>Our place in the debate</vt:lpstr>
      <vt:lpstr>Values and perceptions</vt:lpstr>
      <vt:lpstr>Our place in the debate</vt:lpstr>
      <vt:lpstr>Left wing / Right Wing</vt:lpstr>
      <vt:lpstr>Left wing / Right Wing</vt:lpstr>
      <vt:lpstr>Authoritarianism</vt:lpstr>
      <vt:lpstr>Libertarianism</vt:lpstr>
      <vt:lpstr>Libertarianism</vt:lpstr>
      <vt:lpstr>Our Own Political Positioning</vt:lpstr>
      <vt:lpstr>Equal Opportunities</vt:lpstr>
      <vt:lpstr>Oppression</vt:lpstr>
      <vt:lpstr>Stereotype</vt:lpstr>
      <vt:lpstr>Ethnicity</vt:lpstr>
      <vt:lpstr>Prejudice</vt:lpstr>
      <vt:lpstr>Community </vt:lpstr>
      <vt:lpstr>Culture</vt:lpstr>
      <vt:lpstr>Ethnocentrism</vt:lpstr>
      <vt:lpstr>Xenophobia</vt:lpstr>
      <vt:lpstr>Racism or Racialism</vt:lpstr>
      <vt:lpstr>Tolerance</vt:lpstr>
      <vt:lpstr>Labelling</vt:lpstr>
      <vt:lpstr>Stigma</vt:lpstr>
      <vt:lpstr>‘Othering’</vt:lpstr>
      <vt:lpstr>‘Othering’</vt:lpstr>
      <vt:lpstr>‘Othering’</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27</cp:revision>
  <dcterms:created xsi:type="dcterms:W3CDTF">2021-02-09T14:04:40Z</dcterms:created>
  <dcterms:modified xsi:type="dcterms:W3CDTF">2023-09-24T10:24:52Z</dcterms:modified>
</cp:coreProperties>
</file>