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13B171-726C-387A-E4D3-ECA2BE7978FB}" v="94" dt="2023-11-03T12:27:59.4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03/11/2023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03/11/2023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03/11/2023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03/11/2023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misty river">
            <a:extLst>
              <a:ext uri="{FF2B5EF4-FFF2-40B4-BE49-F238E27FC236}">
                <a16:creationId xmlns:a16="http://schemas.microsoft.com/office/drawing/2014/main" id="{64813BD0-B437-1CFA-1B27-15609523B36C}"/>
              </a:ext>
            </a:extLst>
          </p:cNvPr>
          <p:cNvPicPr>
            <a:picLocks noChangeAspect="1"/>
          </p:cNvPicPr>
          <p:nvPr/>
        </p:nvPicPr>
        <p:blipFill rotWithShape="1">
          <a:blip r:embed="rId2">
            <a:alphaModFix amt="50000"/>
          </a:blip>
          <a:srcRect t="13529" r="-2" b="2074"/>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b="1" u="sng">
                <a:solidFill>
                  <a:srgbClr val="FFFFFF"/>
                </a:solidFill>
                <a:cs typeface="Calibri Light"/>
              </a:rPr>
              <a:t>Personal Reflection</a:t>
            </a:r>
            <a:endParaRPr lang="en-GB">
              <a:solidFill>
                <a:srgbClr val="FFFFFF"/>
              </a:solidFill>
              <a:cs typeface="Calibri Light" panose="020F0302020204030204"/>
            </a:endParaRP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GB">
                <a:solidFill>
                  <a:srgbClr val="FFFFFF"/>
                </a:solidFill>
                <a:cs typeface="Calibri"/>
              </a:rPr>
              <a:t>By Victor Badaluta ( </a:t>
            </a:r>
            <a:r>
              <a:rPr lang="en-GB">
                <a:solidFill>
                  <a:srgbClr val="FFFFFF"/>
                </a:solidFill>
                <a:ea typeface="+mn-lt"/>
                <a:cs typeface="+mn-lt"/>
              </a:rPr>
              <a:t>2212187 )</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BE6154-81B1-57D8-EF78-991CE324CA94}"/>
              </a:ext>
            </a:extLst>
          </p:cNvPr>
          <p:cNvSpPr>
            <a:spLocks noGrp="1"/>
          </p:cNvSpPr>
          <p:nvPr>
            <p:ph type="title"/>
          </p:nvPr>
        </p:nvSpPr>
        <p:spPr>
          <a:xfrm>
            <a:off x="1156852" y="637762"/>
            <a:ext cx="2190782" cy="5576770"/>
          </a:xfrm>
        </p:spPr>
        <p:txBody>
          <a:bodyPr anchor="t">
            <a:normAutofit/>
          </a:bodyPr>
          <a:lstStyle/>
          <a:p>
            <a:r>
              <a:rPr lang="en-GB" sz="3300">
                <a:solidFill>
                  <a:schemeClr val="bg1"/>
                </a:solidFill>
                <a:ea typeface="+mj-lt"/>
                <a:cs typeface="+mj-lt"/>
              </a:rPr>
              <a:t>Description</a:t>
            </a:r>
            <a:endParaRPr lang="en-US" sz="3300">
              <a:solidFill>
                <a:schemeClr val="bg1"/>
              </a:solidFill>
            </a:endParaRPr>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88217D-C9E7-07EE-B53C-BD723880B606}"/>
              </a:ext>
            </a:extLst>
          </p:cNvPr>
          <p:cNvSpPr>
            <a:spLocks noGrp="1"/>
          </p:cNvSpPr>
          <p:nvPr>
            <p:ph idx="1"/>
          </p:nvPr>
        </p:nvSpPr>
        <p:spPr>
          <a:xfrm>
            <a:off x="4654732" y="850052"/>
            <a:ext cx="6390623" cy="5326911"/>
          </a:xfrm>
        </p:spPr>
        <p:txBody>
          <a:bodyPr vert="horz" lIns="91440" tIns="45720" rIns="91440" bIns="45720" rtlCol="0" anchor="t">
            <a:normAutofit/>
          </a:bodyPr>
          <a:lstStyle/>
          <a:p>
            <a:r>
              <a:rPr lang="en-GB" dirty="0">
                <a:ea typeface="+mn-lt"/>
                <a:cs typeface="+mn-lt"/>
              </a:rPr>
              <a:t>I worked as a front of house employee at a luxury hotel and there a Japanese guest checked in few days ago. The speaking language of the guest was Japanese and he spoke using limited English and I experienced difficulties to effectively communicate with him due to having limited understanding of Japanese. The guest requested a traditional Japanese breakfast in his room. </a:t>
            </a:r>
            <a:endParaRPr lang="en-GB" dirty="0"/>
          </a:p>
        </p:txBody>
      </p:sp>
    </p:spTree>
    <p:extLst>
      <p:ext uri="{BB962C8B-B14F-4D97-AF65-F5344CB8AC3E}">
        <p14:creationId xmlns:p14="http://schemas.microsoft.com/office/powerpoint/2010/main" val="1724938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8AD7B3-B531-7383-96D9-9028C0F0F6D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ea typeface="+mj-lt"/>
                <a:cs typeface="+mj-lt"/>
              </a:rPr>
              <a:t>Feelings</a:t>
            </a:r>
            <a:endParaRPr lang="en-US" sz="4000">
              <a:solidFill>
                <a:srgbClr val="FFFFFF"/>
              </a:solidFill>
            </a:endParaRPr>
          </a:p>
        </p:txBody>
      </p:sp>
      <p:sp>
        <p:nvSpPr>
          <p:cNvPr id="3" name="Content Placeholder 2">
            <a:extLst>
              <a:ext uri="{FF2B5EF4-FFF2-40B4-BE49-F238E27FC236}">
                <a16:creationId xmlns:a16="http://schemas.microsoft.com/office/drawing/2014/main" id="{E0FA5B54-8225-E9CC-73FD-F1EC56B8B917}"/>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400" dirty="0">
                <a:ea typeface="+mn-lt"/>
                <a:cs typeface="+mn-lt"/>
              </a:rPr>
              <a:t>After this event, I felt a sense of anxiety and frustration as I tried to communicate with the guest and as a response, I also found frustration and discomfort of the guest due to having cultural or more specifically language barrier as he struggled significantly to convey his request appropriately. I identified the situation as uncomfortable for both of us. </a:t>
            </a:r>
            <a:endParaRPr lang="en-GB" sz="2000" dirty="0"/>
          </a:p>
        </p:txBody>
      </p:sp>
    </p:spTree>
    <p:extLst>
      <p:ext uri="{BB962C8B-B14F-4D97-AF65-F5344CB8AC3E}">
        <p14:creationId xmlns:p14="http://schemas.microsoft.com/office/powerpoint/2010/main" val="4040884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49E89B-63A5-45DA-A170-5B661FCE4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CB7E78-4125-4750-9194-2552F47D0FCB}"/>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ea typeface="+mj-lt"/>
                <a:cs typeface="+mj-lt"/>
              </a:rPr>
              <a:t>Evaluation</a:t>
            </a:r>
            <a:endParaRPr lang="en-US" sz="2800">
              <a:solidFill>
                <a:schemeClr val="bg1"/>
              </a:solidFill>
            </a:endParaRPr>
          </a:p>
        </p:txBody>
      </p:sp>
      <p:sp>
        <p:nvSpPr>
          <p:cNvPr id="12" name="Rectangle 11">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14" name="Rectangle 13">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3" name="Content Placeholder 2">
            <a:extLst>
              <a:ext uri="{FF2B5EF4-FFF2-40B4-BE49-F238E27FC236}">
                <a16:creationId xmlns:a16="http://schemas.microsoft.com/office/drawing/2014/main" id="{A0922DB1-9A4E-E098-6CF7-6440CF360992}"/>
              </a:ext>
            </a:extLst>
          </p:cNvPr>
          <p:cNvSpPr>
            <a:spLocks noGrp="1"/>
          </p:cNvSpPr>
          <p:nvPr>
            <p:ph idx="1"/>
          </p:nvPr>
        </p:nvSpPr>
        <p:spPr>
          <a:xfrm>
            <a:off x="5741893" y="767258"/>
            <a:ext cx="5287923" cy="5323484"/>
          </a:xfrm>
        </p:spPr>
        <p:txBody>
          <a:bodyPr vert="horz" lIns="91440" tIns="45720" rIns="91440" bIns="45720" rtlCol="0" anchor="ctr">
            <a:normAutofit/>
          </a:bodyPr>
          <a:lstStyle/>
          <a:p>
            <a:r>
              <a:rPr lang="en-GB" sz="2400" dirty="0">
                <a:ea typeface="+mn-lt"/>
                <a:cs typeface="+mn-lt"/>
              </a:rPr>
              <a:t>In the said circumstance, one positive thing that I think I have managed well is using my empathetic behaviour and calmness to listen to the person and try to respond to him as much as I could. However, the negative aspect of the event is linked with my inability to maintain the patience over a long period of time and this made me anxious as I was struggling to meet the request of the guest. </a:t>
            </a:r>
            <a:endParaRPr lang="en-GB" sz="2400"/>
          </a:p>
        </p:txBody>
      </p:sp>
    </p:spTree>
    <p:extLst>
      <p:ext uri="{BB962C8B-B14F-4D97-AF65-F5344CB8AC3E}">
        <p14:creationId xmlns:p14="http://schemas.microsoft.com/office/powerpoint/2010/main" val="477435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665FAF-3BB4-D786-EC18-A57AC4F06C46}"/>
              </a:ext>
            </a:extLst>
          </p:cNvPr>
          <p:cNvSpPr>
            <a:spLocks noGrp="1"/>
          </p:cNvSpPr>
          <p:nvPr>
            <p:ph type="title"/>
          </p:nvPr>
        </p:nvSpPr>
        <p:spPr>
          <a:xfrm>
            <a:off x="838200" y="365125"/>
            <a:ext cx="10515600" cy="1325563"/>
          </a:xfrm>
        </p:spPr>
        <p:txBody>
          <a:bodyPr>
            <a:normAutofit/>
          </a:bodyPr>
          <a:lstStyle/>
          <a:p>
            <a:r>
              <a:rPr lang="en-GB" sz="5400">
                <a:ea typeface="+mj-lt"/>
                <a:cs typeface="+mj-lt"/>
              </a:rPr>
              <a:t>Analysis </a:t>
            </a:r>
            <a:endParaRPr lang="en-US" sz="5400">
              <a:ea typeface="+mj-lt"/>
              <a:cs typeface="+mj-l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65D664-E042-3E2E-3517-303EC6A63BF8}"/>
              </a:ext>
            </a:extLst>
          </p:cNvPr>
          <p:cNvSpPr>
            <a:spLocks noGrp="1"/>
          </p:cNvSpPr>
          <p:nvPr>
            <p:ph idx="1"/>
          </p:nvPr>
        </p:nvSpPr>
        <p:spPr>
          <a:xfrm>
            <a:off x="191219" y="1713724"/>
            <a:ext cx="11996467" cy="7400601"/>
          </a:xfrm>
        </p:spPr>
        <p:txBody>
          <a:bodyPr vert="horz" lIns="91440" tIns="45720" rIns="91440" bIns="45720" rtlCol="0" anchor="t">
            <a:normAutofit/>
          </a:bodyPr>
          <a:lstStyle/>
          <a:p>
            <a:r>
              <a:rPr lang="en-GB" sz="2400" dirty="0">
                <a:ea typeface="+mn-lt"/>
                <a:cs typeface="+mn-lt"/>
              </a:rPr>
              <a:t>According to </a:t>
            </a:r>
            <a:r>
              <a:rPr lang="en-GB" sz="2400" dirty="0" err="1">
                <a:ea typeface="+mn-lt"/>
                <a:cs typeface="+mn-lt"/>
              </a:rPr>
              <a:t>Grobelna</a:t>
            </a:r>
            <a:r>
              <a:rPr lang="en-GB" sz="2400" dirty="0">
                <a:ea typeface="+mn-lt"/>
                <a:cs typeface="+mn-lt"/>
              </a:rPr>
              <a:t> (2015), cultural misunderstandings are prevalent in hospitality sectors mostly due to the lack of effective communication ability among staffs, specifically in a multicultural and international setting like a hotel. In this instance, my poor skills of language </a:t>
            </a:r>
            <a:br>
              <a:rPr lang="en-US" sz="2400" dirty="0"/>
            </a:br>
            <a:endParaRPr lang="en-US" sz="2400">
              <a:cs typeface="Calibri" panose="020F0502020204030204"/>
            </a:endParaRPr>
          </a:p>
          <a:p>
            <a:r>
              <a:rPr lang="en-GB" sz="2400" dirty="0">
                <a:ea typeface="+mn-lt"/>
                <a:cs typeface="+mn-lt"/>
              </a:rPr>
              <a:t>hindered my ability to comprehend and meet the request of the guest in an accurate manner. The anxiety and fluctuation in the confidence level was mostly because of the failure of mine to attain the guest by using effective language skill that include effective verbal and non-verbal communication skill. According to Yang (2010), providing proper services and receiving feedback from clients through the use of effective communication approach often helps in improving the sense of accomplishment and satisfies both service provider and clients. Moreover, culturally sensitive practice for guests in hospitality service provision is also considered essential to assure the comfort and satisfaction level of guests (Tabari et al. 2016). </a:t>
            </a:r>
            <a:endParaRPr lang="en-GB" sz="2400" dirty="0"/>
          </a:p>
          <a:p>
            <a:endParaRPr lang="en-GB" sz="1900">
              <a:cs typeface="Calibri"/>
            </a:endParaRPr>
          </a:p>
        </p:txBody>
      </p:sp>
    </p:spTree>
    <p:extLst>
      <p:ext uri="{BB962C8B-B14F-4D97-AF65-F5344CB8AC3E}">
        <p14:creationId xmlns:p14="http://schemas.microsoft.com/office/powerpoint/2010/main" val="1507777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E658BF-A88C-5CAD-EF24-A9EA147D321A}"/>
              </a:ext>
            </a:extLst>
          </p:cNvPr>
          <p:cNvSpPr>
            <a:spLocks noGrp="1"/>
          </p:cNvSpPr>
          <p:nvPr>
            <p:ph type="title"/>
          </p:nvPr>
        </p:nvSpPr>
        <p:spPr>
          <a:xfrm>
            <a:off x="5297762" y="329184"/>
            <a:ext cx="6251110" cy="1783080"/>
          </a:xfrm>
        </p:spPr>
        <p:txBody>
          <a:bodyPr anchor="b">
            <a:normAutofit/>
          </a:bodyPr>
          <a:lstStyle/>
          <a:p>
            <a:r>
              <a:rPr lang="en-GB" sz="5400">
                <a:ea typeface="+mj-lt"/>
                <a:cs typeface="+mj-lt"/>
              </a:rPr>
              <a:t>Conclusion</a:t>
            </a:r>
            <a:endParaRPr lang="en-US" sz="5400"/>
          </a:p>
        </p:txBody>
      </p:sp>
      <p:pic>
        <p:nvPicPr>
          <p:cNvPr id="5" name="Picture 4" descr="Large skydiving group mid-air">
            <a:extLst>
              <a:ext uri="{FF2B5EF4-FFF2-40B4-BE49-F238E27FC236}">
                <a16:creationId xmlns:a16="http://schemas.microsoft.com/office/drawing/2014/main" id="{DF6EC15D-A31E-89F1-F07C-2FEF2FFC2FA7}"/>
              </a:ext>
            </a:extLst>
          </p:cNvPr>
          <p:cNvPicPr>
            <a:picLocks noChangeAspect="1"/>
          </p:cNvPicPr>
          <p:nvPr/>
        </p:nvPicPr>
        <p:blipFill rotWithShape="1">
          <a:blip r:embed="rId2"/>
          <a:srcRect l="28225" r="26547"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7E9B3E-974E-CB1E-B550-D9C77D55E936}"/>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2200" dirty="0">
                <a:ea typeface="+mn-lt"/>
                <a:cs typeface="+mn-lt"/>
              </a:rPr>
              <a:t>Considering the above identified gap, I think I need to develop my skill on some essential aspects that are required to provide better service to my clients at luxury hotels. These areas are non-verbal and verbal communication and cultural sensitivity. Developing such skills may help in preventing such misunderstanding and conflicting situations in the near future. </a:t>
            </a:r>
            <a:endParaRPr lang="en-GB" sz="2200" dirty="0"/>
          </a:p>
        </p:txBody>
      </p:sp>
    </p:spTree>
    <p:extLst>
      <p:ext uri="{BB962C8B-B14F-4D97-AF65-F5344CB8AC3E}">
        <p14:creationId xmlns:p14="http://schemas.microsoft.com/office/powerpoint/2010/main" val="31952044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2E61F1-3192-57DF-235E-D568936E92B7}"/>
              </a:ext>
            </a:extLst>
          </p:cNvPr>
          <p:cNvSpPr>
            <a:spLocks noGrp="1"/>
          </p:cNvSpPr>
          <p:nvPr>
            <p:ph type="title"/>
          </p:nvPr>
        </p:nvSpPr>
        <p:spPr>
          <a:xfrm>
            <a:off x="5297762" y="329184"/>
            <a:ext cx="6251110" cy="1783080"/>
          </a:xfrm>
        </p:spPr>
        <p:txBody>
          <a:bodyPr anchor="b">
            <a:normAutofit/>
          </a:bodyPr>
          <a:lstStyle/>
          <a:p>
            <a:r>
              <a:rPr lang="en-GB" sz="5400">
                <a:ea typeface="+mj-lt"/>
                <a:cs typeface="+mj-lt"/>
              </a:rPr>
              <a:t>Action plan </a:t>
            </a:r>
            <a:endParaRPr lang="en-US" sz="5400"/>
          </a:p>
        </p:txBody>
      </p:sp>
      <p:pic>
        <p:nvPicPr>
          <p:cNvPr id="5" name="Picture 4" descr="Checkmate in a chess game">
            <a:extLst>
              <a:ext uri="{FF2B5EF4-FFF2-40B4-BE49-F238E27FC236}">
                <a16:creationId xmlns:a16="http://schemas.microsoft.com/office/drawing/2014/main" id="{8F4619D0-CED3-7001-DD7D-06F54419F344}"/>
              </a:ext>
            </a:extLst>
          </p:cNvPr>
          <p:cNvPicPr>
            <a:picLocks noChangeAspect="1"/>
          </p:cNvPicPr>
          <p:nvPr/>
        </p:nvPicPr>
        <p:blipFill rotWithShape="1">
          <a:blip r:embed="rId2"/>
          <a:srcRect l="20283" r="28325" b="1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99EFFA-3731-B77C-939C-D391FA02E35E}"/>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2000" dirty="0">
                <a:ea typeface="+mn-lt"/>
                <a:cs typeface="+mn-lt"/>
              </a:rPr>
              <a:t>To develop such skills, I will focus on attaining online and offline workshops on effective verbal and non-verbal communication and set SMART goal to get specific outcome on my effort. Moreover, I will also practice meditation to improve my confidence level and manage anxiety at difficult positions. To improve cultural sensitivity, I will invest my time on watching different documentaries of different cultures and communicating with peoples from different background to know about their food habits and other life-style and cultural preferences. </a:t>
            </a:r>
            <a:endParaRPr lang="en-GB" sz="2000" dirty="0"/>
          </a:p>
        </p:txBody>
      </p:sp>
    </p:spTree>
    <p:extLst>
      <p:ext uri="{BB962C8B-B14F-4D97-AF65-F5344CB8AC3E}">
        <p14:creationId xmlns:p14="http://schemas.microsoft.com/office/powerpoint/2010/main" val="22225996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4FEE63-622D-0727-93BC-892BDBF48C9C}"/>
              </a:ext>
            </a:extLst>
          </p:cNvPr>
          <p:cNvSpPr>
            <a:spLocks noGrp="1"/>
          </p:cNvSpPr>
          <p:nvPr>
            <p:ph type="title"/>
          </p:nvPr>
        </p:nvSpPr>
        <p:spPr>
          <a:xfrm>
            <a:off x="5297762" y="587976"/>
            <a:ext cx="6251110" cy="1783080"/>
          </a:xfrm>
        </p:spPr>
        <p:txBody>
          <a:bodyPr anchor="b">
            <a:normAutofit/>
          </a:bodyPr>
          <a:lstStyle/>
          <a:p>
            <a:r>
              <a:rPr lang="en-GB" sz="5400">
                <a:ea typeface="+mj-lt"/>
                <a:cs typeface="+mj-lt"/>
              </a:rPr>
              <a:t>Reference </a:t>
            </a:r>
            <a:endParaRPr lang="en-US" sz="5400"/>
          </a:p>
        </p:txBody>
      </p:sp>
      <p:pic>
        <p:nvPicPr>
          <p:cNvPr id="5" name="Picture 4" descr="Exclamation mark on a yellow background">
            <a:extLst>
              <a:ext uri="{FF2B5EF4-FFF2-40B4-BE49-F238E27FC236}">
                <a16:creationId xmlns:a16="http://schemas.microsoft.com/office/drawing/2014/main" id="{61FFCF6E-1EDD-4002-97C1-81AB4288D794}"/>
              </a:ext>
            </a:extLst>
          </p:cNvPr>
          <p:cNvPicPr>
            <a:picLocks noChangeAspect="1"/>
          </p:cNvPicPr>
          <p:nvPr/>
        </p:nvPicPr>
        <p:blipFill rotWithShape="1">
          <a:blip r:embed="rId2"/>
          <a:srcRect l="31068" r="18000" b="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35E2B7-FFBD-BE8C-D6EE-383FB7E68F89}"/>
              </a:ext>
            </a:extLst>
          </p:cNvPr>
          <p:cNvSpPr>
            <a:spLocks noGrp="1"/>
          </p:cNvSpPr>
          <p:nvPr>
            <p:ph idx="1"/>
          </p:nvPr>
        </p:nvSpPr>
        <p:spPr>
          <a:xfrm>
            <a:off x="4852064" y="2462209"/>
            <a:ext cx="7343789" cy="4389637"/>
          </a:xfrm>
        </p:spPr>
        <p:txBody>
          <a:bodyPr vert="horz" lIns="91440" tIns="45720" rIns="91440" bIns="45720" rtlCol="0" anchor="t">
            <a:normAutofit/>
          </a:bodyPr>
          <a:lstStyle/>
          <a:p>
            <a:r>
              <a:rPr lang="en-GB" sz="2400" err="1">
                <a:ea typeface="+mn-lt"/>
                <a:cs typeface="+mn-lt"/>
              </a:rPr>
              <a:t>Grobelna</a:t>
            </a:r>
            <a:r>
              <a:rPr lang="en-GB" sz="2400" dirty="0">
                <a:ea typeface="+mn-lt"/>
                <a:cs typeface="+mn-lt"/>
              </a:rPr>
              <a:t>, A., 2015. Intercultural challenges facing the hospitality industry. Implications for education and hospitality management. </a:t>
            </a:r>
            <a:r>
              <a:rPr lang="en-GB" sz="2400" i="1" dirty="0">
                <a:ea typeface="+mn-lt"/>
                <a:cs typeface="+mn-lt"/>
              </a:rPr>
              <a:t>Journal of Intercultural Management</a:t>
            </a:r>
            <a:r>
              <a:rPr lang="en-GB" sz="2400" dirty="0">
                <a:ea typeface="+mn-lt"/>
                <a:cs typeface="+mn-lt"/>
              </a:rPr>
              <a:t>, </a:t>
            </a:r>
            <a:r>
              <a:rPr lang="en-GB" sz="2400" i="1" dirty="0">
                <a:ea typeface="+mn-lt"/>
                <a:cs typeface="+mn-lt"/>
              </a:rPr>
              <a:t>7</a:t>
            </a:r>
            <a:r>
              <a:rPr lang="en-GB" sz="2400" dirty="0">
                <a:ea typeface="+mn-lt"/>
                <a:cs typeface="+mn-lt"/>
              </a:rPr>
              <a:t>(3), pp.101-117. </a:t>
            </a:r>
            <a:endParaRPr lang="en-GB" sz="2400">
              <a:cs typeface="Calibri" panose="020F0502020204030204"/>
            </a:endParaRPr>
          </a:p>
          <a:p>
            <a:r>
              <a:rPr lang="en-GB" sz="2400" dirty="0">
                <a:ea typeface="+mn-lt"/>
                <a:cs typeface="+mn-lt"/>
              </a:rPr>
              <a:t>Tabari, S., Wilson, J.A. and Ingram, H., 2016. Conceptualising the impact of culture and language upon hospitality service management. </a:t>
            </a:r>
            <a:r>
              <a:rPr lang="en-GB" sz="2400" i="1" dirty="0">
                <a:ea typeface="+mn-lt"/>
                <a:cs typeface="+mn-lt"/>
              </a:rPr>
              <a:t>Worldwide hospitality and tourism themes</a:t>
            </a:r>
            <a:r>
              <a:rPr lang="en-GB" sz="2400" dirty="0">
                <a:ea typeface="+mn-lt"/>
                <a:cs typeface="+mn-lt"/>
              </a:rPr>
              <a:t>, </a:t>
            </a:r>
            <a:r>
              <a:rPr lang="en-GB" sz="2400" i="1" dirty="0">
                <a:ea typeface="+mn-lt"/>
                <a:cs typeface="+mn-lt"/>
              </a:rPr>
              <a:t>8</a:t>
            </a:r>
            <a:r>
              <a:rPr lang="en-GB" sz="2400" dirty="0">
                <a:ea typeface="+mn-lt"/>
                <a:cs typeface="+mn-lt"/>
              </a:rPr>
              <a:t>(1), pp.12-28. </a:t>
            </a:r>
            <a:endParaRPr lang="en-GB" sz="2400">
              <a:cs typeface="Calibri"/>
            </a:endParaRPr>
          </a:p>
          <a:p>
            <a:r>
              <a:rPr lang="en-GB" sz="2400" dirty="0">
                <a:ea typeface="+mn-lt"/>
                <a:cs typeface="+mn-lt"/>
              </a:rPr>
              <a:t>Yang, J.T., 2010. Antecedents and consequences of job satisfaction in the hotel industry. </a:t>
            </a:r>
            <a:r>
              <a:rPr lang="en-GB" sz="2400" i="1" dirty="0">
                <a:ea typeface="+mn-lt"/>
                <a:cs typeface="+mn-lt"/>
              </a:rPr>
              <a:t>International Journal of Hospitality Management</a:t>
            </a:r>
            <a:r>
              <a:rPr lang="en-GB" sz="2400" dirty="0">
                <a:ea typeface="+mn-lt"/>
                <a:cs typeface="+mn-lt"/>
              </a:rPr>
              <a:t>, </a:t>
            </a:r>
            <a:r>
              <a:rPr lang="en-GB" sz="2400" i="1" dirty="0">
                <a:ea typeface="+mn-lt"/>
                <a:cs typeface="+mn-lt"/>
              </a:rPr>
              <a:t>29</a:t>
            </a:r>
            <a:r>
              <a:rPr lang="en-GB" sz="2400" dirty="0">
                <a:ea typeface="+mn-lt"/>
                <a:cs typeface="+mn-lt"/>
              </a:rPr>
              <a:t>(4), pp.609-619.</a:t>
            </a:r>
            <a:endParaRPr lang="en-GB" sz="2400" dirty="0"/>
          </a:p>
          <a:p>
            <a:endParaRPr lang="en-GB" sz="2000">
              <a:cs typeface="Calibri"/>
            </a:endParaRPr>
          </a:p>
        </p:txBody>
      </p:sp>
    </p:spTree>
    <p:extLst>
      <p:ext uri="{BB962C8B-B14F-4D97-AF65-F5344CB8AC3E}">
        <p14:creationId xmlns:p14="http://schemas.microsoft.com/office/powerpoint/2010/main" val="8302006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Personal Reflection</vt:lpstr>
      <vt:lpstr>Description</vt:lpstr>
      <vt:lpstr>Feelings</vt:lpstr>
      <vt:lpstr>Evaluation</vt:lpstr>
      <vt:lpstr>Analysis </vt:lpstr>
      <vt:lpstr>Conclusion</vt:lpstr>
      <vt:lpstr>Action plan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50</cp:revision>
  <dcterms:created xsi:type="dcterms:W3CDTF">2023-11-03T12:19:05Z</dcterms:created>
  <dcterms:modified xsi:type="dcterms:W3CDTF">2023-11-03T12:31:46Z</dcterms:modified>
</cp:coreProperties>
</file>