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9" r:id="rId3"/>
    <p:sldId id="277" r:id="rId4"/>
    <p:sldId id="278" r:id="rId5"/>
    <p:sldId id="272" r:id="rId6"/>
    <p:sldId id="273" r:id="rId7"/>
    <p:sldId id="274" r:id="rId8"/>
    <p:sldId id="275" r:id="rId9"/>
    <p:sldId id="27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01FC87-8E6E-494B-9190-84C0CFB8731B}" v="30" dt="2024-04-05T12:18:18.4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84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rys Davies" userId="61e71dc1-9594-4277-b52b-4420989f68ee" providerId="ADAL" clId="{9101FC87-8E6E-494B-9190-84C0CFB8731B}"/>
    <pc:docChg chg="custSel delSld modSld modMainMaster">
      <pc:chgData name="Cerys Davies" userId="61e71dc1-9594-4277-b52b-4420989f68ee" providerId="ADAL" clId="{9101FC87-8E6E-494B-9190-84C0CFB8731B}" dt="2024-04-05T12:18:21.094" v="68" actId="47"/>
      <pc:docMkLst>
        <pc:docMk/>
      </pc:docMkLst>
      <pc:sldChg chg="addSp modSp mod setBg">
        <pc:chgData name="Cerys Davies" userId="61e71dc1-9594-4277-b52b-4420989f68ee" providerId="ADAL" clId="{9101FC87-8E6E-494B-9190-84C0CFB8731B}" dt="2024-04-05T12:18:18.425" v="67" actId="1076"/>
        <pc:sldMkLst>
          <pc:docMk/>
          <pc:sldMk cId="3057680171" sldId="256"/>
        </pc:sldMkLst>
        <pc:spChg chg="mod">
          <ac:chgData name="Cerys Davies" userId="61e71dc1-9594-4277-b52b-4420989f68ee" providerId="ADAL" clId="{9101FC87-8E6E-494B-9190-84C0CFB8731B}" dt="2024-04-05T12:18:03.711" v="65" actId="255"/>
          <ac:spMkLst>
            <pc:docMk/>
            <pc:sldMk cId="3057680171" sldId="256"/>
            <ac:spMk id="3" creationId="{80AEF24B-D601-028B-9954-4C53F0D8DD2F}"/>
          </ac:spMkLst>
        </pc:spChg>
        <pc:picChg chg="add mod">
          <ac:chgData name="Cerys Davies" userId="61e71dc1-9594-4277-b52b-4420989f68ee" providerId="ADAL" clId="{9101FC87-8E6E-494B-9190-84C0CFB8731B}" dt="2024-04-05T12:18:18.425" v="67" actId="1076"/>
          <ac:picMkLst>
            <pc:docMk/>
            <pc:sldMk cId="3057680171" sldId="256"/>
            <ac:picMk id="4" creationId="{EE9BA185-EE9F-F060-D8B8-766BC0AC7E9E}"/>
          </ac:picMkLst>
        </pc:picChg>
      </pc:sldChg>
      <pc:sldChg chg="modSp mod">
        <pc:chgData name="Cerys Davies" userId="61e71dc1-9594-4277-b52b-4420989f68ee" providerId="ADAL" clId="{9101FC87-8E6E-494B-9190-84C0CFB8731B}" dt="2024-04-05T12:16:00.371" v="29" actId="1076"/>
        <pc:sldMkLst>
          <pc:docMk/>
          <pc:sldMk cId="0" sldId="269"/>
        </pc:sldMkLst>
        <pc:spChg chg="mod">
          <ac:chgData name="Cerys Davies" userId="61e71dc1-9594-4277-b52b-4420989f68ee" providerId="ADAL" clId="{9101FC87-8E6E-494B-9190-84C0CFB8731B}" dt="2024-04-05T12:15:55.847" v="28" actId="1076"/>
          <ac:spMkLst>
            <pc:docMk/>
            <pc:sldMk cId="0" sldId="269"/>
            <ac:spMk id="3074" creationId="{A6472A02-093D-5631-6B51-50AFB2B9C930}"/>
          </ac:spMkLst>
        </pc:spChg>
        <pc:spChg chg="mod">
          <ac:chgData name="Cerys Davies" userId="61e71dc1-9594-4277-b52b-4420989f68ee" providerId="ADAL" clId="{9101FC87-8E6E-494B-9190-84C0CFB8731B}" dt="2024-04-05T12:16:00.371" v="29" actId="1076"/>
          <ac:spMkLst>
            <pc:docMk/>
            <pc:sldMk cId="0" sldId="269"/>
            <ac:spMk id="10243" creationId="{79B2E028-2565-A29D-2733-12678E97A09B}"/>
          </ac:spMkLst>
        </pc:spChg>
      </pc:sldChg>
      <pc:sldChg chg="modSp mod">
        <pc:chgData name="Cerys Davies" userId="61e71dc1-9594-4277-b52b-4420989f68ee" providerId="ADAL" clId="{9101FC87-8E6E-494B-9190-84C0CFB8731B}" dt="2024-04-05T12:16:45.539" v="49" actId="1076"/>
        <pc:sldMkLst>
          <pc:docMk/>
          <pc:sldMk cId="0" sldId="272"/>
        </pc:sldMkLst>
        <pc:spChg chg="mod">
          <ac:chgData name="Cerys Davies" userId="61e71dc1-9594-4277-b52b-4420989f68ee" providerId="ADAL" clId="{9101FC87-8E6E-494B-9190-84C0CFB8731B}" dt="2024-04-05T12:16:41.610" v="48" actId="5793"/>
          <ac:spMkLst>
            <pc:docMk/>
            <pc:sldMk cId="0" sldId="272"/>
            <ac:spMk id="6146" creationId="{B56E98B9-AC97-D660-3EE3-B4A0068B6AAD}"/>
          </ac:spMkLst>
        </pc:spChg>
        <pc:spChg chg="mod">
          <ac:chgData name="Cerys Davies" userId="61e71dc1-9594-4277-b52b-4420989f68ee" providerId="ADAL" clId="{9101FC87-8E6E-494B-9190-84C0CFB8731B}" dt="2024-04-05T12:16:45.539" v="49" actId="1076"/>
          <ac:spMkLst>
            <pc:docMk/>
            <pc:sldMk cId="0" sldId="272"/>
            <ac:spMk id="16387" creationId="{6CB870CB-AA94-1648-AF01-F824F1B77EFA}"/>
          </ac:spMkLst>
        </pc:spChg>
      </pc:sldChg>
      <pc:sldChg chg="modSp mod">
        <pc:chgData name="Cerys Davies" userId="61e71dc1-9594-4277-b52b-4420989f68ee" providerId="ADAL" clId="{9101FC87-8E6E-494B-9190-84C0CFB8731B}" dt="2024-04-05T12:17:01.508" v="54" actId="1076"/>
        <pc:sldMkLst>
          <pc:docMk/>
          <pc:sldMk cId="0" sldId="273"/>
        </pc:sldMkLst>
        <pc:spChg chg="mod">
          <ac:chgData name="Cerys Davies" userId="61e71dc1-9594-4277-b52b-4420989f68ee" providerId="ADAL" clId="{9101FC87-8E6E-494B-9190-84C0CFB8731B}" dt="2024-04-05T12:16:59.234" v="53" actId="1076"/>
          <ac:spMkLst>
            <pc:docMk/>
            <pc:sldMk cId="0" sldId="273"/>
            <ac:spMk id="7170" creationId="{25B88ACB-772C-AF29-3D22-605BA97C83DD}"/>
          </ac:spMkLst>
        </pc:spChg>
        <pc:spChg chg="mod">
          <ac:chgData name="Cerys Davies" userId="61e71dc1-9594-4277-b52b-4420989f68ee" providerId="ADAL" clId="{9101FC87-8E6E-494B-9190-84C0CFB8731B}" dt="2024-04-05T12:17:01.508" v="54" actId="1076"/>
          <ac:spMkLst>
            <pc:docMk/>
            <pc:sldMk cId="0" sldId="273"/>
            <ac:spMk id="18435" creationId="{49945A3B-B218-F14D-2877-327FE5CEFA0F}"/>
          </ac:spMkLst>
        </pc:spChg>
      </pc:sldChg>
      <pc:sldChg chg="modSp mod">
        <pc:chgData name="Cerys Davies" userId="61e71dc1-9594-4277-b52b-4420989f68ee" providerId="ADAL" clId="{9101FC87-8E6E-494B-9190-84C0CFB8731B}" dt="2024-04-05T12:17:07.948" v="56" actId="1076"/>
        <pc:sldMkLst>
          <pc:docMk/>
          <pc:sldMk cId="0" sldId="274"/>
        </pc:sldMkLst>
        <pc:spChg chg="mod">
          <ac:chgData name="Cerys Davies" userId="61e71dc1-9594-4277-b52b-4420989f68ee" providerId="ADAL" clId="{9101FC87-8E6E-494B-9190-84C0CFB8731B}" dt="2024-04-05T12:17:05.339" v="55" actId="1076"/>
          <ac:spMkLst>
            <pc:docMk/>
            <pc:sldMk cId="0" sldId="274"/>
            <ac:spMk id="8194" creationId="{1BB6330D-C919-5AC0-1249-C065BC111570}"/>
          </ac:spMkLst>
        </pc:spChg>
        <pc:spChg chg="mod">
          <ac:chgData name="Cerys Davies" userId="61e71dc1-9594-4277-b52b-4420989f68ee" providerId="ADAL" clId="{9101FC87-8E6E-494B-9190-84C0CFB8731B}" dt="2024-04-05T12:17:07.948" v="56" actId="1076"/>
          <ac:spMkLst>
            <pc:docMk/>
            <pc:sldMk cId="0" sldId="274"/>
            <ac:spMk id="20483" creationId="{104D5088-49C5-5DE0-99AC-9D0FBBDD4402}"/>
          </ac:spMkLst>
        </pc:spChg>
      </pc:sldChg>
      <pc:sldChg chg="modSp mod">
        <pc:chgData name="Cerys Davies" userId="61e71dc1-9594-4277-b52b-4420989f68ee" providerId="ADAL" clId="{9101FC87-8E6E-494B-9190-84C0CFB8731B}" dt="2024-04-05T12:17:13.987" v="58" actId="1076"/>
        <pc:sldMkLst>
          <pc:docMk/>
          <pc:sldMk cId="0" sldId="275"/>
        </pc:sldMkLst>
        <pc:spChg chg="mod">
          <ac:chgData name="Cerys Davies" userId="61e71dc1-9594-4277-b52b-4420989f68ee" providerId="ADAL" clId="{9101FC87-8E6E-494B-9190-84C0CFB8731B}" dt="2024-04-05T12:17:11.659" v="57" actId="1076"/>
          <ac:spMkLst>
            <pc:docMk/>
            <pc:sldMk cId="0" sldId="275"/>
            <ac:spMk id="9218" creationId="{C557D014-7F56-B521-2C40-45C91E472C14}"/>
          </ac:spMkLst>
        </pc:spChg>
        <pc:spChg chg="mod">
          <ac:chgData name="Cerys Davies" userId="61e71dc1-9594-4277-b52b-4420989f68ee" providerId="ADAL" clId="{9101FC87-8E6E-494B-9190-84C0CFB8731B}" dt="2024-04-05T12:17:13.987" v="58" actId="1076"/>
          <ac:spMkLst>
            <pc:docMk/>
            <pc:sldMk cId="0" sldId="275"/>
            <ac:spMk id="22531" creationId="{0CC51585-224C-9E34-8525-C34748E32517}"/>
          </ac:spMkLst>
        </pc:spChg>
      </pc:sldChg>
      <pc:sldChg chg="modSp mod">
        <pc:chgData name="Cerys Davies" userId="61e71dc1-9594-4277-b52b-4420989f68ee" providerId="ADAL" clId="{9101FC87-8E6E-494B-9190-84C0CFB8731B}" dt="2024-04-05T12:17:23.587" v="60" actId="1076"/>
        <pc:sldMkLst>
          <pc:docMk/>
          <pc:sldMk cId="0" sldId="276"/>
        </pc:sldMkLst>
        <pc:spChg chg="mod">
          <ac:chgData name="Cerys Davies" userId="61e71dc1-9594-4277-b52b-4420989f68ee" providerId="ADAL" clId="{9101FC87-8E6E-494B-9190-84C0CFB8731B}" dt="2024-04-05T12:17:17.867" v="59" actId="1076"/>
          <ac:spMkLst>
            <pc:docMk/>
            <pc:sldMk cId="0" sldId="276"/>
            <ac:spMk id="10242" creationId="{B37B15C4-8A73-CE17-1382-FCA6B46656F6}"/>
          </ac:spMkLst>
        </pc:spChg>
        <pc:spChg chg="mod">
          <ac:chgData name="Cerys Davies" userId="61e71dc1-9594-4277-b52b-4420989f68ee" providerId="ADAL" clId="{9101FC87-8E6E-494B-9190-84C0CFB8731B}" dt="2024-04-05T12:17:23.587" v="60" actId="1076"/>
          <ac:spMkLst>
            <pc:docMk/>
            <pc:sldMk cId="0" sldId="276"/>
            <ac:spMk id="24579" creationId="{7F4049D9-F435-B64D-7133-CB10E8ACBB2E}"/>
          </ac:spMkLst>
        </pc:spChg>
      </pc:sldChg>
      <pc:sldChg chg="modSp mod">
        <pc:chgData name="Cerys Davies" userId="61e71dc1-9594-4277-b52b-4420989f68ee" providerId="ADAL" clId="{9101FC87-8E6E-494B-9190-84C0CFB8731B}" dt="2024-04-05T12:16:12.697" v="32" actId="113"/>
        <pc:sldMkLst>
          <pc:docMk/>
          <pc:sldMk cId="0" sldId="277"/>
        </pc:sldMkLst>
        <pc:spChg chg="mod">
          <ac:chgData name="Cerys Davies" userId="61e71dc1-9594-4277-b52b-4420989f68ee" providerId="ADAL" clId="{9101FC87-8E6E-494B-9190-84C0CFB8731B}" dt="2024-04-05T12:16:12.697" v="32" actId="113"/>
          <ac:spMkLst>
            <pc:docMk/>
            <pc:sldMk cId="0" sldId="277"/>
            <ac:spMk id="2" creationId="{99F3C49B-1283-F222-E69C-48B186DA764E}"/>
          </ac:spMkLst>
        </pc:spChg>
        <pc:spChg chg="mod">
          <ac:chgData name="Cerys Davies" userId="61e71dc1-9594-4277-b52b-4420989f68ee" providerId="ADAL" clId="{9101FC87-8E6E-494B-9190-84C0CFB8731B}" dt="2024-04-05T12:16:05.274" v="30" actId="1076"/>
          <ac:spMkLst>
            <pc:docMk/>
            <pc:sldMk cId="0" sldId="277"/>
            <ac:spMk id="12291" creationId="{78D7EA2D-B9FA-8D74-AF7A-EB644515C189}"/>
          </ac:spMkLst>
        </pc:spChg>
      </pc:sldChg>
      <pc:sldChg chg="modSp mod">
        <pc:chgData name="Cerys Davies" userId="61e71dc1-9594-4277-b52b-4420989f68ee" providerId="ADAL" clId="{9101FC87-8E6E-494B-9190-84C0CFB8731B}" dt="2024-04-05T12:16:22.668" v="34" actId="1076"/>
        <pc:sldMkLst>
          <pc:docMk/>
          <pc:sldMk cId="0" sldId="278"/>
        </pc:sldMkLst>
        <pc:spChg chg="mod">
          <ac:chgData name="Cerys Davies" userId="61e71dc1-9594-4277-b52b-4420989f68ee" providerId="ADAL" clId="{9101FC87-8E6E-494B-9190-84C0CFB8731B}" dt="2024-04-05T12:16:18.971" v="33" actId="1076"/>
          <ac:spMkLst>
            <pc:docMk/>
            <pc:sldMk cId="0" sldId="278"/>
            <ac:spMk id="2" creationId="{C0997331-1FFC-16AF-6844-9A495DB5DBA0}"/>
          </ac:spMkLst>
        </pc:spChg>
        <pc:spChg chg="mod">
          <ac:chgData name="Cerys Davies" userId="61e71dc1-9594-4277-b52b-4420989f68ee" providerId="ADAL" clId="{9101FC87-8E6E-494B-9190-84C0CFB8731B}" dt="2024-04-05T12:16:22.668" v="34" actId="1076"/>
          <ac:spMkLst>
            <pc:docMk/>
            <pc:sldMk cId="0" sldId="278"/>
            <ac:spMk id="14339" creationId="{04434DC5-CE82-44D1-B30D-8D79F3E7E0D0}"/>
          </ac:spMkLst>
        </pc:spChg>
      </pc:sldChg>
      <pc:sldChg chg="del">
        <pc:chgData name="Cerys Davies" userId="61e71dc1-9594-4277-b52b-4420989f68ee" providerId="ADAL" clId="{9101FC87-8E6E-494B-9190-84C0CFB8731B}" dt="2024-04-05T12:18:21.094" v="68" actId="47"/>
        <pc:sldMkLst>
          <pc:docMk/>
          <pc:sldMk cId="0" sldId="279"/>
        </pc:sldMkLst>
      </pc:sldChg>
      <pc:sldMasterChg chg="setBg modSldLayout">
        <pc:chgData name="Cerys Davies" userId="61e71dc1-9594-4277-b52b-4420989f68ee" providerId="ADAL" clId="{9101FC87-8E6E-494B-9190-84C0CFB8731B}" dt="2024-04-05T12:15:49.379" v="27"/>
        <pc:sldMasterMkLst>
          <pc:docMk/>
          <pc:sldMasterMk cId="1168838644" sldId="2147483648"/>
        </pc:sldMasterMkLst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887698070" sldId="2147483649"/>
          </pc:sldLayoutMkLst>
        </pc:sldLayoutChg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1173692240" sldId="2147483650"/>
          </pc:sldLayoutMkLst>
        </pc:sldLayoutChg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724602818" sldId="2147483651"/>
          </pc:sldLayoutMkLst>
        </pc:sldLayoutChg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752399736" sldId="2147483652"/>
          </pc:sldLayoutMkLst>
        </pc:sldLayoutChg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3062655940" sldId="2147483653"/>
          </pc:sldLayoutMkLst>
        </pc:sldLayoutChg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418705042" sldId="2147483654"/>
          </pc:sldLayoutMkLst>
        </pc:sldLayoutChg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685553539" sldId="2147483655"/>
          </pc:sldLayoutMkLst>
        </pc:sldLayoutChg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1629932727" sldId="2147483656"/>
          </pc:sldLayoutMkLst>
        </pc:sldLayoutChg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1487685785" sldId="2147483657"/>
          </pc:sldLayoutMkLst>
        </pc:sldLayoutChg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136376169" sldId="2147483658"/>
          </pc:sldLayoutMkLst>
        </pc:sldLayoutChg>
        <pc:sldLayoutChg chg="setBg">
          <pc:chgData name="Cerys Davies" userId="61e71dc1-9594-4277-b52b-4420989f68ee" providerId="ADAL" clId="{9101FC87-8E6E-494B-9190-84C0CFB8731B}" dt="2024-04-05T12:15:49.379" v="27"/>
          <pc:sldLayoutMkLst>
            <pc:docMk/>
            <pc:sldMasterMk cId="1168838644" sldId="2147483648"/>
            <pc:sldLayoutMk cId="431351519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99FDAC-DBFC-4B39-8CAC-0078BACFDE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E3BCD0-B1BA-4B54-9F6C-141B68AC9E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179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11973E3F-5FD0-532D-2471-F16698B8489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E16AB06A-8277-80BC-9136-40BB989B05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A9909639-AD2B-86EA-5C67-5735CCF4FC6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2645985D-69B0-6844-8124-FBEF2F816AD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549DBE0D-D731-8B1F-14D1-5EE9697E53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47AFCBD-ED35-409F-9FA6-A03F808AFF35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>
            <a:extLst>
              <a:ext uri="{FF2B5EF4-FFF2-40B4-BE49-F238E27FC236}">
                <a16:creationId xmlns:a16="http://schemas.microsoft.com/office/drawing/2014/main" id="{5450231D-EBDD-5EA8-377D-6D891180835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Notes Placeholder 2">
            <a:extLst>
              <a:ext uri="{FF2B5EF4-FFF2-40B4-BE49-F238E27FC236}">
                <a16:creationId xmlns:a16="http://schemas.microsoft.com/office/drawing/2014/main" id="{0C64EED7-70A2-1B83-666A-11F6DC4350B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308F6BA6-906B-CE8A-B697-779338A4FB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FBA7582-A132-41C1-BB47-0972EB2A0B82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4431978E-39FA-95E7-04A5-885E644CE1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D71CA4CD-6A65-D9F2-B27E-1560C23C0D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787900"/>
            <a:ext cx="5486400" cy="36703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lang="en-GB" altLang="en-US" sz="4000" b="1">
                <a:latin typeface="Arial" panose="020B0604020202020204" pitchFamily="34" charset="0"/>
              </a:rPr>
              <a:t>‘Directors’ includes shadow directors (directing directors) but not solicitors if they are just advising directors.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7D33F841-E2E3-15F0-C258-B6F93F0BC1B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186616F3-39DF-B93D-635C-74EB3E3F0E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5003800"/>
            <a:ext cx="5486400" cy="3454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z="4000" b="1">
                <a:latin typeface="Arial" panose="020B0604020202020204" pitchFamily="34" charset="0"/>
              </a:rPr>
              <a:t>This is about cunning plans for a fresh start by moving the assets elsewhere.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9A4CC28A-C7CD-5A21-A00F-554E0B151D4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8BBE0558-3885-5924-B70A-287BFC9434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>
            <a:extLst>
              <a:ext uri="{FF2B5EF4-FFF2-40B4-BE49-F238E27FC236}">
                <a16:creationId xmlns:a16="http://schemas.microsoft.com/office/drawing/2014/main" id="{DAC9CD94-51C8-46E0-1341-C9669776FBA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>
            <a:extLst>
              <a:ext uri="{FF2B5EF4-FFF2-40B4-BE49-F238E27FC236}">
                <a16:creationId xmlns:a16="http://schemas.microsoft.com/office/drawing/2014/main" id="{8221E2B4-A23E-8462-9352-AA6961FFA0A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23556" name="Slide Number Placeholder 3">
            <a:extLst>
              <a:ext uri="{FF2B5EF4-FFF2-40B4-BE49-F238E27FC236}">
                <a16:creationId xmlns:a16="http://schemas.microsoft.com/office/drawing/2014/main" id="{292FF508-70FF-4AE2-A0B8-50D605203D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71B9AB7-3F3E-4215-BCA0-F43D9759534E}" type="slidenum">
              <a:rPr lang="en-GB" altLang="en-US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CADA1584-2CE3-0060-97DA-9900B811E7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7881B38E-2C9B-068D-5E36-BE5BAD8BBC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1F8FF-D2A8-3F9F-9F07-BD27966393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F9B627-D815-CE1D-D20D-9F80E48EEC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673540-F6B3-80B7-3234-E3D46B448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AA2F2-4ABB-6C60-143B-F07AD8AF0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D5AD67-E7F9-CF0B-99D0-5188FF2CC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698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EC1C9-FA36-63CD-E599-879C52557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15D328-E548-A577-2C1D-D4E91F9DE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BF1B6C-C213-6790-B63C-30E0A577B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75669-CBC4-8A9A-0AE7-08EF2AC69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053689-15A7-CEB0-D9F7-6107B9B9F8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692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304EC-FBE0-CAC0-3AAA-A7F4D4262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2840C8-9204-F326-FBEE-70459878DA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16656-4970-141E-1E80-EE13EC359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9786BC-EC5F-09B4-824E-31A879CEB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0554E-F49B-A0D9-C888-E48205507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4602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4BF2B-8079-CE7E-61A3-0161076D5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09969-AA6E-4A3F-47D6-251A734BDA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2A182A-FC51-6995-01B8-24BC2B1AA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AC9B4A-F2D5-FD50-9BA3-0B365B2B3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14B3E3-05AA-4EA7-7DDC-D4D7ED2EC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D3B412-5155-5193-84D6-A74614228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3997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0AF09-4C2F-3E41-6BD9-5CFAB058B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F4A8B6-329F-9847-0511-3661424654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0A1871-4723-8AF5-2C7C-8D516149F2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A1CB20A-C119-9908-7B0F-846D9B3AE7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407EFF5-6ABB-5435-F0F5-316492DAD6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5E20EB-33B0-E27E-1E89-43BE3FA83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577C96D-3AF5-46B5-6D33-05BA593C7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38FBB7F-98EA-A8EA-5956-5ED7F8B68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6559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901C9-FFDA-8145-4ADF-77787284E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6365CB-0532-BCE6-78CD-60C7365EC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7B32D4-0962-E234-2F60-3C1092304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04B1A6-7D2F-2BBB-08F8-8D846550D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05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D18EBE-BAE7-8024-89F5-DAB42B8CA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6C954E-5464-6FCC-92C9-98571A8B8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1D64FB-344B-D2B8-096B-EEEDE35C0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553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02757-319C-6F4A-A46B-486D4AAB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92D2D-7E3C-44D6-82D8-5B2ADCDAB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B76125-C9CC-B8DA-7008-B0B90F8A2F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2BE853-91AE-0951-F8D0-FD0289BEB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4E9F93-714D-BA8E-1DAC-CEBC1E5DB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D42F75-02D9-D05E-8A70-8E82A1C90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9932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EDE25-9206-DF9F-9CCA-19DDD0635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05B7E65-9DCD-F46A-07C2-0079404027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74B0A7-D4C1-6FB3-F048-C9849FE978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3AD54B-291D-C9D5-8A47-F41493D14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125AC9-F074-4AEE-97D9-6C3D8EC0E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A97FC6-B57A-6E51-728F-34D76FDC5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685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562274-7FEE-748E-2F8F-5D52451AF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22A583-7E6E-8D0B-5595-958D1A9117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21074D-8067-FA85-E217-82AC69BD4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E0229-69C7-9830-A7CE-155D856445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FF8CE-2827-9897-CE84-2D83CE460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76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24F692-D09A-3E73-126A-DD0AB5FC96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64DEFE-6BF1-495F-C2F9-4E6AA93D9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FEB72E-6C17-4435-A45A-A3EE0B109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72AA1-11E2-7EED-408A-3E36FA7FA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CDF98D-825D-D46A-2624-9E5B10BE3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351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1721A7-545F-26B7-BAE5-906A31532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727C89-22B1-F8FD-9F15-BB28B6D12C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EA5E57-5096-7AFB-8D03-02E3B0ED10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B2585-117F-4674-AAD7-C17F139151F9}" type="datetimeFigureOut">
              <a:rPr lang="en-GB" smtClean="0"/>
              <a:t>05/04/2024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50FEE5-412E-E791-310C-66A395C50E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BBD9AB-066E-CC88-FA9D-1756A79458E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A353C-803B-4230-A0FB-495154DAE8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838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FB5F9-70F7-7547-EE47-CB6E1163CA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4770" y="1103246"/>
            <a:ext cx="9144000" cy="993907"/>
          </a:xfrm>
        </p:spPr>
        <p:txBody>
          <a:bodyPr/>
          <a:lstStyle/>
          <a:p>
            <a:r>
              <a:rPr lang="en-GB" dirty="0"/>
              <a:t>Business Law &amp; Practice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AEF24B-D601-028B-9954-4C53F0D8DD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4770" y="2734232"/>
            <a:ext cx="9144000" cy="1655762"/>
          </a:xfrm>
        </p:spPr>
        <p:txBody>
          <a:bodyPr>
            <a:normAutofit/>
          </a:bodyPr>
          <a:lstStyle/>
          <a:p>
            <a:r>
              <a:rPr lang="en-GB" sz="6000" dirty="0"/>
              <a:t>Bankruptcy</a:t>
            </a:r>
          </a:p>
        </p:txBody>
      </p:sp>
      <p:pic>
        <p:nvPicPr>
          <p:cNvPr id="4" name="Picture 8" descr="insolvency">
            <a:extLst>
              <a:ext uri="{FF2B5EF4-FFF2-40B4-BE49-F238E27FC236}">
                <a16:creationId xmlns:a16="http://schemas.microsoft.com/office/drawing/2014/main" id="{EE9BA185-EE9F-F060-D8B8-766BC0AC7E9E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054" y="3838829"/>
            <a:ext cx="26257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76801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6472A02-093D-5631-6B51-50AFB2B9C9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26949" y="130968"/>
            <a:ext cx="8286750" cy="1262062"/>
          </a:xfrm>
        </p:spPr>
        <p:txBody>
          <a:bodyPr/>
          <a:lstStyle/>
          <a:p>
            <a:pPr>
              <a:defRPr/>
            </a:pPr>
            <a:r>
              <a:rPr lang="en-US" sz="4800" dirty="0"/>
              <a:t>What is bankruptcy?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79B2E028-2565-A29D-2733-12678E97A0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84124" y="1758580"/>
            <a:ext cx="7772400" cy="4395787"/>
          </a:xfrm>
        </p:spPr>
        <p:txBody>
          <a:bodyPr/>
          <a:lstStyle/>
          <a:p>
            <a:r>
              <a:rPr lang="en-US" altLang="en-US" b="1" dirty="0"/>
              <a:t>Bankruptcy is the judicial process by which a person is found to be unable to pay his debts.</a:t>
            </a:r>
          </a:p>
          <a:p>
            <a:r>
              <a:rPr lang="en-US" altLang="en-US" b="1" dirty="0"/>
              <a:t>If court makes a bankruptcy order his property (subject to some limited exceptions) vests in the Trustee in bankruptcy and used to pay his creditors</a:t>
            </a: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1D725F13-DABA-0126-707B-FA21D63F6C0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5EC72E2-C441-4570-BF6B-84EA8E58434B}" type="slidenum">
              <a:rPr lang="en-GB" altLang="en-US" sz="12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3C49B-1283-F222-E69C-48B186DA7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5587" y="157872"/>
            <a:ext cx="7927975" cy="1284288"/>
          </a:xfrm>
        </p:spPr>
        <p:txBody>
          <a:bodyPr/>
          <a:lstStyle/>
          <a:p>
            <a:pPr>
              <a:defRPr/>
            </a:pPr>
            <a:r>
              <a:rPr lang="en-US" sz="3600" b="1" dirty="0"/>
              <a:t>How is a person made bankrupt?</a:t>
            </a:r>
            <a:br>
              <a:rPr lang="en-US" sz="3600" b="1" dirty="0"/>
            </a:br>
            <a:r>
              <a:rPr lang="en-US" sz="3600" b="1" dirty="0"/>
              <a:t>Creditor’s petition</a:t>
            </a:r>
            <a:endParaRPr lang="en-GB" sz="3600" b="1" dirty="0"/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78D7EA2D-B9FA-8D74-AF7A-EB644515C1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4238" y="1787525"/>
            <a:ext cx="8229600" cy="4281488"/>
          </a:xfrm>
        </p:spPr>
        <p:txBody>
          <a:bodyPr/>
          <a:lstStyle/>
          <a:p>
            <a:r>
              <a:rPr lang="en-US" altLang="en-US" sz="2400" b="1"/>
              <a:t>Creditor’s petition</a:t>
            </a:r>
          </a:p>
          <a:p>
            <a:r>
              <a:rPr lang="en-US" altLang="en-US" sz="2400" b="1"/>
              <a:t>Creditor must satisfy court:</a:t>
            </a:r>
          </a:p>
          <a:p>
            <a:pPr lvl="1"/>
            <a:r>
              <a:rPr lang="en-GB" altLang="en-US" sz="2000" b="1"/>
              <a:t>That debtor domiciled or personally present in England and Wales when the petition is presented.</a:t>
            </a:r>
          </a:p>
          <a:p>
            <a:pPr lvl="1"/>
            <a:r>
              <a:rPr lang="en-GB" altLang="en-US" sz="2000" b="1"/>
              <a:t>That a debt is owed for a liquidated sum of at least £5,000</a:t>
            </a:r>
          </a:p>
          <a:p>
            <a:pPr lvl="1"/>
            <a:r>
              <a:rPr lang="en-GB" altLang="en-US" sz="2000" b="1"/>
              <a:t>The debt the subject of the petition is unsecured.</a:t>
            </a:r>
          </a:p>
          <a:p>
            <a:pPr lvl="1"/>
            <a:r>
              <a:rPr lang="en-GB" altLang="en-US" sz="2000" b="1"/>
              <a:t>That the debtor is unable to pay or has no reasonable prospect of paying the debt.</a:t>
            </a:r>
          </a:p>
          <a:p>
            <a:pPr lvl="1">
              <a:buFontTx/>
              <a:buNone/>
            </a:pPr>
            <a:r>
              <a:rPr lang="en-GB" altLang="en-US" sz="2000" b="1"/>
              <a:t>    N.B This is usually proved by service of a statutory demand for the debt which gives the debtor 21 days to pay the debt or secure it to satisfaction of creditor.</a:t>
            </a:r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B433C600-01E8-8A02-CDFC-8C85FEC7281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1AFB931-69A4-4CC8-B0B2-CCC5DB36DD63}" type="slidenum">
              <a:rPr lang="en-GB" altLang="en-US" sz="1200"/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97331-1FFC-16AF-6844-9A495DB5D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2774" y="136525"/>
            <a:ext cx="7927975" cy="1284288"/>
          </a:xfrm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en-US" sz="3600" dirty="0"/>
            </a:br>
            <a:r>
              <a:rPr lang="en-US" sz="3600" dirty="0"/>
              <a:t>How is a person made bankrupt?</a:t>
            </a:r>
            <a:br>
              <a:rPr lang="en-US" sz="3600" dirty="0"/>
            </a:br>
            <a:r>
              <a:rPr lang="en-US" sz="3600" dirty="0"/>
              <a:t>Debtor’s petition</a:t>
            </a:r>
            <a:br>
              <a:rPr lang="en-US" sz="3600" dirty="0"/>
            </a:br>
            <a:endParaRPr lang="en-GB" sz="3600" dirty="0"/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04434DC5-CE82-44D1-B30D-8D79F3E7E0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4239" y="1817824"/>
            <a:ext cx="8435975" cy="3705225"/>
          </a:xfrm>
        </p:spPr>
        <p:txBody>
          <a:bodyPr/>
          <a:lstStyle/>
          <a:p>
            <a:r>
              <a:rPr lang="en-US" altLang="en-US" b="1" dirty="0"/>
              <a:t>Debtor’s petition - Alternatively a debtor can petition for his own bankruptcy.</a:t>
            </a:r>
          </a:p>
          <a:p>
            <a:r>
              <a:rPr lang="en-US" altLang="en-US" b="1" dirty="0"/>
              <a:t>Debtor’s petition must be accompanied by statement of debtor’s affairs with details of assets and liabilities</a:t>
            </a:r>
          </a:p>
          <a:p>
            <a:pPr>
              <a:buFont typeface="Arial" panose="020B0604020202020204" pitchFamily="34" charset="0"/>
              <a:buNone/>
            </a:pPr>
            <a:endParaRPr lang="en-GB" altLang="en-US" dirty="0"/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F586F768-B641-E6EB-9F19-BD038CD373D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34CFDCE-952D-47EA-B42A-8928F1E5B831}" type="slidenum">
              <a:rPr lang="en-GB" altLang="en-US" sz="12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56E98B9-AC97-D660-3EE3-B4A0068B6A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05935" y="136525"/>
            <a:ext cx="8286750" cy="1270000"/>
          </a:xfrm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en-US" sz="3200" dirty="0"/>
            </a:br>
            <a:r>
              <a:rPr lang="en-US" sz="3200" dirty="0"/>
              <a:t>How is a person made bankrupt?.... Contd.</a:t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6CB870CB-AA94-1648-AF01-F824F1B77E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05935" y="1568957"/>
            <a:ext cx="8278812" cy="4322762"/>
          </a:xfrm>
        </p:spPr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en-GB" altLang="en-US" b="1" dirty="0"/>
              <a:t>Court makes bankruptcy order if satisfied grounds made out.</a:t>
            </a:r>
          </a:p>
          <a:p>
            <a:pPr marL="609600" indent="-609600">
              <a:lnSpc>
                <a:spcPct val="80000"/>
              </a:lnSpc>
            </a:pPr>
            <a:r>
              <a:rPr lang="en-GB" altLang="en-US" b="1" dirty="0"/>
              <a:t>Official receiver (O.R.) takes initial control of bankrupt’s property</a:t>
            </a:r>
          </a:p>
          <a:p>
            <a:pPr marL="609600" indent="-609600">
              <a:lnSpc>
                <a:spcPct val="80000"/>
              </a:lnSpc>
            </a:pPr>
            <a:r>
              <a:rPr lang="en-GB" altLang="en-US" b="1" dirty="0"/>
              <a:t>Bankrupt submits an up to date statement of his affairs if necessary</a:t>
            </a:r>
          </a:p>
          <a:p>
            <a:pPr marL="609600" indent="-609600">
              <a:lnSpc>
                <a:spcPct val="80000"/>
              </a:lnSpc>
            </a:pPr>
            <a:r>
              <a:rPr lang="en-GB" altLang="en-US" b="1" dirty="0"/>
              <a:t>O.R. can call a meeting of creditors</a:t>
            </a:r>
          </a:p>
          <a:p>
            <a:pPr marL="609600" indent="-609600">
              <a:lnSpc>
                <a:spcPct val="80000"/>
              </a:lnSpc>
            </a:pPr>
            <a:r>
              <a:rPr lang="en-GB" altLang="en-US" b="1" dirty="0"/>
              <a:t>Creditors can appoint an insolvency practitioner of their choice to act as Trustee in bankruptcy. In default O.R. acts as Trustee in bankruptcy.</a:t>
            </a:r>
          </a:p>
          <a:p>
            <a:pPr marL="609600" indent="-609600">
              <a:lnSpc>
                <a:spcPct val="80000"/>
              </a:lnSpc>
            </a:pPr>
            <a:endParaRPr lang="en-GB" altLang="en-US" b="1" dirty="0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E651690A-4511-4440-7934-DEC425CA098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9D89237-8912-4C6B-9D3E-A3C38AA8577E}" type="slidenum">
              <a:rPr lang="en-GB" altLang="en-US" sz="12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25B88ACB-772C-AF29-3D22-605BA97C83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65466" y="162719"/>
            <a:ext cx="8961809" cy="1198562"/>
          </a:xfrm>
        </p:spPr>
        <p:txBody>
          <a:bodyPr/>
          <a:lstStyle/>
          <a:p>
            <a:pPr>
              <a:defRPr/>
            </a:pPr>
            <a:r>
              <a:rPr lang="en-US" sz="4000" dirty="0"/>
              <a:t>What happens to the bankrupt’s assets?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49945A3B-B218-F14D-2877-327FE5CEFA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88059" y="1549502"/>
            <a:ext cx="8642350" cy="4322762"/>
          </a:xfrm>
        </p:spPr>
        <p:txBody>
          <a:bodyPr/>
          <a:lstStyle/>
          <a:p>
            <a:pPr marL="533400" indent="-533400"/>
            <a:r>
              <a:rPr lang="en-GB" altLang="en-US" b="1" dirty="0"/>
              <a:t>Bankrupt’s assets vest in Trustee in bankruptcy</a:t>
            </a:r>
          </a:p>
          <a:p>
            <a:pPr marL="533400" indent="-533400"/>
            <a:r>
              <a:rPr lang="en-GB" altLang="en-US" b="1" dirty="0"/>
              <a:t>Exceptions</a:t>
            </a:r>
          </a:p>
          <a:p>
            <a:pPr marL="914400" lvl="1" indent="-457200"/>
            <a:r>
              <a:rPr lang="en-GB" altLang="en-US" b="1" dirty="0"/>
              <a:t>property held in trust for third parties</a:t>
            </a:r>
          </a:p>
          <a:p>
            <a:pPr marL="914400" lvl="1" indent="-457200"/>
            <a:r>
              <a:rPr lang="en-GB" altLang="en-US" b="1" dirty="0"/>
              <a:t>tools of their trade clothes and bedding</a:t>
            </a:r>
          </a:p>
          <a:p>
            <a:pPr marL="914400" lvl="1" indent="-457200"/>
            <a:r>
              <a:rPr lang="en-GB" altLang="en-US" b="1" dirty="0"/>
              <a:t>personal earnings to the extent do not exceed what is necessary to satisfy the reasonable domestic needs of bankrupt and his family.  This is a question of fact depending on the size and needs of the family.</a:t>
            </a: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B5CCBFE7-DB0B-CB2B-E321-6840E9FF428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459AEE7-A574-4102-93C1-34AB124E8E89}" type="slidenum">
              <a:rPr lang="en-GB" altLang="en-US" sz="12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1BB6330D-C919-5AC0-1249-C065BC1115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49748" y="136525"/>
            <a:ext cx="8215312" cy="1262062"/>
          </a:xfrm>
        </p:spPr>
        <p:txBody>
          <a:bodyPr/>
          <a:lstStyle/>
          <a:p>
            <a:pPr>
              <a:defRPr/>
            </a:pPr>
            <a:r>
              <a:rPr lang="en-US" dirty="0"/>
              <a:t>Matrimonial home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104D5088-49C5-5DE0-99AC-9D0FBBDD4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49748" y="1858186"/>
            <a:ext cx="8642350" cy="381952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en-US" b="1" dirty="0"/>
              <a:t>Special rules restrict power of trustee to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b="1" dirty="0"/>
              <a:t>sell matrimonial home during 1</a:t>
            </a:r>
            <a:r>
              <a:rPr lang="en-US" altLang="en-US" b="1" baseline="30000" dirty="0"/>
              <a:t>st</a:t>
            </a:r>
            <a:r>
              <a:rPr lang="en-US" altLang="en-US" b="1" dirty="0"/>
              <a:t> year of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b="1" dirty="0"/>
              <a:t>bankruptcy if spouse of bankrupt has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b="1" dirty="0"/>
              <a:t>interest in matrimonial home.</a:t>
            </a: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E042FC36-02AB-C4AD-8A53-89F6A9F9DB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2EF9169-FE9B-49AA-8F59-107CF1A880F6}" type="slidenum">
              <a:rPr lang="en-GB" altLang="en-US" sz="120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C557D014-7F56-B521-2C40-45C91E472C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470140" y="136525"/>
            <a:ext cx="8358188" cy="1189037"/>
          </a:xfrm>
        </p:spPr>
        <p:txBody>
          <a:bodyPr/>
          <a:lstStyle/>
          <a:p>
            <a:pPr>
              <a:defRPr/>
            </a:pPr>
            <a:r>
              <a:rPr lang="en-GB" dirty="0"/>
              <a:t>Disabilities</a:t>
            </a: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0CC51585-224C-9E34-8525-C34748E325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6885" y="1618035"/>
            <a:ext cx="8229600" cy="3992563"/>
          </a:xfrm>
        </p:spPr>
        <p:txBody>
          <a:bodyPr/>
          <a:lstStyle/>
          <a:p>
            <a:r>
              <a:rPr lang="en-GB" altLang="en-US" b="1" dirty="0"/>
              <a:t>Once order made bankrupt until discharged bankrupt is subject to certain disabilities including:</a:t>
            </a:r>
          </a:p>
          <a:p>
            <a:r>
              <a:rPr lang="en-GB" altLang="en-US" b="1" dirty="0"/>
              <a:t>Cannot be a director or involved in management of a limited company</a:t>
            </a:r>
          </a:p>
          <a:p>
            <a:r>
              <a:rPr lang="en-GB" altLang="en-US" b="1" dirty="0"/>
              <a:t>Cannot practise as a solicitor</a:t>
            </a:r>
          </a:p>
          <a:p>
            <a:endParaRPr lang="en-GB" altLang="en-US" dirty="0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FDDF6118-0B66-9498-8B9F-9633EAC4905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1863F16-5C0C-46DB-852E-52B04586AB53}" type="slidenum">
              <a:rPr lang="en-GB" altLang="en-US" sz="120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200"/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B37B15C4-8A73-CE17-1382-FCA6B46656F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333952" y="253224"/>
            <a:ext cx="8286750" cy="1270000"/>
          </a:xfrm>
        </p:spPr>
        <p:txBody>
          <a:bodyPr/>
          <a:lstStyle/>
          <a:p>
            <a:pPr>
              <a:defRPr/>
            </a:pPr>
            <a:r>
              <a:rPr lang="en-US" dirty="0"/>
              <a:t>Discharge</a:t>
            </a:r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7F4049D9-F435-B64D-7133-CB10E8ACBB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22689" y="1653467"/>
            <a:ext cx="8569325" cy="4179887"/>
          </a:xfrm>
        </p:spPr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en-GB" altLang="en-US" b="1" dirty="0"/>
              <a:t>The majority of bankrupts are now automatically discharged after 1 year after date of adjudication.</a:t>
            </a:r>
          </a:p>
          <a:p>
            <a:pPr marL="609600" indent="-609600">
              <a:lnSpc>
                <a:spcPct val="80000"/>
              </a:lnSpc>
            </a:pPr>
            <a:r>
              <a:rPr lang="en-GB" altLang="en-US" b="1" dirty="0"/>
              <a:t>Effect of discharge is to free bankrupt from disqualifications and from liability to meet bankruptcy debts.  </a:t>
            </a:r>
          </a:p>
          <a:p>
            <a:pPr marL="609600" indent="-609600">
              <a:lnSpc>
                <a:spcPct val="80000"/>
              </a:lnSpc>
            </a:pPr>
            <a:r>
              <a:rPr lang="en-GB" altLang="en-US" b="1" dirty="0"/>
              <a:t>Can be longer if court makes a Bankruptcy Restriction Order (BRO) for a period of between 2 and 15 years.  </a:t>
            </a:r>
          </a:p>
          <a:p>
            <a:pPr marL="1009650" lvl="1" indent="-609600">
              <a:lnSpc>
                <a:spcPct val="80000"/>
              </a:lnSpc>
            </a:pPr>
            <a:r>
              <a:rPr lang="en-GB" altLang="en-US" b="1" dirty="0"/>
              <a:t>BROs will be sought where Trustee considers the bankrupt has been reckless or irresponsible.</a:t>
            </a:r>
            <a:endParaRPr lang="en-US" altLang="en-US" b="1" dirty="0"/>
          </a:p>
        </p:txBody>
      </p:sp>
      <p:sp>
        <p:nvSpPr>
          <p:cNvPr id="24580" name="Slide Number Placeholder 3">
            <a:extLst>
              <a:ext uri="{FF2B5EF4-FFF2-40B4-BE49-F238E27FC236}">
                <a16:creationId xmlns:a16="http://schemas.microsoft.com/office/drawing/2014/main" id="{1715A99D-C49B-9012-6A77-32CBC0CCBB9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12149FF-0F4A-4B51-9812-3E939D1AE426}" type="slidenum">
              <a:rPr lang="en-GB" altLang="en-US" sz="12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200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UBLISH_MODE" val="2"/>
  <p:tag name="ARTICULATE_SOURCE_IMAGE" val="C:\Users\sbrook02\AppData\Local\Temp\articulate\presenter\imgtemp\9vozaHzz_files\slide0001_image001.jp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e395a21a-f37c-496f-a594-132d83c5f6ab"/>
  <p:tag name="AUDIO_IMPORT" val="H:\MP3\BLP SB 15\Bankruptcy\Slide 2.mp3"/>
  <p:tag name="AUDIO_ID" val="269"/>
  <p:tag name="ELAPSEDTIME" val="37.512"/>
  <p:tag name="ARTICULATE_SLIDE_NAV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bbd43d88-247d-4df2-8f87-d4dba615882d"/>
  <p:tag name="AUDIO_IMPORT" val="H:\MP3\BLP SB 15\Bankruptcy\Slide 3.mp3"/>
  <p:tag name="AUDIO_ID" val="277"/>
  <p:tag name="ELAPSEDTIME" val="223.53"/>
  <p:tag name="ARTICULATE_SLIDE_NAV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c886ae14-1369-46f1-ac6d-4cff4883d86c"/>
  <p:tag name="AUDIO_IMPORT" val="H:\MP3\BLP SB 15\Bankruptcy\Slide 4.mp3"/>
  <p:tag name="AUDIO_ID" val="278"/>
  <p:tag name="ELAPSEDTIME" val="34.378"/>
  <p:tag name="ARTICULATE_SLIDE_NAV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8ae6876c-c075-4cd3-b185-7d90b8d421ca"/>
  <p:tag name="AUDIO_IMPORT" val="H:\MP3\BLP SB 15\Bankruptcy\Slide 5.mp3"/>
  <p:tag name="AUDIO_ID" val="272"/>
  <p:tag name="ELAPSEDTIME" val="44.017"/>
  <p:tag name="ARTICULATE_SLIDE_NAV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8288d1a7-d09e-42d0-b29b-e8815e854dc6"/>
  <p:tag name="AUDIO_IMPORT" val="H:\MP3\BLP SB 15\Bankruptcy\Slide 6.mp3"/>
  <p:tag name="AUDIO_ID" val="273"/>
  <p:tag name="ELAPSEDTIME" val="34.769"/>
  <p:tag name="ARTICULATE_SLIDE_NAV" val="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387a6305-bebb-44b2-a9ee-c0a2deffa8e4"/>
  <p:tag name="AUDIO_IMPORT" val="H:\MP3\BLP SB 15\Bankruptcy\Slide 7.mp3"/>
  <p:tag name="AUDIO_ID" val="274"/>
  <p:tag name="ELAPSEDTIME" val="26.332"/>
  <p:tag name="ARTICULATE_SLIDE_NAV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a224e65b-394a-47fc-b495-b1ab4e6fbd04"/>
  <p:tag name="AUDIO_IMPORT" val="H:\MP3\BLP SB 15\Bankruptcy\Slide 8.mp3"/>
  <p:tag name="AUDIO_ID" val="275"/>
  <p:tag name="ELAPSEDTIME" val="8.673"/>
  <p:tag name="ARTICULATE_SLIDE_NAV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GUID" val="c2254441-fb6c-4a7b-b39f-c36fa4c0fb74"/>
  <p:tag name="AUDIO_IMPORT" val="H:\MP3\BLP SB 15\Bankruptcy\Slide 9.mp3"/>
  <p:tag name="AUDIO_ID" val="276"/>
  <p:tag name="ELAPSEDTIME" val="46.211"/>
  <p:tag name="ARTICULATE_SLIDE_NAV" val="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534</Words>
  <Application>Microsoft Office PowerPoint</Application>
  <PresentationFormat>Widescreen</PresentationFormat>
  <Paragraphs>55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Business Law &amp; Practice</vt:lpstr>
      <vt:lpstr>What is bankruptcy?</vt:lpstr>
      <vt:lpstr>How is a person made bankrupt? Creditor’s petition</vt:lpstr>
      <vt:lpstr> How is a person made bankrupt? Debtor’s petition </vt:lpstr>
      <vt:lpstr> How is a person made bankrupt?.... Contd. </vt:lpstr>
      <vt:lpstr>What happens to the bankrupt’s assets?</vt:lpstr>
      <vt:lpstr>Matrimonial home</vt:lpstr>
      <vt:lpstr>Disabilities</vt:lpstr>
      <vt:lpstr>Discharge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Law &amp; Practice</dc:title>
  <dc:creator>Cerys Davies</dc:creator>
  <cp:lastModifiedBy>Cerys Davies</cp:lastModifiedBy>
  <cp:revision>1</cp:revision>
  <dcterms:created xsi:type="dcterms:W3CDTF">2024-04-03T13:54:49Z</dcterms:created>
  <dcterms:modified xsi:type="dcterms:W3CDTF">2024-04-05T12:18:25Z</dcterms:modified>
</cp:coreProperties>
</file>