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0"/>
  </p:notesMasterIdLst>
  <p:sldIdLst>
    <p:sldId id="256" r:id="rId2"/>
    <p:sldId id="282" r:id="rId3"/>
    <p:sldId id="268" r:id="rId4"/>
    <p:sldId id="259" r:id="rId5"/>
    <p:sldId id="273" r:id="rId6"/>
    <p:sldId id="279" r:id="rId7"/>
    <p:sldId id="280" r:id="rId8"/>
    <p:sldId id="281" r:id="rId9"/>
    <p:sldId id="283" r:id="rId10"/>
    <p:sldId id="294" r:id="rId11"/>
    <p:sldId id="301" r:id="rId12"/>
    <p:sldId id="302" r:id="rId13"/>
    <p:sldId id="299" r:id="rId14"/>
    <p:sldId id="289" r:id="rId15"/>
    <p:sldId id="290" r:id="rId16"/>
    <p:sldId id="291" r:id="rId17"/>
    <p:sldId id="287" r:id="rId18"/>
    <p:sldId id="300" r:id="rId19"/>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148" autoAdjust="0"/>
  </p:normalViewPr>
  <p:slideViewPr>
    <p:cSldViewPr>
      <p:cViewPr varScale="1">
        <p:scale>
          <a:sx n="58" d="100"/>
          <a:sy n="58" d="100"/>
        </p:scale>
        <p:origin x="17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7680"/>
          </a:xfrm>
          <a:prstGeom prst="rect">
            <a:avLst/>
          </a:prstGeom>
        </p:spPr>
        <p:txBody>
          <a:bodyPr vert="horz" lIns="91429" tIns="45714" rIns="91429" bIns="45714"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29" tIns="45714" rIns="91429" bIns="45714" rtlCol="0"/>
          <a:lstStyle>
            <a:lvl1pPr algn="r">
              <a:defRPr sz="1200"/>
            </a:lvl1pPr>
          </a:lstStyle>
          <a:p>
            <a:fld id="{D848C778-B13F-4C98-B114-03E77944FC7A}" type="datetimeFigureOut">
              <a:rPr lang="en-GB" smtClean="0"/>
              <a:pPr/>
              <a:t>19/01/2021</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29" tIns="45714" rIns="91429" bIns="45714"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29" tIns="45714" rIns="91429" bIns="4571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264227"/>
            <a:ext cx="2889938" cy="487680"/>
          </a:xfrm>
          <a:prstGeom prst="rect">
            <a:avLst/>
          </a:prstGeom>
        </p:spPr>
        <p:txBody>
          <a:bodyPr vert="horz" lIns="91429" tIns="45714" rIns="91429" bIns="45714"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29" tIns="45714" rIns="91429" bIns="45714" rtlCol="0" anchor="b"/>
          <a:lstStyle>
            <a:lvl1pPr algn="r">
              <a:defRPr sz="1200"/>
            </a:lvl1pPr>
          </a:lstStyle>
          <a:p>
            <a:fld id="{9127AD6B-FC3F-4301-82AF-A728712C60EA}" type="slidenum">
              <a:rPr lang="en-GB" smtClean="0"/>
              <a:pPr/>
              <a:t>‹#›</a:t>
            </a:fld>
            <a:endParaRPr lang="en-GB"/>
          </a:p>
        </p:txBody>
      </p:sp>
    </p:spTree>
    <p:extLst>
      <p:ext uri="{BB962C8B-B14F-4D97-AF65-F5344CB8AC3E}">
        <p14:creationId xmlns:p14="http://schemas.microsoft.com/office/powerpoint/2010/main" val="3159322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127AD6B-FC3F-4301-82AF-A728712C60EA}" type="slidenum">
              <a:rPr lang="en-GB" smtClean="0"/>
              <a:pPr/>
              <a:t>1</a:t>
            </a:fld>
            <a:endParaRPr lang="en-GB"/>
          </a:p>
        </p:txBody>
      </p:sp>
    </p:spTree>
    <p:extLst>
      <p:ext uri="{BB962C8B-B14F-4D97-AF65-F5344CB8AC3E}">
        <p14:creationId xmlns:p14="http://schemas.microsoft.com/office/powerpoint/2010/main" val="719163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7AD6B-FC3F-4301-82AF-A728712C60EA}" type="slidenum">
              <a:rPr lang="en-GB" smtClean="0"/>
              <a:pPr/>
              <a:t>2</a:t>
            </a:fld>
            <a:endParaRPr lang="en-GB"/>
          </a:p>
        </p:txBody>
      </p:sp>
    </p:spTree>
    <p:extLst>
      <p:ext uri="{BB962C8B-B14F-4D97-AF65-F5344CB8AC3E}">
        <p14:creationId xmlns:p14="http://schemas.microsoft.com/office/powerpoint/2010/main" val="2128087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7AD6B-FC3F-4301-82AF-A728712C60EA}" type="slidenum">
              <a:rPr lang="en-GB" smtClean="0"/>
              <a:pPr/>
              <a:t>3</a:t>
            </a:fld>
            <a:endParaRPr lang="en-GB"/>
          </a:p>
        </p:txBody>
      </p:sp>
    </p:spTree>
    <p:extLst>
      <p:ext uri="{BB962C8B-B14F-4D97-AF65-F5344CB8AC3E}">
        <p14:creationId xmlns:p14="http://schemas.microsoft.com/office/powerpoint/2010/main" val="923130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127AD6B-FC3F-4301-82AF-A728712C60EA}" type="slidenum">
              <a:rPr lang="en-GB" smtClean="0"/>
              <a:pPr/>
              <a:t>4</a:t>
            </a:fld>
            <a:endParaRPr lang="en-GB"/>
          </a:p>
        </p:txBody>
      </p:sp>
    </p:spTree>
    <p:extLst>
      <p:ext uri="{BB962C8B-B14F-4D97-AF65-F5344CB8AC3E}">
        <p14:creationId xmlns:p14="http://schemas.microsoft.com/office/powerpoint/2010/main" val="6551194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7AD6B-FC3F-4301-82AF-A728712C60EA}" type="slidenum">
              <a:rPr lang="en-GB" smtClean="0"/>
              <a:pPr/>
              <a:t>5</a:t>
            </a:fld>
            <a:endParaRPr lang="en-GB"/>
          </a:p>
        </p:txBody>
      </p:sp>
    </p:spTree>
    <p:extLst>
      <p:ext uri="{BB962C8B-B14F-4D97-AF65-F5344CB8AC3E}">
        <p14:creationId xmlns:p14="http://schemas.microsoft.com/office/powerpoint/2010/main" val="661329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127AD6B-FC3F-4301-82AF-A728712C60EA}" type="slidenum">
              <a:rPr lang="en-GB" smtClean="0"/>
              <a:pPr/>
              <a:t>6</a:t>
            </a:fld>
            <a:endParaRPr lang="en-GB"/>
          </a:p>
        </p:txBody>
      </p:sp>
    </p:spTree>
    <p:extLst>
      <p:ext uri="{BB962C8B-B14F-4D97-AF65-F5344CB8AC3E}">
        <p14:creationId xmlns:p14="http://schemas.microsoft.com/office/powerpoint/2010/main" val="2395049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7AD6B-FC3F-4301-82AF-A728712C60EA}" type="slidenum">
              <a:rPr lang="en-GB" smtClean="0"/>
              <a:pPr/>
              <a:t>7</a:t>
            </a:fld>
            <a:endParaRPr lang="en-GB"/>
          </a:p>
        </p:txBody>
      </p:sp>
    </p:spTree>
    <p:extLst>
      <p:ext uri="{BB962C8B-B14F-4D97-AF65-F5344CB8AC3E}">
        <p14:creationId xmlns:p14="http://schemas.microsoft.com/office/powerpoint/2010/main" val="1284834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7AD6B-FC3F-4301-82AF-A728712C60EA}" type="slidenum">
              <a:rPr lang="en-GB" smtClean="0"/>
              <a:pPr/>
              <a:t>8</a:t>
            </a:fld>
            <a:endParaRPr lang="en-GB"/>
          </a:p>
        </p:txBody>
      </p:sp>
    </p:spTree>
    <p:extLst>
      <p:ext uri="{BB962C8B-B14F-4D97-AF65-F5344CB8AC3E}">
        <p14:creationId xmlns:p14="http://schemas.microsoft.com/office/powerpoint/2010/main" val="2704720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7AD6B-FC3F-4301-82AF-A728712C60EA}" type="slidenum">
              <a:rPr lang="en-GB" smtClean="0"/>
              <a:pPr/>
              <a:t>9</a:t>
            </a:fld>
            <a:endParaRPr lang="en-GB"/>
          </a:p>
        </p:txBody>
      </p:sp>
    </p:spTree>
    <p:extLst>
      <p:ext uri="{BB962C8B-B14F-4D97-AF65-F5344CB8AC3E}">
        <p14:creationId xmlns:p14="http://schemas.microsoft.com/office/powerpoint/2010/main" val="32994313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7AD6B-FC3F-4301-82AF-A728712C60EA}" type="slidenum">
              <a:rPr lang="en-GB" smtClean="0"/>
              <a:pPr/>
              <a:t>14</a:t>
            </a:fld>
            <a:endParaRPr lang="en-GB"/>
          </a:p>
        </p:txBody>
      </p:sp>
    </p:spTree>
    <p:extLst>
      <p:ext uri="{BB962C8B-B14F-4D97-AF65-F5344CB8AC3E}">
        <p14:creationId xmlns:p14="http://schemas.microsoft.com/office/powerpoint/2010/main" val="38429660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7AD6B-FC3F-4301-82AF-A728712C60EA}" type="slidenum">
              <a:rPr lang="en-GB" smtClean="0"/>
              <a:pPr/>
              <a:t>15</a:t>
            </a:fld>
            <a:endParaRPr lang="en-GB"/>
          </a:p>
        </p:txBody>
      </p:sp>
    </p:spTree>
    <p:extLst>
      <p:ext uri="{BB962C8B-B14F-4D97-AF65-F5344CB8AC3E}">
        <p14:creationId xmlns:p14="http://schemas.microsoft.com/office/powerpoint/2010/main" val="35591634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dirty="0"/>
          </a:p>
        </p:txBody>
      </p:sp>
      <p:sp>
        <p:nvSpPr>
          <p:cNvPr id="28676" name="Slide Number Placeholder 3"/>
          <p:cNvSpPr>
            <a:spLocks noGrp="1"/>
          </p:cNvSpPr>
          <p:nvPr>
            <p:ph type="sldNum" sz="quarter" idx="5"/>
          </p:nvPr>
        </p:nvSpPr>
        <p:spPr bwMode="auto">
          <a:noFill/>
          <a:ln>
            <a:miter lim="800000"/>
            <a:headEnd/>
            <a:tailEnd/>
          </a:ln>
        </p:spPr>
        <p:txBody>
          <a:bodyPr/>
          <a:lstStyle/>
          <a:p>
            <a:fld id="{836595D7-39F1-4AE9-9898-0A28E5F2CF62}" type="slidenum">
              <a:rPr lang="en-GB" altLang="en-US"/>
              <a:pPr/>
              <a:t>16</a:t>
            </a:fld>
            <a:endParaRPr lang="en-GB" altLang="en-US"/>
          </a:p>
        </p:txBody>
      </p:sp>
    </p:spTree>
    <p:extLst>
      <p:ext uri="{BB962C8B-B14F-4D97-AF65-F5344CB8AC3E}">
        <p14:creationId xmlns:p14="http://schemas.microsoft.com/office/powerpoint/2010/main" val="12720619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7AD6B-FC3F-4301-82AF-A728712C60EA}" type="slidenum">
              <a:rPr lang="en-GB" smtClean="0"/>
              <a:pPr/>
              <a:t>17</a:t>
            </a:fld>
            <a:endParaRPr lang="en-GB"/>
          </a:p>
        </p:txBody>
      </p:sp>
    </p:spTree>
    <p:extLst>
      <p:ext uri="{BB962C8B-B14F-4D97-AF65-F5344CB8AC3E}">
        <p14:creationId xmlns:p14="http://schemas.microsoft.com/office/powerpoint/2010/main" val="1661116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5F2F8A10-4287-4BE8-ACD7-B40DB3D6C2A8}" type="slidenum">
              <a:rPr lang="en-GB" smtClean="0"/>
              <a:pPr/>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5F2F8A10-4287-4BE8-ACD7-B40DB3D6C2A8}"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2F8A10-4287-4BE8-ACD7-B40DB3D6C2A8}" type="slidenum">
              <a:rPr lang="en-GB" smtClean="0"/>
              <a:pPr/>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5F2F8A10-4287-4BE8-ACD7-B40DB3D6C2A8}" type="slidenum">
              <a:rPr lang="en-GB" smtClean="0"/>
              <a:pPr/>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CFB13ED-059F-4759-94A0-1E5969775D7E}" type="datetimeFigureOut">
              <a:rPr lang="en-GB" smtClean="0"/>
              <a:pPr/>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9CFB13ED-059F-4759-94A0-1E5969775D7E}" type="datetimeFigureOut">
              <a:rPr lang="en-GB" smtClean="0"/>
              <a:pPr/>
              <a:t>19/01/2021</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F2F8A10-4287-4BE8-ACD7-B40DB3D6C2A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ben.duxbury@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uwtsd.ac.uk/media/uwtsd-website/content-assets/documents/library-and-learning-resources/infoskills/harvard-eng.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library.leeds.ac.uk/info/1402/referencing/50/leeds_harvard_introduction" TargetMode="External"/><Relationship Id="rId2" Type="http://schemas.openxmlformats.org/officeDocument/2006/relationships/hyperlink" Target="https://assets.publishing.service.gov.uk/government/uploads/system/uploads/attachment_data/file/272064/5860.pdf" TargetMode="External"/><Relationship Id="rId1" Type="http://schemas.openxmlformats.org/officeDocument/2006/relationships/slideLayout" Target="../slideLayouts/slideLayout2.xml"/><Relationship Id="rId4" Type="http://schemas.openxmlformats.org/officeDocument/2006/relationships/hyperlink" Target="https://www.legislation.gov.uk/ukpga/2004/31/data.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8"/>
          <p:cNvSpPr>
            <a:spLocks noGrp="1"/>
          </p:cNvSpPr>
          <p:nvPr>
            <p:ph type="subTitle" idx="1"/>
          </p:nvPr>
        </p:nvSpPr>
        <p:spPr/>
        <p:txBody>
          <a:bodyPr/>
          <a:lstStyle/>
          <a:p>
            <a:pPr lvl="0">
              <a:buClr>
                <a:srgbClr val="93A299"/>
              </a:buClr>
              <a:defRPr/>
            </a:pPr>
            <a:r>
              <a:rPr lang="en-GB">
                <a:solidFill>
                  <a:srgbClr val="292934">
                    <a:lumMod val="75000"/>
                    <a:lumOff val="25000"/>
                  </a:srgbClr>
                </a:solidFill>
              </a:rPr>
              <a:t>Dr </a:t>
            </a:r>
            <a:r>
              <a:rPr lang="en-GB" dirty="0">
                <a:solidFill>
                  <a:srgbClr val="292934">
                    <a:lumMod val="75000"/>
                    <a:lumOff val="25000"/>
                  </a:srgbClr>
                </a:solidFill>
              </a:rPr>
              <a:t>Ben Duxbury.  Room AS207.     </a:t>
            </a:r>
            <a:r>
              <a:rPr lang="en-GB" dirty="0">
                <a:solidFill>
                  <a:srgbClr val="292934">
                    <a:lumMod val="75000"/>
                    <a:lumOff val="25000"/>
                  </a:srgbClr>
                </a:solidFill>
                <a:hlinkClick r:id="rId3"/>
              </a:rPr>
              <a:t>ben.duxbury@uwtsd.ac.uk</a:t>
            </a:r>
            <a:r>
              <a:rPr lang="en-GB" dirty="0">
                <a:solidFill>
                  <a:srgbClr val="292934">
                    <a:lumMod val="75000"/>
                    <a:lumOff val="25000"/>
                  </a:srgbClr>
                </a:solidFill>
              </a:rPr>
              <a:t>  </a:t>
            </a:r>
          </a:p>
          <a:p>
            <a:endParaRPr lang="en-GB" dirty="0"/>
          </a:p>
        </p:txBody>
      </p:sp>
      <p:sp>
        <p:nvSpPr>
          <p:cNvPr id="2" name="Title 1"/>
          <p:cNvSpPr>
            <a:spLocks noGrp="1"/>
          </p:cNvSpPr>
          <p:nvPr>
            <p:ph type="ctrTitle"/>
          </p:nvPr>
        </p:nvSpPr>
        <p:spPr/>
        <p:txBody>
          <a:bodyPr>
            <a:normAutofit fontScale="90000"/>
          </a:bodyPr>
          <a:lstStyle/>
          <a:p>
            <a:r>
              <a:rPr lang="en-GB" sz="4000" cap="none" dirty="0"/>
              <a:t>Introduction to Module: </a:t>
            </a:r>
            <a:br>
              <a:rPr lang="en-GB" sz="4000" cap="none" dirty="0"/>
            </a:br>
            <a:r>
              <a:rPr lang="en-GB" sz="4000" cap="none" dirty="0"/>
              <a:t>Principles of Health and Social Care Practice:  BMHP5016</a:t>
            </a:r>
          </a:p>
        </p:txBody>
      </p:sp>
    </p:spTree>
    <p:extLst>
      <p:ext uri="{BB962C8B-B14F-4D97-AF65-F5344CB8AC3E}">
        <p14:creationId xmlns:p14="http://schemas.microsoft.com/office/powerpoint/2010/main" val="370319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Module overview</a:t>
            </a:r>
          </a:p>
        </p:txBody>
      </p:sp>
      <p:sp>
        <p:nvSpPr>
          <p:cNvPr id="3" name="Content Placeholder 2"/>
          <p:cNvSpPr>
            <a:spLocks noGrp="1"/>
          </p:cNvSpPr>
          <p:nvPr>
            <p:ph sz="quarter" idx="1"/>
          </p:nvPr>
        </p:nvSpPr>
        <p:spPr>
          <a:xfrm>
            <a:off x="457200" y="1600200"/>
            <a:ext cx="8229600" cy="3989388"/>
          </a:xfrm>
        </p:spPr>
        <p:txBody>
          <a:bodyPr rtlCol="0">
            <a:normAutofit fontScale="85000" lnSpcReduction="20000"/>
          </a:bodyPr>
          <a:lstStyle/>
          <a:p>
            <a:pPr marL="182880" indent="-182880" eaLnBrk="1" fontAlgn="auto" hangingPunct="1">
              <a:spcAft>
                <a:spcPts val="0"/>
              </a:spcAft>
              <a:defRPr/>
            </a:pPr>
            <a:r>
              <a:rPr lang="en-GB" dirty="0"/>
              <a:t>Level of study </a:t>
            </a:r>
          </a:p>
          <a:p>
            <a:pPr marL="182880" indent="-182880" eaLnBrk="1" fontAlgn="auto" hangingPunct="1">
              <a:spcAft>
                <a:spcPts val="0"/>
              </a:spcAft>
              <a:buFont typeface="Arial" pitchFamily="34" charset="0"/>
              <a:buChar char="•"/>
              <a:defRPr/>
            </a:pPr>
            <a:r>
              <a:rPr lang="en-GB" dirty="0"/>
              <a:t>Module aim</a:t>
            </a:r>
          </a:p>
          <a:p>
            <a:pPr marL="182880" indent="-182880" eaLnBrk="1" fontAlgn="auto" hangingPunct="1">
              <a:spcAft>
                <a:spcPts val="0"/>
              </a:spcAft>
              <a:buFont typeface="Arial" pitchFamily="34" charset="0"/>
              <a:buChar char="•"/>
              <a:defRPr/>
            </a:pPr>
            <a:r>
              <a:rPr lang="en-GB" dirty="0"/>
              <a:t>Learning outcomes</a:t>
            </a:r>
          </a:p>
          <a:p>
            <a:pPr marL="182880" indent="-182880" eaLnBrk="1" fontAlgn="auto" hangingPunct="1">
              <a:spcAft>
                <a:spcPts val="0"/>
              </a:spcAft>
              <a:buFont typeface="Arial" pitchFamily="34" charset="0"/>
              <a:buChar char="•"/>
              <a:defRPr/>
            </a:pPr>
            <a:r>
              <a:rPr lang="en-GB" dirty="0"/>
              <a:t>Indicative content</a:t>
            </a:r>
          </a:p>
          <a:p>
            <a:pPr marL="182880" indent="-182880" eaLnBrk="1" fontAlgn="auto" hangingPunct="1">
              <a:spcAft>
                <a:spcPts val="0"/>
              </a:spcAft>
              <a:buFont typeface="Arial" pitchFamily="34" charset="0"/>
              <a:buChar char="•"/>
              <a:defRPr/>
            </a:pPr>
            <a:r>
              <a:rPr lang="en-GB" dirty="0"/>
              <a:t>Learning and teaching strategy</a:t>
            </a:r>
          </a:p>
          <a:p>
            <a:pPr marL="182880" indent="-182880" eaLnBrk="1" fontAlgn="auto" hangingPunct="1">
              <a:spcAft>
                <a:spcPts val="0"/>
              </a:spcAft>
              <a:buFont typeface="Arial" pitchFamily="34" charset="0"/>
              <a:buChar char="•"/>
              <a:defRPr/>
            </a:pPr>
            <a:r>
              <a:rPr lang="en-GB" dirty="0"/>
              <a:t>Assignments and deadlines</a:t>
            </a:r>
          </a:p>
          <a:p>
            <a:pPr marL="182880" indent="-182880" eaLnBrk="1" fontAlgn="auto" hangingPunct="1">
              <a:spcAft>
                <a:spcPts val="0"/>
              </a:spcAft>
              <a:buFont typeface="Arial" pitchFamily="34" charset="0"/>
              <a:buChar char="•"/>
              <a:defRPr/>
            </a:pPr>
            <a:r>
              <a:rPr lang="en-GB" dirty="0"/>
              <a:t>Referencing </a:t>
            </a:r>
          </a:p>
          <a:p>
            <a:pPr marL="182880" indent="-182880" eaLnBrk="1" fontAlgn="auto" hangingPunct="1">
              <a:spcAft>
                <a:spcPts val="0"/>
              </a:spcAft>
              <a:buFont typeface="Arial" pitchFamily="34" charset="0"/>
              <a:buChar char="•"/>
              <a:defRPr/>
            </a:pPr>
            <a:r>
              <a:rPr lang="en-GB" dirty="0"/>
              <a:t>Reading Lists</a:t>
            </a:r>
          </a:p>
          <a:p>
            <a:pPr marL="182880" indent="-182880" eaLnBrk="1" fontAlgn="auto" hangingPunct="1">
              <a:spcAft>
                <a:spcPts val="0"/>
              </a:spcAft>
              <a:buFont typeface="Arial" pitchFamily="34" charset="0"/>
              <a:buChar char="•"/>
              <a:defRPr/>
            </a:pPr>
            <a:r>
              <a:rPr lang="en-GB" dirty="0"/>
              <a:t>Tips for success</a:t>
            </a:r>
          </a:p>
          <a:p>
            <a:pPr marL="182880" indent="-182880" eaLnBrk="1" fontAlgn="auto" hangingPunct="1">
              <a:spcAft>
                <a:spcPts val="0"/>
              </a:spcAft>
              <a:buFont typeface="Arial" pitchFamily="34" charset="0"/>
              <a:buChar char="•"/>
              <a:defRPr/>
            </a:pPr>
            <a:r>
              <a:rPr lang="en-GB" dirty="0"/>
              <a:t>Virtual learning environment </a:t>
            </a:r>
          </a:p>
          <a:p>
            <a:pPr marL="182880" indent="-182880" eaLnBrk="1" fontAlgn="auto" hangingPunct="1">
              <a:spcAft>
                <a:spcPts val="0"/>
              </a:spcAft>
              <a:buFont typeface="Arial" pitchFamily="34" charset="0"/>
              <a:buChar char="•"/>
              <a:defRPr/>
            </a:pPr>
            <a:r>
              <a:rPr lang="en-GB" dirty="0"/>
              <a:t>Questions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Level of Study: 5 </a:t>
            </a:r>
          </a:p>
        </p:txBody>
      </p:sp>
      <p:sp>
        <p:nvSpPr>
          <p:cNvPr id="3" name="Content Placeholder 2"/>
          <p:cNvSpPr>
            <a:spLocks noGrp="1"/>
          </p:cNvSpPr>
          <p:nvPr>
            <p:ph sz="quarter" idx="1"/>
          </p:nvPr>
        </p:nvSpPr>
        <p:spPr>
          <a:xfrm>
            <a:off x="457200" y="1600200"/>
            <a:ext cx="8229600" cy="3989040"/>
          </a:xfrm>
        </p:spPr>
        <p:txBody>
          <a:bodyPr>
            <a:normAutofit/>
          </a:bodyPr>
          <a:lstStyle/>
          <a:p>
            <a:r>
              <a:rPr lang="en-GB" b="1" dirty="0"/>
              <a:t> </a:t>
            </a:r>
            <a:r>
              <a:rPr lang="en-GB" dirty="0"/>
              <a:t>Achievement at Level 5 reflects the ability to identify and use relevant understanding, methods and skills to address broadly-defined, complex problems. </a:t>
            </a:r>
          </a:p>
          <a:p>
            <a:r>
              <a:rPr lang="en-GB" dirty="0"/>
              <a:t>It includes taking responsibility for planning and developing courses of action as well as exercising autonomy and judgement within broad parameters. </a:t>
            </a:r>
          </a:p>
          <a:p>
            <a:r>
              <a:rPr lang="en-GB" dirty="0"/>
              <a:t>It also reflects understanding of different perspectives, approaches or schools of thought and the reasoning behind them. </a:t>
            </a:r>
          </a:p>
          <a:p>
            <a:endParaRPr lang="en-GB" dirty="0"/>
          </a:p>
        </p:txBody>
      </p:sp>
    </p:spTree>
    <p:extLst>
      <p:ext uri="{BB962C8B-B14F-4D97-AF65-F5344CB8AC3E}">
        <p14:creationId xmlns:p14="http://schemas.microsoft.com/office/powerpoint/2010/main" val="4107295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Module aim</a:t>
            </a:r>
          </a:p>
        </p:txBody>
      </p:sp>
      <p:sp>
        <p:nvSpPr>
          <p:cNvPr id="3" name="Content Placeholder 2"/>
          <p:cNvSpPr>
            <a:spLocks noGrp="1"/>
          </p:cNvSpPr>
          <p:nvPr>
            <p:ph sz="quarter" idx="1"/>
          </p:nvPr>
        </p:nvSpPr>
        <p:spPr>
          <a:xfrm>
            <a:off x="457200" y="1600200"/>
            <a:ext cx="8229600" cy="3989040"/>
          </a:xfrm>
        </p:spPr>
        <p:txBody>
          <a:bodyPr/>
          <a:lstStyle/>
          <a:p>
            <a:r>
              <a:rPr lang="en-GB" dirty="0"/>
              <a:t>The aim of this module is to develop understanding of the values, theories and policies underpinning health and social care and the mechanisms that exist to promote good practice.  </a:t>
            </a:r>
          </a:p>
        </p:txBody>
      </p:sp>
    </p:spTree>
    <p:extLst>
      <p:ext uri="{BB962C8B-B14F-4D97-AF65-F5344CB8AC3E}">
        <p14:creationId xmlns:p14="http://schemas.microsoft.com/office/powerpoint/2010/main" val="750948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507288" cy="778098"/>
          </a:xfrm>
        </p:spPr>
        <p:txBody>
          <a:bodyPr/>
          <a:lstStyle/>
          <a:p>
            <a:r>
              <a:rPr lang="en-GB" dirty="0"/>
              <a:t>Learning outcomes</a:t>
            </a:r>
          </a:p>
        </p:txBody>
      </p:sp>
      <p:sp>
        <p:nvSpPr>
          <p:cNvPr id="3" name="Content Placeholder 2"/>
          <p:cNvSpPr>
            <a:spLocks noGrp="1"/>
          </p:cNvSpPr>
          <p:nvPr>
            <p:ph sz="quarter" idx="1"/>
          </p:nvPr>
        </p:nvSpPr>
        <p:spPr>
          <a:xfrm>
            <a:off x="179512" y="1052736"/>
            <a:ext cx="8507288" cy="5530626"/>
          </a:xfrm>
        </p:spPr>
        <p:txBody>
          <a:bodyPr>
            <a:normAutofit/>
          </a:bodyPr>
          <a:lstStyle/>
          <a:p>
            <a:pPr marL="0" indent="0">
              <a:buNone/>
            </a:pPr>
            <a:r>
              <a:rPr lang="en-GB" sz="3200" dirty="0"/>
              <a:t>Upon the successful completion of this module, the student should be able to demonstrate the ability to:</a:t>
            </a:r>
          </a:p>
          <a:p>
            <a:r>
              <a:rPr lang="en-GB" sz="3200" dirty="0"/>
              <a:t>Examine how principles of support are implemented in health and social care practice; </a:t>
            </a:r>
          </a:p>
          <a:p>
            <a:r>
              <a:rPr lang="en-GB" sz="3200" dirty="0"/>
              <a:t>Critically evaluate the impact of policy, legislation, regulation, codes of practice and standards on organisation, policy and practice; </a:t>
            </a:r>
          </a:p>
          <a:p>
            <a:r>
              <a:rPr lang="en-GB" sz="3200" dirty="0"/>
              <a:t>Analyse the theories that underpin health and social care practice.</a:t>
            </a:r>
          </a:p>
          <a:p>
            <a:endParaRPr lang="en-GB" dirty="0"/>
          </a:p>
        </p:txBody>
      </p:sp>
    </p:spTree>
    <p:extLst>
      <p:ext uri="{BB962C8B-B14F-4D97-AF65-F5344CB8AC3E}">
        <p14:creationId xmlns:p14="http://schemas.microsoft.com/office/powerpoint/2010/main" val="1269377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686800" cy="634082"/>
          </a:xfrm>
        </p:spPr>
        <p:txBody>
          <a:bodyPr>
            <a:normAutofit fontScale="90000"/>
          </a:bodyPr>
          <a:lstStyle/>
          <a:p>
            <a:r>
              <a:rPr lang="en-GB" dirty="0"/>
              <a:t>Indicative content</a:t>
            </a:r>
          </a:p>
        </p:txBody>
      </p:sp>
      <p:sp>
        <p:nvSpPr>
          <p:cNvPr id="3" name="Content Placeholder 2"/>
          <p:cNvSpPr>
            <a:spLocks noGrp="1"/>
          </p:cNvSpPr>
          <p:nvPr>
            <p:ph sz="quarter" idx="1"/>
          </p:nvPr>
        </p:nvSpPr>
        <p:spPr>
          <a:xfrm>
            <a:off x="0" y="908720"/>
            <a:ext cx="8686800" cy="5949280"/>
          </a:xfrm>
        </p:spPr>
        <p:txBody>
          <a:bodyPr>
            <a:normAutofit fontScale="77500" lnSpcReduction="20000"/>
          </a:bodyPr>
          <a:lstStyle/>
          <a:p>
            <a:r>
              <a:rPr lang="en-GB" dirty="0"/>
              <a:t>Understand how principles of support are implemented in health and social care practice</a:t>
            </a:r>
          </a:p>
          <a:p>
            <a:r>
              <a:rPr lang="en-GB" dirty="0"/>
              <a:t> Principles of support: respecting individuality, rights, choice, privacy, independence, dignity, respect and partnership; equal opportunities; respecting diversity, confidentiality</a:t>
            </a:r>
          </a:p>
          <a:p>
            <a:r>
              <a:rPr lang="en-GB" dirty="0"/>
              <a:t>Person-centred approach and protection from risk of harm: assessing risk to self and others; rights of individuals </a:t>
            </a:r>
          </a:p>
          <a:p>
            <a:r>
              <a:rPr lang="en-GB" dirty="0"/>
              <a:t>Current policy (as relevant), for instance: </a:t>
            </a:r>
            <a:r>
              <a:rPr lang="en-GB" i="1" dirty="0"/>
              <a:t>Every Child Matters</a:t>
            </a:r>
            <a:r>
              <a:rPr lang="en-GB" dirty="0"/>
              <a:t>, </a:t>
            </a:r>
            <a:r>
              <a:rPr lang="en-GB" i="1" dirty="0"/>
              <a:t>Rights to Action</a:t>
            </a:r>
            <a:r>
              <a:rPr lang="en-GB" dirty="0"/>
              <a:t>,</a:t>
            </a:r>
            <a:r>
              <a:rPr lang="en-GB" i="1" dirty="0"/>
              <a:t> Quality Protects, Children First</a:t>
            </a:r>
            <a:r>
              <a:rPr lang="en-GB" dirty="0"/>
              <a:t>; current policy guidance </a:t>
            </a:r>
          </a:p>
          <a:p>
            <a:r>
              <a:rPr lang="en-GB" dirty="0"/>
              <a:t>Current legislation, regulations and codes of practice, for example: </a:t>
            </a:r>
            <a:r>
              <a:rPr lang="en-GB" i="1" dirty="0"/>
              <a:t>Care Standards Act 2000, Care Homes Regulations, 2001, Care Homes (Wales) Regulations 2002; Code of Practice for Social Care Workers and Code of Practice for Employers of Social Care Workers, The Code: standards of conduct, performance and ethics for nurses and midwives </a:t>
            </a:r>
            <a:endParaRPr lang="en-GB" dirty="0"/>
          </a:p>
          <a:p>
            <a:r>
              <a:rPr lang="en-GB" dirty="0"/>
              <a:t> Impact of initiatives: changes to practice, development needs </a:t>
            </a:r>
          </a:p>
          <a:p>
            <a:r>
              <a:rPr lang="en-GB" dirty="0"/>
              <a:t>Explanations for the characteristics and circumstances of individuals: theories of human growth and development; managing loss and change; managing stress and behaviour</a:t>
            </a:r>
          </a:p>
          <a:p>
            <a:r>
              <a:rPr lang="en-GB" dirty="0"/>
              <a:t>Social processes and health inequalities and their impact on services and regional variance in service delivery</a:t>
            </a:r>
          </a:p>
          <a:p>
            <a:r>
              <a:rPr lang="en-GB" dirty="0"/>
              <a:t>Nature of health and social care services in a diverse society</a:t>
            </a:r>
          </a:p>
          <a:p>
            <a:r>
              <a:rPr lang="en-GB" dirty="0"/>
              <a:t>Inter-professional working: significance of partnership working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and teaching strategy</a:t>
            </a:r>
          </a:p>
        </p:txBody>
      </p:sp>
      <p:sp>
        <p:nvSpPr>
          <p:cNvPr id="3" name="Content Placeholder 2"/>
          <p:cNvSpPr>
            <a:spLocks noGrp="1"/>
          </p:cNvSpPr>
          <p:nvPr>
            <p:ph sz="quarter" idx="1"/>
          </p:nvPr>
        </p:nvSpPr>
        <p:spPr>
          <a:xfrm>
            <a:off x="251520" y="1447800"/>
            <a:ext cx="8435280" cy="5293568"/>
          </a:xfrm>
        </p:spPr>
        <p:txBody>
          <a:bodyPr/>
          <a:lstStyle/>
          <a:p>
            <a:pPr>
              <a:buNone/>
            </a:pPr>
            <a:r>
              <a:rPr lang="en-GB" dirty="0"/>
              <a:t>	Lectures will introduce students to concepts, principles and practices.  Tutorials and seminars will introduce practical examples which will be used to support the application, discussion, and critical evaluation of techniques learned.  Case studies and research may also be used to develop understanding and application of the techniques.  </a:t>
            </a:r>
          </a:p>
          <a:p>
            <a:pPr>
              <a:buNone/>
            </a:pPr>
            <a:endParaRPr lang="en-GB" dirty="0"/>
          </a:p>
          <a:p>
            <a:pPr>
              <a:buNone/>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Learning and teaching strategy</a:t>
            </a:r>
          </a:p>
        </p:txBody>
      </p:sp>
      <p:graphicFrame>
        <p:nvGraphicFramePr>
          <p:cNvPr id="6" name="Content Placeholder 5"/>
          <p:cNvGraphicFramePr>
            <a:graphicFrameLocks noGrp="1"/>
          </p:cNvGraphicFramePr>
          <p:nvPr>
            <p:ph sz="quarter" idx="1"/>
          </p:nvPr>
        </p:nvGraphicFramePr>
        <p:xfrm>
          <a:off x="468313" y="1773238"/>
          <a:ext cx="8229600" cy="3600450"/>
        </p:xfrm>
        <a:graphic>
          <a:graphicData uri="http://schemas.openxmlformats.org/drawingml/2006/table">
            <a:tbl>
              <a:tblPr firstRow="1" bandRow="1">
                <a:tableStyleId>{5940675A-B579-460E-94D1-54222C63F5DA}</a:tableStyleId>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720090">
                <a:tc>
                  <a:txBody>
                    <a:bodyPr/>
                    <a:lstStyle/>
                    <a:p>
                      <a:r>
                        <a:rPr lang="en-GB" sz="1800" b="1" dirty="0"/>
                        <a:t>Activity</a:t>
                      </a:r>
                      <a:r>
                        <a:rPr lang="en-GB" sz="1800" b="1" baseline="0" dirty="0"/>
                        <a:t> type</a:t>
                      </a:r>
                      <a:endParaRPr lang="en-GB" sz="1800" b="1" dirty="0"/>
                    </a:p>
                  </a:txBody>
                  <a:tcPr marT="45721" marB="45721"/>
                </a:tc>
                <a:tc>
                  <a:txBody>
                    <a:bodyPr/>
                    <a:lstStyle/>
                    <a:p>
                      <a:r>
                        <a:rPr lang="en-GB" sz="1800" b="1" dirty="0"/>
                        <a:t>Hours</a:t>
                      </a:r>
                      <a:r>
                        <a:rPr lang="en-GB" sz="1800" b="1" baseline="0" dirty="0"/>
                        <a:t> </a:t>
                      </a:r>
                      <a:endParaRPr lang="en-GB" sz="1800" b="1" dirty="0"/>
                    </a:p>
                  </a:txBody>
                  <a:tcPr marT="45721" marB="45721"/>
                </a:tc>
                <a:tc>
                  <a:txBody>
                    <a:bodyPr/>
                    <a:lstStyle/>
                    <a:p>
                      <a:r>
                        <a:rPr lang="en-GB" sz="1800" b="1" dirty="0"/>
                        <a:t>Percentage</a:t>
                      </a:r>
                    </a:p>
                  </a:txBody>
                  <a:tcPr marT="45721" marB="45721"/>
                </a:tc>
                <a:extLst>
                  <a:ext uri="{0D108BD9-81ED-4DB2-BD59-A6C34878D82A}">
                    <a16:rowId xmlns:a16="http://schemas.microsoft.com/office/drawing/2014/main" val="10000"/>
                  </a:ext>
                </a:extLst>
              </a:tr>
              <a:tr h="720090">
                <a:tc>
                  <a:txBody>
                    <a:bodyPr/>
                    <a:lstStyle/>
                    <a:p>
                      <a:r>
                        <a:rPr lang="en-GB" sz="1800" dirty="0"/>
                        <a:t>Scheduled</a:t>
                      </a:r>
                      <a:r>
                        <a:rPr lang="en-GB" sz="1800" baseline="0" dirty="0"/>
                        <a:t> learning </a:t>
                      </a:r>
                      <a:endParaRPr lang="en-GB" sz="1800" dirty="0"/>
                    </a:p>
                  </a:txBody>
                  <a:tcPr marT="45721" marB="45721"/>
                </a:tc>
                <a:tc>
                  <a:txBody>
                    <a:bodyPr/>
                    <a:lstStyle/>
                    <a:p>
                      <a:r>
                        <a:rPr lang="en-GB" sz="1800" dirty="0"/>
                        <a:t>60</a:t>
                      </a:r>
                    </a:p>
                  </a:txBody>
                  <a:tcPr marT="45721" marB="45721"/>
                </a:tc>
                <a:tc>
                  <a:txBody>
                    <a:bodyPr/>
                    <a:lstStyle/>
                    <a:p>
                      <a:r>
                        <a:rPr lang="en-GB" sz="1800" dirty="0"/>
                        <a:t>30%</a:t>
                      </a:r>
                    </a:p>
                  </a:txBody>
                  <a:tcPr marT="45721" marB="45721"/>
                </a:tc>
                <a:extLst>
                  <a:ext uri="{0D108BD9-81ED-4DB2-BD59-A6C34878D82A}">
                    <a16:rowId xmlns:a16="http://schemas.microsoft.com/office/drawing/2014/main" val="10001"/>
                  </a:ext>
                </a:extLst>
              </a:tr>
              <a:tr h="720090">
                <a:tc>
                  <a:txBody>
                    <a:bodyPr/>
                    <a:lstStyle/>
                    <a:p>
                      <a:r>
                        <a:rPr lang="en-GB" sz="1800" dirty="0"/>
                        <a:t>Independent</a:t>
                      </a:r>
                      <a:r>
                        <a:rPr lang="en-GB" sz="1800" baseline="0" dirty="0"/>
                        <a:t> learning</a:t>
                      </a:r>
                      <a:endParaRPr lang="en-GB" sz="1800" dirty="0"/>
                    </a:p>
                  </a:txBody>
                  <a:tcPr marT="45721" marB="45721"/>
                </a:tc>
                <a:tc>
                  <a:txBody>
                    <a:bodyPr/>
                    <a:lstStyle/>
                    <a:p>
                      <a:r>
                        <a:rPr lang="en-GB" sz="1800" dirty="0"/>
                        <a:t>140</a:t>
                      </a:r>
                    </a:p>
                  </a:txBody>
                  <a:tcPr marT="45721" marB="45721"/>
                </a:tc>
                <a:tc>
                  <a:txBody>
                    <a:bodyPr/>
                    <a:lstStyle/>
                    <a:p>
                      <a:r>
                        <a:rPr lang="en-GB" sz="1800" dirty="0"/>
                        <a:t>70%</a:t>
                      </a:r>
                    </a:p>
                  </a:txBody>
                  <a:tcPr marT="45721" marB="45721"/>
                </a:tc>
                <a:extLst>
                  <a:ext uri="{0D108BD9-81ED-4DB2-BD59-A6C34878D82A}">
                    <a16:rowId xmlns:a16="http://schemas.microsoft.com/office/drawing/2014/main" val="10002"/>
                  </a:ext>
                </a:extLst>
              </a:tr>
              <a:tr h="720090">
                <a:tc>
                  <a:txBody>
                    <a:bodyPr/>
                    <a:lstStyle/>
                    <a:p>
                      <a:r>
                        <a:rPr lang="en-GB" sz="1800" dirty="0"/>
                        <a:t>Placement</a:t>
                      </a:r>
                      <a:r>
                        <a:rPr lang="en-GB" sz="1800" baseline="0" dirty="0"/>
                        <a:t> learning</a:t>
                      </a:r>
                      <a:endParaRPr lang="en-GB" sz="1800" dirty="0"/>
                    </a:p>
                  </a:txBody>
                  <a:tcPr marT="45721" marB="45721"/>
                </a:tc>
                <a:tc>
                  <a:txBody>
                    <a:bodyPr/>
                    <a:lstStyle/>
                    <a:p>
                      <a:r>
                        <a:rPr lang="en-GB" sz="1800" dirty="0"/>
                        <a:t>-</a:t>
                      </a:r>
                    </a:p>
                  </a:txBody>
                  <a:tcPr marT="45721" marB="45721"/>
                </a:tc>
                <a:tc>
                  <a:txBody>
                    <a:bodyPr/>
                    <a:lstStyle/>
                    <a:p>
                      <a:r>
                        <a:rPr lang="en-GB" sz="1800" dirty="0"/>
                        <a:t>-</a:t>
                      </a:r>
                    </a:p>
                  </a:txBody>
                  <a:tcPr marT="45721" marB="45721"/>
                </a:tc>
                <a:extLst>
                  <a:ext uri="{0D108BD9-81ED-4DB2-BD59-A6C34878D82A}">
                    <a16:rowId xmlns:a16="http://schemas.microsoft.com/office/drawing/2014/main" val="10003"/>
                  </a:ext>
                </a:extLst>
              </a:tr>
              <a:tr h="720090">
                <a:tc>
                  <a:txBody>
                    <a:bodyPr/>
                    <a:lstStyle/>
                    <a:p>
                      <a:r>
                        <a:rPr lang="en-GB" sz="1800" dirty="0"/>
                        <a:t>Total</a:t>
                      </a:r>
                    </a:p>
                  </a:txBody>
                  <a:tcPr marT="45721" marB="45721"/>
                </a:tc>
                <a:tc>
                  <a:txBody>
                    <a:bodyPr/>
                    <a:lstStyle/>
                    <a:p>
                      <a:r>
                        <a:rPr lang="en-GB" sz="1800" dirty="0"/>
                        <a:t>200</a:t>
                      </a:r>
                    </a:p>
                  </a:txBody>
                  <a:tcPr marT="45721" marB="45721"/>
                </a:tc>
                <a:tc>
                  <a:txBody>
                    <a:bodyPr/>
                    <a:lstStyle/>
                    <a:p>
                      <a:r>
                        <a:rPr lang="en-GB" sz="1800" dirty="0"/>
                        <a:t>100%</a:t>
                      </a:r>
                    </a:p>
                  </a:txBody>
                  <a:tcPr marT="45721" marB="45721"/>
                </a:tc>
                <a:extLst>
                  <a:ext uri="{0D108BD9-81ED-4DB2-BD59-A6C34878D82A}">
                    <a16:rowId xmlns:a16="http://schemas.microsoft.com/office/drawing/2014/main" val="10004"/>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435280" cy="1143000"/>
          </a:xfrm>
        </p:spPr>
        <p:txBody>
          <a:bodyPr>
            <a:normAutofit fontScale="90000"/>
          </a:bodyPr>
          <a:lstStyle/>
          <a:p>
            <a:r>
              <a:rPr lang="en-GB" dirty="0"/>
              <a:t>Assignment: Component one (50% of marks for module)</a:t>
            </a:r>
          </a:p>
        </p:txBody>
      </p:sp>
      <p:sp>
        <p:nvSpPr>
          <p:cNvPr id="3" name="Content Placeholder 2"/>
          <p:cNvSpPr>
            <a:spLocks noGrp="1"/>
          </p:cNvSpPr>
          <p:nvPr>
            <p:ph sz="quarter" idx="1"/>
          </p:nvPr>
        </p:nvSpPr>
        <p:spPr>
          <a:xfrm>
            <a:off x="251520" y="1268760"/>
            <a:ext cx="8435280" cy="5314602"/>
          </a:xfrm>
        </p:spPr>
        <p:txBody>
          <a:bodyPr>
            <a:normAutofit/>
          </a:bodyPr>
          <a:lstStyle/>
          <a:p>
            <a:pPr>
              <a:buNone/>
            </a:pPr>
            <a:endParaRPr lang="en-GB" b="1" dirty="0"/>
          </a:p>
          <a:p>
            <a:r>
              <a:rPr lang="en-GB" b="1" dirty="0"/>
              <a:t> Written assignment (case study)</a:t>
            </a:r>
            <a:endParaRPr lang="en-US" b="1" dirty="0"/>
          </a:p>
          <a:p>
            <a:pPr>
              <a:buNone/>
            </a:pPr>
            <a:r>
              <a:rPr lang="en-US" dirty="0"/>
              <a:t>	Students will choose one of the following health and/or social care bodies in the United Kingdom: a department; an </a:t>
            </a:r>
            <a:r>
              <a:rPr lang="en-US" dirty="0" err="1"/>
              <a:t>organisation</a:t>
            </a:r>
            <a:r>
              <a:rPr lang="en-US" dirty="0"/>
              <a:t>; an authority; a care provider.  Focusing on the chosen body, students will conduct a 2,500 word case study critique that describes, analyses and evaluates relevant principles of support, policy and practice. Recommendations for future policy and practice should be given.  </a:t>
            </a:r>
          </a:p>
          <a:p>
            <a:pPr>
              <a:buNone/>
            </a:pPr>
            <a:endParaRPr lang="en-US" dirty="0"/>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Assignment one deadline</a:t>
            </a:r>
            <a:endParaRPr lang="en-US" dirty="0"/>
          </a:p>
        </p:txBody>
      </p:sp>
      <p:sp>
        <p:nvSpPr>
          <p:cNvPr id="3" name="Content Placeholder 2"/>
          <p:cNvSpPr>
            <a:spLocks noGrp="1"/>
          </p:cNvSpPr>
          <p:nvPr>
            <p:ph sz="quarter" idx="1"/>
          </p:nvPr>
        </p:nvSpPr>
        <p:spPr>
          <a:xfrm>
            <a:off x="467544" y="1447800"/>
            <a:ext cx="8219256" cy="4572000"/>
          </a:xfrm>
        </p:spPr>
        <p:txBody>
          <a:bodyPr/>
          <a:lstStyle/>
          <a:p>
            <a:endParaRPr lang="en-GB" dirty="0"/>
          </a:p>
          <a:p>
            <a:r>
              <a:rPr lang="en-GB" dirty="0"/>
              <a:t>Assignment submissions (via Turnitin): by Friday 12</a:t>
            </a:r>
            <a:r>
              <a:rPr lang="en-GB" baseline="30000" dirty="0"/>
              <a:t>th</a:t>
            </a:r>
            <a:r>
              <a:rPr lang="en-GB" dirty="0"/>
              <a:t> March 11.55pm.  </a:t>
            </a:r>
          </a:p>
          <a:p>
            <a:r>
              <a:rPr lang="en-GB" dirty="0"/>
              <a:t>Return date of provisional marks and written feedback: 8</a:t>
            </a:r>
            <a:r>
              <a:rPr lang="en-GB" baseline="30000" dirty="0"/>
              <a:t>th</a:t>
            </a:r>
            <a:r>
              <a:rPr lang="en-GB" dirty="0"/>
              <a:t> April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CDD6E-EED3-442B-848E-A14C55E62E3C}"/>
              </a:ext>
            </a:extLst>
          </p:cNvPr>
          <p:cNvSpPr>
            <a:spLocks noGrp="1"/>
          </p:cNvSpPr>
          <p:nvPr>
            <p:ph type="title"/>
          </p:nvPr>
        </p:nvSpPr>
        <p:spPr/>
        <p:txBody>
          <a:bodyPr>
            <a:normAutofit fontScale="90000"/>
          </a:bodyPr>
          <a:lstStyle/>
          <a:p>
            <a:r>
              <a:rPr lang="en-GB" dirty="0"/>
              <a:t>Assignment 2 (50% of marks for module)</a:t>
            </a:r>
          </a:p>
        </p:txBody>
      </p:sp>
      <p:sp>
        <p:nvSpPr>
          <p:cNvPr id="3" name="Content Placeholder 2">
            <a:extLst>
              <a:ext uri="{FF2B5EF4-FFF2-40B4-BE49-F238E27FC236}">
                <a16:creationId xmlns:a16="http://schemas.microsoft.com/office/drawing/2014/main" id="{480FA7FF-1F11-4D87-9CC7-05EFE6CE2CA1}"/>
              </a:ext>
            </a:extLst>
          </p:cNvPr>
          <p:cNvSpPr>
            <a:spLocks noGrp="1"/>
          </p:cNvSpPr>
          <p:nvPr>
            <p:ph sz="quarter" idx="1"/>
          </p:nvPr>
        </p:nvSpPr>
        <p:spPr>
          <a:xfrm>
            <a:off x="179512" y="1447800"/>
            <a:ext cx="8507288" cy="4861520"/>
          </a:xfrm>
        </p:spPr>
        <p:txBody>
          <a:bodyPr/>
          <a:lstStyle/>
          <a:p>
            <a:r>
              <a:rPr lang="en-GB" dirty="0"/>
              <a:t>Students should write a 2,500 word essay that examines aspects of theory relevant to current practice within health and/or social care.  This should make reference to the following areas:  individual circumstances and lifestyle choices related to health and social care; human growth and development; management of loss and change and of stress and behaviour; inter-professional working; social processes and health inequalities.   </a:t>
            </a:r>
          </a:p>
          <a:p>
            <a:endParaRPr lang="en-GB" dirty="0"/>
          </a:p>
        </p:txBody>
      </p:sp>
    </p:spTree>
    <p:extLst>
      <p:ext uri="{BB962C8B-B14F-4D97-AF65-F5344CB8AC3E}">
        <p14:creationId xmlns:p14="http://schemas.microsoft.com/office/powerpoint/2010/main" val="230406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FFAF1-BD76-4E23-957B-3D0E2E926532}"/>
              </a:ext>
            </a:extLst>
          </p:cNvPr>
          <p:cNvSpPr>
            <a:spLocks noGrp="1"/>
          </p:cNvSpPr>
          <p:nvPr>
            <p:ph type="title"/>
          </p:nvPr>
        </p:nvSpPr>
        <p:spPr/>
        <p:txBody>
          <a:bodyPr/>
          <a:lstStyle/>
          <a:p>
            <a:r>
              <a:rPr lang="en-GB" dirty="0"/>
              <a:t>Assignment 2 deadline</a:t>
            </a:r>
          </a:p>
        </p:txBody>
      </p:sp>
      <p:sp>
        <p:nvSpPr>
          <p:cNvPr id="3" name="Content Placeholder 2">
            <a:extLst>
              <a:ext uri="{FF2B5EF4-FFF2-40B4-BE49-F238E27FC236}">
                <a16:creationId xmlns:a16="http://schemas.microsoft.com/office/drawing/2014/main" id="{FBB48A5A-5503-4BC3-94E5-FE3FA3FCD39A}"/>
              </a:ext>
            </a:extLst>
          </p:cNvPr>
          <p:cNvSpPr>
            <a:spLocks noGrp="1"/>
          </p:cNvSpPr>
          <p:nvPr>
            <p:ph sz="quarter" idx="1"/>
          </p:nvPr>
        </p:nvSpPr>
        <p:spPr/>
        <p:txBody>
          <a:bodyPr/>
          <a:lstStyle/>
          <a:p>
            <a:r>
              <a:rPr lang="en-GB" dirty="0"/>
              <a:t>Assignment submissions (via Turnitin): by Friday 26</a:t>
            </a:r>
            <a:r>
              <a:rPr lang="en-GB" baseline="30000" dirty="0"/>
              <a:t>h</a:t>
            </a:r>
            <a:r>
              <a:rPr lang="en-GB" dirty="0"/>
              <a:t> March, 11.55pm.  </a:t>
            </a:r>
          </a:p>
          <a:p>
            <a:r>
              <a:rPr lang="en-GB" dirty="0"/>
              <a:t>Return date of provisional marks and written feedback: 23</a:t>
            </a:r>
            <a:r>
              <a:rPr lang="en-GB" baseline="30000" dirty="0"/>
              <a:t>rd</a:t>
            </a:r>
            <a:r>
              <a:rPr lang="en-GB" dirty="0"/>
              <a:t>  April  </a:t>
            </a:r>
            <a:endParaRPr lang="en-US" dirty="0"/>
          </a:p>
          <a:p>
            <a:endParaRPr lang="en-GB" dirty="0"/>
          </a:p>
        </p:txBody>
      </p:sp>
    </p:spTree>
    <p:extLst>
      <p:ext uri="{BB962C8B-B14F-4D97-AF65-F5344CB8AC3E}">
        <p14:creationId xmlns:p14="http://schemas.microsoft.com/office/powerpoint/2010/main" val="582387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363272" cy="1143000"/>
          </a:xfrm>
        </p:spPr>
        <p:txBody>
          <a:bodyPr/>
          <a:lstStyle/>
          <a:p>
            <a:pPr eaLnBrk="1" fontAlgn="auto" hangingPunct="1">
              <a:spcAft>
                <a:spcPts val="0"/>
              </a:spcAft>
              <a:defRPr/>
            </a:pPr>
            <a:r>
              <a:rPr lang="en-GB"/>
              <a:t>Referencing </a:t>
            </a:r>
            <a:endParaRPr lang="en-GB" dirty="0"/>
          </a:p>
        </p:txBody>
      </p:sp>
      <p:sp>
        <p:nvSpPr>
          <p:cNvPr id="24579" name="Content Placeholder 2"/>
          <p:cNvSpPr>
            <a:spLocks noGrp="1"/>
          </p:cNvSpPr>
          <p:nvPr>
            <p:ph sz="quarter" idx="1"/>
          </p:nvPr>
        </p:nvSpPr>
        <p:spPr>
          <a:xfrm>
            <a:off x="0" y="1600200"/>
            <a:ext cx="8686800" cy="3989388"/>
          </a:xfrm>
        </p:spPr>
        <p:txBody>
          <a:bodyPr>
            <a:normAutofit fontScale="92500" lnSpcReduction="10000"/>
          </a:bodyPr>
          <a:lstStyle/>
          <a:p>
            <a:pPr>
              <a:buNone/>
            </a:pPr>
            <a:r>
              <a:rPr lang="en-GB" altLang="en-US" dirty="0"/>
              <a:t>  	Makes up at least 20% of your grade.  Try to get into the habit  of keeping a written record of all your references (e.g. in a note-book).  This will mean that you can easily input the references into your reference list/bibliography.  At undergraduate level, it is probably best to avoid automatic referencing software.  The referencing system you should use is Harvard.  The UWTSD Harvard Referencing Handbook can be accessed at: </a:t>
            </a:r>
            <a:r>
              <a:rPr lang="en-GB" altLang="en-US" dirty="0">
                <a:hlinkClick r:id="rId2"/>
              </a:rPr>
              <a:t>https://www.uwtsd.ac.uk/media/uwtsd-website/content-assets/documents/library-and-learning-resources/infoskills/harvard-eng.PDF</a:t>
            </a:r>
            <a:r>
              <a:rPr lang="en-GB" altLang="en-US" dirty="0"/>
              <a:t>    </a:t>
            </a:r>
          </a:p>
          <a:p>
            <a:pPr eaLnBrk="1" hangingPunct="1">
              <a:buNone/>
            </a:pPr>
            <a:r>
              <a:rPr lang="en-GB" altLang="en-US" dirty="0"/>
              <a:t>	It is advisable to print out a copy of this document and keep it to hand when researching/writing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74638"/>
            <a:ext cx="8075240" cy="1143000"/>
          </a:xfrm>
        </p:spPr>
        <p:txBody>
          <a:bodyPr/>
          <a:lstStyle/>
          <a:p>
            <a:pPr eaLnBrk="1" fontAlgn="auto" hangingPunct="1">
              <a:spcAft>
                <a:spcPts val="0"/>
              </a:spcAft>
              <a:defRPr/>
            </a:pPr>
            <a:r>
              <a:rPr lang="en-GB" dirty="0"/>
              <a:t>Reading </a:t>
            </a:r>
          </a:p>
        </p:txBody>
      </p:sp>
      <p:sp>
        <p:nvSpPr>
          <p:cNvPr id="22531" name="Content Placeholder 2"/>
          <p:cNvSpPr>
            <a:spLocks noGrp="1"/>
          </p:cNvSpPr>
          <p:nvPr>
            <p:ph sz="quarter" idx="1"/>
          </p:nvPr>
        </p:nvSpPr>
        <p:spPr>
          <a:xfrm>
            <a:off x="457200" y="1600200"/>
            <a:ext cx="8229600" cy="3989388"/>
          </a:xfrm>
        </p:spPr>
        <p:txBody>
          <a:bodyPr/>
          <a:lstStyle/>
          <a:p>
            <a:pPr eaLnBrk="1" hangingPunct="1"/>
            <a:r>
              <a:rPr lang="en-GB" altLang="en-US" dirty="0"/>
              <a:t>Use the reference lists at the end of PPT presentations to help direct your reading</a:t>
            </a:r>
          </a:p>
          <a:p>
            <a:pPr eaLnBrk="1" hangingPunct="1"/>
            <a:r>
              <a:rPr lang="en-GB" altLang="en-US" dirty="0"/>
              <a:t>Make use of the various campus libraries</a:t>
            </a:r>
          </a:p>
          <a:p>
            <a:pPr eaLnBrk="1" hangingPunct="1"/>
            <a:r>
              <a:rPr lang="en-GB" altLang="en-US" dirty="0"/>
              <a:t>Libraries can order books from other campuses or buy them in for you</a:t>
            </a:r>
          </a:p>
          <a:p>
            <a:pPr eaLnBrk="1" hangingPunct="1"/>
            <a:r>
              <a:rPr lang="en-GB" altLang="en-US" dirty="0"/>
              <a:t>Do not be afraid to request what you need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Tips </a:t>
            </a:r>
            <a:r>
              <a:rPr lang="en-GB"/>
              <a:t>for success </a:t>
            </a:r>
            <a:endParaRPr lang="en-GB" dirty="0"/>
          </a:p>
        </p:txBody>
      </p:sp>
      <p:sp>
        <p:nvSpPr>
          <p:cNvPr id="23555" name="Content Placeholder 2"/>
          <p:cNvSpPr>
            <a:spLocks noGrp="1"/>
          </p:cNvSpPr>
          <p:nvPr>
            <p:ph sz="quarter" idx="1"/>
          </p:nvPr>
        </p:nvSpPr>
        <p:spPr>
          <a:xfrm>
            <a:off x="457200" y="1600200"/>
            <a:ext cx="8229600" cy="3989388"/>
          </a:xfrm>
        </p:spPr>
        <p:txBody>
          <a:bodyPr/>
          <a:lstStyle/>
          <a:p>
            <a:pPr eaLnBrk="1" hangingPunct="1"/>
            <a:r>
              <a:rPr lang="en-GB" altLang="en-US"/>
              <a:t>Attendance </a:t>
            </a:r>
          </a:p>
          <a:p>
            <a:pPr eaLnBrk="1" hangingPunct="1"/>
            <a:r>
              <a:rPr lang="en-GB" altLang="en-US"/>
              <a:t>Commitment </a:t>
            </a:r>
          </a:p>
          <a:p>
            <a:pPr eaLnBrk="1" hangingPunct="1"/>
            <a:r>
              <a:rPr lang="en-GB" altLang="en-US"/>
              <a:t>Notes, handouts, print-outs, journal articles, books</a:t>
            </a:r>
          </a:p>
          <a:p>
            <a:pPr eaLnBrk="1" hangingPunct="1"/>
            <a:r>
              <a:rPr lang="en-GB" altLang="en-US"/>
              <a:t>Time management </a:t>
            </a:r>
          </a:p>
          <a:p>
            <a:pPr eaLnBrk="1" hangingPunct="1"/>
            <a:r>
              <a:rPr lang="en-GB" altLang="en-US"/>
              <a:t>Administrative organisation</a:t>
            </a:r>
          </a:p>
          <a:p>
            <a:pPr eaLnBrk="1" hangingPunct="1"/>
            <a:r>
              <a:rPr lang="en-GB" altLang="en-US"/>
              <a:t>Reading</a:t>
            </a:r>
          </a:p>
          <a:p>
            <a:pPr eaLnBrk="1" hangingPunct="1"/>
            <a:r>
              <a:rPr lang="en-GB" altLang="en-US"/>
              <a:t>Support </a:t>
            </a:r>
          </a:p>
          <a:p>
            <a:pPr eaLnBrk="1" hangingPunct="1"/>
            <a:r>
              <a:rPr lang="en-GB" altLang="en-US"/>
              <a:t>Virtual Learning Environment (Moodle)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Virtual Learning Environment </a:t>
            </a:r>
          </a:p>
        </p:txBody>
      </p:sp>
      <p:sp>
        <p:nvSpPr>
          <p:cNvPr id="3" name="Content Placeholder 2"/>
          <p:cNvSpPr>
            <a:spLocks noGrp="1"/>
          </p:cNvSpPr>
          <p:nvPr>
            <p:ph sz="quarter" idx="1"/>
          </p:nvPr>
        </p:nvSpPr>
        <p:spPr>
          <a:xfrm>
            <a:off x="457200" y="1600200"/>
            <a:ext cx="8229600" cy="4132263"/>
          </a:xfrm>
        </p:spPr>
        <p:txBody>
          <a:bodyPr rtlCol="0">
            <a:normAutofit fontScale="85000" lnSpcReduction="20000"/>
          </a:bodyPr>
          <a:lstStyle/>
          <a:p>
            <a:pPr marL="182880" indent="-182880" eaLnBrk="1" fontAlgn="auto" hangingPunct="1">
              <a:spcAft>
                <a:spcPts val="0"/>
              </a:spcAft>
              <a:buFont typeface="Arial" pitchFamily="34" charset="0"/>
              <a:buChar char="•"/>
              <a:defRPr/>
            </a:pPr>
            <a:r>
              <a:rPr lang="en-GB" dirty="0"/>
              <a:t>Moodle is the University’s VLE and is used to support learning and teaching</a:t>
            </a:r>
          </a:p>
          <a:p>
            <a:pPr marL="182880" indent="-182880" eaLnBrk="1" fontAlgn="auto" hangingPunct="1">
              <a:spcAft>
                <a:spcPts val="0"/>
              </a:spcAft>
              <a:buFont typeface="Arial" pitchFamily="34" charset="0"/>
              <a:buChar char="•"/>
              <a:defRPr/>
            </a:pPr>
            <a:endParaRPr lang="en-GB" dirty="0"/>
          </a:p>
          <a:p>
            <a:pPr marL="182880" indent="-182880" eaLnBrk="1" fontAlgn="auto" hangingPunct="1">
              <a:spcAft>
                <a:spcPts val="0"/>
              </a:spcAft>
              <a:buFont typeface="Arial" pitchFamily="34" charset="0"/>
              <a:buChar char="•"/>
              <a:defRPr/>
            </a:pPr>
            <a:r>
              <a:rPr lang="en-GB" dirty="0"/>
              <a:t>It can be accessed by enrolled</a:t>
            </a:r>
            <a:r>
              <a:rPr lang="en-GB" b="1" dirty="0"/>
              <a:t> </a:t>
            </a:r>
            <a:r>
              <a:rPr lang="en-GB" dirty="0"/>
              <a:t>students from anywhere using the internet and a web browser</a:t>
            </a:r>
          </a:p>
          <a:p>
            <a:pPr marL="182880" indent="-182880" eaLnBrk="1" fontAlgn="auto" hangingPunct="1">
              <a:spcAft>
                <a:spcPts val="0"/>
              </a:spcAft>
              <a:buFont typeface="Arial" pitchFamily="34" charset="0"/>
              <a:buChar char="•"/>
              <a:defRPr/>
            </a:pPr>
            <a:endParaRPr lang="en-GB" dirty="0"/>
          </a:p>
          <a:p>
            <a:pPr marL="182880" indent="-182880" eaLnBrk="1" fontAlgn="auto" hangingPunct="1">
              <a:spcAft>
                <a:spcPts val="0"/>
              </a:spcAft>
              <a:buFont typeface="Arial" pitchFamily="34" charset="0"/>
              <a:buChar char="•"/>
              <a:defRPr/>
            </a:pPr>
            <a:r>
              <a:rPr lang="en-GB" dirty="0" err="1"/>
              <a:t>Moodle</a:t>
            </a:r>
            <a:r>
              <a:rPr lang="en-GB" dirty="0"/>
              <a:t> allows students to: access course materials; facilitate communication between students and tutors; support group tasks; take online assessments with automatic marking and feedback facilities </a:t>
            </a:r>
          </a:p>
          <a:p>
            <a:pPr marL="182880" indent="-182880" eaLnBrk="1" fontAlgn="auto" hangingPunct="1">
              <a:spcAft>
                <a:spcPts val="0"/>
              </a:spcAft>
              <a:buFont typeface="Arial" pitchFamily="34" charset="0"/>
              <a:buChar char="•"/>
              <a:defRPr/>
            </a:pPr>
            <a:endParaRPr lang="en-GB" dirty="0"/>
          </a:p>
          <a:p>
            <a:pPr marL="182880" indent="-182880" eaLnBrk="1" fontAlgn="auto" hangingPunct="1">
              <a:spcAft>
                <a:spcPts val="0"/>
              </a:spcAft>
              <a:buFont typeface="Arial" pitchFamily="34" charset="0"/>
              <a:buChar char="•"/>
              <a:defRPr/>
            </a:pPr>
            <a:r>
              <a:rPr lang="en-GB" dirty="0" err="1"/>
              <a:t>Moodle</a:t>
            </a:r>
            <a:r>
              <a:rPr lang="en-GB" dirty="0"/>
              <a:t> can be used for administration tasks such as: displaying announcements (e.g. lecture venue changed); submission of assignments electronically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Questions?</a:t>
            </a:r>
          </a:p>
        </p:txBody>
      </p:sp>
      <p:sp>
        <p:nvSpPr>
          <p:cNvPr id="3" name="Content Placeholder 2"/>
          <p:cNvSpPr>
            <a:spLocks noGrp="1"/>
          </p:cNvSpPr>
          <p:nvPr>
            <p:ph sz="quarter" idx="1"/>
          </p:nvPr>
        </p:nvSpPr>
        <p:spPr/>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E641D-38A5-411A-AB50-B9AF614BEF5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F92C7FA-05BD-4512-BBA0-0AC7FC95C4D4}"/>
              </a:ext>
            </a:extLst>
          </p:cNvPr>
          <p:cNvSpPr>
            <a:spLocks noGrp="1"/>
          </p:cNvSpPr>
          <p:nvPr>
            <p:ph sz="quarter" idx="1"/>
          </p:nvPr>
        </p:nvSpPr>
        <p:spPr>
          <a:xfrm>
            <a:off x="914400" y="1447800"/>
            <a:ext cx="7772400" cy="4572000"/>
          </a:xfrm>
        </p:spPr>
        <p:txBody>
          <a:bodyPr>
            <a:normAutofit fontScale="92500" lnSpcReduction="20000"/>
          </a:bodyPr>
          <a:lstStyle/>
          <a:p>
            <a:r>
              <a:rPr lang="en-GB" dirty="0"/>
              <a:t>Department for Education, Schools and Families (</a:t>
            </a:r>
            <a:r>
              <a:rPr lang="en-GB" dirty="0" err="1"/>
              <a:t>DfESF</a:t>
            </a:r>
            <a:r>
              <a:rPr lang="en-GB" dirty="0"/>
              <a:t>) (2003).  </a:t>
            </a:r>
            <a:r>
              <a:rPr lang="en-GB" i="1" dirty="0"/>
              <a:t>Every Child Matters.  </a:t>
            </a:r>
            <a:r>
              <a:rPr lang="en-GB" dirty="0"/>
              <a:t>(CM5860).  London: The Stationery Office.  Available at:  </a:t>
            </a:r>
            <a:r>
              <a:rPr lang="en-GB" dirty="0">
                <a:hlinkClick r:id="rId2"/>
              </a:rPr>
              <a:t>https://assets.publishing.service.gov.uk/government/uploads/system/uploads/attachment_data/file/272064/5860.pdf</a:t>
            </a:r>
            <a:r>
              <a:rPr lang="en-GB" dirty="0"/>
              <a:t>  (Accessed: 6</a:t>
            </a:r>
            <a:r>
              <a:rPr lang="en-GB" baseline="30000" dirty="0"/>
              <a:t>th</a:t>
            </a:r>
            <a:r>
              <a:rPr lang="en-GB" dirty="0"/>
              <a:t> January, 2021).  </a:t>
            </a:r>
          </a:p>
          <a:p>
            <a:r>
              <a:rPr lang="en-GB" dirty="0"/>
              <a:t>https://www.legislation.gov.uk/ukpga/2004/31/data.pdf</a:t>
            </a:r>
          </a:p>
          <a:p>
            <a:r>
              <a:rPr lang="en-GB" dirty="0">
                <a:hlinkClick r:id="rId3"/>
              </a:rPr>
              <a:t>https://library.leeds.ac.uk/info/1402/referencing/50/leeds_harvard_introduction</a:t>
            </a:r>
            <a:r>
              <a:rPr lang="en-GB" dirty="0"/>
              <a:t> </a:t>
            </a:r>
          </a:p>
          <a:p>
            <a:r>
              <a:rPr lang="en-GB" i="1" dirty="0"/>
              <a:t>Children Act 2004 </a:t>
            </a:r>
            <a:r>
              <a:rPr lang="en-GB" dirty="0"/>
              <a:t>(c. 31).  London: The Stationery Office.  Available at: </a:t>
            </a:r>
            <a:r>
              <a:rPr lang="en-GB" dirty="0">
                <a:hlinkClick r:id="rId4"/>
              </a:rPr>
              <a:t>https://www.legislation.gov.uk/ukpga/2004/31/data.pdf</a:t>
            </a:r>
            <a:r>
              <a:rPr lang="en-GB" dirty="0"/>
              <a:t>  (Accessed: 6</a:t>
            </a:r>
            <a:r>
              <a:rPr lang="en-GB" baseline="30000" dirty="0"/>
              <a:t>th</a:t>
            </a:r>
            <a:r>
              <a:rPr lang="en-GB" dirty="0"/>
              <a:t> January, 2012). </a:t>
            </a:r>
          </a:p>
        </p:txBody>
      </p:sp>
    </p:spTree>
    <p:extLst>
      <p:ext uri="{BB962C8B-B14F-4D97-AF65-F5344CB8AC3E}">
        <p14:creationId xmlns:p14="http://schemas.microsoft.com/office/powerpoint/2010/main" val="17522948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563</TotalTime>
  <Words>882</Words>
  <Application>Microsoft Office PowerPoint</Application>
  <PresentationFormat>On-screen Show (4:3)</PresentationFormat>
  <Paragraphs>110</Paragraphs>
  <Slides>18</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Franklin Gothic Book</vt:lpstr>
      <vt:lpstr>Perpetua</vt:lpstr>
      <vt:lpstr>Wingdings 2</vt:lpstr>
      <vt:lpstr>Equity</vt:lpstr>
      <vt:lpstr>Introduction to Module:  Principles of Health and Social Care Practice:  BMHP5016</vt:lpstr>
      <vt:lpstr>Module overview</vt:lpstr>
      <vt:lpstr>Level of Study: 5 </vt:lpstr>
      <vt:lpstr>Module aim</vt:lpstr>
      <vt:lpstr>Learning outcomes</vt:lpstr>
      <vt:lpstr>Indicative content</vt:lpstr>
      <vt:lpstr>Learning and teaching strategy</vt:lpstr>
      <vt:lpstr>Learning and teaching strategy</vt:lpstr>
      <vt:lpstr>Assignment: Component one (50% of marks for module)</vt:lpstr>
      <vt:lpstr>Assignment one deadline</vt:lpstr>
      <vt:lpstr>Assignment 2 (50% of marks for module)</vt:lpstr>
      <vt:lpstr>Assignment 2 deadline</vt:lpstr>
      <vt:lpstr>Referencing </vt:lpstr>
      <vt:lpstr>Reading </vt:lpstr>
      <vt:lpstr>Tips for success </vt:lpstr>
      <vt:lpstr>Virtual Learning Environment </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Module</dc:title>
  <dc:creator>Tanix</dc:creator>
  <cp:lastModifiedBy>Ben Duxbury</cp:lastModifiedBy>
  <cp:revision>76</cp:revision>
  <cp:lastPrinted>2018-01-29T07:55:00Z</cp:lastPrinted>
  <dcterms:created xsi:type="dcterms:W3CDTF">2014-09-13T13:55:51Z</dcterms:created>
  <dcterms:modified xsi:type="dcterms:W3CDTF">2021-01-19T08:50:59Z</dcterms:modified>
</cp:coreProperties>
</file>