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7" r:id="rId4"/>
    <p:sldId id="268" r:id="rId5"/>
    <p:sldId id="258" r:id="rId6"/>
    <p:sldId id="259" r:id="rId7"/>
    <p:sldId id="269" r:id="rId8"/>
    <p:sldId id="262" r:id="rId9"/>
    <p:sldId id="263" r:id="rId10"/>
    <p:sldId id="265" r:id="rId11"/>
    <p:sldId id="266" r:id="rId12"/>
    <p:sldId id="270"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smtClean="0"/>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ECD19FB2-3AAB-4D03-B13A-2960828C78E3}" type="datetimeFigureOut">
              <a:rPr lang="en-US" dirty="0"/>
              <a:t>1/14/2018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9916976-5D93-46E4-A98A-FAD63E4D0EA8}" type="datetimeFigureOut">
              <a:rPr lang="en-US" dirty="0"/>
              <a:t>1/14/2018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smtClean="0"/>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F39F4F5-F4D2-4D2A-AB60-88D37ADCB869}" type="datetimeFigureOut">
              <a:rPr lang="en-US" dirty="0"/>
              <a:t>1/14/2018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23BC6CE-6D1E-47E5-8859-F31AC5380EB2}" type="datetimeFigureOut">
              <a:rPr lang="en-US" dirty="0"/>
              <a:t>1/14/2018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1B4E7C4-4DA4-404D-9965-B13F2DD7D8BF}" type="datetimeFigureOut">
              <a:rPr lang="en-US" dirty="0"/>
              <a:t>1/14/2018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76FB7AA-4A53-424F-AD41-70827B6504BA}" type="datetimeFigureOut">
              <a:rPr lang="en-US" dirty="0"/>
              <a:t>1/14/2018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884882-FB12-4BC8-9960-9AD8104D7FAE}" type="datetimeFigureOut">
              <a:rPr lang="en-US" dirty="0"/>
              <a:t>1/14/2018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7D1BD23-6E54-4D9D-AD88-A2813C73CC25}" type="datetimeFigureOut">
              <a:rPr lang="en-US" dirty="0"/>
              <a:t>1/14/2018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471A834-4F3C-4AF9-9C74-05EC35A0F292}" type="datetimeFigureOut">
              <a:rPr lang="en-US" dirty="0"/>
              <a:t>1/14/2018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B80C674-7DFC-42FE-B9CD-82963CDB1557}" type="datetimeFigureOut">
              <a:rPr lang="en-US" dirty="0"/>
              <a:t>1/14/2018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076456F-F47D-4F25-8053-2A695DA0CA7D}" type="datetimeFigureOut">
              <a:rPr lang="en-US" dirty="0"/>
              <a:t>1/14/2018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6C7379-69CC-4837-9905-BEBA22830C8A}" type="datetimeFigureOut">
              <a:rPr lang="en-US" dirty="0"/>
              <a:t>1/14/2018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smtClean="0"/>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9EB8B7E-8AEE-4F10-BFEE-C999AD004D36}" type="datetimeFigureOut">
              <a:rPr lang="en-US" dirty="0"/>
              <a:t>1/14/2018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8668F3F9-58BC-440B-B37B-805B9055EF92}" type="datetimeFigureOut">
              <a:rPr lang="en-US" dirty="0"/>
              <a:t>1/14/2018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0D5A53AF-48EA-489D-8260-9DCAB666386A}" type="datetimeFigureOut">
              <a:rPr lang="en-US" dirty="0"/>
              <a:t>1/14/2018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DED02AE-B9A4-47BD-AF8E-97E16144138B}" type="datetimeFigureOut">
              <a:rPr lang="en-US" dirty="0"/>
              <a:t>1/14/2018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F0FD78B-DB02-4362-BCDC-98A55456977C}" type="datetimeFigureOut">
              <a:rPr lang="en-US" dirty="0"/>
              <a:t>1/14/2018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51CF1133-3259-4C45-BABA-5B62D9C6F78D}" type="datetimeFigureOut">
              <a:rPr lang="en-US" dirty="0"/>
              <a:t>1/14/2018</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000" b="1" dirty="0">
                <a:effectLst/>
              </a:rPr>
              <a:t>Equality and Diversity: </a:t>
            </a:r>
            <a:r>
              <a:rPr lang="en-GB" sz="4000" b="1" dirty="0" smtClean="0">
                <a:effectLst/>
              </a:rPr>
              <a:t/>
            </a:r>
            <a:br>
              <a:rPr lang="en-GB" sz="4000" b="1" dirty="0" smtClean="0">
                <a:effectLst/>
              </a:rPr>
            </a:br>
            <a:r>
              <a:rPr lang="en-GB" sz="4000" b="1" dirty="0" smtClean="0">
                <a:effectLst/>
              </a:rPr>
              <a:t>Power </a:t>
            </a:r>
            <a:r>
              <a:rPr lang="en-GB" sz="4000" b="1" dirty="0">
                <a:effectLst/>
              </a:rPr>
              <a:t>and Social Control (Re)production of Inequality</a:t>
            </a:r>
            <a:endParaRPr lang="en-GB" sz="4000" dirty="0"/>
          </a:p>
        </p:txBody>
      </p:sp>
      <p:sp>
        <p:nvSpPr>
          <p:cNvPr id="3" name="Subtitle 2"/>
          <p:cNvSpPr>
            <a:spLocks noGrp="1"/>
          </p:cNvSpPr>
          <p:nvPr>
            <p:ph type="subTitle" idx="1"/>
          </p:nvPr>
        </p:nvSpPr>
        <p:spPr/>
        <p:txBody>
          <a:bodyPr/>
          <a:lstStyle/>
          <a:p>
            <a:r>
              <a:rPr lang="en-GB" dirty="0" smtClean="0"/>
              <a:t>Sarah Louise Robinson      1402128</a:t>
            </a:r>
            <a:endParaRPr lang="en-GB" dirty="0"/>
          </a:p>
        </p:txBody>
      </p:sp>
      <p:pic>
        <p:nvPicPr>
          <p:cNvPr id="1026" name="Picture 2" descr="Image result for power and control in societ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55262" y="450760"/>
            <a:ext cx="3998537" cy="30007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07848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Question:</a:t>
            </a:r>
            <a:endParaRPr lang="en-GB" dirty="0"/>
          </a:p>
        </p:txBody>
      </p:sp>
      <p:sp>
        <p:nvSpPr>
          <p:cNvPr id="3" name="Content Placeholder 2"/>
          <p:cNvSpPr>
            <a:spLocks noGrp="1"/>
          </p:cNvSpPr>
          <p:nvPr>
            <p:ph idx="1"/>
          </p:nvPr>
        </p:nvSpPr>
        <p:spPr/>
        <p:txBody>
          <a:bodyPr>
            <a:normAutofit/>
          </a:bodyPr>
          <a:lstStyle/>
          <a:p>
            <a:r>
              <a:rPr lang="en-GB" sz="4000" b="1" dirty="0"/>
              <a:t>Critical reflect in depth upon what constitutes power and control in society; focus on one area of power or control and refer to legislation, policy and theory in your answer.</a:t>
            </a:r>
            <a:endParaRPr lang="en-GB" sz="4000" dirty="0"/>
          </a:p>
        </p:txBody>
      </p:sp>
    </p:spTree>
    <p:extLst>
      <p:ext uri="{BB962C8B-B14F-4D97-AF65-F5344CB8AC3E}">
        <p14:creationId xmlns:p14="http://schemas.microsoft.com/office/powerpoint/2010/main" val="765876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 will look at:</a:t>
            </a:r>
            <a:endParaRPr lang="en-GB" dirty="0"/>
          </a:p>
        </p:txBody>
      </p:sp>
      <p:sp>
        <p:nvSpPr>
          <p:cNvPr id="3" name="Content Placeholder 2"/>
          <p:cNvSpPr>
            <a:spLocks noGrp="1"/>
          </p:cNvSpPr>
          <p:nvPr>
            <p:ph idx="1"/>
          </p:nvPr>
        </p:nvSpPr>
        <p:spPr/>
        <p:txBody>
          <a:bodyPr/>
          <a:lstStyle/>
          <a:p>
            <a:r>
              <a:rPr lang="en-GB" dirty="0"/>
              <a:t>Social </a:t>
            </a:r>
            <a:r>
              <a:rPr lang="en-GB" dirty="0" smtClean="0"/>
              <a:t>Exclusion</a:t>
            </a:r>
          </a:p>
          <a:p>
            <a:r>
              <a:rPr lang="en-GB" dirty="0"/>
              <a:t>What is Power &amp; Control</a:t>
            </a:r>
            <a:r>
              <a:rPr lang="en-GB" dirty="0" smtClean="0"/>
              <a:t>?</a:t>
            </a:r>
          </a:p>
          <a:p>
            <a:r>
              <a:rPr lang="en-GB" dirty="0"/>
              <a:t>Types of Power &amp; </a:t>
            </a:r>
            <a:r>
              <a:rPr lang="en-GB" dirty="0" smtClean="0"/>
              <a:t>Control</a:t>
            </a:r>
          </a:p>
          <a:p>
            <a:r>
              <a:rPr lang="en-GB" dirty="0"/>
              <a:t>Formal Social </a:t>
            </a:r>
            <a:r>
              <a:rPr lang="en-GB" dirty="0" smtClean="0"/>
              <a:t>Control</a:t>
            </a:r>
          </a:p>
          <a:p>
            <a:r>
              <a:rPr lang="en-GB" dirty="0" smtClean="0"/>
              <a:t>Theory</a:t>
            </a:r>
          </a:p>
          <a:p>
            <a:r>
              <a:rPr lang="en-GB" dirty="0" smtClean="0"/>
              <a:t>Legislation</a:t>
            </a:r>
          </a:p>
          <a:p>
            <a:r>
              <a:rPr lang="en-GB" dirty="0" smtClean="0"/>
              <a:t>Conclusion</a:t>
            </a:r>
          </a:p>
          <a:p>
            <a:endParaRPr lang="en-GB" dirty="0"/>
          </a:p>
        </p:txBody>
      </p:sp>
    </p:spTree>
    <p:extLst>
      <p:ext uri="{BB962C8B-B14F-4D97-AF65-F5344CB8AC3E}">
        <p14:creationId xmlns:p14="http://schemas.microsoft.com/office/powerpoint/2010/main" val="12783500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Exclusion</a:t>
            </a:r>
            <a:endParaRPr lang="en-GB" dirty="0"/>
          </a:p>
        </p:txBody>
      </p:sp>
      <p:sp>
        <p:nvSpPr>
          <p:cNvPr id="3" name="Content Placeholder 2"/>
          <p:cNvSpPr>
            <a:spLocks noGrp="1"/>
          </p:cNvSpPr>
          <p:nvPr>
            <p:ph idx="1"/>
          </p:nvPr>
        </p:nvSpPr>
        <p:spPr/>
        <p:txBody>
          <a:bodyPr/>
          <a:lstStyle/>
          <a:p>
            <a:r>
              <a:rPr lang="en-GB" dirty="0"/>
              <a:t>Social exclusion is a multidimensional process of progressive social rupture, detaching groups and individuals from social relations and institutions and preventing them from full participation in the normal, normatively prescribed activities of the society in which they </a:t>
            </a:r>
            <a:r>
              <a:rPr lang="en-GB" dirty="0" smtClean="0"/>
              <a:t>live.  </a:t>
            </a:r>
          </a:p>
          <a:p>
            <a:endParaRPr lang="en-GB" dirty="0"/>
          </a:p>
          <a:p>
            <a:pPr marL="3657600" lvl="8" indent="0">
              <a:buNone/>
            </a:pPr>
            <a:r>
              <a:rPr lang="en-GB" dirty="0" smtClean="0"/>
              <a:t>                                                                                                             (Silver, 2017)</a:t>
            </a:r>
            <a:endParaRPr lang="en-GB" dirty="0"/>
          </a:p>
        </p:txBody>
      </p:sp>
    </p:spTree>
    <p:extLst>
      <p:ext uri="{BB962C8B-B14F-4D97-AF65-F5344CB8AC3E}">
        <p14:creationId xmlns:p14="http://schemas.microsoft.com/office/powerpoint/2010/main" val="13619957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Power &amp; Control?</a:t>
            </a:r>
            <a:endParaRPr lang="en-GB" dirty="0"/>
          </a:p>
        </p:txBody>
      </p:sp>
      <p:sp>
        <p:nvSpPr>
          <p:cNvPr id="3" name="Content Placeholder 2"/>
          <p:cNvSpPr>
            <a:spLocks noGrp="1"/>
          </p:cNvSpPr>
          <p:nvPr>
            <p:ph idx="1"/>
          </p:nvPr>
        </p:nvSpPr>
        <p:spPr/>
        <p:txBody>
          <a:bodyPr>
            <a:normAutofit/>
          </a:bodyPr>
          <a:lstStyle/>
          <a:p>
            <a:r>
              <a:rPr lang="en-GB" sz="4000" i="1" dirty="0" smtClean="0"/>
              <a:t>Power </a:t>
            </a:r>
            <a:r>
              <a:rPr lang="en-GB" sz="4000" i="1" dirty="0"/>
              <a:t>is the ability to influence or outright control the behaviour of </a:t>
            </a:r>
            <a:r>
              <a:rPr lang="en-GB" sz="4000" i="1" dirty="0" smtClean="0"/>
              <a:t>people.  </a:t>
            </a:r>
          </a:p>
          <a:p>
            <a:pPr marL="0" indent="0">
              <a:buNone/>
            </a:pPr>
            <a:r>
              <a:rPr lang="en-GB" sz="1800" i="1" dirty="0"/>
              <a:t>                                                                       </a:t>
            </a:r>
            <a:r>
              <a:rPr lang="en-GB" sz="1800" i="1" dirty="0" smtClean="0"/>
              <a:t>                                                                                         </a:t>
            </a:r>
            <a:r>
              <a:rPr lang="en-GB" sz="1800" i="1" dirty="0"/>
              <a:t>(Schein, Greiner, 1998) </a:t>
            </a:r>
          </a:p>
          <a:p>
            <a:r>
              <a:rPr lang="en-GB" sz="4000" i="1" dirty="0"/>
              <a:t>  Social control is a concept within the disciplines of the social </a:t>
            </a:r>
            <a:r>
              <a:rPr lang="en-GB" sz="4000" i="1" dirty="0" smtClean="0"/>
              <a:t>sciences.                            </a:t>
            </a:r>
            <a:r>
              <a:rPr lang="en-GB" sz="1800" i="1" dirty="0" smtClean="0"/>
              <a:t>(Innes, 2003)</a:t>
            </a:r>
            <a:r>
              <a:rPr lang="en-GB" sz="4000" i="1" dirty="0" smtClean="0"/>
              <a:t>                                                                               </a:t>
            </a:r>
          </a:p>
          <a:p>
            <a:pPr marL="0" indent="0">
              <a:buNone/>
            </a:pPr>
            <a:r>
              <a:rPr lang="en-GB" sz="1800" i="1" dirty="0"/>
              <a:t>     </a:t>
            </a:r>
            <a:r>
              <a:rPr lang="en-GB" sz="1800" i="1" dirty="0" smtClean="0"/>
              <a:t>                                                                                                                                                             </a:t>
            </a:r>
          </a:p>
          <a:p>
            <a:pPr marL="0" indent="0">
              <a:buNone/>
            </a:pPr>
            <a:endParaRPr lang="en-GB" sz="1800" i="1" dirty="0"/>
          </a:p>
          <a:p>
            <a:pPr marL="0" indent="0">
              <a:buNone/>
            </a:pPr>
            <a:r>
              <a:rPr lang="en-GB" sz="1800" i="1" dirty="0" smtClean="0"/>
              <a:t>          </a:t>
            </a:r>
            <a:endParaRPr lang="en-GB" sz="1800" i="1" dirty="0"/>
          </a:p>
        </p:txBody>
      </p:sp>
    </p:spTree>
    <p:extLst>
      <p:ext uri="{BB962C8B-B14F-4D97-AF65-F5344CB8AC3E}">
        <p14:creationId xmlns:p14="http://schemas.microsoft.com/office/powerpoint/2010/main" val="7674434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Types of Power &amp; Control</a:t>
            </a:r>
            <a:endParaRPr lang="en-GB" dirty="0"/>
          </a:p>
        </p:txBody>
      </p:sp>
      <p:sp>
        <p:nvSpPr>
          <p:cNvPr id="3" name="Content Placeholder 2"/>
          <p:cNvSpPr>
            <a:spLocks noGrp="1"/>
          </p:cNvSpPr>
          <p:nvPr>
            <p:ph idx="1"/>
          </p:nvPr>
        </p:nvSpPr>
        <p:spPr/>
        <p:txBody>
          <a:bodyPr/>
          <a:lstStyle/>
          <a:p>
            <a:r>
              <a:rPr lang="en-GB" dirty="0"/>
              <a:t>In 1959, social psychologists John French and Bertram Raven identified five bases of power:</a:t>
            </a:r>
          </a:p>
          <a:p>
            <a:r>
              <a:rPr lang="en-GB" dirty="0"/>
              <a:t>Legitimate.</a:t>
            </a:r>
          </a:p>
          <a:p>
            <a:r>
              <a:rPr lang="en-GB" dirty="0"/>
              <a:t>Reward.</a:t>
            </a:r>
          </a:p>
          <a:p>
            <a:r>
              <a:rPr lang="en-GB" dirty="0"/>
              <a:t>Expert.</a:t>
            </a:r>
          </a:p>
          <a:p>
            <a:r>
              <a:rPr lang="en-GB" dirty="0"/>
              <a:t>Referent.</a:t>
            </a:r>
          </a:p>
          <a:p>
            <a:r>
              <a:rPr lang="en-GB" dirty="0"/>
              <a:t>Coercive.</a:t>
            </a:r>
          </a:p>
        </p:txBody>
      </p:sp>
    </p:spTree>
    <p:extLst>
      <p:ext uri="{BB962C8B-B14F-4D97-AF65-F5344CB8AC3E}">
        <p14:creationId xmlns:p14="http://schemas.microsoft.com/office/powerpoint/2010/main" val="23926537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Formal Social Control</a:t>
            </a:r>
            <a:endParaRPr lang="en-GB" dirty="0"/>
          </a:p>
        </p:txBody>
      </p:sp>
      <p:sp>
        <p:nvSpPr>
          <p:cNvPr id="3" name="Content Placeholder 2"/>
          <p:cNvSpPr>
            <a:spLocks noGrp="1"/>
          </p:cNvSpPr>
          <p:nvPr>
            <p:ph idx="1"/>
          </p:nvPr>
        </p:nvSpPr>
        <p:spPr/>
        <p:txBody>
          <a:bodyPr>
            <a:normAutofit/>
          </a:bodyPr>
          <a:lstStyle/>
          <a:p>
            <a:r>
              <a:rPr lang="en-GB" sz="3600" dirty="0" smtClean="0"/>
              <a:t>Government</a:t>
            </a:r>
          </a:p>
          <a:p>
            <a:r>
              <a:rPr lang="en-GB" sz="3600" dirty="0" smtClean="0"/>
              <a:t>Police</a:t>
            </a:r>
          </a:p>
          <a:p>
            <a:r>
              <a:rPr lang="en-GB" sz="3600" dirty="0" smtClean="0"/>
              <a:t>Government agencies</a:t>
            </a:r>
          </a:p>
          <a:p>
            <a:r>
              <a:rPr lang="en-GB" sz="3600" dirty="0" smtClean="0"/>
              <a:t>Criminal Justice system</a:t>
            </a:r>
            <a:endParaRPr lang="en-GB" sz="3600" dirty="0"/>
          </a:p>
        </p:txBody>
      </p:sp>
    </p:spTree>
    <p:extLst>
      <p:ext uri="{BB962C8B-B14F-4D97-AF65-F5344CB8AC3E}">
        <p14:creationId xmlns:p14="http://schemas.microsoft.com/office/powerpoint/2010/main" val="33810920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Theory</a:t>
            </a:r>
            <a:endParaRPr lang="en-GB" dirty="0"/>
          </a:p>
        </p:txBody>
      </p:sp>
      <p:sp>
        <p:nvSpPr>
          <p:cNvPr id="3" name="Content Placeholder 2"/>
          <p:cNvSpPr>
            <a:spLocks noGrp="1"/>
          </p:cNvSpPr>
          <p:nvPr>
            <p:ph idx="1"/>
          </p:nvPr>
        </p:nvSpPr>
        <p:spPr/>
        <p:txBody>
          <a:bodyPr/>
          <a:lstStyle/>
          <a:p>
            <a:r>
              <a:rPr lang="en-GB" dirty="0" smtClean="0"/>
              <a:t>The Broken Windows Theory                                         </a:t>
            </a:r>
            <a:r>
              <a:rPr lang="en-GB" sz="1800" dirty="0" smtClean="0"/>
              <a:t>(Herbert &amp; Beckett,2009)</a:t>
            </a:r>
          </a:p>
          <a:p>
            <a:endParaRPr lang="en-GB" dirty="0" smtClean="0"/>
          </a:p>
          <a:p>
            <a:r>
              <a:rPr lang="en-GB" dirty="0" smtClean="0"/>
              <a:t>The Social Control Theory				</a:t>
            </a:r>
            <a:r>
              <a:rPr lang="en-GB" sz="1800" dirty="0" smtClean="0"/>
              <a:t>(Nye,1958)</a:t>
            </a:r>
          </a:p>
          <a:p>
            <a:endParaRPr lang="en-GB" dirty="0"/>
          </a:p>
          <a:p>
            <a:r>
              <a:rPr lang="en-GB" dirty="0" err="1" smtClean="0"/>
              <a:t>Tarnows</a:t>
            </a:r>
            <a:r>
              <a:rPr lang="en-GB" dirty="0" smtClean="0"/>
              <a:t> Theory of social power			</a:t>
            </a:r>
            <a:r>
              <a:rPr lang="en-GB" sz="1800" dirty="0" smtClean="0"/>
              <a:t>(Jones,2008)</a:t>
            </a:r>
          </a:p>
          <a:p>
            <a:endParaRPr lang="en-GB" dirty="0"/>
          </a:p>
          <a:p>
            <a:r>
              <a:rPr lang="en-GB" dirty="0" smtClean="0"/>
              <a:t>Foucauldian Approach				</a:t>
            </a:r>
            <a:r>
              <a:rPr lang="en-GB" dirty="0"/>
              <a:t>	</a:t>
            </a:r>
            <a:r>
              <a:rPr lang="en-GB" sz="1800" dirty="0"/>
              <a:t>(</a:t>
            </a:r>
            <a:r>
              <a:rPr lang="en-GB" sz="1800" dirty="0" smtClean="0"/>
              <a:t>Foucault,2007)</a:t>
            </a:r>
          </a:p>
          <a:p>
            <a:endParaRPr lang="en-GB" dirty="0"/>
          </a:p>
          <a:p>
            <a:endParaRPr lang="en-GB" dirty="0"/>
          </a:p>
        </p:txBody>
      </p:sp>
    </p:spTree>
    <p:extLst>
      <p:ext uri="{BB962C8B-B14F-4D97-AF65-F5344CB8AC3E}">
        <p14:creationId xmlns:p14="http://schemas.microsoft.com/office/powerpoint/2010/main" val="38232363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Legislation</a:t>
            </a:r>
            <a:endParaRPr lang="en-GB" dirty="0"/>
          </a:p>
        </p:txBody>
      </p:sp>
      <p:sp>
        <p:nvSpPr>
          <p:cNvPr id="3" name="Content Placeholder 2"/>
          <p:cNvSpPr>
            <a:spLocks noGrp="1"/>
          </p:cNvSpPr>
          <p:nvPr>
            <p:ph idx="1"/>
          </p:nvPr>
        </p:nvSpPr>
        <p:spPr>
          <a:xfrm>
            <a:off x="1120000" y="1825625"/>
            <a:ext cx="3799730" cy="4351338"/>
          </a:xfrm>
        </p:spPr>
        <p:txBody>
          <a:bodyPr>
            <a:normAutofit fontScale="40000" lnSpcReduction="20000"/>
          </a:bodyPr>
          <a:lstStyle/>
          <a:p>
            <a:r>
              <a:rPr lang="en-GB" sz="3800" dirty="0"/>
              <a:t>Equal opportunities</a:t>
            </a:r>
          </a:p>
          <a:p>
            <a:r>
              <a:rPr lang="en-GB" sz="3800" dirty="0"/>
              <a:t>the Equal Pay Act 1970 </a:t>
            </a:r>
          </a:p>
          <a:p>
            <a:r>
              <a:rPr lang="en-GB" sz="3800" dirty="0"/>
              <a:t>the Sex Discrimination Act 1975 </a:t>
            </a:r>
          </a:p>
          <a:p>
            <a:r>
              <a:rPr lang="en-GB" sz="3800" dirty="0"/>
              <a:t>the Race Relations Act 1976 </a:t>
            </a:r>
          </a:p>
          <a:p>
            <a:r>
              <a:rPr lang="en-GB" sz="3800" dirty="0"/>
              <a:t>the Disability Discrimination Act 1995 </a:t>
            </a:r>
          </a:p>
          <a:p>
            <a:r>
              <a:rPr lang="en-GB" sz="3800" dirty="0"/>
              <a:t>the Employment Equality (Religion or Belief) Regulations 2003 </a:t>
            </a:r>
          </a:p>
          <a:p>
            <a:r>
              <a:rPr lang="en-GB" sz="3800" dirty="0"/>
              <a:t>the Employment Equality (Sexual Orientation) Regulations 2003</a:t>
            </a:r>
          </a:p>
          <a:p>
            <a:r>
              <a:rPr lang="en-GB" sz="3800" dirty="0"/>
              <a:t>The Disability Discrimination Act 2005 </a:t>
            </a:r>
          </a:p>
          <a:p>
            <a:r>
              <a:rPr lang="en-GB" sz="3800" dirty="0"/>
              <a:t>the Employment Equality (Age) Regulations 2006 </a:t>
            </a:r>
          </a:p>
          <a:p>
            <a:r>
              <a:rPr lang="en-GB" sz="3800" dirty="0"/>
              <a:t>the Equality Act 2006, Part 2 </a:t>
            </a:r>
          </a:p>
          <a:p>
            <a:r>
              <a:rPr lang="en-GB" sz="3800" dirty="0"/>
              <a:t>the Equality Act (Sexual Orientation) Regulations 2007 </a:t>
            </a:r>
          </a:p>
          <a:p>
            <a:endParaRPr lang="en-GB" dirty="0"/>
          </a:p>
        </p:txBody>
      </p:sp>
      <p:sp>
        <p:nvSpPr>
          <p:cNvPr id="4" name="TextBox 3"/>
          <p:cNvSpPr txBox="1"/>
          <p:nvPr/>
        </p:nvSpPr>
        <p:spPr>
          <a:xfrm>
            <a:off x="5447763" y="1690688"/>
            <a:ext cx="4997003" cy="3046988"/>
          </a:xfrm>
          <a:prstGeom prst="rect">
            <a:avLst/>
          </a:prstGeom>
          <a:noFill/>
        </p:spPr>
        <p:txBody>
          <a:bodyPr wrap="square" rtlCol="0">
            <a:spAutoFit/>
          </a:bodyPr>
          <a:lstStyle/>
          <a:p>
            <a:pPr marL="285750" indent="-285750">
              <a:buFont typeface="Arial" panose="020B0604020202020204" pitchFamily="34" charset="0"/>
              <a:buChar char="•"/>
            </a:pPr>
            <a:r>
              <a:rPr lang="en-GB" sz="1600" dirty="0" smtClean="0"/>
              <a:t>The </a:t>
            </a:r>
            <a:r>
              <a:rPr lang="en-GB" sz="1600" dirty="0"/>
              <a:t>Equality Act </a:t>
            </a:r>
            <a:r>
              <a:rPr lang="en-GB" sz="1600" dirty="0" smtClean="0"/>
              <a:t>2010</a:t>
            </a:r>
          </a:p>
          <a:p>
            <a:pPr marL="285750" indent="-285750">
              <a:buFont typeface="Arial" panose="020B0604020202020204" pitchFamily="34" charset="0"/>
              <a:buChar char="•"/>
            </a:pPr>
            <a:r>
              <a:rPr lang="en-GB" sz="1600" dirty="0" smtClean="0"/>
              <a:t>Sustainable </a:t>
            </a:r>
            <a:r>
              <a:rPr lang="en-GB" sz="1600" dirty="0"/>
              <a:t>Communities Act 2007 Amendment </a:t>
            </a:r>
            <a:r>
              <a:rPr lang="en-GB" sz="1600" dirty="0" smtClean="0"/>
              <a:t>2010</a:t>
            </a:r>
          </a:p>
          <a:p>
            <a:pPr marL="285750" indent="-285750">
              <a:buFont typeface="Arial" panose="020B0604020202020204" pitchFamily="34" charset="0"/>
              <a:buChar char="•"/>
            </a:pPr>
            <a:r>
              <a:rPr lang="en-GB" sz="1600" dirty="0" smtClean="0"/>
              <a:t>Personal </a:t>
            </a:r>
            <a:r>
              <a:rPr lang="en-GB" sz="1600" dirty="0" err="1"/>
              <a:t>Carehome</a:t>
            </a:r>
            <a:r>
              <a:rPr lang="en-GB" sz="1600" dirty="0"/>
              <a:t> Act </a:t>
            </a:r>
            <a:r>
              <a:rPr lang="en-GB" sz="1600" dirty="0" smtClean="0"/>
              <a:t>2010</a:t>
            </a:r>
          </a:p>
          <a:p>
            <a:pPr marL="285750" indent="-285750">
              <a:buFont typeface="Arial" panose="020B0604020202020204" pitchFamily="34" charset="0"/>
              <a:buChar char="•"/>
            </a:pPr>
            <a:r>
              <a:rPr lang="en-GB" sz="1600" dirty="0" smtClean="0"/>
              <a:t>Crime </a:t>
            </a:r>
            <a:r>
              <a:rPr lang="en-GB" sz="1600" dirty="0"/>
              <a:t>and Security Act </a:t>
            </a:r>
            <a:r>
              <a:rPr lang="en-GB" sz="1600" dirty="0" smtClean="0"/>
              <a:t>2010</a:t>
            </a:r>
          </a:p>
          <a:p>
            <a:pPr marL="285750" indent="-285750">
              <a:buFont typeface="Arial" panose="020B0604020202020204" pitchFamily="34" charset="0"/>
              <a:buChar char="•"/>
            </a:pPr>
            <a:r>
              <a:rPr lang="en-GB" sz="1600" dirty="0" smtClean="0"/>
              <a:t>Child </a:t>
            </a:r>
            <a:r>
              <a:rPr lang="en-GB" sz="1600" dirty="0"/>
              <a:t>Poverty Act </a:t>
            </a:r>
            <a:r>
              <a:rPr lang="en-GB" sz="1600" dirty="0" smtClean="0"/>
              <a:t>2010</a:t>
            </a:r>
          </a:p>
          <a:p>
            <a:pPr marL="285750" indent="-285750">
              <a:buFont typeface="Arial" panose="020B0604020202020204" pitchFamily="34" charset="0"/>
              <a:buChar char="•"/>
            </a:pPr>
            <a:r>
              <a:rPr lang="en-GB" sz="1600" dirty="0" smtClean="0"/>
              <a:t>Education </a:t>
            </a:r>
            <a:r>
              <a:rPr lang="en-GB" sz="1600" dirty="0"/>
              <a:t>Act 2011 </a:t>
            </a:r>
            <a:endParaRPr lang="en-GB" sz="1600" dirty="0" smtClean="0"/>
          </a:p>
          <a:p>
            <a:pPr marL="285750" indent="-285750">
              <a:buFont typeface="Arial" panose="020B0604020202020204" pitchFamily="34" charset="0"/>
              <a:buChar char="•"/>
            </a:pPr>
            <a:r>
              <a:rPr lang="en-GB" sz="1600" dirty="0" smtClean="0"/>
              <a:t>Mental </a:t>
            </a:r>
            <a:r>
              <a:rPr lang="en-GB" sz="1600" dirty="0"/>
              <a:t>Health Act (Approval Functions) </a:t>
            </a:r>
            <a:r>
              <a:rPr lang="en-GB" sz="1600" dirty="0" smtClean="0"/>
              <a:t>2012</a:t>
            </a:r>
          </a:p>
          <a:p>
            <a:pPr marL="285750" indent="-285750">
              <a:buFont typeface="Arial" panose="020B0604020202020204" pitchFamily="34" charset="0"/>
              <a:buChar char="•"/>
            </a:pPr>
            <a:r>
              <a:rPr lang="en-GB" sz="1600" dirty="0" smtClean="0"/>
              <a:t>Domestic </a:t>
            </a:r>
            <a:r>
              <a:rPr lang="en-GB" sz="1600" dirty="0"/>
              <a:t>Violence, Crime and Victim (Amendment) Act </a:t>
            </a:r>
            <a:r>
              <a:rPr lang="en-GB" sz="1600" dirty="0" smtClean="0"/>
              <a:t>2012</a:t>
            </a:r>
          </a:p>
          <a:p>
            <a:pPr marL="285750" indent="-285750">
              <a:buFont typeface="Arial" panose="020B0604020202020204" pitchFamily="34" charset="0"/>
              <a:buChar char="•"/>
            </a:pPr>
            <a:r>
              <a:rPr lang="en-GB" sz="1600" dirty="0" smtClean="0"/>
              <a:t>Marriage </a:t>
            </a:r>
            <a:r>
              <a:rPr lang="en-GB" sz="1600" dirty="0"/>
              <a:t>(Same Sex Couples)Act </a:t>
            </a:r>
            <a:r>
              <a:rPr lang="en-GB" sz="1600" dirty="0" smtClean="0"/>
              <a:t>2013</a:t>
            </a:r>
          </a:p>
          <a:p>
            <a:pPr marL="285750" indent="-285750">
              <a:buFont typeface="Arial" panose="020B0604020202020204" pitchFamily="34" charset="0"/>
              <a:buChar char="•"/>
            </a:pPr>
            <a:r>
              <a:rPr lang="en-GB" sz="1600" dirty="0" smtClean="0"/>
              <a:t>Care </a:t>
            </a:r>
            <a:r>
              <a:rPr lang="en-GB" sz="1600" dirty="0"/>
              <a:t>Act </a:t>
            </a:r>
            <a:r>
              <a:rPr lang="en-GB" sz="1600" dirty="0" smtClean="0"/>
              <a:t>2014</a:t>
            </a:r>
          </a:p>
          <a:p>
            <a:pPr marL="285750" indent="-285750">
              <a:buFont typeface="Arial" panose="020B0604020202020204" pitchFamily="34" charset="0"/>
              <a:buChar char="•"/>
            </a:pPr>
            <a:r>
              <a:rPr lang="en-GB" sz="1600" dirty="0" smtClean="0"/>
              <a:t>Children </a:t>
            </a:r>
            <a:r>
              <a:rPr lang="en-GB" sz="1600" dirty="0"/>
              <a:t>and Families Act (2014)</a:t>
            </a:r>
          </a:p>
        </p:txBody>
      </p:sp>
    </p:spTree>
    <p:extLst>
      <p:ext uri="{BB962C8B-B14F-4D97-AF65-F5344CB8AC3E}">
        <p14:creationId xmlns:p14="http://schemas.microsoft.com/office/powerpoint/2010/main" val="7869469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normAutofit/>
          </a:bodyPr>
          <a:lstStyle/>
          <a:p>
            <a:r>
              <a:rPr lang="en-GB" sz="3600" dirty="0"/>
              <a:t>Social control is achieved through a variety of means, </a:t>
            </a:r>
            <a:r>
              <a:rPr lang="en-GB" sz="3600" dirty="0" smtClean="0"/>
              <a:t>including:</a:t>
            </a:r>
          </a:p>
          <a:p>
            <a:pPr lvl="1"/>
            <a:r>
              <a:rPr lang="en-GB" sz="3200" dirty="0" smtClean="0"/>
              <a:t> </a:t>
            </a:r>
            <a:r>
              <a:rPr lang="en-GB" sz="3200" dirty="0"/>
              <a:t>through social </a:t>
            </a:r>
            <a:r>
              <a:rPr lang="en-GB" sz="3200" dirty="0" smtClean="0"/>
              <a:t>norms</a:t>
            </a:r>
          </a:p>
          <a:p>
            <a:pPr lvl="1"/>
            <a:r>
              <a:rPr lang="en-GB" sz="3200" dirty="0" smtClean="0"/>
              <a:t>rules </a:t>
            </a:r>
          </a:p>
          <a:p>
            <a:pPr lvl="1"/>
            <a:r>
              <a:rPr lang="en-GB" sz="3200" dirty="0" smtClean="0"/>
              <a:t>laws </a:t>
            </a:r>
          </a:p>
          <a:p>
            <a:pPr lvl="1"/>
            <a:r>
              <a:rPr lang="en-GB" sz="3200" dirty="0" smtClean="0"/>
              <a:t>social</a:t>
            </a:r>
            <a:r>
              <a:rPr lang="en-GB" sz="3200" dirty="0"/>
              <a:t>, economic, and institutional structures</a:t>
            </a:r>
          </a:p>
        </p:txBody>
      </p:sp>
    </p:spTree>
    <p:extLst>
      <p:ext uri="{BB962C8B-B14F-4D97-AF65-F5344CB8AC3E}">
        <p14:creationId xmlns:p14="http://schemas.microsoft.com/office/powerpoint/2010/main" val="31650010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70000" lnSpcReduction="20000"/>
          </a:bodyPr>
          <a:lstStyle/>
          <a:p>
            <a:r>
              <a:rPr lang="en-GB" dirty="0"/>
              <a:t> </a:t>
            </a:r>
            <a:r>
              <a:rPr lang="en-GB" dirty="0" err="1"/>
              <a:t>Gardner,L</a:t>
            </a:r>
            <a:r>
              <a:rPr lang="en-GB" dirty="0"/>
              <a:t> (1954). Handbook of social psychology. I. Theory and method. II. Special fields and applications. (2 </a:t>
            </a:r>
            <a:r>
              <a:rPr lang="en-GB" dirty="0" err="1"/>
              <a:t>vols</a:t>
            </a:r>
            <a:r>
              <a:rPr lang="en-GB" dirty="0"/>
              <a:t>)., (pp. II, 655-692). Oxford, England: Addison-Wesley Publishing Co.</a:t>
            </a:r>
          </a:p>
          <a:p>
            <a:r>
              <a:rPr lang="en-GB" dirty="0"/>
              <a:t>Gordon, Collin (1980). Forward. In Power/Knowledge, Foucault, Michel, Pantheon Books, New York, 1980</a:t>
            </a:r>
          </a:p>
          <a:p>
            <a:r>
              <a:rPr lang="en-GB" dirty="0"/>
              <a:t>Handy, Charles (1993). Understanding organizations.4. London: Penguin</a:t>
            </a:r>
          </a:p>
          <a:p>
            <a:r>
              <a:rPr lang="en-GB" dirty="0"/>
              <a:t> Harcourt, Bernard and Jens Ludwig. 2005. Broken windows: New evidence from New York City and a five-city social experiment. The University of Chicago Law Review. 73: 271-320.</a:t>
            </a:r>
          </a:p>
          <a:p>
            <a:r>
              <a:rPr lang="en-GB" dirty="0"/>
              <a:t>Herbert, S., </a:t>
            </a:r>
            <a:r>
              <a:rPr lang="en-GB" dirty="0" err="1"/>
              <a:t>Beckett,K</a:t>
            </a:r>
            <a:r>
              <a:rPr lang="en-GB" dirty="0"/>
              <a:t>. (2009). Zoning out disorder: Assessing contemporary practices of urban social control. Studies in Law, Politics, and Society. 47: 1-25.</a:t>
            </a:r>
          </a:p>
          <a:p>
            <a:r>
              <a:rPr lang="en-GB" dirty="0"/>
              <a:t> </a:t>
            </a:r>
            <a:r>
              <a:rPr lang="en-GB" dirty="0" err="1"/>
              <a:t>Innes,M</a:t>
            </a:r>
            <a:r>
              <a:rPr lang="en-GB" dirty="0"/>
              <a:t>. (2003) Understanding Social Control: Crime and Social Order in Late Modernity - Deviance, crime and social order. McGraw-Hill Education </a:t>
            </a:r>
          </a:p>
          <a:p>
            <a:r>
              <a:rPr lang="en-GB" dirty="0"/>
              <a:t>Michel Foucault, Lectures at the College de France, 1977–78: Security, Territory, Population, 2007, pp. 1–17.</a:t>
            </a:r>
          </a:p>
          <a:p>
            <a:endParaRPr lang="en-GB" dirty="0"/>
          </a:p>
        </p:txBody>
      </p:sp>
    </p:spTree>
    <p:extLst>
      <p:ext uri="{BB962C8B-B14F-4D97-AF65-F5344CB8AC3E}">
        <p14:creationId xmlns:p14="http://schemas.microsoft.com/office/powerpoint/2010/main" val="38184684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p:txBody>
          <a:bodyPr>
            <a:normAutofit fontScale="77500" lnSpcReduction="20000"/>
          </a:bodyPr>
          <a:lstStyle/>
          <a:p>
            <a:r>
              <a:rPr lang="en-GB" dirty="0"/>
              <a:t>Nye EI (1958) Family Relationships and Deviant Behaviour, Westport, CT: Greenwood Press</a:t>
            </a:r>
          </a:p>
          <a:p>
            <a:r>
              <a:rPr lang="en-GB" dirty="0"/>
              <a:t>Pip Jones, Introducing Social Theory, Polity Press, Cambridge, 2008, p. 93</a:t>
            </a:r>
          </a:p>
          <a:p>
            <a:r>
              <a:rPr lang="en-GB" dirty="0"/>
              <a:t> </a:t>
            </a:r>
            <a:r>
              <a:rPr lang="en-GB" dirty="0" err="1"/>
              <a:t>Poore</a:t>
            </a:r>
            <a:r>
              <a:rPr lang="en-GB" dirty="0"/>
              <a:t>, S.(2007) Overview of Social Control Theories. the </a:t>
            </a:r>
            <a:r>
              <a:rPr lang="en-GB" dirty="0" err="1"/>
              <a:t>Wayback</a:t>
            </a:r>
            <a:r>
              <a:rPr lang="en-GB" dirty="0"/>
              <a:t> Machine.. The Hewett School. </a:t>
            </a:r>
          </a:p>
          <a:p>
            <a:r>
              <a:rPr lang="en-GB" dirty="0"/>
              <a:t> </a:t>
            </a:r>
            <a:r>
              <a:rPr lang="en-GB" dirty="0" err="1"/>
              <a:t>Prashan,R</a:t>
            </a:r>
            <a:r>
              <a:rPr lang="en-GB" dirty="0"/>
              <a:t>. (2010). Public disorder and its relation to the community-civility-consumption triad: A case study on the uses and users of contemporary urban public space. Urban Studies. 48: 1925-1943.</a:t>
            </a:r>
          </a:p>
          <a:p>
            <a:r>
              <a:rPr lang="en-GB" dirty="0"/>
              <a:t> Ross, E.A. (2009). Social Control: Control A Survey of the Foundations of Order. Piscataway, NJ: Transaction Publishers.</a:t>
            </a:r>
          </a:p>
          <a:p>
            <a:r>
              <a:rPr lang="en-GB" dirty="0"/>
              <a:t>Schein, L. Greiner, V. (1988). Power and organization development : mobilizing power to implement change. Reading, Mass.: Addison-Wesley</a:t>
            </a:r>
          </a:p>
          <a:p>
            <a:r>
              <a:rPr lang="en-GB" dirty="0"/>
              <a:t>Silver, H.(2007) Social Exclusion: Comparative Analysis of Europe and Middle East Youth, Middle East Youth Initiative Working Paper (September 2007), p.15</a:t>
            </a:r>
          </a:p>
          <a:p>
            <a:endParaRPr lang="en-GB" dirty="0"/>
          </a:p>
        </p:txBody>
      </p:sp>
    </p:spTree>
    <p:extLst>
      <p:ext uri="{BB962C8B-B14F-4D97-AF65-F5344CB8AC3E}">
        <p14:creationId xmlns:p14="http://schemas.microsoft.com/office/powerpoint/2010/main" val="3902893049"/>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docProps/app.xml><?xml version="1.0" encoding="utf-8"?>
<Properties xmlns="http://schemas.openxmlformats.org/officeDocument/2006/extended-properties" xmlns:vt="http://schemas.openxmlformats.org/officeDocument/2006/docPropsVTypes">
  <Template>TM04033923[[fn=Depth]]</Template>
  <TotalTime>298</TotalTime>
  <Words>753</Words>
  <Application>Microsoft Office PowerPoint</Application>
  <PresentationFormat>Widescreen</PresentationFormat>
  <Paragraphs>88</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Corbel</vt:lpstr>
      <vt:lpstr>Depth</vt:lpstr>
      <vt:lpstr>Equality and Diversity:  Power and Social Control (Re)production of Inequality</vt:lpstr>
      <vt:lpstr>The Question:</vt:lpstr>
      <vt:lpstr>We will look at:</vt:lpstr>
      <vt:lpstr>Social Exclusion</vt:lpstr>
      <vt:lpstr>What is Power &amp; Control?</vt:lpstr>
      <vt:lpstr>Types of Power &amp; Control</vt:lpstr>
      <vt:lpstr>Formal Social Control</vt:lpstr>
      <vt:lpstr>Theory</vt:lpstr>
      <vt:lpstr>Legislation</vt:lpstr>
      <vt:lpstr>Conclusion</vt:lpstr>
      <vt:lpstr>References</vt:lpstr>
      <vt:lpstr>References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Equality and Diversity:  Power and Social Control (Re)production of Inequality</dc:title>
  <dc:creator>LOUISE ROBINSON</dc:creator>
  <cp:lastModifiedBy>LOUISE ROBINSON</cp:lastModifiedBy>
  <cp:revision>20</cp:revision>
  <dcterms:created xsi:type="dcterms:W3CDTF">2018-01-14T19:05:43Z</dcterms:created>
  <dcterms:modified xsi:type="dcterms:W3CDTF">2018-01-15T00:04:04Z</dcterms:modified>
</cp:coreProperties>
</file>