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theme/theme2.xml" ContentType="application/vnd.openxmlformats-officedocument.theme+xml"/>
  <Override PartName="/ppt/slideLayouts/slideLayout1.xml" ContentType="application/vnd.openxmlformats-officedocument.presentationml.slideLayout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0.xml" ContentType="application/vnd.openxmlformats-officedocument.presentationml.slide+xml"/>
  <Override PartName="/ppt/slides/slide8.xml" ContentType="application/vnd.openxmlformats-officedocument.presentationml.slide+xml"/>
  <Override PartName="/ppt/slides/slide5.xml" ContentType="application/vnd.openxmlformats-officedocument.presentationml.slide+xml"/>
  <Override PartName="/ppt/slides/slide7.xml" ContentType="application/vnd.openxmlformats-officedocument.presentationml.slide+xml"/>
  <Override PartName="/ppt/slides/slide11.xml" ContentType="application/vnd.openxmlformats-officedocument.presentationml.slide+xml"/>
  <Override PartName="/ppt/slides/slide9.xml" ContentType="application/vnd.openxmlformats-officedocument.presentationml.slide+xml"/>
  <Override PartName="/ppt/slides/slide6.xml" ContentType="application/vnd.openxmlformats-officedocument.presentationml.slide+xml"/>
  <Override PartName="/ppt/slides/slide12.xml" ContentType="application/vnd.openxmlformats-officedocument.presentationml.slide+xml"/>
  <Override PartName="/ppt/notesSlides/notesSlide1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12.xml" ContentType="application/vnd.openxmlformats-officedocument.presentationml.notesSlid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</p:sldMasterIdLst>
  <p:notesMasterIdLst>
    <p:notesMasterId r:id="rId3"/>
  </p:notes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</p:sldIdLst>
  <p:sldSz cx="9144000" cy="5143500"/>
  <p:notesSz cx="5143500" cy="9144000"/>
</p:presentation>
</file>

<file path=ppt/presProps.xml><?xml version="1.0" encoding="utf-8"?>
<p:presentationPr xmlns:a="http://schemas.openxmlformats.org/drawingml/2006/main" xmlns:p="http://schemas.openxmlformats.org/presentationml/2006/main" xmlns:r="http://schemas.openxmlformats.org/officeDocument/2006/relationships">
  <p:showPr showNarration="1"/>
</p:presentationPr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Relationship Id="rId13" Type="http://schemas.openxmlformats.org/officeDocument/2006/relationships/slide" Target="slides/slide10.xml"/><Relationship Id="rId14" Type="http://schemas.openxmlformats.org/officeDocument/2006/relationships/slide" Target="slides/slide11.xml"/><Relationship Id="rId15" Type="http://schemas.openxmlformats.org/officeDocument/2006/relationships/slide" Target="slides/slide12.xml"/><Relationship Id="rId16" Type="http://schemas.openxmlformats.org/officeDocument/2006/relationships/presProps" Target="presProps.xml"/>
</Relationships>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
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p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move the </a:t>
            </a: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slide</a:t>
            </a:r>
            <a:endParaRPr lang="en-US" sz="18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p>
            <a:pPr indent="0" algn="l">
              <a:buNone/>
            </a:pPr>
            <a:r>
              <a:rPr lang="en-US" sz="20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Click to edit </a:t>
            </a:r>
            <a:r>
              <a:rPr lang="en-US" sz="20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the notes </a:t>
            </a:r>
            <a:r>
              <a:rPr lang="en-US" sz="20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format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6" name="PlaceHolder 3"/>
          <p:cNvSpPr>
            <a:spLocks noGrp="1"/>
          </p:cNvSpPr>
          <p:nvPr>
            <p:ph type="hd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p>
            <a:pPr indent="0" algn="l">
              <a:buNone/>
            </a:pPr>
            <a:r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 </a:t>
            </a:r>
            <a:endParaRPr lang="en-US" sz="14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7" name="PlaceHolder 4"/>
          <p:cNvSpPr>
            <a:spLocks noGrp="1"/>
          </p:cNvSpPr>
          <p:nvPr>
            <p:ph type="dt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 </a:t>
            </a:r>
            <a:endParaRPr lang="en-US" sz="14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8" name="PlaceHolder 5"/>
          <p:cNvSpPr>
            <a:spLocks noGrp="1"/>
          </p:cNvSpPr>
          <p:nvPr>
            <p:ph type="ftr" idx="2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l">
              <a:buNone/>
              <a:def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l">
              <a:buNone/>
            </a:pPr>
            <a:r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 </a:t>
            </a:r>
            <a:endParaRPr lang="en-US" sz="14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9" name="PlaceHolder 6"/>
          <p:cNvSpPr>
            <a:spLocks noGrp="1"/>
          </p:cNvSpPr>
          <p:nvPr>
            <p:ph type="sldNum" idx="3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r">
              <a:buNone/>
            </a:pPr>
            <a:fld id="{CFA593A8-CBC3-407C-8B35-A2D662CEC864}" type="slidenum"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1</a:t>
            </a:fld>
            <a:endParaRPr lang="en-US" sz="14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</p:notesMaster>
</file>

<file path=ppt/notesSlides/_rels/notesSlide1.xml.rels><?xml version="1.0" encoding="UTF-8"?>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
</Relationships>
</file>

<file path=ppt/notesSlides/_rels/notesSlide2.xml.rels><?xml version="1.0" encoding="UTF-8"?>
<Relationships xmlns="http://schemas.openxmlformats.org/package/2006/relationships"><Relationship Id="rId1" Type="http://schemas.openxmlformats.org/officeDocument/2006/relationships/slide" Target="../slides/slide2.xml"/><Relationship Id="rId2" Type="http://schemas.openxmlformats.org/officeDocument/2006/relationships/notesMaster" Target="../notesMasters/notesMaster1.xml"/>
</Relationships>
</file>

<file path=ppt/notesSlides/_rels/notesSlide3.xml.rels><?xml version="1.0" encoding="UTF-8"?>
<Relationships xmlns="http://schemas.openxmlformats.org/package/2006/relationships"><Relationship Id="rId1" Type="http://schemas.openxmlformats.org/officeDocument/2006/relationships/slide" Target="../slides/slide3.xml"/><Relationship Id="rId2" Type="http://schemas.openxmlformats.org/officeDocument/2006/relationships/notesMaster" Target="../notesMasters/notesMaster1.xml"/>
</Relationships>
</file>

<file path=ppt/notesSlides/_rels/notesSlide4.xml.rels><?xml version="1.0" encoding="UTF-8"?>
<Relationships xmlns="http://schemas.openxmlformats.org/package/2006/relationships"><Relationship Id="rId1" Type="http://schemas.openxmlformats.org/officeDocument/2006/relationships/slide" Target="../slides/slide4.xml"/><Relationship Id="rId2" Type="http://schemas.openxmlformats.org/officeDocument/2006/relationships/notesMaster" Target="../notesMasters/notesMaster1.xml"/>
</Relationships>
</file>

<file path=ppt/notesSlides/_rels/notesSlide5.xml.rels><?xml version="1.0" encoding="UTF-8"?>
<Relationships xmlns="http://schemas.openxmlformats.org/package/2006/relationships"><Relationship Id="rId1" Type="http://schemas.openxmlformats.org/officeDocument/2006/relationships/slide" Target="../slides/slide5.xml"/><Relationship Id="rId2" Type="http://schemas.openxmlformats.org/officeDocument/2006/relationships/notesMaster" Target="../notesMasters/notesMaster1.xml"/>
</Relationships>
</file>

<file path=ppt/notesSlides/_rels/notesSlide6.xml.rels><?xml version="1.0" encoding="UTF-8"?>
<Relationships xmlns="http://schemas.openxmlformats.org/package/2006/relationships"><Relationship Id="rId1" Type="http://schemas.openxmlformats.org/officeDocument/2006/relationships/slide" Target="../slides/slide6.xml"/><Relationship Id="rId2" Type="http://schemas.openxmlformats.org/officeDocument/2006/relationships/notesMaster" Target="../notesMasters/notesMaster1.xml"/>
</Relationships>
</file>

<file path=ppt/notesSlides/_rels/notesSlide7.xml.rels><?xml version="1.0" encoding="UTF-8"?>
<Relationships xmlns="http://schemas.openxmlformats.org/package/2006/relationships"><Relationship Id="rId1" Type="http://schemas.openxmlformats.org/officeDocument/2006/relationships/slide" Target="../slides/slide7.xml"/><Relationship Id="rId2" Type="http://schemas.openxmlformats.org/officeDocument/2006/relationships/notesMaster" Target="../notesMasters/notesMaster1.xml"/>
</Relationships>
</file>

<file path=ppt/notesSlides/_rels/notesSlide8.xml.rels><?xml version="1.0" encoding="UTF-8"?>
<Relationships xmlns="http://schemas.openxmlformats.org/package/2006/relationships"><Relationship Id="rId1" Type="http://schemas.openxmlformats.org/officeDocument/2006/relationships/slide" Target="../slides/slide8.xml"/><Relationship Id="rId2" Type="http://schemas.openxmlformats.org/officeDocument/2006/relationships/notesMaster" Target="../notesMasters/notesMaster1.xml"/>
</Relationships>
</file>

<file path=ppt/notesSlides/_rels/notesSlide9.xml.rels><?xml version="1.0" encoding="UTF-8"?>
<Relationships xmlns="http://schemas.openxmlformats.org/package/2006/relationships"><Relationship Id="rId1" Type="http://schemas.openxmlformats.org/officeDocument/2006/relationships/slide" Target="../slides/slide9.xml"/><Relationship Id="rId2" Type="http://schemas.openxmlformats.org/officeDocument/2006/relationships/notesMaster" Target="../notesMasters/notesMaster1.xml"/>
</Relationships>
</file>

<file path=ppt/notesSlides/_rels/notesSlide10.xml.rels><?xml version="1.0" encoding="UTF-8"?>
<Relationships xmlns="http://schemas.openxmlformats.org/package/2006/relationships"><Relationship Id="rId1" Type="http://schemas.openxmlformats.org/officeDocument/2006/relationships/slide" Target="../slides/slide10.xml"/><Relationship Id="rId2" Type="http://schemas.openxmlformats.org/officeDocument/2006/relationships/notesMaster" Target="../notesMasters/notesMaster1.xml"/>
</Relationships>
</file>

<file path=ppt/notesSlides/_rels/notesSlide11.xml.rels><?xml version="1.0" encoding="UTF-8"?>
<Relationships xmlns="http://schemas.openxmlformats.org/package/2006/relationships"><Relationship Id="rId1" Type="http://schemas.openxmlformats.org/officeDocument/2006/relationships/slide" Target="../slides/slide11.xml"/><Relationship Id="rId2" Type="http://schemas.openxmlformats.org/officeDocument/2006/relationships/notesMaster" Target="../notesMasters/notesMaster1.xml"/>
</Relationships>
</file>

<file path=ppt/notesSlides/_rels/notesSlide12.xml.rels><?xml version="1.0" encoding="UTF-8"?>
<Relationships xmlns="http://schemas.openxmlformats.org/package/2006/relationships"><Relationship Id="rId1" Type="http://schemas.openxmlformats.org/officeDocument/2006/relationships/slide" Target="../slides/slide12.xml"/><Relationship Id="rId2" Type="http://schemas.openxmlformats.org/officeDocument/2006/relationships/notesMaster" Target="../notesMasters/notesMaster1.xml"/>
</Relationships>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p>
            <a:pPr indent="0" algn="l">
              <a:buNone/>
            </a:pPr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4BB83713-6FD9-440C-B689-096FC00AA8CD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1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p>
            <a:pPr indent="0" algn="l">
              <a:buNone/>
            </a:pPr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5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117BAC12-5AD9-462F-AF42-EDBC76BEAF19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1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p>
            <a:pPr indent="0" algn="l">
              <a:buNone/>
            </a:pPr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6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AB658A04-75D6-47B2-8848-8593FE763501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1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p>
            <a:pPr indent="0" algn="l">
              <a:buNone/>
            </a:pPr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087B5AF3-3BC2-4C64-B49D-30C0FD49084E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1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</p:notes>
</file>

<file path=ppt/notesSlides/notesSlide5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p>
            <a:pPr indent="0" algn="l">
              <a:buNone/>
            </a:pPr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1BB937CF-5232-4A32-B1C1-28BC391DC824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1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</p:notes>
</file>

<file path=ppt/notesSlides/notesSlide6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p>
            <a:pPr indent="0" algn="l">
              <a:buNone/>
            </a:pPr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CFEB9115-A3D0-46BA-BBA3-A50D65C3BAF9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1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</p:notes>
</file>

<file path=ppt/notesSlides/notesSlide7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p>
            <a:pPr indent="0" algn="l">
              <a:buNone/>
            </a:pPr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1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8736AC81-C0C8-4219-945E-5C5567596A6A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1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</p:notes>
</file>

<file path=ppt/notesSlides/notesSlide8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p>
            <a:pPr indent="0" algn="l">
              <a:buNone/>
            </a:pPr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1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F2D53955-5B5E-4B1B-9B4C-A7A4C371A474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1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</p:notes>
</file>

<file path=ppt/notesSlides/notesSlide9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p>
            <a:pPr indent="0" algn="l">
              <a:buNone/>
            </a:pPr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1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0856FADC-2FD6-48C3-9553-A459A3DB1C40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1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</p:notes>
</file>

<file path=ppt/notesSlides/notesSlide10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p>
            <a:pPr indent="0" algn="l">
              <a:buNone/>
            </a:pPr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1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E2ED9493-478B-437C-ABBE-CCB1BC477C60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1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</p:notes>
</file>

<file path=ppt/notesSlides/notesSlide11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4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p>
            <a:pPr indent="0" algn="l">
              <a:buNone/>
            </a:pPr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85" name="PlaceHolder 3"/>
          <p:cNvSpPr>
            <a:spLocks noGrp="1"/>
          </p:cNvSpPr>
          <p:nvPr>
            <p:ph type="sldNum" idx="1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861BF750-CCD6-44AF-8A14-A85371E2BAA7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1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</p:notes>
</file>

<file path=ppt/notesSlides/notesSlide12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p>
            <a:pPr indent="0" algn="l">
              <a:buNone/>
            </a:pPr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88" name="PlaceHolder 3"/>
          <p:cNvSpPr>
            <a:spLocks noGrp="1"/>
          </p:cNvSpPr>
          <p:nvPr>
            <p:ph type="sldNum" idx="15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C737AB31-FE37-4443-9865-90073656F696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1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</p:note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>
            <a:lvl1pPr indent="0" algn="l">
              <a:buNone/>
              <a:def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1pPr>
          </a:lstStyle>
          <a:p>
            <a:pPr indent="0" algn="l">
              <a:buNone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the title text format</a:t>
            </a:r>
            <a:endParaRPr lang="en-US" sz="18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body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 lnSpcReduction="9999"/>
          </a:bodyPr>
          <a:lstStyle>
            <a:lvl1pPr algn="l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defRPr lang="en-US" sz="32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1pPr>
            <a:lvl2pPr lvl="1" algn="l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def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2pPr>
            <a:lvl3pPr lvl="2" algn="l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3pPr>
            <a:lvl4pPr lvl="3" algn="l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def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4pPr>
            <a:lvl5pPr lvl="4" algn="l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def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5pPr>
            <a:lvl6pPr lvl="5" algn="l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def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6pPr>
            <a:lvl7pPr lvl="6" algn="l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def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defRPr>
            </a:lvl7pPr>
          </a:lstStyle>
          <a:p>
            <a:pPr marL="432000" indent="-324000" algn="l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3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the outline text format</a:t>
            </a:r>
            <a:endParaRPr lang="en-US" sz="32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864000" lvl="1" indent="-324000" algn="l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Second Outline Level</a:t>
            </a:r>
            <a:endParaRPr lang="en-US" sz="24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1296000" lvl="2" indent="-288000" algn="l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Third Outline Level</a:t>
            </a:r>
            <a:endParaRPr lang="en-US" sz="20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1728000" lvl="3" indent="-216000" algn="l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Fourth Outline Level</a:t>
            </a:r>
            <a:endParaRPr lang="en-US" sz="20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2160000" lvl="4" indent="-216000" algn="l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Fifth Outline Level</a:t>
            </a:r>
            <a:endParaRPr lang="en-US" sz="20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2592000" lvl="5" indent="-216000" algn="l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Sixth Outline Level</a:t>
            </a:r>
            <a:endParaRPr lang="en-US" sz="20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3024000" lvl="6" indent="-216000" algn="l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Seventh Outline Level</a:t>
            </a:r>
            <a:endParaRPr lang="en-US" sz="20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image" Target="../media/image3.png"/><Relationship Id="rId3" Type="http://schemas.openxmlformats.org/officeDocument/2006/relationships/image" Target="../media/image4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image" Target="../media/image5.png"/><Relationship Id="rId3" Type="http://schemas.openxmlformats.org/officeDocument/2006/relationships/image" Target="../media/image6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image" Target="../media/image7.png"/><Relationship Id="rId3" Type="http://schemas.openxmlformats.org/officeDocument/2006/relationships/image" Target="../media/image8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image" Target="../media/image9.png"/><Relationship Id="rId3" Type="http://schemas.openxmlformats.org/officeDocument/2006/relationships/image" Target="../media/image10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image" Target="../media/image11.png"/><Relationship Id="rId3" Type="http://schemas.openxmlformats.org/officeDocument/2006/relationships/image" Target="../media/image12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image" Target="../media/image13.png"/><Relationship Id="rId3" Type="http://schemas.openxmlformats.org/officeDocument/2006/relationships/image" Target="../media/image14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image" Target="../media/image15.png"/><Relationship Id="rId3" Type="http://schemas.openxmlformats.org/officeDocument/2006/relationships/image" Target="../media/image16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image" Target="../media/image17.png"/><Relationship Id="rId3" Type="http://schemas.openxmlformats.org/officeDocument/2006/relationships/image" Target="../media/image18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image" Target="../media/image19.png"/><Relationship Id="rId3" Type="http://schemas.openxmlformats.org/officeDocument/2006/relationships/image" Target="../media/image20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image" Target="../media/image21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image" Target="../media/image22.png"/><Relationship Id="rId3" Type="http://schemas.openxmlformats.org/officeDocument/2006/relationships/image" Target="../media/image23.png"/><Relationship Id="rId4" Type="http://schemas.openxmlformats.org/officeDocument/2006/relationships/image" Target="../media/image2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0"/>
          <p:cNvSpPr/>
          <p:nvPr/>
        </p:nvSpPr>
        <p:spPr>
          <a:xfrm>
            <a:off x="0" y="0"/>
            <a:ext cx="9143640" cy="5143320"/>
          </a:xfrm>
          <a:prstGeom prst="rect">
            <a:avLst/>
          </a:prstGeom>
          <a:solidFill>
            <a:srgbClr val="0D1117"/>
          </a:solidFill>
          <a:ln w="12700">
            <a:solidFill>
              <a:srgbClr val="0D1117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pic>
        <p:nvPicPr>
          <p:cNvPr id="11" name="Image 0" descr="/home/claude/hero_dark.jpg"/>
          <p:cNvPicPr/>
          <p:nvPr/>
        </p:nvPicPr>
        <p:blipFill>
          <a:blip r:embed="rId1"/>
          <a:stretch/>
        </p:blipFill>
        <p:spPr>
          <a:xfrm>
            <a:off x="0" y="0"/>
            <a:ext cx="9143640" cy="292572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12" name="Image 1" descr="/mnt/user-data/uploads/cb30f651776269b5459f5c69c0fcf652cc024bdf.png"/>
          <p:cNvPicPr/>
          <p:nvPr/>
        </p:nvPicPr>
        <p:blipFill>
          <a:blip r:embed="rId2"/>
          <a:stretch/>
        </p:blipFill>
        <p:spPr>
          <a:xfrm>
            <a:off x="228600" y="164520"/>
            <a:ext cx="914040" cy="9140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3" name="Shape 1"/>
          <p:cNvSpPr/>
          <p:nvPr/>
        </p:nvSpPr>
        <p:spPr>
          <a:xfrm>
            <a:off x="0" y="2880360"/>
            <a:ext cx="9143640" cy="72720"/>
          </a:xfrm>
          <a:prstGeom prst="rect">
            <a:avLst/>
          </a:prstGeom>
          <a:solidFill>
            <a:srgbClr val="F0B429"/>
          </a:solidFill>
          <a:ln w="12700">
            <a:solidFill>
              <a:srgbClr val="F0B429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28080" rIns="90000" bIns="28080" anchor="t">
            <a:noAutofit/>
          </a:bodyPr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4" name="Shape 2"/>
          <p:cNvSpPr/>
          <p:nvPr/>
        </p:nvSpPr>
        <p:spPr>
          <a:xfrm>
            <a:off x="228600" y="3063240"/>
            <a:ext cx="2377080" cy="273960"/>
          </a:xfrm>
          <a:prstGeom prst="roundRect">
            <a:avLst>
              <a:gd name="adj" fmla="val 13333"/>
            </a:avLst>
          </a:prstGeom>
          <a:solidFill>
            <a:srgbClr val="58A6FF"/>
          </a:solidFill>
          <a:ln w="12700">
            <a:solidFill>
              <a:srgbClr val="58A6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5" name="Text 3"/>
          <p:cNvSpPr/>
          <p:nvPr/>
        </p:nvSpPr>
        <p:spPr>
          <a:xfrm>
            <a:off x="228600" y="3063240"/>
            <a:ext cx="2377080" cy="27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00" b="1" u="none" strike="noStrike">
                <a:solidFill>
                  <a:srgbClr val="0D1117"/>
                </a:solidFill>
                <a:effectLst/>
                <a:uFillTx/>
                <a:latin typeface="Calibri"/>
              </a:rPr>
              <a:t>NETWORK SECURITY ASSESSMENT</a:t>
            </a:r>
            <a:endParaRPr lang="en-US" sz="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6" name="Text 4"/>
          <p:cNvSpPr/>
          <p:nvPr/>
        </p:nvSpPr>
        <p:spPr>
          <a:xfrm>
            <a:off x="228600" y="3401640"/>
            <a:ext cx="5760360" cy="47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30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A</a:t>
            </a:r>
            <a:r>
              <a:rPr lang="en-US" sz="30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na</a:t>
            </a:r>
            <a:r>
              <a:rPr lang="en-US" sz="30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ly</a:t>
            </a:r>
            <a:r>
              <a:rPr lang="en-US" sz="30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si</a:t>
            </a:r>
            <a:r>
              <a:rPr lang="en-US" sz="30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ng</a:t>
            </a:r>
            <a:r>
              <a:rPr lang="en-US" sz="30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, </a:t>
            </a:r>
            <a:r>
              <a:rPr lang="en-US" sz="30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Et</a:t>
            </a:r>
            <a:r>
              <a:rPr lang="en-US" sz="30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hi</a:t>
            </a:r>
            <a:r>
              <a:rPr lang="en-US" sz="30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ca</a:t>
            </a:r>
            <a:r>
              <a:rPr lang="en-US" sz="30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lly </a:t>
            </a:r>
            <a:r>
              <a:rPr lang="en-US" sz="30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H</a:t>
            </a:r>
            <a:r>
              <a:rPr lang="en-US" sz="30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ac</a:t>
            </a:r>
            <a:r>
              <a:rPr lang="en-US" sz="30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ki</a:t>
            </a:r>
            <a:r>
              <a:rPr lang="en-US" sz="30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ng</a:t>
            </a:r>
            <a:endParaRPr lang="en-US" sz="3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7" name="Text 5"/>
          <p:cNvSpPr/>
          <p:nvPr/>
        </p:nvSpPr>
        <p:spPr>
          <a:xfrm>
            <a:off x="228600" y="3840480"/>
            <a:ext cx="57603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4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and Securing an </a:t>
            </a:r>
            <a:r>
              <a:rPr lang="en-US" sz="24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Enterprise Network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8" name="Shape 6"/>
          <p:cNvSpPr/>
          <p:nvPr/>
        </p:nvSpPr>
        <p:spPr>
          <a:xfrm>
            <a:off x="6309360" y="3017520"/>
            <a:ext cx="2651400" cy="191988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19" name="Text 7"/>
          <p:cNvSpPr/>
          <p:nvPr/>
        </p:nvSpPr>
        <p:spPr>
          <a:xfrm>
            <a:off x="6419160" y="3108960"/>
            <a:ext cx="2431800" cy="18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00" b="1" u="none" strike="noStrike">
                <a:solidFill>
                  <a:srgbClr val="F0B429"/>
                </a:solidFill>
                <a:effectLst/>
                <a:uFillTx/>
                <a:latin typeface="Calibri"/>
              </a:rPr>
              <a:t>STUDENT </a:t>
            </a:r>
            <a:r>
              <a:rPr lang="en-US" sz="800" b="1" u="none" strike="noStrike">
                <a:solidFill>
                  <a:srgbClr val="F0B429"/>
                </a:solidFill>
                <a:effectLst/>
                <a:uFillTx/>
                <a:latin typeface="Calibri"/>
              </a:rPr>
              <a:t>DETAILS</a:t>
            </a:r>
            <a:endParaRPr lang="en-US" sz="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0" name="Text 9"/>
          <p:cNvSpPr/>
          <p:nvPr/>
        </p:nvSpPr>
        <p:spPr>
          <a:xfrm>
            <a:off x="6437520" y="3364920"/>
            <a:ext cx="776880" cy="20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00" b="1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STUDENT</a:t>
            </a:r>
            <a:endParaRPr lang="en-US" sz="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1" name="Text 10"/>
          <p:cNvSpPr/>
          <p:nvPr/>
        </p:nvSpPr>
        <p:spPr>
          <a:xfrm>
            <a:off x="7269480" y="3364920"/>
            <a:ext cx="1581480" cy="20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David Lopez Rodriguez</a:t>
            </a:r>
            <a:endParaRPr lang="en-US" sz="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2" name="Text 11"/>
          <p:cNvSpPr/>
          <p:nvPr/>
        </p:nvSpPr>
        <p:spPr>
          <a:xfrm>
            <a:off x="6437520" y="3657600"/>
            <a:ext cx="776880" cy="20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00" b="1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ID</a:t>
            </a:r>
            <a:endParaRPr lang="en-US" sz="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3" name="Text 12"/>
          <p:cNvSpPr/>
          <p:nvPr/>
        </p:nvSpPr>
        <p:spPr>
          <a:xfrm>
            <a:off x="7269480" y="3657600"/>
            <a:ext cx="1581480" cy="20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2336542</a:t>
            </a:r>
            <a:endParaRPr lang="en-US" sz="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4" name="Text 13"/>
          <p:cNvSpPr/>
          <p:nvPr/>
        </p:nvSpPr>
        <p:spPr>
          <a:xfrm>
            <a:off x="6437520" y="3950280"/>
            <a:ext cx="776880" cy="20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00" b="1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MODULE</a:t>
            </a:r>
            <a:endParaRPr lang="en-US" sz="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5" name="Text 14"/>
          <p:cNvSpPr/>
          <p:nvPr/>
        </p:nvSpPr>
        <p:spPr>
          <a:xfrm>
            <a:off x="7269480" y="3950280"/>
            <a:ext cx="1581480" cy="20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ACCB6000</a:t>
            </a:r>
            <a:endParaRPr lang="en-US" sz="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6" name="Text 15"/>
          <p:cNvSpPr/>
          <p:nvPr/>
        </p:nvSpPr>
        <p:spPr>
          <a:xfrm>
            <a:off x="6437520" y="4242960"/>
            <a:ext cx="776880" cy="20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7" name="Text 17"/>
          <p:cNvSpPr/>
          <p:nvPr/>
        </p:nvSpPr>
        <p:spPr>
          <a:xfrm>
            <a:off x="6437520" y="4242960"/>
            <a:ext cx="776880" cy="20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00" b="1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INSTITUTION</a:t>
            </a:r>
            <a:endParaRPr lang="en-US" sz="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8" name="Text 18"/>
          <p:cNvSpPr/>
          <p:nvPr/>
        </p:nvSpPr>
        <p:spPr>
          <a:xfrm>
            <a:off x="7269480" y="4242960"/>
            <a:ext cx="1581480" cy="20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UWTSD London Campus</a:t>
            </a:r>
            <a:endParaRPr lang="en-US" sz="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9" name="Text 19"/>
          <p:cNvSpPr/>
          <p:nvPr/>
        </p:nvSpPr>
        <p:spPr>
          <a:xfrm>
            <a:off x="228600" y="4846320"/>
            <a:ext cx="1828440" cy="18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August 2026</a:t>
            </a:r>
            <a:endParaRPr lang="en-US" sz="9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Shape 0"/>
          <p:cNvSpPr/>
          <p:nvPr/>
        </p:nvSpPr>
        <p:spPr>
          <a:xfrm>
            <a:off x="0" y="0"/>
            <a:ext cx="9143640" cy="5143320"/>
          </a:xfrm>
          <a:prstGeom prst="rect">
            <a:avLst/>
          </a:prstGeom>
          <a:solidFill>
            <a:srgbClr val="0D1117"/>
          </a:solidFill>
          <a:ln w="12700">
            <a:solidFill>
              <a:srgbClr val="0D1117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pic>
        <p:nvPicPr>
          <p:cNvPr id="31" name="Image 0" descr="/mnt/user-data/uploads/cb30f651776269b5459f5c69c0fcf652cc024bdf.png"/>
          <p:cNvPicPr/>
          <p:nvPr/>
        </p:nvPicPr>
        <p:blipFill>
          <a:blip r:embed="rId1"/>
          <a:stretch/>
        </p:blipFill>
        <p:spPr>
          <a:xfrm>
            <a:off x="8549640" y="73080"/>
            <a:ext cx="456840" cy="4568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32" name="Shape 1"/>
          <p:cNvSpPr/>
          <p:nvPr/>
        </p:nvSpPr>
        <p:spPr>
          <a:xfrm>
            <a:off x="182880" y="91440"/>
            <a:ext cx="1005480" cy="292320"/>
          </a:xfrm>
          <a:prstGeom prst="roundRect">
            <a:avLst>
              <a:gd name="adj" fmla="val 12500"/>
            </a:avLst>
          </a:prstGeom>
          <a:solidFill>
            <a:srgbClr val="58A6FF"/>
          </a:solidFill>
          <a:ln w="12700">
            <a:solidFill>
              <a:srgbClr val="58A6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3" name="Text 2"/>
          <p:cNvSpPr/>
          <p:nvPr/>
        </p:nvSpPr>
        <p:spPr>
          <a:xfrm>
            <a:off x="182880" y="91440"/>
            <a:ext cx="1005480" cy="29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0D1117"/>
                </a:solidFill>
                <a:effectLst/>
                <a:uFillTx/>
                <a:latin typeface="Calibri"/>
              </a:rPr>
              <a:t>SLIDE 1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4" name="Text 3"/>
          <p:cNvSpPr/>
          <p:nvPr/>
        </p:nvSpPr>
        <p:spPr>
          <a:xfrm>
            <a:off x="1298520" y="64080"/>
            <a:ext cx="7131960" cy="36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7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Security OS Deployment — Kali Linux 2024</a:t>
            </a:r>
            <a:endParaRPr lang="en-US" sz="1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5" name="Text 4"/>
          <p:cNvSpPr/>
          <p:nvPr/>
        </p:nvSpPr>
        <p:spPr>
          <a:xfrm>
            <a:off x="182880" y="448200"/>
            <a:ext cx="8777880" cy="16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ACCB6000  Advanced Cybersecurity  |  David Lopez Rodriguez (2336542)  |  SOAC Inc. swansea.acca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6" name="Shape 5"/>
          <p:cNvSpPr/>
          <p:nvPr/>
        </p:nvSpPr>
        <p:spPr>
          <a:xfrm>
            <a:off x="100440" y="649080"/>
            <a:ext cx="4324680" cy="352908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pic>
        <p:nvPicPr>
          <p:cNvPr id="37" name="Image 1" descr="/mnt/user-data/uploads/del_kali_ipadress.png"/>
          <p:cNvPicPr/>
          <p:nvPr/>
        </p:nvPicPr>
        <p:blipFill>
          <a:blip r:embed="rId2"/>
          <a:stretch/>
        </p:blipFill>
        <p:spPr>
          <a:xfrm>
            <a:off x="137160" y="685800"/>
            <a:ext cx="4251600" cy="32457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38" name="Text 6"/>
          <p:cNvSpPr/>
          <p:nvPr/>
        </p:nvSpPr>
        <p:spPr>
          <a:xfrm>
            <a:off x="100440" y="3968640"/>
            <a:ext cx="4324680" cy="18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58A6FF"/>
                </a:solidFill>
                <a:effectLst/>
                <a:uFillTx/>
                <a:latin typeface="Calibri"/>
              </a:rPr>
              <a:t>Kali IP Configuration — eth0: 10.0.2.15 (NAT)  eth1: 192.168.1.50/24 (IntSwa)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9" name="Shape 7"/>
          <p:cNvSpPr/>
          <p:nvPr/>
        </p:nvSpPr>
        <p:spPr>
          <a:xfrm>
            <a:off x="4672440" y="649080"/>
            <a:ext cx="4324680" cy="352908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pic>
        <p:nvPicPr>
          <p:cNvPr id="40" name="Image 2" descr="/mnt/user-data/uploads/del_ping_kali.png"/>
          <p:cNvPicPr/>
          <p:nvPr/>
        </p:nvPicPr>
        <p:blipFill>
          <a:blip r:embed="rId3"/>
          <a:stretch/>
        </p:blipFill>
        <p:spPr>
          <a:xfrm>
            <a:off x="4709160" y="685800"/>
            <a:ext cx="4251600" cy="32457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41" name="Text 8"/>
          <p:cNvSpPr/>
          <p:nvPr/>
        </p:nvSpPr>
        <p:spPr>
          <a:xfrm>
            <a:off x="4672440" y="3968640"/>
            <a:ext cx="4324680" cy="18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58A6FF"/>
                </a:solidFill>
                <a:effectLst/>
                <a:uFillTx/>
                <a:latin typeface="Calibri"/>
              </a:rPr>
              <a:t>Kali Connectivity — S-DC1, L-CD, ClientL1 — 0% packet loss all hosts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2" name="Shape 9"/>
          <p:cNvSpPr/>
          <p:nvPr/>
        </p:nvSpPr>
        <p:spPr>
          <a:xfrm>
            <a:off x="64440" y="4572000"/>
            <a:ext cx="2907360" cy="47520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43" name="Text 10"/>
          <p:cNvSpPr/>
          <p:nvPr/>
        </p:nvSpPr>
        <p:spPr>
          <a:xfrm>
            <a:off x="64440" y="4572000"/>
            <a:ext cx="2770200" cy="16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00" b="1" u="none" strike="noStrike">
                <a:solidFill>
                  <a:srgbClr val="F0B429"/>
                </a:solidFill>
                <a:effectLst/>
                <a:uFillTx/>
                <a:latin typeface="Calibri"/>
              </a:rPr>
              <a:t>Platform</a:t>
            </a:r>
            <a:endParaRPr lang="en-US" sz="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4" name="Text 11"/>
          <p:cNvSpPr/>
          <p:nvPr/>
        </p:nvSpPr>
        <p:spPr>
          <a:xfrm>
            <a:off x="64440" y="4800600"/>
            <a:ext cx="2770200" cy="18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5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Kali Linux 2024</a:t>
            </a:r>
            <a:endParaRPr lang="en-US" sz="8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5" name="Shape 12"/>
          <p:cNvSpPr/>
          <p:nvPr/>
        </p:nvSpPr>
        <p:spPr>
          <a:xfrm>
            <a:off x="2998800" y="4554000"/>
            <a:ext cx="2907360" cy="47520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46" name="Text 13"/>
          <p:cNvSpPr/>
          <p:nvPr/>
        </p:nvSpPr>
        <p:spPr>
          <a:xfrm>
            <a:off x="3135960" y="4636440"/>
            <a:ext cx="2770200" cy="16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00" b="1" u="none" strike="noStrike">
                <a:solidFill>
                  <a:srgbClr val="F0B429"/>
                </a:solidFill>
                <a:effectLst/>
                <a:uFillTx/>
                <a:latin typeface="Calibri"/>
              </a:rPr>
              <a:t>eth0 (NAT)</a:t>
            </a:r>
            <a:endParaRPr lang="en-US" sz="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7" name="Text 14"/>
          <p:cNvSpPr/>
          <p:nvPr/>
        </p:nvSpPr>
        <p:spPr>
          <a:xfrm>
            <a:off x="3135960" y="4800600"/>
            <a:ext cx="2770200" cy="18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5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10.0.2.15 — Internet access</a:t>
            </a:r>
            <a:endParaRPr lang="en-US" sz="8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8" name="Shape 15"/>
          <p:cNvSpPr/>
          <p:nvPr/>
        </p:nvSpPr>
        <p:spPr>
          <a:xfrm>
            <a:off x="6008040" y="4554000"/>
            <a:ext cx="2907360" cy="47520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49" name="Text 16"/>
          <p:cNvSpPr/>
          <p:nvPr/>
        </p:nvSpPr>
        <p:spPr>
          <a:xfrm>
            <a:off x="6145200" y="4636440"/>
            <a:ext cx="2770200" cy="16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00" b="1" u="none" strike="noStrike">
                <a:solidFill>
                  <a:srgbClr val="F0B429"/>
                </a:solidFill>
                <a:effectLst/>
                <a:uFillTx/>
                <a:latin typeface="Calibri"/>
              </a:rPr>
              <a:t>eth1 (IntSwa)</a:t>
            </a:r>
            <a:endParaRPr lang="en-US" sz="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0" name="Text 17"/>
          <p:cNvSpPr/>
          <p:nvPr/>
        </p:nvSpPr>
        <p:spPr>
          <a:xfrm>
            <a:off x="6145200" y="4800600"/>
            <a:ext cx="2770200" cy="18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5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192.168.1.50/24 — Corporate network</a:t>
            </a:r>
            <a:endParaRPr lang="en-US" sz="8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Shape 0"/>
          <p:cNvSpPr/>
          <p:nvPr/>
        </p:nvSpPr>
        <p:spPr>
          <a:xfrm>
            <a:off x="0" y="0"/>
            <a:ext cx="9143640" cy="5143320"/>
          </a:xfrm>
          <a:prstGeom prst="rect">
            <a:avLst/>
          </a:prstGeom>
          <a:solidFill>
            <a:srgbClr val="0D1117"/>
          </a:solidFill>
          <a:ln w="12700">
            <a:solidFill>
              <a:srgbClr val="0D1117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pic>
        <p:nvPicPr>
          <p:cNvPr id="52" name="Image 0" descr="/mnt/user-data/uploads/cb30f651776269b5459f5c69c0fcf652cc024bdf.png"/>
          <p:cNvPicPr/>
          <p:nvPr/>
        </p:nvPicPr>
        <p:blipFill>
          <a:blip r:embed="rId1"/>
          <a:stretch/>
        </p:blipFill>
        <p:spPr>
          <a:xfrm>
            <a:off x="8549640" y="73080"/>
            <a:ext cx="456840" cy="4568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53" name="Shape 1"/>
          <p:cNvSpPr/>
          <p:nvPr/>
        </p:nvSpPr>
        <p:spPr>
          <a:xfrm>
            <a:off x="182880" y="91440"/>
            <a:ext cx="1005480" cy="292320"/>
          </a:xfrm>
          <a:prstGeom prst="roundRect">
            <a:avLst>
              <a:gd name="adj" fmla="val 12500"/>
            </a:avLst>
          </a:prstGeom>
          <a:solidFill>
            <a:srgbClr val="58A6FF"/>
          </a:solidFill>
          <a:ln w="12700">
            <a:solidFill>
              <a:srgbClr val="58A6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4" name="Text 2"/>
          <p:cNvSpPr/>
          <p:nvPr/>
        </p:nvSpPr>
        <p:spPr>
          <a:xfrm>
            <a:off x="182880" y="91440"/>
            <a:ext cx="1005480" cy="29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0D1117"/>
                </a:solidFill>
                <a:effectLst/>
                <a:uFillTx/>
                <a:latin typeface="Calibri"/>
              </a:rPr>
              <a:t>SLIDE 2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5" name="Text 3"/>
          <p:cNvSpPr/>
          <p:nvPr/>
        </p:nvSpPr>
        <p:spPr>
          <a:xfrm>
            <a:off x="1298520" y="64080"/>
            <a:ext cx="7131960" cy="36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7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Initial Connectivity — Swansea Network</a:t>
            </a:r>
            <a:endParaRPr lang="en-US" sz="1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6" name="Text 4"/>
          <p:cNvSpPr/>
          <p:nvPr/>
        </p:nvSpPr>
        <p:spPr>
          <a:xfrm>
            <a:off x="182880" y="448200"/>
            <a:ext cx="8777880" cy="16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ACCB6000  Advanced Cybersecurity  |  David Lopez Rodriguez (2336542)  |  SOAC Inc. swansea.acca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7" name="Shape 5"/>
          <p:cNvSpPr/>
          <p:nvPr/>
        </p:nvSpPr>
        <p:spPr>
          <a:xfrm>
            <a:off x="100440" y="649080"/>
            <a:ext cx="4324680" cy="352908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pic>
        <p:nvPicPr>
          <p:cNvPr id="58" name="Image 1" descr="/mnt/user-data/uploads/del_ip_LCD_1.png"/>
          <p:cNvPicPr/>
          <p:nvPr/>
        </p:nvPicPr>
        <p:blipFill>
          <a:blip r:embed="rId2"/>
          <a:stretch/>
        </p:blipFill>
        <p:spPr>
          <a:xfrm>
            <a:off x="137160" y="685800"/>
            <a:ext cx="4251600" cy="32457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59" name="Text 6"/>
          <p:cNvSpPr/>
          <p:nvPr/>
        </p:nvSpPr>
        <p:spPr>
          <a:xfrm>
            <a:off x="100440" y="3968640"/>
            <a:ext cx="4324680" cy="18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58A6FF"/>
                </a:solidFill>
                <a:effectLst/>
                <a:uFillTx/>
                <a:latin typeface="Calibri"/>
              </a:rPr>
              <a:t>S-DC1 — ipconfig /all — Host: S-DC  Domain: swansea.acca  IP: 192.168.1.1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60" name="Shape 7"/>
          <p:cNvSpPr/>
          <p:nvPr/>
        </p:nvSpPr>
        <p:spPr>
          <a:xfrm>
            <a:off x="4672440" y="649080"/>
            <a:ext cx="4324680" cy="352908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pic>
        <p:nvPicPr>
          <p:cNvPr id="61" name="Image 2" descr="/mnt/user-data/uploads/del_ping_S-DC1.png"/>
          <p:cNvPicPr/>
          <p:nvPr/>
        </p:nvPicPr>
        <p:blipFill>
          <a:blip r:embed="rId3"/>
          <a:stretch/>
        </p:blipFill>
        <p:spPr>
          <a:xfrm>
            <a:off x="4709160" y="685800"/>
            <a:ext cx="4251600" cy="32457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62" name="Text 8"/>
          <p:cNvSpPr/>
          <p:nvPr/>
        </p:nvSpPr>
        <p:spPr>
          <a:xfrm>
            <a:off x="4672440" y="3968640"/>
            <a:ext cx="4324680" cy="18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58A6FF"/>
                </a:solidFill>
                <a:effectLst/>
                <a:uFillTx/>
                <a:latin typeface="Calibri"/>
              </a:rPr>
              <a:t>S-DC1 Ping Tests — ClientS1 (192.168.1.10) and L-CD (192.168.2.1) — 0% loss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63" name="Shape 9"/>
          <p:cNvSpPr/>
          <p:nvPr/>
        </p:nvSpPr>
        <p:spPr>
          <a:xfrm>
            <a:off x="137160" y="4554000"/>
            <a:ext cx="2907360" cy="47520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64" name="Text 10"/>
          <p:cNvSpPr/>
          <p:nvPr/>
        </p:nvSpPr>
        <p:spPr>
          <a:xfrm>
            <a:off x="201600" y="4636440"/>
            <a:ext cx="2770200" cy="16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00" b="1" u="none" strike="noStrike">
                <a:solidFill>
                  <a:srgbClr val="F0B429"/>
                </a:solidFill>
                <a:effectLst/>
                <a:uFillTx/>
                <a:latin typeface="Calibri"/>
              </a:rPr>
              <a:t>S-DC1 Role</a:t>
            </a:r>
            <a:endParaRPr lang="en-US" sz="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65" name="Text 11"/>
          <p:cNvSpPr/>
          <p:nvPr/>
        </p:nvSpPr>
        <p:spPr>
          <a:xfrm>
            <a:off x="201600" y="4800600"/>
            <a:ext cx="2770200" cy="18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5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Domain Controller  DNS  DHCP  IIS  Kerberos</a:t>
            </a:r>
            <a:endParaRPr lang="en-US" sz="8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66" name="Shape 12"/>
          <p:cNvSpPr/>
          <p:nvPr/>
        </p:nvSpPr>
        <p:spPr>
          <a:xfrm>
            <a:off x="3136320" y="4544280"/>
            <a:ext cx="2907360" cy="47520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67" name="Text 13"/>
          <p:cNvSpPr/>
          <p:nvPr/>
        </p:nvSpPr>
        <p:spPr>
          <a:xfrm>
            <a:off x="3200400" y="4636440"/>
            <a:ext cx="2770200" cy="16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00" b="1" u="none" strike="noStrike">
                <a:solidFill>
                  <a:srgbClr val="F0B429"/>
                </a:solidFill>
                <a:effectLst/>
                <a:uFillTx/>
                <a:latin typeface="Calibri"/>
              </a:rPr>
              <a:t>Swansea Subnet</a:t>
            </a:r>
            <a:endParaRPr lang="en-US" sz="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68" name="Text 14"/>
          <p:cNvSpPr/>
          <p:nvPr/>
        </p:nvSpPr>
        <p:spPr>
          <a:xfrm>
            <a:off x="3200400" y="4800600"/>
            <a:ext cx="2770200" cy="18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5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192.168.1.0/24</a:t>
            </a:r>
            <a:endParaRPr lang="en-US" sz="8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69" name="Shape 15"/>
          <p:cNvSpPr/>
          <p:nvPr/>
        </p:nvSpPr>
        <p:spPr>
          <a:xfrm>
            <a:off x="6135480" y="4544280"/>
            <a:ext cx="2907360" cy="47520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70" name="Text 16"/>
          <p:cNvSpPr/>
          <p:nvPr/>
        </p:nvSpPr>
        <p:spPr>
          <a:xfrm>
            <a:off x="6172200" y="4572000"/>
            <a:ext cx="2770200" cy="16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00" b="1" u="none" strike="noStrike">
                <a:solidFill>
                  <a:srgbClr val="F0B429"/>
                </a:solidFill>
                <a:effectLst/>
                <a:uFillTx/>
                <a:latin typeface="Calibri"/>
              </a:rPr>
              <a:t>Domain</a:t>
            </a:r>
            <a:endParaRPr lang="en-US" sz="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71" name="Text 17"/>
          <p:cNvSpPr/>
          <p:nvPr/>
        </p:nvSpPr>
        <p:spPr>
          <a:xfrm>
            <a:off x="6172200" y="4736160"/>
            <a:ext cx="2770200" cy="18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5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swansea.acca (Active Directory)</a:t>
            </a:r>
            <a:endParaRPr lang="en-US" sz="8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hape 0"/>
          <p:cNvSpPr/>
          <p:nvPr/>
        </p:nvSpPr>
        <p:spPr>
          <a:xfrm>
            <a:off x="0" y="0"/>
            <a:ext cx="9143640" cy="5143320"/>
          </a:xfrm>
          <a:prstGeom prst="rect">
            <a:avLst/>
          </a:prstGeom>
          <a:solidFill>
            <a:srgbClr val="0D1117"/>
          </a:solidFill>
          <a:ln w="12700">
            <a:solidFill>
              <a:srgbClr val="0D1117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pic>
        <p:nvPicPr>
          <p:cNvPr id="73" name="Image 0" descr="/mnt/user-data/uploads/cb30f651776269b5459f5c69c0fcf652cc024bdf.png"/>
          <p:cNvPicPr/>
          <p:nvPr/>
        </p:nvPicPr>
        <p:blipFill>
          <a:blip r:embed="rId1"/>
          <a:stretch/>
        </p:blipFill>
        <p:spPr>
          <a:xfrm>
            <a:off x="8549640" y="73080"/>
            <a:ext cx="456840" cy="4568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74" name="Shape 1"/>
          <p:cNvSpPr/>
          <p:nvPr/>
        </p:nvSpPr>
        <p:spPr>
          <a:xfrm>
            <a:off x="182880" y="91440"/>
            <a:ext cx="1005480" cy="292320"/>
          </a:xfrm>
          <a:prstGeom prst="roundRect">
            <a:avLst>
              <a:gd name="adj" fmla="val 12500"/>
            </a:avLst>
          </a:prstGeom>
          <a:solidFill>
            <a:srgbClr val="58A6FF"/>
          </a:solidFill>
          <a:ln w="12700">
            <a:solidFill>
              <a:srgbClr val="58A6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75" name="Text 2"/>
          <p:cNvSpPr/>
          <p:nvPr/>
        </p:nvSpPr>
        <p:spPr>
          <a:xfrm>
            <a:off x="182880" y="91440"/>
            <a:ext cx="1005480" cy="29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0D1117"/>
                </a:solidFill>
                <a:effectLst/>
                <a:uFillTx/>
                <a:latin typeface="Calibri"/>
              </a:rPr>
              <a:t>SLIDE 3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76" name="Text 3"/>
          <p:cNvSpPr/>
          <p:nvPr/>
        </p:nvSpPr>
        <p:spPr>
          <a:xfrm>
            <a:off x="1298520" y="64080"/>
            <a:ext cx="7131960" cy="36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7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Initial Connectivity — London Network</a:t>
            </a:r>
            <a:endParaRPr lang="en-US" sz="1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77" name="Text 4"/>
          <p:cNvSpPr/>
          <p:nvPr/>
        </p:nvSpPr>
        <p:spPr>
          <a:xfrm>
            <a:off x="182880" y="448200"/>
            <a:ext cx="8777880" cy="16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ACCB6000  Advanced Cybersecurity  |  David Lopez Rodriguez (2336542)  |  SOAC Inc. swansea.acca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78" name="Shape 5"/>
          <p:cNvSpPr/>
          <p:nvPr/>
        </p:nvSpPr>
        <p:spPr>
          <a:xfrm>
            <a:off x="100440" y="649080"/>
            <a:ext cx="4324680" cy="352908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pic>
        <p:nvPicPr>
          <p:cNvPr id="79" name="Image 1" descr="/mnt/user-data/uploads/del_ipiconfig_L-CD.png"/>
          <p:cNvPicPr/>
          <p:nvPr/>
        </p:nvPicPr>
        <p:blipFill>
          <a:blip r:embed="rId2"/>
          <a:stretch/>
        </p:blipFill>
        <p:spPr>
          <a:xfrm>
            <a:off x="137160" y="685800"/>
            <a:ext cx="4251600" cy="32457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80" name="Text 6"/>
          <p:cNvSpPr/>
          <p:nvPr/>
        </p:nvSpPr>
        <p:spPr>
          <a:xfrm>
            <a:off x="100440" y="3968640"/>
            <a:ext cx="4324680" cy="18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58A6FF"/>
                </a:solidFill>
                <a:effectLst/>
                <a:uFillTx/>
                <a:latin typeface="Calibri"/>
              </a:rPr>
              <a:t>L-CD — ip address — VPN link: 20.0.0.2/30  London LAN: 192.168.2.1/24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81" name="Shape 7"/>
          <p:cNvSpPr/>
          <p:nvPr/>
        </p:nvSpPr>
        <p:spPr>
          <a:xfrm>
            <a:off x="4672440" y="649080"/>
            <a:ext cx="4324680" cy="352908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pic>
        <p:nvPicPr>
          <p:cNvPr id="82" name="Image 2" descr="/mnt/user-data/uploads/del_ping_L-CD.png"/>
          <p:cNvPicPr/>
          <p:nvPr/>
        </p:nvPicPr>
        <p:blipFill>
          <a:blip r:embed="rId3"/>
          <a:stretch/>
        </p:blipFill>
        <p:spPr>
          <a:xfrm>
            <a:off x="4709160" y="685800"/>
            <a:ext cx="4251600" cy="32457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83" name="Text 8"/>
          <p:cNvSpPr/>
          <p:nvPr/>
        </p:nvSpPr>
        <p:spPr>
          <a:xfrm>
            <a:off x="4672440" y="3968640"/>
            <a:ext cx="4324680" cy="18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58A6FF"/>
                </a:solidFill>
                <a:effectLst/>
                <a:uFillTx/>
                <a:latin typeface="Calibri"/>
              </a:rPr>
              <a:t>L-CD Ping Tests — S-DC1, ClientS1 and ClientL1 — 0% packet loss all hosts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84" name="Shape 9"/>
          <p:cNvSpPr/>
          <p:nvPr/>
        </p:nvSpPr>
        <p:spPr>
          <a:xfrm>
            <a:off x="137160" y="4554000"/>
            <a:ext cx="2907360" cy="47520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85" name="Text 10"/>
          <p:cNvSpPr/>
          <p:nvPr/>
        </p:nvSpPr>
        <p:spPr>
          <a:xfrm>
            <a:off x="201600" y="4407840"/>
            <a:ext cx="2770200" cy="16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00" b="1" u="none" strike="noStrike">
                <a:solidFill>
                  <a:srgbClr val="F0B429"/>
                </a:solidFill>
                <a:effectLst/>
                <a:uFillTx/>
                <a:latin typeface="Calibri"/>
              </a:rPr>
              <a:t>L-CD Role</a:t>
            </a:r>
            <a:endParaRPr lang="en-US" sz="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86" name="Text 11"/>
          <p:cNvSpPr/>
          <p:nvPr/>
        </p:nvSpPr>
        <p:spPr>
          <a:xfrm>
            <a:off x="228600" y="4800600"/>
            <a:ext cx="2770200" cy="18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5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Domain Member  DHCP Relay  VPN Router</a:t>
            </a:r>
            <a:endParaRPr lang="en-US" sz="8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87" name="Shape 12"/>
          <p:cNvSpPr/>
          <p:nvPr/>
        </p:nvSpPr>
        <p:spPr>
          <a:xfrm>
            <a:off x="3228120" y="4544280"/>
            <a:ext cx="2907360" cy="47520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88" name="Text 13"/>
          <p:cNvSpPr/>
          <p:nvPr/>
        </p:nvSpPr>
        <p:spPr>
          <a:xfrm>
            <a:off x="3227760" y="4618080"/>
            <a:ext cx="2770200" cy="16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00" b="1" u="none" strike="noStrike">
                <a:solidFill>
                  <a:srgbClr val="F0B429"/>
                </a:solidFill>
                <a:effectLst/>
                <a:uFillTx/>
                <a:latin typeface="Calibri"/>
              </a:rPr>
              <a:t>London Subnet</a:t>
            </a:r>
            <a:endParaRPr lang="en-US" sz="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89" name="Text 14"/>
          <p:cNvSpPr/>
          <p:nvPr/>
        </p:nvSpPr>
        <p:spPr>
          <a:xfrm>
            <a:off x="3227760" y="4800960"/>
            <a:ext cx="2770200" cy="18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5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192.168.2.0/24</a:t>
            </a:r>
            <a:endParaRPr lang="en-US" sz="8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90" name="Shape 15"/>
          <p:cNvSpPr/>
          <p:nvPr/>
        </p:nvSpPr>
        <p:spPr>
          <a:xfrm>
            <a:off x="6135480" y="4554000"/>
            <a:ext cx="2907360" cy="47520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91" name="Text 16"/>
          <p:cNvSpPr/>
          <p:nvPr/>
        </p:nvSpPr>
        <p:spPr>
          <a:xfrm>
            <a:off x="6145200" y="4544280"/>
            <a:ext cx="2770200" cy="16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00" b="1" u="none" strike="noStrike">
                <a:solidFill>
                  <a:srgbClr val="F0B429"/>
                </a:solidFill>
                <a:effectLst/>
                <a:uFillTx/>
                <a:latin typeface="Calibri"/>
              </a:rPr>
              <a:t>VPN Link</a:t>
            </a:r>
            <a:endParaRPr lang="en-US" sz="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92" name="Text 17"/>
          <p:cNvSpPr/>
          <p:nvPr/>
        </p:nvSpPr>
        <p:spPr>
          <a:xfrm>
            <a:off x="6172200" y="4708440"/>
            <a:ext cx="2770200" cy="18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5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20.0.0.0/30 — Site-to-site tunnel to Swansea</a:t>
            </a:r>
            <a:endParaRPr lang="en-US" sz="8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Shape 0"/>
          <p:cNvSpPr/>
          <p:nvPr/>
        </p:nvSpPr>
        <p:spPr>
          <a:xfrm>
            <a:off x="0" y="0"/>
            <a:ext cx="9143640" cy="5143320"/>
          </a:xfrm>
          <a:prstGeom prst="rect">
            <a:avLst/>
          </a:prstGeom>
          <a:solidFill>
            <a:srgbClr val="0D1117"/>
          </a:solidFill>
          <a:ln w="12700">
            <a:solidFill>
              <a:srgbClr val="0D1117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pic>
        <p:nvPicPr>
          <p:cNvPr id="94" name="Image 0" descr="/mnt/user-data/uploads/cb30f651776269b5459f5c69c0fcf652cc024bdf.png"/>
          <p:cNvPicPr/>
          <p:nvPr/>
        </p:nvPicPr>
        <p:blipFill>
          <a:blip r:embed="rId1"/>
          <a:stretch/>
        </p:blipFill>
        <p:spPr>
          <a:xfrm>
            <a:off x="8549640" y="73080"/>
            <a:ext cx="456840" cy="4568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95" name="Shape 1"/>
          <p:cNvSpPr/>
          <p:nvPr/>
        </p:nvSpPr>
        <p:spPr>
          <a:xfrm>
            <a:off x="182880" y="91440"/>
            <a:ext cx="1005480" cy="292320"/>
          </a:xfrm>
          <a:prstGeom prst="roundRect">
            <a:avLst>
              <a:gd name="adj" fmla="val 12500"/>
            </a:avLst>
          </a:prstGeom>
          <a:solidFill>
            <a:srgbClr val="58A6FF"/>
          </a:solidFill>
          <a:ln w="12700">
            <a:solidFill>
              <a:srgbClr val="58A6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96" name="Text 2"/>
          <p:cNvSpPr/>
          <p:nvPr/>
        </p:nvSpPr>
        <p:spPr>
          <a:xfrm>
            <a:off x="182880" y="91440"/>
            <a:ext cx="1005480" cy="29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0D1117"/>
                </a:solidFill>
                <a:effectLst/>
                <a:uFillTx/>
                <a:latin typeface="Calibri"/>
              </a:rPr>
              <a:t>SLIDE 4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97" name="Text 3"/>
          <p:cNvSpPr/>
          <p:nvPr/>
        </p:nvSpPr>
        <p:spPr>
          <a:xfrm>
            <a:off x="1298520" y="64080"/>
            <a:ext cx="7131960" cy="36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7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Information Gathering — Swansea Hosts (Nmap -sV)</a:t>
            </a:r>
            <a:endParaRPr lang="en-US" sz="1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98" name="Text 4"/>
          <p:cNvSpPr/>
          <p:nvPr/>
        </p:nvSpPr>
        <p:spPr>
          <a:xfrm>
            <a:off x="182880" y="448200"/>
            <a:ext cx="8777880" cy="16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ACCB6000  Advanced Cybersecurity  |  David Lopez Rodriguez (2336542)  |  SOAC Inc. swansea.acca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99" name="Shape 5"/>
          <p:cNvSpPr/>
          <p:nvPr/>
        </p:nvSpPr>
        <p:spPr>
          <a:xfrm>
            <a:off x="100440" y="631080"/>
            <a:ext cx="4416120" cy="439776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pic>
        <p:nvPicPr>
          <p:cNvPr id="100" name="Image 1" descr="/mnt/user-data/uploads/del_nmap_kali_dc1.png"/>
          <p:cNvPicPr/>
          <p:nvPr/>
        </p:nvPicPr>
        <p:blipFill>
          <a:blip r:embed="rId2"/>
          <a:stretch/>
        </p:blipFill>
        <p:spPr>
          <a:xfrm>
            <a:off x="137160" y="667440"/>
            <a:ext cx="4343040" cy="41144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01" name="Text 6"/>
          <p:cNvSpPr/>
          <p:nvPr/>
        </p:nvSpPr>
        <p:spPr>
          <a:xfrm>
            <a:off x="100440" y="4818960"/>
            <a:ext cx="4416120" cy="18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58A6FF"/>
                </a:solidFill>
                <a:effectLst/>
                <a:uFillTx/>
                <a:latin typeface="Calibri"/>
              </a:rPr>
              <a:t>S-DC1 (192.168.1.1) — 13 open ports: FTP 21, DNS 53, HTTP 80, Kerberos 88, LDAP 389, SMB 445, WinRM 5985...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02" name="Shape 7"/>
          <p:cNvSpPr/>
          <p:nvPr/>
        </p:nvSpPr>
        <p:spPr>
          <a:xfrm>
            <a:off x="4581000" y="631080"/>
            <a:ext cx="4416120" cy="439776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pic>
        <p:nvPicPr>
          <p:cNvPr id="103" name="Image 2" descr="/mnt/user-data/uploads/del_nmap_kali_clientS1.png"/>
          <p:cNvPicPr/>
          <p:nvPr/>
        </p:nvPicPr>
        <p:blipFill>
          <a:blip r:embed="rId3"/>
          <a:stretch/>
        </p:blipFill>
        <p:spPr>
          <a:xfrm>
            <a:off x="4617720" y="667440"/>
            <a:ext cx="4343040" cy="41144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04" name="Text 8"/>
          <p:cNvSpPr/>
          <p:nvPr/>
        </p:nvSpPr>
        <p:spPr>
          <a:xfrm>
            <a:off x="4581000" y="4818960"/>
            <a:ext cx="4416120" cy="18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58A6FF"/>
                </a:solidFill>
                <a:effectLst/>
                <a:uFillTx/>
                <a:latin typeface="Calibri"/>
              </a:rPr>
              <a:t>ClientS1 (192.168.1.10) — Ports 135 (MSRPC), 139 (NetBIOS), 445 (SMB)  OS: Windows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Shape 0"/>
          <p:cNvSpPr/>
          <p:nvPr/>
        </p:nvSpPr>
        <p:spPr>
          <a:xfrm>
            <a:off x="0" y="0"/>
            <a:ext cx="9143640" cy="5143320"/>
          </a:xfrm>
          <a:prstGeom prst="rect">
            <a:avLst/>
          </a:prstGeom>
          <a:solidFill>
            <a:srgbClr val="0D1117"/>
          </a:solidFill>
          <a:ln w="12700">
            <a:solidFill>
              <a:srgbClr val="0D1117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pic>
        <p:nvPicPr>
          <p:cNvPr id="106" name="Image 0" descr="/mnt/user-data/uploads/cb30f651776269b5459f5c69c0fcf652cc024bdf.png"/>
          <p:cNvPicPr/>
          <p:nvPr/>
        </p:nvPicPr>
        <p:blipFill>
          <a:blip r:embed="rId1"/>
          <a:stretch/>
        </p:blipFill>
        <p:spPr>
          <a:xfrm>
            <a:off x="8549640" y="73080"/>
            <a:ext cx="456840" cy="4568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07" name="Shape 1"/>
          <p:cNvSpPr/>
          <p:nvPr/>
        </p:nvSpPr>
        <p:spPr>
          <a:xfrm>
            <a:off x="182880" y="91440"/>
            <a:ext cx="1005480" cy="292320"/>
          </a:xfrm>
          <a:prstGeom prst="roundRect">
            <a:avLst>
              <a:gd name="adj" fmla="val 12500"/>
            </a:avLst>
          </a:prstGeom>
          <a:solidFill>
            <a:srgbClr val="58A6FF"/>
          </a:solidFill>
          <a:ln w="12700">
            <a:solidFill>
              <a:srgbClr val="58A6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08" name="Text 2"/>
          <p:cNvSpPr/>
          <p:nvPr/>
        </p:nvSpPr>
        <p:spPr>
          <a:xfrm>
            <a:off x="182880" y="91440"/>
            <a:ext cx="1005480" cy="29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0D1117"/>
                </a:solidFill>
                <a:effectLst/>
                <a:uFillTx/>
                <a:latin typeface="Calibri"/>
              </a:rPr>
              <a:t>SLIDE 5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09" name="Text 3"/>
          <p:cNvSpPr/>
          <p:nvPr/>
        </p:nvSpPr>
        <p:spPr>
          <a:xfrm>
            <a:off x="1298520" y="64080"/>
            <a:ext cx="7131960" cy="36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7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Information Gathering — London Hosts + Network Summary</a:t>
            </a:r>
            <a:endParaRPr lang="en-US" sz="1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10" name="Text 4"/>
          <p:cNvSpPr/>
          <p:nvPr/>
        </p:nvSpPr>
        <p:spPr>
          <a:xfrm>
            <a:off x="182880" y="448200"/>
            <a:ext cx="8777880" cy="16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ACCB6000  Advanced Cybersecurity  |  David Lopez Rodriguez (2336542)  |  SOAC Inc. swansea.acca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11" name="Shape 5"/>
          <p:cNvSpPr/>
          <p:nvPr/>
        </p:nvSpPr>
        <p:spPr>
          <a:xfrm>
            <a:off x="100440" y="631080"/>
            <a:ext cx="4416120" cy="243180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pic>
        <p:nvPicPr>
          <p:cNvPr id="112" name="Image 1" descr="/mnt/user-data/uploads/del_nmap_kali_sc1.png"/>
          <p:cNvPicPr/>
          <p:nvPr/>
        </p:nvPicPr>
        <p:blipFill>
          <a:blip r:embed="rId2"/>
          <a:stretch/>
        </p:blipFill>
        <p:spPr>
          <a:xfrm>
            <a:off x="137160" y="667440"/>
            <a:ext cx="4343040" cy="214848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13" name="Text 6"/>
          <p:cNvSpPr/>
          <p:nvPr/>
        </p:nvSpPr>
        <p:spPr>
          <a:xfrm>
            <a:off x="100440" y="2853000"/>
            <a:ext cx="4416120" cy="18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58A6FF"/>
                </a:solidFill>
                <a:effectLst/>
                <a:uFillTx/>
                <a:latin typeface="Calibri"/>
              </a:rPr>
              <a:t>L-CD (192.168.2.1) — Port 22: OpenSSH 10.0p2 Debian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14" name="Shape 7"/>
          <p:cNvSpPr/>
          <p:nvPr/>
        </p:nvSpPr>
        <p:spPr>
          <a:xfrm>
            <a:off x="4581000" y="631080"/>
            <a:ext cx="4416120" cy="243180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pic>
        <p:nvPicPr>
          <p:cNvPr id="115" name="Image 2" descr="/mnt/user-data/uploads/del_nmpa_kali_scclient1.png"/>
          <p:cNvPicPr/>
          <p:nvPr/>
        </p:nvPicPr>
        <p:blipFill>
          <a:blip r:embed="rId3"/>
          <a:stretch/>
        </p:blipFill>
        <p:spPr>
          <a:xfrm>
            <a:off x="4617720" y="667440"/>
            <a:ext cx="4343040" cy="214848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16" name="Text 8"/>
          <p:cNvSpPr/>
          <p:nvPr/>
        </p:nvSpPr>
        <p:spPr>
          <a:xfrm>
            <a:off x="4581000" y="2853000"/>
            <a:ext cx="4416120" cy="18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58A6FF"/>
                </a:solidFill>
                <a:effectLst/>
                <a:uFillTx/>
                <a:latin typeface="Calibri"/>
              </a:rPr>
              <a:t>ClientL1 (192.168.2.10) — All 1000 ports filtered (host-based firewall active)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17" name="Shape 9"/>
          <p:cNvSpPr/>
          <p:nvPr/>
        </p:nvSpPr>
        <p:spPr>
          <a:xfrm>
            <a:off x="137160" y="3062880"/>
            <a:ext cx="1279800" cy="182880"/>
          </a:xfrm>
          <a:prstGeom prst="rect">
            <a:avLst/>
          </a:prstGeom>
          <a:solidFill>
            <a:srgbClr val="58A6FF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18" name="Text 10"/>
          <p:cNvSpPr/>
          <p:nvPr/>
        </p:nvSpPr>
        <p:spPr>
          <a:xfrm>
            <a:off x="182880" y="2999160"/>
            <a:ext cx="1206720" cy="2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50" b="1" u="none" strike="noStrike">
                <a:solidFill>
                  <a:srgbClr val="0D1117"/>
                </a:solidFill>
                <a:effectLst/>
                <a:uFillTx/>
                <a:latin typeface="Calibri"/>
              </a:rPr>
              <a:t>Host</a:t>
            </a:r>
            <a:endParaRPr lang="en-US" sz="8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19" name="Shape 11"/>
          <p:cNvSpPr/>
          <p:nvPr/>
        </p:nvSpPr>
        <p:spPr>
          <a:xfrm>
            <a:off x="1417320" y="3062880"/>
            <a:ext cx="1645560" cy="182880"/>
          </a:xfrm>
          <a:prstGeom prst="rect">
            <a:avLst/>
          </a:prstGeom>
          <a:solidFill>
            <a:srgbClr val="58A6FF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20" name="Text 12"/>
          <p:cNvSpPr/>
          <p:nvPr/>
        </p:nvSpPr>
        <p:spPr>
          <a:xfrm>
            <a:off x="1463040" y="2999160"/>
            <a:ext cx="1572480" cy="2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50" b="1" u="none" strike="noStrike">
                <a:solidFill>
                  <a:srgbClr val="0D1117"/>
                </a:solidFill>
                <a:effectLst/>
                <a:uFillTx/>
                <a:latin typeface="Calibri"/>
              </a:rPr>
              <a:t>IP Address</a:t>
            </a:r>
            <a:endParaRPr lang="en-US" sz="8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21" name="Shape 13"/>
          <p:cNvSpPr/>
          <p:nvPr/>
        </p:nvSpPr>
        <p:spPr>
          <a:xfrm>
            <a:off x="3063240" y="3062880"/>
            <a:ext cx="2102760" cy="182880"/>
          </a:xfrm>
          <a:prstGeom prst="rect">
            <a:avLst/>
          </a:prstGeom>
          <a:solidFill>
            <a:srgbClr val="58A6FF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22" name="Text 14"/>
          <p:cNvSpPr/>
          <p:nvPr/>
        </p:nvSpPr>
        <p:spPr>
          <a:xfrm>
            <a:off x="3108960" y="2999160"/>
            <a:ext cx="2029680" cy="2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50" b="1" u="none" strike="noStrike">
                <a:solidFill>
                  <a:srgbClr val="0D1117"/>
                </a:solidFill>
                <a:effectLst/>
                <a:uFillTx/>
                <a:latin typeface="Calibri"/>
              </a:rPr>
              <a:t>OS</a:t>
            </a:r>
            <a:endParaRPr lang="en-US" sz="8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23" name="Shape 15"/>
          <p:cNvSpPr/>
          <p:nvPr/>
        </p:nvSpPr>
        <p:spPr>
          <a:xfrm>
            <a:off x="5166360" y="3062880"/>
            <a:ext cx="3840120" cy="182880"/>
          </a:xfrm>
          <a:prstGeom prst="rect">
            <a:avLst/>
          </a:prstGeom>
          <a:solidFill>
            <a:srgbClr val="58A6FF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24" name="Text 16"/>
          <p:cNvSpPr/>
          <p:nvPr/>
        </p:nvSpPr>
        <p:spPr>
          <a:xfrm>
            <a:off x="5212080" y="2999160"/>
            <a:ext cx="3767040" cy="2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50" b="1" u="none" strike="noStrike">
                <a:solidFill>
                  <a:srgbClr val="0D1117"/>
                </a:solidFill>
                <a:effectLst/>
                <a:uFillTx/>
                <a:latin typeface="Calibri"/>
              </a:rPr>
              <a:t>Services Identified</a:t>
            </a:r>
            <a:endParaRPr lang="en-US" sz="8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25" name="Shape 17"/>
          <p:cNvSpPr/>
          <p:nvPr/>
        </p:nvSpPr>
        <p:spPr>
          <a:xfrm>
            <a:off x="137160" y="3246120"/>
            <a:ext cx="1279800" cy="39276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126" name="Text 18"/>
          <p:cNvSpPr/>
          <p:nvPr/>
        </p:nvSpPr>
        <p:spPr>
          <a:xfrm>
            <a:off x="191880" y="3300840"/>
            <a:ext cx="1188360" cy="282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00" b="1" u="none" strike="noStrike">
                <a:solidFill>
                  <a:srgbClr val="F0B429"/>
                </a:solidFill>
                <a:effectLst/>
                <a:uFillTx/>
                <a:latin typeface="Calibri"/>
              </a:rPr>
              <a:t>S-DC1</a:t>
            </a:r>
            <a:endParaRPr lang="en-US" sz="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27" name="Shape 19"/>
          <p:cNvSpPr/>
          <p:nvPr/>
        </p:nvSpPr>
        <p:spPr>
          <a:xfrm>
            <a:off x="1417320" y="3246120"/>
            <a:ext cx="1645560" cy="39276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128" name="Text 20"/>
          <p:cNvSpPr/>
          <p:nvPr/>
        </p:nvSpPr>
        <p:spPr>
          <a:xfrm>
            <a:off x="1472040" y="3300840"/>
            <a:ext cx="1554120" cy="282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00" b="0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192.168.1.1</a:t>
            </a:r>
            <a:endParaRPr lang="en-US" sz="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29" name="Shape 21"/>
          <p:cNvSpPr/>
          <p:nvPr/>
        </p:nvSpPr>
        <p:spPr>
          <a:xfrm>
            <a:off x="3063240" y="3246120"/>
            <a:ext cx="2102760" cy="39276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130" name="Text 22"/>
          <p:cNvSpPr/>
          <p:nvPr/>
        </p:nvSpPr>
        <p:spPr>
          <a:xfrm>
            <a:off x="3117960" y="3300840"/>
            <a:ext cx="2011320" cy="282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00" b="0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Win Server 2022</a:t>
            </a:r>
            <a:endParaRPr lang="en-US" sz="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31" name="Shape 23"/>
          <p:cNvSpPr/>
          <p:nvPr/>
        </p:nvSpPr>
        <p:spPr>
          <a:xfrm>
            <a:off x="5166360" y="3246120"/>
            <a:ext cx="3840120" cy="39276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132" name="Text 24"/>
          <p:cNvSpPr/>
          <p:nvPr/>
        </p:nvSpPr>
        <p:spPr>
          <a:xfrm>
            <a:off x="5221080" y="3300840"/>
            <a:ext cx="3748680" cy="282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00" b="0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FTP, DNS, IIS, Kerberos, LDAP, SMB, WinRM</a:t>
            </a:r>
            <a:endParaRPr lang="en-US" sz="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33" name="Shape 25"/>
          <p:cNvSpPr/>
          <p:nvPr/>
        </p:nvSpPr>
        <p:spPr>
          <a:xfrm>
            <a:off x="137160" y="3657600"/>
            <a:ext cx="1279800" cy="392760"/>
          </a:xfrm>
          <a:prstGeom prst="rect">
            <a:avLst/>
          </a:prstGeom>
          <a:solidFill>
            <a:srgbClr val="21262D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134" name="Text 26"/>
          <p:cNvSpPr/>
          <p:nvPr/>
        </p:nvSpPr>
        <p:spPr>
          <a:xfrm>
            <a:off x="191880" y="3712320"/>
            <a:ext cx="1188360" cy="282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00" b="1" u="none" strike="noStrike">
                <a:solidFill>
                  <a:srgbClr val="F0B429"/>
                </a:solidFill>
                <a:effectLst/>
                <a:uFillTx/>
                <a:latin typeface="Calibri"/>
              </a:rPr>
              <a:t>ClientS1</a:t>
            </a:r>
            <a:endParaRPr lang="en-US" sz="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35" name="Shape 27"/>
          <p:cNvSpPr/>
          <p:nvPr/>
        </p:nvSpPr>
        <p:spPr>
          <a:xfrm>
            <a:off x="1417320" y="3657600"/>
            <a:ext cx="1645560" cy="392760"/>
          </a:xfrm>
          <a:prstGeom prst="rect">
            <a:avLst/>
          </a:prstGeom>
          <a:solidFill>
            <a:srgbClr val="21262D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136" name="Text 28"/>
          <p:cNvSpPr/>
          <p:nvPr/>
        </p:nvSpPr>
        <p:spPr>
          <a:xfrm>
            <a:off x="1472040" y="3712320"/>
            <a:ext cx="1554120" cy="282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00" b="0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192.168.1.10</a:t>
            </a:r>
            <a:endParaRPr lang="en-US" sz="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37" name="Shape 29"/>
          <p:cNvSpPr/>
          <p:nvPr/>
        </p:nvSpPr>
        <p:spPr>
          <a:xfrm>
            <a:off x="3063240" y="3657600"/>
            <a:ext cx="2102760" cy="392760"/>
          </a:xfrm>
          <a:prstGeom prst="rect">
            <a:avLst/>
          </a:prstGeom>
          <a:solidFill>
            <a:srgbClr val="21262D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138" name="Text 30"/>
          <p:cNvSpPr/>
          <p:nvPr/>
        </p:nvSpPr>
        <p:spPr>
          <a:xfrm>
            <a:off x="3117960" y="3712320"/>
            <a:ext cx="2011320" cy="282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00" b="0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Windows 10</a:t>
            </a:r>
            <a:endParaRPr lang="en-US" sz="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39" name="Shape 31"/>
          <p:cNvSpPr/>
          <p:nvPr/>
        </p:nvSpPr>
        <p:spPr>
          <a:xfrm>
            <a:off x="5166360" y="3657600"/>
            <a:ext cx="3840120" cy="392760"/>
          </a:xfrm>
          <a:prstGeom prst="rect">
            <a:avLst/>
          </a:prstGeom>
          <a:solidFill>
            <a:srgbClr val="21262D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140" name="Text 32"/>
          <p:cNvSpPr/>
          <p:nvPr/>
        </p:nvSpPr>
        <p:spPr>
          <a:xfrm>
            <a:off x="5221080" y="3712320"/>
            <a:ext cx="3748680" cy="282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00" b="0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MSRPC, NetBIOS, SMB</a:t>
            </a:r>
            <a:endParaRPr lang="en-US" sz="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41" name="Shape 33"/>
          <p:cNvSpPr/>
          <p:nvPr/>
        </p:nvSpPr>
        <p:spPr>
          <a:xfrm>
            <a:off x="137160" y="4069080"/>
            <a:ext cx="1279800" cy="39276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142" name="Text 34"/>
          <p:cNvSpPr/>
          <p:nvPr/>
        </p:nvSpPr>
        <p:spPr>
          <a:xfrm>
            <a:off x="191880" y="4123800"/>
            <a:ext cx="1188360" cy="282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00" b="1" u="none" strike="noStrike">
                <a:solidFill>
                  <a:srgbClr val="F0B429"/>
                </a:solidFill>
                <a:effectLst/>
                <a:uFillTx/>
                <a:latin typeface="Calibri"/>
              </a:rPr>
              <a:t>L-CD</a:t>
            </a:r>
            <a:endParaRPr lang="en-US" sz="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43" name="Shape 35"/>
          <p:cNvSpPr/>
          <p:nvPr/>
        </p:nvSpPr>
        <p:spPr>
          <a:xfrm>
            <a:off x="1417320" y="4069080"/>
            <a:ext cx="1645560" cy="39276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144" name="Text 36"/>
          <p:cNvSpPr/>
          <p:nvPr/>
        </p:nvSpPr>
        <p:spPr>
          <a:xfrm>
            <a:off x="1472040" y="4123800"/>
            <a:ext cx="1554120" cy="282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00" b="0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192.168.2</a:t>
            </a:r>
            <a:r>
              <a:rPr lang="en-US" sz="800" b="0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.1</a:t>
            </a:r>
            <a:endParaRPr lang="en-US" sz="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45" name="Shape 37"/>
          <p:cNvSpPr/>
          <p:nvPr/>
        </p:nvSpPr>
        <p:spPr>
          <a:xfrm>
            <a:off x="3063240" y="4069080"/>
            <a:ext cx="2102760" cy="39276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146" name="Text 38"/>
          <p:cNvSpPr/>
          <p:nvPr/>
        </p:nvSpPr>
        <p:spPr>
          <a:xfrm>
            <a:off x="3117960" y="4123800"/>
            <a:ext cx="2011320" cy="282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00" b="0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Debian Server 12</a:t>
            </a:r>
            <a:endParaRPr lang="en-US" sz="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47" name="Shape 39"/>
          <p:cNvSpPr/>
          <p:nvPr/>
        </p:nvSpPr>
        <p:spPr>
          <a:xfrm>
            <a:off x="5166360" y="4069080"/>
            <a:ext cx="3840120" cy="39276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148" name="Text 40"/>
          <p:cNvSpPr/>
          <p:nvPr/>
        </p:nvSpPr>
        <p:spPr>
          <a:xfrm>
            <a:off x="5221080" y="4123800"/>
            <a:ext cx="3748680" cy="282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00" b="0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OpenSSH 10.0p2</a:t>
            </a:r>
            <a:endParaRPr lang="en-US" sz="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49" name="Shape 41"/>
          <p:cNvSpPr/>
          <p:nvPr/>
        </p:nvSpPr>
        <p:spPr>
          <a:xfrm>
            <a:off x="137160" y="4480560"/>
            <a:ext cx="1279800" cy="392760"/>
          </a:xfrm>
          <a:prstGeom prst="rect">
            <a:avLst/>
          </a:prstGeom>
          <a:solidFill>
            <a:srgbClr val="21262D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150" name="Text 42"/>
          <p:cNvSpPr/>
          <p:nvPr/>
        </p:nvSpPr>
        <p:spPr>
          <a:xfrm>
            <a:off x="191880" y="4535280"/>
            <a:ext cx="1188360" cy="282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00" b="1" u="none" strike="noStrike">
                <a:solidFill>
                  <a:srgbClr val="F0B429"/>
                </a:solidFill>
                <a:effectLst/>
                <a:uFillTx/>
                <a:latin typeface="Calibri"/>
              </a:rPr>
              <a:t>ClientL1</a:t>
            </a:r>
            <a:endParaRPr lang="en-US" sz="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51" name="Shape 43"/>
          <p:cNvSpPr/>
          <p:nvPr/>
        </p:nvSpPr>
        <p:spPr>
          <a:xfrm>
            <a:off x="1417320" y="4480560"/>
            <a:ext cx="1645560" cy="392760"/>
          </a:xfrm>
          <a:prstGeom prst="rect">
            <a:avLst/>
          </a:prstGeom>
          <a:solidFill>
            <a:srgbClr val="21262D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152" name="Text 44"/>
          <p:cNvSpPr/>
          <p:nvPr/>
        </p:nvSpPr>
        <p:spPr>
          <a:xfrm>
            <a:off x="1472040" y="4535280"/>
            <a:ext cx="1554120" cy="282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00" b="0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192.168.2.10</a:t>
            </a:r>
            <a:endParaRPr lang="en-US" sz="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53" name="Shape 45"/>
          <p:cNvSpPr/>
          <p:nvPr/>
        </p:nvSpPr>
        <p:spPr>
          <a:xfrm>
            <a:off x="3063240" y="4480560"/>
            <a:ext cx="2102760" cy="392760"/>
          </a:xfrm>
          <a:prstGeom prst="rect">
            <a:avLst/>
          </a:prstGeom>
          <a:solidFill>
            <a:srgbClr val="21262D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154" name="Text 46"/>
          <p:cNvSpPr/>
          <p:nvPr/>
        </p:nvSpPr>
        <p:spPr>
          <a:xfrm>
            <a:off x="3117960" y="4535280"/>
            <a:ext cx="2011320" cy="282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00" b="0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Debian Client</a:t>
            </a:r>
            <a:endParaRPr lang="en-US" sz="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55" name="Shape 47"/>
          <p:cNvSpPr/>
          <p:nvPr/>
        </p:nvSpPr>
        <p:spPr>
          <a:xfrm>
            <a:off x="5166360" y="4480560"/>
            <a:ext cx="3840120" cy="392760"/>
          </a:xfrm>
          <a:prstGeom prst="rect">
            <a:avLst/>
          </a:prstGeom>
          <a:solidFill>
            <a:srgbClr val="21262D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156" name="Text 48"/>
          <p:cNvSpPr/>
          <p:nvPr/>
        </p:nvSpPr>
        <p:spPr>
          <a:xfrm>
            <a:off x="5221080" y="4535280"/>
            <a:ext cx="3748680" cy="282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00" b="0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All ports filtered (firewall)</a:t>
            </a:r>
            <a:endParaRPr lang="en-US" sz="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Shape 0"/>
          <p:cNvSpPr/>
          <p:nvPr/>
        </p:nvSpPr>
        <p:spPr>
          <a:xfrm>
            <a:off x="0" y="0"/>
            <a:ext cx="9143640" cy="5143320"/>
          </a:xfrm>
          <a:prstGeom prst="rect">
            <a:avLst/>
          </a:prstGeom>
          <a:solidFill>
            <a:srgbClr val="0D1117"/>
          </a:solidFill>
          <a:ln w="12700">
            <a:solidFill>
              <a:srgbClr val="0D1117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pic>
        <p:nvPicPr>
          <p:cNvPr id="158" name="Image 0" descr="/mnt/user-data/uploads/cb30f651776269b5459f5c69c0fcf652cc024bdf.png"/>
          <p:cNvPicPr/>
          <p:nvPr/>
        </p:nvPicPr>
        <p:blipFill>
          <a:blip r:embed="rId1"/>
          <a:stretch/>
        </p:blipFill>
        <p:spPr>
          <a:xfrm>
            <a:off x="8549640" y="73080"/>
            <a:ext cx="456840" cy="4568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59" name="Shape 1"/>
          <p:cNvSpPr/>
          <p:nvPr/>
        </p:nvSpPr>
        <p:spPr>
          <a:xfrm>
            <a:off x="182880" y="91440"/>
            <a:ext cx="1005480" cy="292320"/>
          </a:xfrm>
          <a:prstGeom prst="roundRect">
            <a:avLst>
              <a:gd name="adj" fmla="val 12500"/>
            </a:avLst>
          </a:prstGeom>
          <a:solidFill>
            <a:srgbClr val="58A6FF"/>
          </a:solidFill>
          <a:ln w="12700">
            <a:solidFill>
              <a:srgbClr val="58A6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60" name="Text 2"/>
          <p:cNvSpPr/>
          <p:nvPr/>
        </p:nvSpPr>
        <p:spPr>
          <a:xfrm>
            <a:off x="182880" y="91440"/>
            <a:ext cx="1005480" cy="29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0D1117"/>
                </a:solidFill>
                <a:effectLst/>
                <a:uFillTx/>
                <a:latin typeface="Calibri"/>
              </a:rPr>
              <a:t>SLIDE 6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61" name="Text 3"/>
          <p:cNvSpPr/>
          <p:nvPr/>
        </p:nvSpPr>
        <p:spPr>
          <a:xfrm>
            <a:off x="1298520" y="64080"/>
            <a:ext cx="7131960" cy="36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7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Automated Vulnerability Assessment — Nessus Essentials Plus</a:t>
            </a:r>
            <a:endParaRPr lang="en-US" sz="1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62" name="Text 4"/>
          <p:cNvSpPr/>
          <p:nvPr/>
        </p:nvSpPr>
        <p:spPr>
          <a:xfrm>
            <a:off x="182880" y="448200"/>
            <a:ext cx="8777880" cy="16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ACCB6000  Advanced Cybersecurity  |  David Lopez Rodriguez (2336542)  |  SOAC Inc. swansea.acca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63" name="Shape 5"/>
          <p:cNvSpPr/>
          <p:nvPr/>
        </p:nvSpPr>
        <p:spPr>
          <a:xfrm>
            <a:off x="100440" y="631080"/>
            <a:ext cx="4416120" cy="275184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pic>
        <p:nvPicPr>
          <p:cNvPr id="164" name="Image 1" descr="/mnt/user-data/uploads/vul_no_credentials.png"/>
          <p:cNvPicPr/>
          <p:nvPr/>
        </p:nvPicPr>
        <p:blipFill>
          <a:blip r:embed="rId2"/>
          <a:stretch/>
        </p:blipFill>
        <p:spPr>
          <a:xfrm>
            <a:off x="137160" y="667440"/>
            <a:ext cx="4343040" cy="246852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65" name="Text 6"/>
          <p:cNvSpPr/>
          <p:nvPr/>
        </p:nvSpPr>
        <p:spPr>
          <a:xfrm>
            <a:off x="100440" y="3173040"/>
            <a:ext cx="4416120" cy="18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58A6FF"/>
                </a:solidFill>
                <a:effectLst/>
                <a:uFillTx/>
                <a:latin typeface="Calibri"/>
              </a:rPr>
              <a:t>Phase 1: Unauthenticated Scan (black-box) — 43 vulnerabilities — Auth: Fail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66" name="Shape 7"/>
          <p:cNvSpPr/>
          <p:nvPr/>
        </p:nvSpPr>
        <p:spPr>
          <a:xfrm>
            <a:off x="4581000" y="631080"/>
            <a:ext cx="4416120" cy="275184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pic>
        <p:nvPicPr>
          <p:cNvPr id="167" name="Image 2" descr="/mnt/user-data/uploads/vul_crentials.png"/>
          <p:cNvPicPr/>
          <p:nvPr/>
        </p:nvPicPr>
        <p:blipFill>
          <a:blip r:embed="rId3"/>
          <a:stretch/>
        </p:blipFill>
        <p:spPr>
          <a:xfrm>
            <a:off x="4617720" y="667440"/>
            <a:ext cx="4343040" cy="246852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68" name="Text 8"/>
          <p:cNvSpPr/>
          <p:nvPr/>
        </p:nvSpPr>
        <p:spPr>
          <a:xfrm>
            <a:off x="4581000" y="3173040"/>
            <a:ext cx="4416120" cy="18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58A6FF"/>
                </a:solidFill>
                <a:effectLst/>
                <a:uFillTx/>
                <a:latin typeface="Calibri"/>
              </a:rPr>
              <a:t>Phase 2: Authenticated Scan (white-box) — 75 vulnerabilities — Auth: Pass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69" name="Text 10"/>
          <p:cNvSpPr/>
          <p:nvPr/>
        </p:nvSpPr>
        <p:spPr>
          <a:xfrm>
            <a:off x="246960" y="3383280"/>
            <a:ext cx="4123440" cy="23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70" name="Text 13"/>
          <p:cNvSpPr/>
          <p:nvPr/>
        </p:nvSpPr>
        <p:spPr>
          <a:xfrm>
            <a:off x="246960" y="4096440"/>
            <a:ext cx="749520" cy="18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71" name="Text 26"/>
          <p:cNvSpPr/>
          <p:nvPr/>
        </p:nvSpPr>
        <p:spPr>
          <a:xfrm>
            <a:off x="246960" y="4407480"/>
            <a:ext cx="4123440" cy="27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Tool: Nessus Essentials  |  Scanner: Local  |  Policy: Basic Network Scan  |  CVSS v3.0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72" name="Text 27"/>
          <p:cNvSpPr/>
          <p:nvPr/>
        </p:nvSpPr>
        <p:spPr>
          <a:xfrm>
            <a:off x="246960" y="4617720"/>
            <a:ext cx="4123440" cy="20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Methodology: NIST CSF 2.0 [1]  +  CVSS v3.1 [5]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73" name="Text 31"/>
          <p:cNvSpPr/>
          <p:nvPr/>
        </p:nvSpPr>
        <p:spPr>
          <a:xfrm>
            <a:off x="4773240" y="3703320"/>
            <a:ext cx="749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74" name="Text 32"/>
          <p:cNvSpPr/>
          <p:nvPr/>
        </p:nvSpPr>
        <p:spPr>
          <a:xfrm>
            <a:off x="4773240" y="4096440"/>
            <a:ext cx="749520" cy="18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75" name="Text 46"/>
          <p:cNvSpPr/>
          <p:nvPr/>
        </p:nvSpPr>
        <p:spPr>
          <a:xfrm>
            <a:off x="4773240" y="4617720"/>
            <a:ext cx="4123440" cy="20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Shape 0"/>
          <p:cNvSpPr/>
          <p:nvPr/>
        </p:nvSpPr>
        <p:spPr>
          <a:xfrm>
            <a:off x="0" y="0"/>
            <a:ext cx="9143640" cy="5143320"/>
          </a:xfrm>
          <a:prstGeom prst="rect">
            <a:avLst/>
          </a:prstGeom>
          <a:solidFill>
            <a:srgbClr val="0D1117"/>
          </a:solidFill>
          <a:ln w="12700">
            <a:solidFill>
              <a:srgbClr val="0D1117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pic>
        <p:nvPicPr>
          <p:cNvPr id="177" name="Image 0" descr="/mnt/user-data/uploads/cb30f651776269b5459f5c69c0fcf652cc024bdf.png"/>
          <p:cNvPicPr/>
          <p:nvPr/>
        </p:nvPicPr>
        <p:blipFill>
          <a:blip r:embed="rId1"/>
          <a:stretch/>
        </p:blipFill>
        <p:spPr>
          <a:xfrm>
            <a:off x="8549640" y="73080"/>
            <a:ext cx="456840" cy="4568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78" name="Shape 1"/>
          <p:cNvSpPr/>
          <p:nvPr/>
        </p:nvSpPr>
        <p:spPr>
          <a:xfrm>
            <a:off x="182880" y="91440"/>
            <a:ext cx="1005480" cy="292320"/>
          </a:xfrm>
          <a:prstGeom prst="roundRect">
            <a:avLst>
              <a:gd name="adj" fmla="val 12500"/>
            </a:avLst>
          </a:prstGeom>
          <a:solidFill>
            <a:srgbClr val="58A6FF"/>
          </a:solidFill>
          <a:ln w="12700">
            <a:solidFill>
              <a:srgbClr val="58A6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79" name="Text 2"/>
          <p:cNvSpPr/>
          <p:nvPr/>
        </p:nvSpPr>
        <p:spPr>
          <a:xfrm>
            <a:off x="182880" y="91440"/>
            <a:ext cx="1005480" cy="29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0D1117"/>
                </a:solidFill>
                <a:effectLst/>
                <a:uFillTx/>
                <a:latin typeface="Calibri"/>
              </a:rPr>
              <a:t>SLIDE 7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80" name="Text 3"/>
          <p:cNvSpPr/>
          <p:nvPr/>
        </p:nvSpPr>
        <p:spPr>
          <a:xfrm>
            <a:off x="1298520" y="64080"/>
            <a:ext cx="7131960" cy="36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7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Vulnerability Assessment — Critical &amp; High Severity</a:t>
            </a:r>
            <a:endParaRPr lang="en-US" sz="1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81" name="Text 4"/>
          <p:cNvSpPr/>
          <p:nvPr/>
        </p:nvSpPr>
        <p:spPr>
          <a:xfrm>
            <a:off x="182880" y="448200"/>
            <a:ext cx="8777880" cy="16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ACCB6000  Advanced Cybersecurity  |  David Lopez Rodriguez (2336542)  |  SOAC Inc. swansea.acca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82" name="Shape 5"/>
          <p:cNvSpPr/>
          <p:nvPr/>
        </p:nvSpPr>
        <p:spPr>
          <a:xfrm>
            <a:off x="137160" y="667440"/>
            <a:ext cx="4434480" cy="193824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183" name="Shape 6"/>
          <p:cNvSpPr/>
          <p:nvPr/>
        </p:nvSpPr>
        <p:spPr>
          <a:xfrm>
            <a:off x="137160" y="667440"/>
            <a:ext cx="63720" cy="1938240"/>
          </a:xfrm>
          <a:prstGeom prst="rect">
            <a:avLst/>
          </a:prstGeom>
          <a:solidFill>
            <a:srgbClr val="FF3333"/>
          </a:solidFill>
          <a:ln w="12700">
            <a:solidFill>
              <a:srgbClr val="FF3333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184" name="Shape 7"/>
          <p:cNvSpPr/>
          <p:nvPr/>
        </p:nvSpPr>
        <p:spPr>
          <a:xfrm>
            <a:off x="255960" y="758880"/>
            <a:ext cx="749520" cy="200880"/>
          </a:xfrm>
          <a:prstGeom prst="roundRect">
            <a:avLst>
              <a:gd name="adj" fmla="val 13636"/>
            </a:avLst>
          </a:prstGeom>
          <a:solidFill>
            <a:srgbClr val="FF3333"/>
          </a:solidFill>
          <a:ln w="12700">
            <a:solidFill>
              <a:srgbClr val="FF3333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185" name="Text 8"/>
          <p:cNvSpPr/>
          <p:nvPr/>
        </p:nvSpPr>
        <p:spPr>
          <a:xfrm>
            <a:off x="255960" y="758880"/>
            <a:ext cx="749520" cy="20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650" b="1" u="none" strike="noStrike">
                <a:solidFill>
                  <a:srgbClr val="0D1117"/>
                </a:solidFill>
                <a:effectLst/>
                <a:uFillTx/>
                <a:latin typeface="Calibri"/>
              </a:rPr>
              <a:t>CRITICAL</a:t>
            </a:r>
            <a:endParaRPr lang="en-US" sz="6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86" name="Text 9"/>
          <p:cNvSpPr/>
          <p:nvPr/>
        </p:nvSpPr>
        <p:spPr>
          <a:xfrm>
            <a:off x="1051560" y="749880"/>
            <a:ext cx="731160" cy="19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CVSS 9.8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87" name="Text 10"/>
          <p:cNvSpPr/>
          <p:nvPr/>
        </p:nvSpPr>
        <p:spPr>
          <a:xfrm>
            <a:off x="1828800" y="749880"/>
            <a:ext cx="1096920" cy="19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F0B429"/>
                </a:solidFill>
                <a:effectLst/>
                <a:uFillTx/>
                <a:latin typeface="Calibri"/>
              </a:rPr>
              <a:t>S-DC1 (192.168.1.1)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88" name="Text 11"/>
          <p:cNvSpPr/>
          <p:nvPr/>
        </p:nvSpPr>
        <p:spPr>
          <a:xfrm>
            <a:off x="2971800" y="749880"/>
            <a:ext cx="1398600" cy="19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0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CVE-2025-55248</a:t>
            </a:r>
            <a:endParaRPr lang="en-US" sz="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89" name="Text 12"/>
          <p:cNvSpPr/>
          <p:nvPr/>
        </p:nvSpPr>
        <p:spPr>
          <a:xfrm>
            <a:off x="255960" y="996840"/>
            <a:ext cx="4105440" cy="255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.NET Framework Missing Security Update (October 2025)</a:t>
            </a:r>
            <a:endParaRPr lang="en-US" sz="1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90" name="Text 13"/>
          <p:cNvSpPr/>
          <p:nvPr/>
        </p:nvSpPr>
        <p:spPr>
          <a:xfrm>
            <a:off x="255960" y="1289160"/>
            <a:ext cx="4105440" cy="1261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S-DC1 is missing KB5066139. system.web.dll found at v4.8.4770.0 (patched: 4.8.4797.0). Enables remote information disclosure (CVE-2025-55248). Detected via authenticated scan. CISA Known Exploited list.</a:t>
            </a:r>
            <a:endParaRPr lang="en-US" sz="8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91" name="Shape 14"/>
          <p:cNvSpPr/>
          <p:nvPr/>
        </p:nvSpPr>
        <p:spPr>
          <a:xfrm>
            <a:off x="4626720" y="631080"/>
            <a:ext cx="4416120" cy="201132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pic>
        <p:nvPicPr>
          <p:cNvPr id="192" name="Image 1" descr="/mnt/user-data/uploads/nessu_vul_1.png"/>
          <p:cNvPicPr/>
          <p:nvPr/>
        </p:nvPicPr>
        <p:blipFill>
          <a:blip r:embed="rId2"/>
          <a:stretch/>
        </p:blipFill>
        <p:spPr>
          <a:xfrm>
            <a:off x="4663440" y="667440"/>
            <a:ext cx="4343040" cy="19382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93" name="Shape 15"/>
          <p:cNvSpPr/>
          <p:nvPr/>
        </p:nvSpPr>
        <p:spPr>
          <a:xfrm>
            <a:off x="137160" y="2697480"/>
            <a:ext cx="4434480" cy="193824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194" name="Shape 16"/>
          <p:cNvSpPr/>
          <p:nvPr/>
        </p:nvSpPr>
        <p:spPr>
          <a:xfrm>
            <a:off x="137160" y="2697480"/>
            <a:ext cx="63720" cy="1938240"/>
          </a:xfrm>
          <a:prstGeom prst="rect">
            <a:avLst/>
          </a:prstGeom>
          <a:solidFill>
            <a:srgbClr val="FF6B35"/>
          </a:solidFill>
          <a:ln w="12700">
            <a:solidFill>
              <a:srgbClr val="FF6B35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195" name="Shape 17"/>
          <p:cNvSpPr/>
          <p:nvPr/>
        </p:nvSpPr>
        <p:spPr>
          <a:xfrm>
            <a:off x="255960" y="2788920"/>
            <a:ext cx="749520" cy="200880"/>
          </a:xfrm>
          <a:prstGeom prst="roundRect">
            <a:avLst>
              <a:gd name="adj" fmla="val 13636"/>
            </a:avLst>
          </a:prstGeom>
          <a:solidFill>
            <a:srgbClr val="FF6B35"/>
          </a:solidFill>
          <a:ln w="12700">
            <a:solidFill>
              <a:srgbClr val="FF6B35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196" name="Text 18"/>
          <p:cNvSpPr/>
          <p:nvPr/>
        </p:nvSpPr>
        <p:spPr>
          <a:xfrm>
            <a:off x="255960" y="2788920"/>
            <a:ext cx="749520" cy="20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650" b="1" u="none" strike="noStrike">
                <a:solidFill>
                  <a:srgbClr val="0D1117"/>
                </a:solidFill>
                <a:effectLst/>
                <a:uFillTx/>
                <a:latin typeface="Calibri"/>
              </a:rPr>
              <a:t>HIGH</a:t>
            </a:r>
            <a:endParaRPr lang="en-US" sz="6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97" name="Text 19"/>
          <p:cNvSpPr/>
          <p:nvPr/>
        </p:nvSpPr>
        <p:spPr>
          <a:xfrm>
            <a:off x="1051560" y="2779920"/>
            <a:ext cx="731160" cy="19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CVSS 7.5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98" name="Text 20"/>
          <p:cNvSpPr/>
          <p:nvPr/>
        </p:nvSpPr>
        <p:spPr>
          <a:xfrm>
            <a:off x="1828800" y="2779920"/>
            <a:ext cx="1096920" cy="19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F0B429"/>
                </a:solidFill>
                <a:effectLst/>
                <a:uFillTx/>
                <a:latin typeface="Calibri"/>
              </a:rPr>
              <a:t>S-DC1 (192.168.1.1)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99" name="Text 21"/>
          <p:cNvSpPr/>
          <p:nvPr/>
        </p:nvSpPr>
        <p:spPr>
          <a:xfrm>
            <a:off x="2971800" y="2779920"/>
            <a:ext cx="1398600" cy="19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0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CVE-2016-2183</a:t>
            </a:r>
            <a:endParaRPr lang="en-US" sz="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00" name="Text 22"/>
          <p:cNvSpPr/>
          <p:nvPr/>
        </p:nvSpPr>
        <p:spPr>
          <a:xfrm>
            <a:off x="255960" y="3026520"/>
            <a:ext cx="4105440" cy="255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SSL Medium Strength Cipher Suites Supported (SWEET32)</a:t>
            </a:r>
            <a:endParaRPr lang="en-US" sz="1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01" name="Text 23"/>
          <p:cNvSpPr/>
          <p:nvPr/>
        </p:nvSpPr>
        <p:spPr>
          <a:xfrm>
            <a:off x="255960" y="3319200"/>
            <a:ext cx="4105440" cy="1261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IIS accepts 3DES ciphers (DES-CBC3-SHA, grade C) across TLS 1.0/1.1/1.2. SWEET32 birthday collision allows partial HTTPS plaintext recovery. Nmap confirmed with explicit warning: "64-bit block cipher 3DES vulnerable to SWEET32 attack".</a:t>
            </a:r>
            <a:endParaRPr lang="en-US" sz="8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02" name="Shape 24"/>
          <p:cNvSpPr/>
          <p:nvPr/>
        </p:nvSpPr>
        <p:spPr>
          <a:xfrm>
            <a:off x="4626720" y="2660760"/>
            <a:ext cx="4416120" cy="201132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pic>
        <p:nvPicPr>
          <p:cNvPr id="203" name="Image 2" descr="/mnt/user-data/uploads/nessus_vul_2.png"/>
          <p:cNvPicPr/>
          <p:nvPr/>
        </p:nvPicPr>
        <p:blipFill>
          <a:blip r:embed="rId3"/>
          <a:stretch/>
        </p:blipFill>
        <p:spPr>
          <a:xfrm>
            <a:off x="4663440" y="2697480"/>
            <a:ext cx="4343040" cy="1938240"/>
          </a:xfrm>
          <a:prstGeom prst="rect">
            <a:avLst/>
          </a:prstGeom>
          <a:noFill/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Shape 0"/>
          <p:cNvSpPr/>
          <p:nvPr/>
        </p:nvSpPr>
        <p:spPr>
          <a:xfrm>
            <a:off x="0" y="0"/>
            <a:ext cx="9143640" cy="5143320"/>
          </a:xfrm>
          <a:prstGeom prst="rect">
            <a:avLst/>
          </a:prstGeom>
          <a:solidFill>
            <a:srgbClr val="0D1117"/>
          </a:solidFill>
          <a:ln w="12700">
            <a:solidFill>
              <a:srgbClr val="0D1117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pic>
        <p:nvPicPr>
          <p:cNvPr id="205" name="Image 0" descr="/mnt/user-data/uploads/cb30f651776269b5459f5c69c0fcf652cc024bdf.png"/>
          <p:cNvPicPr/>
          <p:nvPr/>
        </p:nvPicPr>
        <p:blipFill>
          <a:blip r:embed="rId1"/>
          <a:stretch/>
        </p:blipFill>
        <p:spPr>
          <a:xfrm>
            <a:off x="8549640" y="73080"/>
            <a:ext cx="456840" cy="4568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206" name="Shape 1"/>
          <p:cNvSpPr/>
          <p:nvPr/>
        </p:nvSpPr>
        <p:spPr>
          <a:xfrm>
            <a:off x="182880" y="91440"/>
            <a:ext cx="1005480" cy="292320"/>
          </a:xfrm>
          <a:prstGeom prst="roundRect">
            <a:avLst>
              <a:gd name="adj" fmla="val 12500"/>
            </a:avLst>
          </a:prstGeom>
          <a:solidFill>
            <a:srgbClr val="58A6FF"/>
          </a:solidFill>
          <a:ln w="12700">
            <a:solidFill>
              <a:srgbClr val="58A6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07" name="Text 2"/>
          <p:cNvSpPr/>
          <p:nvPr/>
        </p:nvSpPr>
        <p:spPr>
          <a:xfrm>
            <a:off x="182880" y="91440"/>
            <a:ext cx="1005480" cy="29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0D1117"/>
                </a:solidFill>
                <a:effectLst/>
                <a:uFillTx/>
                <a:latin typeface="Calibri"/>
              </a:rPr>
              <a:t>SLIDE 8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08" name="Text 3"/>
          <p:cNvSpPr/>
          <p:nvPr/>
        </p:nvSpPr>
        <p:spPr>
          <a:xfrm>
            <a:off x="1298520" y="64080"/>
            <a:ext cx="7131960" cy="36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7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Vulnerability Assessment — Medium Severity</a:t>
            </a:r>
            <a:endParaRPr lang="en-US" sz="1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09" name="Text 4"/>
          <p:cNvSpPr/>
          <p:nvPr/>
        </p:nvSpPr>
        <p:spPr>
          <a:xfrm>
            <a:off x="182880" y="448200"/>
            <a:ext cx="8777880" cy="16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ACCB6000  Advanced Cybersecurity  |  David Lopez Rodriguez (2336542)  |  SOAC Inc. </a:t>
            </a:r>
            <a:r>
              <a:rPr lang="en-US" sz="7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swansea.acca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10" name="Shape 5"/>
          <p:cNvSpPr/>
          <p:nvPr/>
        </p:nvSpPr>
        <p:spPr>
          <a:xfrm>
            <a:off x="137160" y="667440"/>
            <a:ext cx="4434480" cy="193824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211" name="Shape 6"/>
          <p:cNvSpPr/>
          <p:nvPr/>
        </p:nvSpPr>
        <p:spPr>
          <a:xfrm>
            <a:off x="137160" y="667440"/>
            <a:ext cx="63720" cy="1938240"/>
          </a:xfrm>
          <a:prstGeom prst="rect">
            <a:avLst/>
          </a:prstGeom>
          <a:solidFill>
            <a:srgbClr val="F78166"/>
          </a:solidFill>
          <a:ln w="12700">
            <a:solidFill>
              <a:srgbClr val="F78166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12" name="Shape 7"/>
          <p:cNvSpPr/>
          <p:nvPr/>
        </p:nvSpPr>
        <p:spPr>
          <a:xfrm>
            <a:off x="255960" y="758880"/>
            <a:ext cx="749520" cy="200880"/>
          </a:xfrm>
          <a:prstGeom prst="roundRect">
            <a:avLst>
              <a:gd name="adj" fmla="val 13636"/>
            </a:avLst>
          </a:prstGeom>
          <a:solidFill>
            <a:srgbClr val="F78166"/>
          </a:solidFill>
          <a:ln w="12700">
            <a:solidFill>
              <a:srgbClr val="F78166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13" name="Text 8"/>
          <p:cNvSpPr/>
          <p:nvPr/>
        </p:nvSpPr>
        <p:spPr>
          <a:xfrm>
            <a:off x="255960" y="758880"/>
            <a:ext cx="749520" cy="20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650" b="1" u="none" strike="noStrike">
                <a:solidFill>
                  <a:srgbClr val="0D1117"/>
                </a:solidFill>
                <a:effectLst/>
                <a:uFillTx/>
                <a:latin typeface="Calibri"/>
              </a:rPr>
              <a:t>MEDIUM</a:t>
            </a:r>
            <a:endParaRPr lang="en-US" sz="6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14" name="Text 9"/>
          <p:cNvSpPr/>
          <p:nvPr/>
        </p:nvSpPr>
        <p:spPr>
          <a:xfrm>
            <a:off x="1051560" y="749880"/>
            <a:ext cx="731160" cy="19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CVSS 6.5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15" name="Text 10"/>
          <p:cNvSpPr/>
          <p:nvPr/>
        </p:nvSpPr>
        <p:spPr>
          <a:xfrm>
            <a:off x="1828800" y="749880"/>
            <a:ext cx="1096920" cy="19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F0B429"/>
                </a:solidFill>
                <a:effectLst/>
                <a:uFillTx/>
                <a:latin typeface="Calibri"/>
              </a:rPr>
              <a:t>S-DC1 (192.168.1.1)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16" name="Text 11"/>
          <p:cNvSpPr/>
          <p:nvPr/>
        </p:nvSpPr>
        <p:spPr>
          <a:xfrm>
            <a:off x="2971800" y="749880"/>
            <a:ext cx="1398600" cy="19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0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CVE-1999-0511</a:t>
            </a:r>
            <a:endParaRPr lang="en-US" sz="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17" name="Text 12"/>
          <p:cNvSpPr/>
          <p:nvPr/>
        </p:nvSpPr>
        <p:spPr>
          <a:xfrm>
            <a:off x="255960" y="996840"/>
            <a:ext cx="4105440" cy="255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IP Forwarding Enabled</a:t>
            </a:r>
            <a:endParaRPr lang="en-US" sz="1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18" name="Text 13"/>
          <p:cNvSpPr/>
          <p:nvPr/>
        </p:nvSpPr>
        <p:spPr>
          <a:xfrm>
            <a:off x="255960" y="1289160"/>
            <a:ext cx="4105440" cy="1261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S-DC1 routes packets between its interfaces, behaving as a router. An attacker can use it as a pivot to reach the London subnet (192.168.2.0/24), bypassing firewall segmentation. Confirmed via traceroute: S-DC1 appears as hop 1 when reaching London.</a:t>
            </a:r>
            <a:endParaRPr lang="en-US" sz="8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19" name="Shape 14"/>
          <p:cNvSpPr/>
          <p:nvPr/>
        </p:nvSpPr>
        <p:spPr>
          <a:xfrm>
            <a:off x="4626720" y="631080"/>
            <a:ext cx="4416120" cy="201132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pic>
        <p:nvPicPr>
          <p:cNvPr id="220" name="Image 1" descr="/mnt/user-data/uploads/nessus_vul_3.png"/>
          <p:cNvPicPr/>
          <p:nvPr/>
        </p:nvPicPr>
        <p:blipFill>
          <a:blip r:embed="rId2"/>
          <a:stretch/>
        </p:blipFill>
        <p:spPr>
          <a:xfrm>
            <a:off x="4663440" y="667440"/>
            <a:ext cx="4343040" cy="19382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221" name="Shape 15"/>
          <p:cNvSpPr/>
          <p:nvPr/>
        </p:nvSpPr>
        <p:spPr>
          <a:xfrm>
            <a:off x="137160" y="2697480"/>
            <a:ext cx="4434480" cy="193824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222" name="Shape 16"/>
          <p:cNvSpPr/>
          <p:nvPr/>
        </p:nvSpPr>
        <p:spPr>
          <a:xfrm>
            <a:off x="137160" y="2697480"/>
            <a:ext cx="63720" cy="1938240"/>
          </a:xfrm>
          <a:prstGeom prst="rect">
            <a:avLst/>
          </a:prstGeom>
          <a:solidFill>
            <a:srgbClr val="F78166"/>
          </a:solidFill>
          <a:ln w="12700">
            <a:solidFill>
              <a:srgbClr val="F78166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23" name="Shape 17"/>
          <p:cNvSpPr/>
          <p:nvPr/>
        </p:nvSpPr>
        <p:spPr>
          <a:xfrm>
            <a:off x="255960" y="2788920"/>
            <a:ext cx="749520" cy="200880"/>
          </a:xfrm>
          <a:prstGeom prst="roundRect">
            <a:avLst>
              <a:gd name="adj" fmla="val 13636"/>
            </a:avLst>
          </a:prstGeom>
          <a:solidFill>
            <a:srgbClr val="F78166"/>
          </a:solidFill>
          <a:ln w="12700">
            <a:solidFill>
              <a:srgbClr val="F78166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24" name="Text 18"/>
          <p:cNvSpPr/>
          <p:nvPr/>
        </p:nvSpPr>
        <p:spPr>
          <a:xfrm>
            <a:off x="255960" y="2788920"/>
            <a:ext cx="749520" cy="20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650" b="1" u="none" strike="noStrike">
                <a:solidFill>
                  <a:srgbClr val="0D1117"/>
                </a:solidFill>
                <a:effectLst/>
                <a:uFillTx/>
                <a:latin typeface="Calibri"/>
              </a:rPr>
              <a:t>MEDIUM</a:t>
            </a:r>
            <a:endParaRPr lang="en-US" sz="6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25" name="Text 19"/>
          <p:cNvSpPr/>
          <p:nvPr/>
        </p:nvSpPr>
        <p:spPr>
          <a:xfrm>
            <a:off x="1051560" y="2779920"/>
            <a:ext cx="731160" cy="19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CVSS 5.3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26" name="Text 20"/>
          <p:cNvSpPr/>
          <p:nvPr/>
        </p:nvSpPr>
        <p:spPr>
          <a:xfrm>
            <a:off x="1828800" y="2779920"/>
            <a:ext cx="1096920" cy="19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F0B429"/>
                </a:solidFill>
                <a:effectLst/>
                <a:uFillTx/>
                <a:latin typeface="Calibri"/>
              </a:rPr>
              <a:t>ClientS1 (192.168.1.10)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27" name="Text 21"/>
          <p:cNvSpPr/>
          <p:nvPr/>
        </p:nvSpPr>
        <p:spPr>
          <a:xfrm>
            <a:off x="2971800" y="2779920"/>
            <a:ext cx="1398600" cy="19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endParaRPr lang="en-US" sz="7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</p:txBody>
      </p:sp>
      <p:sp>
        <p:nvSpPr>
          <p:cNvPr id="228" name="Text 22"/>
          <p:cNvSpPr/>
          <p:nvPr/>
        </p:nvSpPr>
        <p:spPr>
          <a:xfrm>
            <a:off x="255960" y="3026520"/>
            <a:ext cx="4105440" cy="255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SMB Signing Not Required</a:t>
            </a:r>
            <a:endParaRPr lang="en-US" sz="1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29" name="Text 23"/>
          <p:cNvSpPr/>
          <p:nvPr/>
        </p:nvSpPr>
        <p:spPr>
          <a:xfrm>
            <a:off x="255960" y="3319200"/>
            <a:ext cx="4105440" cy="1261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SMB signing is optional on ClientS1 (port 445, SMB 3.1.1). Allows Man-in-the-Middle and NTLM Relay attacks. Nmap confirmed: "Message signing enabled but not required". MITIGATED: GPO on S-DC1 now enforces signing — scan shows "enabled and required".</a:t>
            </a:r>
            <a:endParaRPr lang="en-US" sz="8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30" name="Shape 24"/>
          <p:cNvSpPr/>
          <p:nvPr/>
        </p:nvSpPr>
        <p:spPr>
          <a:xfrm>
            <a:off x="4626720" y="2660760"/>
            <a:ext cx="4416120" cy="201132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pic>
        <p:nvPicPr>
          <p:cNvPr id="231" name="Image 2" descr="/mnt/user-data/uploads/nessus_vul_4.png"/>
          <p:cNvPicPr/>
          <p:nvPr/>
        </p:nvPicPr>
        <p:blipFill>
          <a:blip r:embed="rId3"/>
          <a:stretch/>
        </p:blipFill>
        <p:spPr>
          <a:xfrm>
            <a:off x="4663440" y="2697480"/>
            <a:ext cx="4343040" cy="1938240"/>
          </a:xfrm>
          <a:prstGeom prst="rect">
            <a:avLst/>
          </a:prstGeom>
          <a:noFill/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Shape 0"/>
          <p:cNvSpPr/>
          <p:nvPr/>
        </p:nvSpPr>
        <p:spPr>
          <a:xfrm>
            <a:off x="0" y="0"/>
            <a:ext cx="9143640" cy="5143320"/>
          </a:xfrm>
          <a:prstGeom prst="rect">
            <a:avLst/>
          </a:prstGeom>
          <a:solidFill>
            <a:srgbClr val="0D1117"/>
          </a:solidFill>
          <a:ln w="12700">
            <a:solidFill>
              <a:srgbClr val="0D1117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pic>
        <p:nvPicPr>
          <p:cNvPr id="233" name="Image 0" descr="/mnt/user-data/uploads/cb30f651776269b5459f5c69c0fcf652cc024bdf.png"/>
          <p:cNvPicPr/>
          <p:nvPr/>
        </p:nvPicPr>
        <p:blipFill>
          <a:blip r:embed="rId1"/>
          <a:stretch/>
        </p:blipFill>
        <p:spPr>
          <a:xfrm>
            <a:off x="8549640" y="73080"/>
            <a:ext cx="456840" cy="4568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234" name="Shape 1"/>
          <p:cNvSpPr/>
          <p:nvPr/>
        </p:nvSpPr>
        <p:spPr>
          <a:xfrm>
            <a:off x="182880" y="91440"/>
            <a:ext cx="1005480" cy="292320"/>
          </a:xfrm>
          <a:prstGeom prst="roundRect">
            <a:avLst>
              <a:gd name="adj" fmla="val 12500"/>
            </a:avLst>
          </a:prstGeom>
          <a:solidFill>
            <a:srgbClr val="58A6FF"/>
          </a:solidFill>
          <a:ln w="12700">
            <a:solidFill>
              <a:srgbClr val="58A6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35" name="Text 2"/>
          <p:cNvSpPr/>
          <p:nvPr/>
        </p:nvSpPr>
        <p:spPr>
          <a:xfrm>
            <a:off x="182880" y="91440"/>
            <a:ext cx="1005480" cy="29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0D1117"/>
                </a:solidFill>
                <a:effectLst/>
                <a:uFillTx/>
                <a:latin typeface="Calibri"/>
              </a:rPr>
              <a:t>SLIDE 9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36" name="Text 3"/>
          <p:cNvSpPr/>
          <p:nvPr/>
        </p:nvSpPr>
        <p:spPr>
          <a:xfrm>
            <a:off x="1298520" y="64080"/>
            <a:ext cx="7131960" cy="36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7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Vulnerability Assessment — Low Severity</a:t>
            </a:r>
            <a:endParaRPr lang="en-US" sz="1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37" name="Text 4"/>
          <p:cNvSpPr/>
          <p:nvPr/>
        </p:nvSpPr>
        <p:spPr>
          <a:xfrm>
            <a:off x="182880" y="448200"/>
            <a:ext cx="8777880" cy="16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ACCB6000  Advanced Cybersecurity  |  David Lopez Rodriguez (2336542)  |  </a:t>
            </a:r>
            <a:r>
              <a:rPr lang="en-US" sz="7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SOAC Inc. swansea.acca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38" name="Shape 5"/>
          <p:cNvSpPr/>
          <p:nvPr/>
        </p:nvSpPr>
        <p:spPr>
          <a:xfrm>
            <a:off x="137160" y="667440"/>
            <a:ext cx="4434480" cy="193824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239" name="Shape 6"/>
          <p:cNvSpPr/>
          <p:nvPr/>
        </p:nvSpPr>
        <p:spPr>
          <a:xfrm>
            <a:off x="137160" y="667440"/>
            <a:ext cx="63720" cy="1938240"/>
          </a:xfrm>
          <a:prstGeom prst="rect">
            <a:avLst/>
          </a:prstGeom>
          <a:solidFill>
            <a:srgbClr val="E3B341"/>
          </a:solidFill>
          <a:ln w="12700">
            <a:solidFill>
              <a:srgbClr val="E3B341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40" name="Shape 7"/>
          <p:cNvSpPr/>
          <p:nvPr/>
        </p:nvSpPr>
        <p:spPr>
          <a:xfrm>
            <a:off x="255960" y="758880"/>
            <a:ext cx="749520" cy="200880"/>
          </a:xfrm>
          <a:prstGeom prst="roundRect">
            <a:avLst>
              <a:gd name="adj" fmla="val 13636"/>
            </a:avLst>
          </a:prstGeom>
          <a:solidFill>
            <a:srgbClr val="E3B341"/>
          </a:solidFill>
          <a:ln w="12700">
            <a:solidFill>
              <a:srgbClr val="E3B341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41" name="Text 8"/>
          <p:cNvSpPr/>
          <p:nvPr/>
        </p:nvSpPr>
        <p:spPr>
          <a:xfrm>
            <a:off x="255960" y="758880"/>
            <a:ext cx="749520" cy="20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650" b="1" u="none" strike="noStrike">
                <a:solidFill>
                  <a:srgbClr val="0D1117"/>
                </a:solidFill>
                <a:effectLst/>
                <a:uFillTx/>
                <a:latin typeface="Calibri"/>
              </a:rPr>
              <a:t>LOW</a:t>
            </a:r>
            <a:endParaRPr lang="en-US" sz="6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42" name="Text 9"/>
          <p:cNvSpPr/>
          <p:nvPr/>
        </p:nvSpPr>
        <p:spPr>
          <a:xfrm>
            <a:off x="1051560" y="749880"/>
            <a:ext cx="731160" cy="19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CVSS 3.3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43" name="Text 10"/>
          <p:cNvSpPr/>
          <p:nvPr/>
        </p:nvSpPr>
        <p:spPr>
          <a:xfrm>
            <a:off x="1828800" y="749880"/>
            <a:ext cx="1096920" cy="19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F0B429"/>
                </a:solidFill>
                <a:effectLst/>
                <a:uFillTx/>
                <a:latin typeface="Calibri"/>
              </a:rPr>
              <a:t>S-DC1 (192.168.1.1)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44" name="Text 11"/>
          <p:cNvSpPr/>
          <p:nvPr/>
        </p:nvSpPr>
        <p:spPr>
          <a:xfrm>
            <a:off x="2971800" y="749880"/>
            <a:ext cx="1398600" cy="19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endParaRPr lang="en-US" sz="7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</p:txBody>
      </p:sp>
      <p:sp>
        <p:nvSpPr>
          <p:cNvPr id="245" name="Text 12"/>
          <p:cNvSpPr/>
          <p:nvPr/>
        </p:nvSpPr>
        <p:spPr>
          <a:xfrm>
            <a:off x="255960" y="996840"/>
            <a:ext cx="4105440" cy="255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DHCP Server Detection</a:t>
            </a:r>
            <a:endParaRPr lang="en-US" sz="1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46" name="Text 13"/>
          <p:cNvSpPr/>
          <p:nvPr/>
        </p:nvSpPr>
        <p:spPr>
          <a:xfrm>
            <a:off x="255960" y="1289160"/>
            <a:ext cx="4105440" cy="1261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DHCP server discloses network topology to any unauthenticated host via broadcast: subnet mask (255.255.255.0), server identifier (192.168.1.1), IP offered (192.168.1.50). No credentials required. Nmap broadcast-dhcp-discover confirmed the disclosure.</a:t>
            </a:r>
            <a:endParaRPr lang="en-US" sz="8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47" name="Shape 14"/>
          <p:cNvSpPr/>
          <p:nvPr/>
        </p:nvSpPr>
        <p:spPr>
          <a:xfrm>
            <a:off x="4626720" y="631080"/>
            <a:ext cx="4416120" cy="201132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pic>
        <p:nvPicPr>
          <p:cNvPr id="248" name="Image 1" descr="/mnt/user-data/uploads/nessus_vul_5.png"/>
          <p:cNvPicPr/>
          <p:nvPr/>
        </p:nvPicPr>
        <p:blipFill>
          <a:blip r:embed="rId2"/>
          <a:stretch/>
        </p:blipFill>
        <p:spPr>
          <a:xfrm>
            <a:off x="4663440" y="667440"/>
            <a:ext cx="4343040" cy="19382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249" name="Shape 15"/>
          <p:cNvSpPr/>
          <p:nvPr/>
        </p:nvSpPr>
        <p:spPr>
          <a:xfrm>
            <a:off x="137160" y="2697480"/>
            <a:ext cx="4434480" cy="193824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250" name="Shape 16"/>
          <p:cNvSpPr/>
          <p:nvPr/>
        </p:nvSpPr>
        <p:spPr>
          <a:xfrm>
            <a:off x="137160" y="2697480"/>
            <a:ext cx="63720" cy="1938240"/>
          </a:xfrm>
          <a:prstGeom prst="rect">
            <a:avLst/>
          </a:prstGeom>
          <a:solidFill>
            <a:srgbClr val="E3B341"/>
          </a:solidFill>
          <a:ln w="12700">
            <a:solidFill>
              <a:srgbClr val="E3B341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51" name="Shape 17"/>
          <p:cNvSpPr/>
          <p:nvPr/>
        </p:nvSpPr>
        <p:spPr>
          <a:xfrm>
            <a:off x="255960" y="2788920"/>
            <a:ext cx="749520" cy="200880"/>
          </a:xfrm>
          <a:prstGeom prst="roundRect">
            <a:avLst>
              <a:gd name="adj" fmla="val 13636"/>
            </a:avLst>
          </a:prstGeom>
          <a:solidFill>
            <a:srgbClr val="E3B341"/>
          </a:solidFill>
          <a:ln w="12700">
            <a:solidFill>
              <a:srgbClr val="E3B341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52" name="Text 18"/>
          <p:cNvSpPr/>
          <p:nvPr/>
        </p:nvSpPr>
        <p:spPr>
          <a:xfrm>
            <a:off x="255960" y="2788920"/>
            <a:ext cx="749520" cy="20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650" b="1" u="none" strike="noStrike">
                <a:solidFill>
                  <a:srgbClr val="0D1117"/>
                </a:solidFill>
                <a:effectLst/>
                <a:uFillTx/>
                <a:latin typeface="Calibri"/>
              </a:rPr>
              <a:t>LOW</a:t>
            </a:r>
            <a:endParaRPr lang="en-US" sz="6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53" name="Text 19"/>
          <p:cNvSpPr/>
          <p:nvPr/>
        </p:nvSpPr>
        <p:spPr>
          <a:xfrm>
            <a:off x="1051560" y="2779920"/>
            <a:ext cx="731160" cy="19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CVSS 2.1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54" name="Text 20"/>
          <p:cNvSpPr/>
          <p:nvPr/>
        </p:nvSpPr>
        <p:spPr>
          <a:xfrm>
            <a:off x="1828800" y="2779920"/>
            <a:ext cx="1096920" cy="19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F0B429"/>
                </a:solidFill>
                <a:effectLst/>
                <a:uFillTx/>
                <a:latin typeface="Calibri"/>
              </a:rPr>
              <a:t>S-DC1 (192.168.1.1)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55" name="Text 21"/>
          <p:cNvSpPr/>
          <p:nvPr/>
        </p:nvSpPr>
        <p:spPr>
          <a:xfrm>
            <a:off x="2971800" y="2779920"/>
            <a:ext cx="1398600" cy="19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0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CVE-1999-0524</a:t>
            </a:r>
            <a:endParaRPr lang="en-US" sz="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56" name="Text 22"/>
          <p:cNvSpPr/>
          <p:nvPr/>
        </p:nvSpPr>
        <p:spPr>
          <a:xfrm>
            <a:off x="255960" y="3026520"/>
            <a:ext cx="4105440" cy="255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ICMP Timestamp Request Remote Date Disclosure</a:t>
            </a:r>
            <a:endParaRPr lang="en-US" sz="1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57" name="Text 23"/>
          <p:cNvSpPr/>
          <p:nvPr/>
        </p:nvSpPr>
        <p:spPr>
          <a:xfrm>
            <a:off x="255960" y="3319200"/>
            <a:ext cx="4105440" cy="1261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S-DC1 responds to ICMP Type 13 (Timestamp Requests), disclosing system clock. Elevated risk on a DC: Kerberos enforces 5-min clock skew. Verified with hping3 --icmp-ts (nmap icmp-timestamp script not available in this version). MITIGATED: Firewall rules block ICMP type 13/14.</a:t>
            </a:r>
            <a:endParaRPr lang="en-US" sz="8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58" name="Shape 24"/>
          <p:cNvSpPr/>
          <p:nvPr/>
        </p:nvSpPr>
        <p:spPr>
          <a:xfrm>
            <a:off x="4626720" y="2660760"/>
            <a:ext cx="4416120" cy="201132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pic>
        <p:nvPicPr>
          <p:cNvPr id="259" name="Image 2" descr="/mnt/user-data/uploads/nessus_vul_6.png"/>
          <p:cNvPicPr/>
          <p:nvPr/>
        </p:nvPicPr>
        <p:blipFill>
          <a:blip r:embed="rId3"/>
          <a:stretch/>
        </p:blipFill>
        <p:spPr>
          <a:xfrm>
            <a:off x="4663440" y="2697480"/>
            <a:ext cx="4343040" cy="1938240"/>
          </a:xfrm>
          <a:prstGeom prst="rect">
            <a:avLst/>
          </a:prstGeom>
          <a:noFill/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Shape 0"/>
          <p:cNvSpPr/>
          <p:nvPr/>
        </p:nvSpPr>
        <p:spPr>
          <a:xfrm>
            <a:off x="0" y="0"/>
            <a:ext cx="9143640" cy="5143320"/>
          </a:xfrm>
          <a:prstGeom prst="rect">
            <a:avLst/>
          </a:prstGeom>
          <a:solidFill>
            <a:srgbClr val="0D1117"/>
          </a:solidFill>
          <a:ln w="12700">
            <a:solidFill>
              <a:srgbClr val="0D1117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pic>
        <p:nvPicPr>
          <p:cNvPr id="261" name="Image 0" descr="/mnt/user-data/uploads/cb30f651776269b5459f5c69c0fcf652cc024bdf.png"/>
          <p:cNvPicPr/>
          <p:nvPr/>
        </p:nvPicPr>
        <p:blipFill>
          <a:blip r:embed="rId1"/>
          <a:stretch/>
        </p:blipFill>
        <p:spPr>
          <a:xfrm>
            <a:off x="8549640" y="73080"/>
            <a:ext cx="456840" cy="4568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262" name="Shape 1"/>
          <p:cNvSpPr/>
          <p:nvPr/>
        </p:nvSpPr>
        <p:spPr>
          <a:xfrm>
            <a:off x="182880" y="91440"/>
            <a:ext cx="1005480" cy="292320"/>
          </a:xfrm>
          <a:prstGeom prst="roundRect">
            <a:avLst>
              <a:gd name="adj" fmla="val 12500"/>
            </a:avLst>
          </a:prstGeom>
          <a:solidFill>
            <a:srgbClr val="FF3333"/>
          </a:solidFill>
          <a:ln w="12700">
            <a:solidFill>
              <a:srgbClr val="FF3333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263" name="Text 2"/>
          <p:cNvSpPr/>
          <p:nvPr/>
        </p:nvSpPr>
        <p:spPr>
          <a:xfrm>
            <a:off x="182880" y="91440"/>
            <a:ext cx="1005480" cy="29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0D1117"/>
                </a:solidFill>
                <a:effectLst/>
                <a:uFillTx/>
                <a:latin typeface="Calibri"/>
              </a:rPr>
              <a:t>SLIDE 10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64" name="Text 3"/>
          <p:cNvSpPr/>
          <p:nvPr/>
        </p:nvSpPr>
        <p:spPr>
          <a:xfrm>
            <a:off x="1298520" y="64080"/>
            <a:ext cx="7131960" cy="36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7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Exploitation &amp; Post-Exploitation</a:t>
            </a:r>
            <a:endParaRPr lang="en-US" sz="1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65" name="Text 4"/>
          <p:cNvSpPr/>
          <p:nvPr/>
        </p:nvSpPr>
        <p:spPr>
          <a:xfrm>
            <a:off x="182880" y="448200"/>
            <a:ext cx="8777880" cy="16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ACCB6000  </a:t>
            </a:r>
            <a:r>
              <a:rPr lang="en-US" sz="7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Advanced </a:t>
            </a:r>
            <a:r>
              <a:rPr lang="en-US" sz="7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Cybersecu</a:t>
            </a:r>
            <a:r>
              <a:rPr lang="en-US" sz="7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rity  |  </a:t>
            </a:r>
            <a:r>
              <a:rPr lang="en-US" sz="7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David </a:t>
            </a:r>
            <a:r>
              <a:rPr lang="en-US" sz="7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Lopez </a:t>
            </a:r>
            <a:r>
              <a:rPr lang="en-US" sz="7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Rodriguez </a:t>
            </a:r>
            <a:r>
              <a:rPr lang="en-US" sz="7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(2336542)  </a:t>
            </a:r>
            <a:r>
              <a:rPr lang="en-US" sz="7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|  SOAC </a:t>
            </a:r>
            <a:r>
              <a:rPr lang="en-US" sz="7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Inc. </a:t>
            </a:r>
            <a:r>
              <a:rPr lang="en-US" sz="7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swansea.a</a:t>
            </a:r>
            <a:r>
              <a:rPr lang="en-US" sz="7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cca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66" name="Shape 5"/>
          <p:cNvSpPr/>
          <p:nvPr/>
        </p:nvSpPr>
        <p:spPr>
          <a:xfrm>
            <a:off x="137160" y="685800"/>
            <a:ext cx="1005480" cy="54828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267" name="Text 6"/>
          <p:cNvSpPr/>
          <p:nvPr/>
        </p:nvSpPr>
        <p:spPr>
          <a:xfrm>
            <a:off x="201240" y="722520"/>
            <a:ext cx="914040" cy="15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00" b="1" u="none" strike="noStrike">
                <a:solidFill>
                  <a:srgbClr val="F0B429"/>
                </a:solidFill>
                <a:effectLst/>
                <a:uFillTx/>
                <a:latin typeface="Calibri"/>
              </a:rPr>
              <a:t>Tool</a:t>
            </a:r>
            <a:endParaRPr lang="en-US" sz="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68" name="Text 7"/>
          <p:cNvSpPr/>
          <p:nvPr/>
        </p:nvSpPr>
        <p:spPr>
          <a:xfrm>
            <a:off x="201240" y="887040"/>
            <a:ext cx="914040" cy="255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Impacket secretsdump v0.14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69" name="Shape 8"/>
          <p:cNvSpPr/>
          <p:nvPr/>
        </p:nvSpPr>
        <p:spPr>
          <a:xfrm>
            <a:off x="1234440" y="685800"/>
            <a:ext cx="1005480" cy="54828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270" name="Text 9"/>
          <p:cNvSpPr/>
          <p:nvPr/>
        </p:nvSpPr>
        <p:spPr>
          <a:xfrm>
            <a:off x="1298520" y="722520"/>
            <a:ext cx="914040" cy="15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00" b="1" u="none" strike="noStrike">
                <a:solidFill>
                  <a:srgbClr val="F0B429"/>
                </a:solidFill>
                <a:effectLst/>
                <a:uFillTx/>
                <a:latin typeface="Calibri"/>
              </a:rPr>
              <a:t>Method</a:t>
            </a:r>
            <a:endParaRPr lang="en-US" sz="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71" name="Text 10"/>
          <p:cNvSpPr/>
          <p:nvPr/>
        </p:nvSpPr>
        <p:spPr>
          <a:xfrm>
            <a:off x="1298520" y="887040"/>
            <a:ext cx="914040" cy="255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DRSUAPI (DC Replication)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72" name="Shape 11"/>
          <p:cNvSpPr/>
          <p:nvPr/>
        </p:nvSpPr>
        <p:spPr>
          <a:xfrm>
            <a:off x="2331720" y="685800"/>
            <a:ext cx="1005480" cy="54828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273" name="Text 12"/>
          <p:cNvSpPr/>
          <p:nvPr/>
        </p:nvSpPr>
        <p:spPr>
          <a:xfrm>
            <a:off x="2395800" y="722520"/>
            <a:ext cx="914040" cy="15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00" b="1" u="none" strike="noStrike">
                <a:solidFill>
                  <a:srgbClr val="F0B429"/>
                </a:solidFill>
                <a:effectLst/>
                <a:uFillTx/>
                <a:latin typeface="Calibri"/>
              </a:rPr>
              <a:t>Target</a:t>
            </a:r>
            <a:endParaRPr lang="en-US" sz="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74" name="Text 13"/>
          <p:cNvSpPr/>
          <p:nvPr/>
        </p:nvSpPr>
        <p:spPr>
          <a:xfrm>
            <a:off x="2395800" y="887040"/>
            <a:ext cx="914040" cy="255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S-DC1 — 192.168.1.1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75" name="Shape 14"/>
          <p:cNvSpPr/>
          <p:nvPr/>
        </p:nvSpPr>
        <p:spPr>
          <a:xfrm>
            <a:off x="3429000" y="685800"/>
            <a:ext cx="1005480" cy="54828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276" name="Text 15"/>
          <p:cNvSpPr/>
          <p:nvPr/>
        </p:nvSpPr>
        <p:spPr>
          <a:xfrm>
            <a:off x="3493080" y="722520"/>
            <a:ext cx="914040" cy="15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00" b="1" u="none" strike="noStrike">
                <a:solidFill>
                  <a:srgbClr val="F0B429"/>
                </a:solidFill>
                <a:effectLst/>
                <a:uFillTx/>
                <a:latin typeface="Calibri"/>
              </a:rPr>
              <a:t>Vector</a:t>
            </a:r>
            <a:endParaRPr lang="en-US" sz="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77" name="Text 16"/>
          <p:cNvSpPr/>
          <p:nvPr/>
        </p:nvSpPr>
        <p:spPr>
          <a:xfrm>
            <a:off x="3493080" y="887040"/>
            <a:ext cx="914040" cy="255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SMB port 445 + admin creds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78" name="Text 17"/>
          <p:cNvSpPr/>
          <p:nvPr/>
        </p:nvSpPr>
        <p:spPr>
          <a:xfrm>
            <a:off x="137160" y="1325880"/>
            <a:ext cx="4297320" cy="255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00" b="1" u="none" strike="noStrike">
                <a:solidFill>
                  <a:srgbClr val="58A6FF"/>
                </a:solidFill>
                <a:effectLst/>
                <a:uFillTx/>
                <a:latin typeface="Calibri"/>
              </a:rPr>
              <a:t>Post-Exploitation Findings</a:t>
            </a:r>
            <a:endParaRPr lang="en-US" sz="11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79" name="Shape 18"/>
          <p:cNvSpPr/>
          <p:nvPr/>
        </p:nvSpPr>
        <p:spPr>
          <a:xfrm>
            <a:off x="137160" y="1627560"/>
            <a:ext cx="4297320" cy="49356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280" name="Shape 19"/>
          <p:cNvSpPr/>
          <p:nvPr/>
        </p:nvSpPr>
        <p:spPr>
          <a:xfrm>
            <a:off x="137160" y="1627560"/>
            <a:ext cx="54360" cy="493560"/>
          </a:xfrm>
          <a:prstGeom prst="rect">
            <a:avLst/>
          </a:prstGeom>
          <a:solidFill>
            <a:srgbClr val="FF3333"/>
          </a:solidFill>
          <a:ln w="12700">
            <a:solidFill>
              <a:srgbClr val="FF3333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281" name="Text 20"/>
          <p:cNvSpPr/>
          <p:nvPr/>
        </p:nvSpPr>
        <p:spPr>
          <a:xfrm>
            <a:off x="255960" y="1691640"/>
            <a:ext cx="4114440" cy="36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50" b="0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krbtgt NTLM hash extracted — enables Golden Tickets: unlimited persistent domain access</a:t>
            </a:r>
            <a:endParaRPr lang="en-US" sz="8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82" name="Shape 21"/>
          <p:cNvSpPr/>
          <p:nvPr/>
        </p:nvSpPr>
        <p:spPr>
          <a:xfrm>
            <a:off x="137160" y="2194560"/>
            <a:ext cx="4297320" cy="49356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283" name="Shape 22"/>
          <p:cNvSpPr/>
          <p:nvPr/>
        </p:nvSpPr>
        <p:spPr>
          <a:xfrm>
            <a:off x="137160" y="2194560"/>
            <a:ext cx="54360" cy="493560"/>
          </a:xfrm>
          <a:prstGeom prst="rect">
            <a:avLst/>
          </a:prstGeom>
          <a:solidFill>
            <a:srgbClr val="FF6B35"/>
          </a:solidFill>
          <a:ln w="12700">
            <a:solidFill>
              <a:srgbClr val="FF6B35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284" name="Text 23"/>
          <p:cNvSpPr/>
          <p:nvPr/>
        </p:nvSpPr>
        <p:spPr>
          <a:xfrm>
            <a:off x="255960" y="2258640"/>
            <a:ext cx="4114440" cy="36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50" b="0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All domain NTLM hashes dumped: Administrator, user1, nitheesh, ftpuser, S-DC$, CLIENTS1$</a:t>
            </a:r>
            <a:endParaRPr lang="en-US" sz="8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85" name="Shape 24"/>
          <p:cNvSpPr/>
          <p:nvPr/>
        </p:nvSpPr>
        <p:spPr>
          <a:xfrm>
            <a:off x="137160" y="2761560"/>
            <a:ext cx="4297320" cy="49356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286" name="Shape 25"/>
          <p:cNvSpPr/>
          <p:nvPr/>
        </p:nvSpPr>
        <p:spPr>
          <a:xfrm>
            <a:off x="137160" y="2761560"/>
            <a:ext cx="54360" cy="493560"/>
          </a:xfrm>
          <a:prstGeom prst="rect">
            <a:avLst/>
          </a:prstGeom>
          <a:solidFill>
            <a:srgbClr val="FF6B35"/>
          </a:solidFill>
          <a:ln w="12700">
            <a:solidFill>
              <a:srgbClr val="FF6B35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287" name="Text 26"/>
          <p:cNvSpPr/>
          <p:nvPr/>
        </p:nvSpPr>
        <p:spPr>
          <a:xfrm>
            <a:off x="255960" y="2825640"/>
            <a:ext cx="4114440" cy="36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50" b="0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3 cleartext passwords recovered: user1, nitheesh, ftpuser (password: 123456)</a:t>
            </a:r>
            <a:endParaRPr lang="en-US" sz="8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88" name="Shape 27"/>
          <p:cNvSpPr/>
          <p:nvPr/>
        </p:nvSpPr>
        <p:spPr>
          <a:xfrm>
            <a:off x="137160" y="3328560"/>
            <a:ext cx="4297320" cy="49356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289" name="Shape 28"/>
          <p:cNvSpPr/>
          <p:nvPr/>
        </p:nvSpPr>
        <p:spPr>
          <a:xfrm>
            <a:off x="137160" y="3328560"/>
            <a:ext cx="54360" cy="493560"/>
          </a:xfrm>
          <a:prstGeom prst="rect">
            <a:avLst/>
          </a:prstGeom>
          <a:solidFill>
            <a:srgbClr val="F78166"/>
          </a:solidFill>
          <a:ln w="12700">
            <a:solidFill>
              <a:srgbClr val="F78166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90" name="Text 29"/>
          <p:cNvSpPr/>
          <p:nvPr/>
        </p:nvSpPr>
        <p:spPr>
          <a:xfrm>
            <a:off x="255960" y="3392280"/>
            <a:ext cx="4114440" cy="36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50" b="0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Kerberos AES256/AES128 keys extracted — enables Pass-the-Key attacks across domain</a:t>
            </a:r>
            <a:endParaRPr lang="en-US" sz="8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91" name="Shape 30"/>
          <p:cNvSpPr/>
          <p:nvPr/>
        </p:nvSpPr>
        <p:spPr>
          <a:xfrm>
            <a:off x="137160" y="3913560"/>
            <a:ext cx="4297320" cy="347040"/>
          </a:xfrm>
          <a:prstGeom prst="rect">
            <a:avLst/>
          </a:prstGeom>
          <a:solidFill>
            <a:srgbClr val="21262D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292" name="Text 31"/>
          <p:cNvSpPr/>
          <p:nvPr/>
        </p:nvSpPr>
        <p:spPr>
          <a:xfrm>
            <a:off x="228600" y="3950280"/>
            <a:ext cx="4114440" cy="27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0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MITRE ATT&amp;CK T1003.003 — OS Credential Dumping: NTDS  |  NIST CSF 2.0 [1]</a:t>
            </a:r>
            <a:endParaRPr lang="en-US" sz="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93" name="Shape 32"/>
          <p:cNvSpPr/>
          <p:nvPr/>
        </p:nvSpPr>
        <p:spPr>
          <a:xfrm>
            <a:off x="4581000" y="649080"/>
            <a:ext cx="4416120" cy="458064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pic>
        <p:nvPicPr>
          <p:cNvPr id="294" name="Image 1" descr="/mnt/user-data/uploads/del_exploit_passwordexposed.png"/>
          <p:cNvPicPr/>
          <p:nvPr/>
        </p:nvPicPr>
        <p:blipFill>
          <a:blip r:embed="rId2"/>
          <a:stretch/>
        </p:blipFill>
        <p:spPr>
          <a:xfrm>
            <a:off x="4617720" y="685800"/>
            <a:ext cx="4343040" cy="429732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295" name="Text 33"/>
          <p:cNvSpPr/>
          <p:nvPr/>
        </p:nvSpPr>
        <p:spPr>
          <a:xfrm>
            <a:off x="4581000" y="5020200"/>
            <a:ext cx="4416120" cy="18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58A6FF"/>
                </a:solidFill>
                <a:effectLst/>
                <a:uFillTx/>
                <a:latin typeface="Calibri"/>
              </a:rPr>
              <a:t>Impacket secretsdump — cleartext passwords + NTLM hashes + Kerberos keys extracted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0"/>
          <p:cNvSpPr/>
          <p:nvPr/>
        </p:nvSpPr>
        <p:spPr>
          <a:xfrm>
            <a:off x="0" y="0"/>
            <a:ext cx="9143640" cy="5143320"/>
          </a:xfrm>
          <a:prstGeom prst="rect">
            <a:avLst/>
          </a:prstGeom>
          <a:solidFill>
            <a:srgbClr val="0D1117"/>
          </a:solidFill>
          <a:ln w="12700">
            <a:solidFill>
              <a:srgbClr val="0D1117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pic>
        <p:nvPicPr>
          <p:cNvPr id="297" name="Image 0" descr="/mnt/user-data/uploads/cb30f651776269b5459f5c69c0fcf652cc024bdf.png"/>
          <p:cNvPicPr/>
          <p:nvPr/>
        </p:nvPicPr>
        <p:blipFill>
          <a:blip r:embed="rId1"/>
          <a:stretch/>
        </p:blipFill>
        <p:spPr>
          <a:xfrm>
            <a:off x="8549640" y="73080"/>
            <a:ext cx="456840" cy="4568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298" name="Shape 1"/>
          <p:cNvSpPr/>
          <p:nvPr/>
        </p:nvSpPr>
        <p:spPr>
          <a:xfrm>
            <a:off x="182880" y="91440"/>
            <a:ext cx="1005480" cy="292320"/>
          </a:xfrm>
          <a:prstGeom prst="roundRect">
            <a:avLst>
              <a:gd name="adj" fmla="val 12500"/>
            </a:avLst>
          </a:prstGeom>
          <a:solidFill>
            <a:srgbClr val="3FB950"/>
          </a:solidFill>
          <a:ln w="12700">
            <a:solidFill>
              <a:srgbClr val="3FB950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99" name="Text 2"/>
          <p:cNvSpPr/>
          <p:nvPr/>
        </p:nvSpPr>
        <p:spPr>
          <a:xfrm>
            <a:off x="182880" y="91440"/>
            <a:ext cx="1005480" cy="29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0D1117"/>
                </a:solidFill>
                <a:effectLst/>
                <a:uFillTx/>
                <a:latin typeface="Calibri"/>
              </a:rPr>
              <a:t>SLIDE 11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00" name="Text 3"/>
          <p:cNvSpPr/>
          <p:nvPr/>
        </p:nvSpPr>
        <p:spPr>
          <a:xfrm>
            <a:off x="1298520" y="64080"/>
            <a:ext cx="7131960" cy="36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70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Implemented Security Measures</a:t>
            </a:r>
            <a:endParaRPr lang="en-US" sz="1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01" name="Text 4"/>
          <p:cNvSpPr/>
          <p:nvPr/>
        </p:nvSpPr>
        <p:spPr>
          <a:xfrm>
            <a:off x="182880" y="448200"/>
            <a:ext cx="8777880" cy="16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ACCB6000  Advanced Cybersecurity  |  David Lopez Rodriguez (2336542)  |  SOAC Inc. swansea.acca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02" name="Text 5"/>
          <p:cNvSpPr/>
          <p:nvPr/>
        </p:nvSpPr>
        <p:spPr>
          <a:xfrm>
            <a:off x="137160" y="667440"/>
            <a:ext cx="4297320" cy="23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50" b="1" u="none" strike="noStrike">
                <a:solidFill>
                  <a:srgbClr val="3FB950"/>
                </a:solidFill>
                <a:effectLst/>
                <a:uFillTx/>
                <a:latin typeface="Calibri"/>
              </a:rPr>
              <a:t>Mitigation 1 — SMB Signing Enforced (S-DC1)</a:t>
            </a:r>
            <a:endParaRPr lang="en-US" sz="10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03" name="Shape 6"/>
          <p:cNvSpPr/>
          <p:nvPr/>
        </p:nvSpPr>
        <p:spPr>
          <a:xfrm>
            <a:off x="137160" y="932760"/>
            <a:ext cx="594000" cy="200880"/>
          </a:xfrm>
          <a:prstGeom prst="roundRect">
            <a:avLst>
              <a:gd name="adj" fmla="val 13636"/>
            </a:avLst>
          </a:prstGeom>
          <a:solidFill>
            <a:srgbClr val="FF3333"/>
          </a:solidFill>
          <a:ln w="12700">
            <a:solidFill>
              <a:srgbClr val="FF3333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04" name="Text 7"/>
          <p:cNvSpPr/>
          <p:nvPr/>
        </p:nvSpPr>
        <p:spPr>
          <a:xfrm>
            <a:off x="137160" y="932760"/>
            <a:ext cx="594000" cy="20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00" b="1" u="none" strike="noStrike">
                <a:solidFill>
                  <a:srgbClr val="0D1117"/>
                </a:solidFill>
                <a:effectLst/>
                <a:uFillTx/>
                <a:latin typeface="Calibri"/>
              </a:rPr>
              <a:t>BEFORE</a:t>
            </a:r>
            <a:endParaRPr lang="en-US" sz="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05" name="Text 8"/>
          <p:cNvSpPr/>
          <p:nvPr/>
        </p:nvSpPr>
        <p:spPr>
          <a:xfrm>
            <a:off x="777240" y="932760"/>
            <a:ext cx="3657240" cy="20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Message </a:t>
            </a:r>
            <a:r>
              <a:rPr lang="en-US" sz="8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signing </a:t>
            </a:r>
            <a:r>
              <a:rPr lang="en-US" sz="8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enabled </a:t>
            </a:r>
            <a:r>
              <a:rPr lang="en-US" sz="8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but not </a:t>
            </a:r>
            <a:r>
              <a:rPr lang="en-US" sz="8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required</a:t>
            </a:r>
            <a:endParaRPr lang="en-US" sz="8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06" name="Shape 9"/>
          <p:cNvSpPr/>
          <p:nvPr/>
        </p:nvSpPr>
        <p:spPr>
          <a:xfrm>
            <a:off x="137160" y="1161360"/>
            <a:ext cx="594000" cy="200880"/>
          </a:xfrm>
          <a:prstGeom prst="roundRect">
            <a:avLst>
              <a:gd name="adj" fmla="val 13636"/>
            </a:avLst>
          </a:prstGeom>
          <a:solidFill>
            <a:srgbClr val="3FB950"/>
          </a:solidFill>
          <a:ln w="12700">
            <a:solidFill>
              <a:srgbClr val="3FB950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07" name="Text 10"/>
          <p:cNvSpPr/>
          <p:nvPr/>
        </p:nvSpPr>
        <p:spPr>
          <a:xfrm>
            <a:off x="137160" y="1161360"/>
            <a:ext cx="594000" cy="20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00" b="1" u="none" strike="noStrike">
                <a:solidFill>
                  <a:srgbClr val="0D1117"/>
                </a:solidFill>
                <a:effectLst/>
                <a:uFillTx/>
                <a:latin typeface="Calibri"/>
              </a:rPr>
              <a:t>AFTER</a:t>
            </a:r>
            <a:endParaRPr lang="en-US" sz="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08" name="Text 11"/>
          <p:cNvSpPr/>
          <p:nvPr/>
        </p:nvSpPr>
        <p:spPr>
          <a:xfrm>
            <a:off x="777240" y="1161360"/>
            <a:ext cx="3657240" cy="20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50" b="1" u="none" strike="noStrike">
                <a:solidFill>
                  <a:srgbClr val="3FB950"/>
                </a:solidFill>
                <a:effectLst/>
                <a:uFillTx/>
                <a:latin typeface="Calibri"/>
              </a:rPr>
              <a:t>Message </a:t>
            </a:r>
            <a:r>
              <a:rPr lang="en-US" sz="850" b="1" u="none" strike="noStrike">
                <a:solidFill>
                  <a:srgbClr val="3FB950"/>
                </a:solidFill>
                <a:effectLst/>
                <a:uFillTx/>
                <a:latin typeface="Calibri"/>
              </a:rPr>
              <a:t>signing </a:t>
            </a:r>
            <a:r>
              <a:rPr lang="en-US" sz="850" b="1" u="none" strike="noStrike">
                <a:solidFill>
                  <a:srgbClr val="3FB950"/>
                </a:solidFill>
                <a:effectLst/>
                <a:uFillTx/>
                <a:latin typeface="Calibri"/>
              </a:rPr>
              <a:t>enabled </a:t>
            </a:r>
            <a:r>
              <a:rPr lang="en-US" sz="850" b="1" u="none" strike="noStrike">
                <a:solidFill>
                  <a:srgbClr val="3FB950"/>
                </a:solidFill>
                <a:effectLst/>
                <a:uFillTx/>
                <a:latin typeface="Calibri"/>
              </a:rPr>
              <a:t>and </a:t>
            </a:r>
            <a:r>
              <a:rPr lang="en-US" sz="850" b="1" u="none" strike="noStrike">
                <a:solidFill>
                  <a:srgbClr val="3FB950"/>
                </a:solidFill>
                <a:effectLst/>
                <a:uFillTx/>
                <a:latin typeface="Calibri"/>
              </a:rPr>
              <a:t>required</a:t>
            </a:r>
            <a:endParaRPr lang="en-US" sz="8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09" name="Text 12"/>
          <p:cNvSpPr/>
          <p:nvPr/>
        </p:nvSpPr>
        <p:spPr>
          <a:xfrm>
            <a:off x="137160" y="1389960"/>
            <a:ext cx="4297320" cy="18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0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Applied via GPO on S-DC1. Prevents MitM and NTLM Relay attacks across domain.</a:t>
            </a:r>
            <a:endParaRPr lang="en-US" sz="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10" name="Shape 13"/>
          <p:cNvSpPr/>
          <p:nvPr/>
        </p:nvSpPr>
        <p:spPr>
          <a:xfrm>
            <a:off x="100440" y="1591200"/>
            <a:ext cx="2130120" cy="117936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pic>
        <p:nvPicPr>
          <p:cNvPr id="311" name="Image 1" descr="/mnt/user-data/uploads/del_mitigation_nmap_1.png"/>
          <p:cNvPicPr/>
          <p:nvPr/>
        </p:nvPicPr>
        <p:blipFill>
          <a:blip r:embed="rId2"/>
          <a:stretch/>
        </p:blipFill>
        <p:spPr>
          <a:xfrm>
            <a:off x="137160" y="1627560"/>
            <a:ext cx="2057040" cy="89568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312" name="Text 14"/>
          <p:cNvSpPr/>
          <p:nvPr/>
        </p:nvSpPr>
        <p:spPr>
          <a:xfrm>
            <a:off x="100440" y="2560320"/>
            <a:ext cx="2130120" cy="18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58A6FF"/>
                </a:solidFill>
                <a:effectLst/>
                <a:uFillTx/>
                <a:latin typeface="Calibri"/>
              </a:rPr>
              <a:t>Before: not required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13" name="Shape 15"/>
          <p:cNvSpPr/>
          <p:nvPr/>
        </p:nvSpPr>
        <p:spPr>
          <a:xfrm>
            <a:off x="2295000" y="1591200"/>
            <a:ext cx="2130120" cy="117936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pic>
        <p:nvPicPr>
          <p:cNvPr id="314" name="Image 2" descr="/mnt/user-data/uploads/Screenshot_from_2026-08-12_23-42-29.png"/>
          <p:cNvPicPr/>
          <p:nvPr/>
        </p:nvPicPr>
        <p:blipFill>
          <a:blip r:embed="rId3"/>
          <a:stretch/>
        </p:blipFill>
        <p:spPr>
          <a:xfrm>
            <a:off x="2331720" y="1627560"/>
            <a:ext cx="2057040" cy="89568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315" name="Text 16"/>
          <p:cNvSpPr/>
          <p:nvPr/>
        </p:nvSpPr>
        <p:spPr>
          <a:xfrm>
            <a:off x="2295000" y="2560320"/>
            <a:ext cx="2130120" cy="18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58A6FF"/>
                </a:solidFill>
                <a:effectLst/>
                <a:uFillTx/>
                <a:latin typeface="Calibri"/>
              </a:rPr>
              <a:t>After: and required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16" name="Text 17"/>
          <p:cNvSpPr/>
          <p:nvPr/>
        </p:nvSpPr>
        <p:spPr>
          <a:xfrm>
            <a:off x="137160" y="2651760"/>
            <a:ext cx="4297320" cy="23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50" b="1" u="none" strike="noStrike">
                <a:solidFill>
                  <a:srgbClr val="3FB950"/>
                </a:solidFill>
                <a:effectLst/>
                <a:uFillTx/>
                <a:latin typeface="Calibri"/>
              </a:rPr>
              <a:t>Mitigation 2 — Echo Service Disabled (S-DC1)</a:t>
            </a:r>
            <a:endParaRPr lang="en-US" sz="10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17" name="Shape 18"/>
          <p:cNvSpPr/>
          <p:nvPr/>
        </p:nvSpPr>
        <p:spPr>
          <a:xfrm>
            <a:off x="137160" y="2917080"/>
            <a:ext cx="594000" cy="200880"/>
          </a:xfrm>
          <a:prstGeom prst="roundRect">
            <a:avLst>
              <a:gd name="adj" fmla="val 13636"/>
            </a:avLst>
          </a:prstGeom>
          <a:solidFill>
            <a:srgbClr val="FF3333"/>
          </a:solidFill>
          <a:ln w="12700">
            <a:solidFill>
              <a:srgbClr val="FF3333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18" name="Text 19"/>
          <p:cNvSpPr/>
          <p:nvPr/>
        </p:nvSpPr>
        <p:spPr>
          <a:xfrm>
            <a:off x="137160" y="2917080"/>
            <a:ext cx="594000" cy="20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00" b="1" u="none" strike="noStrike">
                <a:solidFill>
                  <a:srgbClr val="0D1117"/>
                </a:solidFill>
                <a:effectLst/>
                <a:uFillTx/>
                <a:latin typeface="Calibri"/>
              </a:rPr>
              <a:t>BEFORE</a:t>
            </a:r>
            <a:endParaRPr lang="en-US" sz="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19" name="Text 20"/>
          <p:cNvSpPr/>
          <p:nvPr/>
        </p:nvSpPr>
        <p:spPr>
          <a:xfrm>
            <a:off x="777240" y="2917080"/>
            <a:ext cx="3657240" cy="20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Port 7/tcp  open  echo  (legacy service active)</a:t>
            </a:r>
            <a:endParaRPr lang="en-US" sz="8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20" name="Shape 21"/>
          <p:cNvSpPr/>
          <p:nvPr/>
        </p:nvSpPr>
        <p:spPr>
          <a:xfrm>
            <a:off x="137160" y="3145680"/>
            <a:ext cx="594000" cy="200880"/>
          </a:xfrm>
          <a:prstGeom prst="roundRect">
            <a:avLst>
              <a:gd name="adj" fmla="val 13636"/>
            </a:avLst>
          </a:prstGeom>
          <a:solidFill>
            <a:srgbClr val="3FB950"/>
          </a:solidFill>
          <a:ln w="12700">
            <a:solidFill>
              <a:srgbClr val="3FB950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21" name="Text 22"/>
          <p:cNvSpPr/>
          <p:nvPr/>
        </p:nvSpPr>
        <p:spPr>
          <a:xfrm>
            <a:off x="137160" y="3145680"/>
            <a:ext cx="594000" cy="20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00" b="1" u="none" strike="noStrike">
                <a:solidFill>
                  <a:srgbClr val="0D1117"/>
                </a:solidFill>
                <a:effectLst/>
                <a:uFillTx/>
                <a:latin typeface="Calibri"/>
              </a:rPr>
              <a:t>AFTER</a:t>
            </a:r>
            <a:endParaRPr lang="en-US" sz="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22" name="Text 23"/>
          <p:cNvSpPr/>
          <p:nvPr/>
        </p:nvSpPr>
        <p:spPr>
          <a:xfrm>
            <a:off x="777240" y="3145680"/>
            <a:ext cx="3657240" cy="20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50" b="1" u="none" strike="noStrike">
                <a:solidFill>
                  <a:srgbClr val="3FB950"/>
                </a:solidFill>
                <a:effectLst/>
                <a:uFillTx/>
                <a:latin typeface="Calibri"/>
              </a:rPr>
              <a:t>Port 7/tcp  closed  (SimpTCP registry disabled)</a:t>
            </a:r>
            <a:endParaRPr lang="en-US" sz="8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23" name="Text 24"/>
          <p:cNvSpPr/>
          <p:nvPr/>
        </p:nvSpPr>
        <p:spPr>
          <a:xfrm>
            <a:off x="137160" y="3374280"/>
            <a:ext cx="4297320" cy="18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0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Registry: EnableTcpEcho=0, EnableUdpEcho=0. Eliminates DoS vector (CVE-1999-0103).</a:t>
            </a:r>
            <a:endParaRPr lang="en-US" sz="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24" name="Shape 25"/>
          <p:cNvSpPr/>
          <p:nvPr/>
        </p:nvSpPr>
        <p:spPr>
          <a:xfrm>
            <a:off x="100440" y="3566160"/>
            <a:ext cx="4370400" cy="158148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pic>
        <p:nvPicPr>
          <p:cNvPr id="325" name="Image 3" descr="/mnt/user-data/uploads/mitigation_sdc1_2.png"/>
          <p:cNvPicPr/>
          <p:nvPr/>
        </p:nvPicPr>
        <p:blipFill>
          <a:blip r:embed="rId4"/>
          <a:stretch/>
        </p:blipFill>
        <p:spPr>
          <a:xfrm>
            <a:off x="137160" y="3602880"/>
            <a:ext cx="4297320" cy="12981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326" name="Text 26"/>
          <p:cNvSpPr/>
          <p:nvPr/>
        </p:nvSpPr>
        <p:spPr>
          <a:xfrm>
            <a:off x="100440" y="4937760"/>
            <a:ext cx="4370400" cy="18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1" u="none" strike="noStrike">
                <a:solidFill>
                  <a:srgbClr val="58A6FF"/>
                </a:solidFill>
                <a:effectLst/>
                <a:uFillTx/>
                <a:latin typeface="Calibri"/>
              </a:rPr>
              <a:t>SimpTCP stopped and restarted — Echo disabled via PowerShell on S-DC1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27" name="Text 27"/>
          <p:cNvSpPr/>
          <p:nvPr/>
        </p:nvSpPr>
        <p:spPr>
          <a:xfrm>
            <a:off x="4937760" y="667440"/>
            <a:ext cx="4023000" cy="23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50" b="1" u="none" strike="noStrike">
                <a:solidFill>
                  <a:srgbClr val="58A6FF"/>
                </a:solidFill>
                <a:effectLst/>
                <a:uFillTx/>
                <a:latin typeface="Calibri"/>
              </a:rPr>
              <a:t>Additional Recommendations</a:t>
            </a:r>
            <a:endParaRPr lang="en-US" sz="10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28" name="Shape 28"/>
          <p:cNvSpPr/>
          <p:nvPr/>
        </p:nvSpPr>
        <p:spPr>
          <a:xfrm>
            <a:off x="4937760" y="969120"/>
            <a:ext cx="4023000" cy="73116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29" name="Shape 29"/>
          <p:cNvSpPr/>
          <p:nvPr/>
        </p:nvSpPr>
        <p:spPr>
          <a:xfrm>
            <a:off x="4937760" y="969120"/>
            <a:ext cx="502560" cy="731160"/>
          </a:xfrm>
          <a:prstGeom prst="rect">
            <a:avLst/>
          </a:prstGeom>
          <a:solidFill>
            <a:srgbClr val="21262D"/>
          </a:solidFill>
          <a:ln w="12700">
            <a:solidFill>
              <a:srgbClr val="21262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30" name="Text 30"/>
          <p:cNvSpPr/>
          <p:nvPr/>
        </p:nvSpPr>
        <p:spPr>
          <a:xfrm>
            <a:off x="4937760" y="969120"/>
            <a:ext cx="502560" cy="73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300" b="1" u="none" strike="noStrike">
                <a:solidFill>
                  <a:srgbClr val="58A6FF"/>
                </a:solidFill>
                <a:effectLst/>
                <a:uFillTx/>
                <a:latin typeface="Calibri"/>
              </a:rPr>
              <a:t>01</a:t>
            </a:r>
            <a:endParaRPr lang="en-US" sz="13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31" name="Text 31"/>
          <p:cNvSpPr/>
          <p:nvPr/>
        </p:nvSpPr>
        <p:spPr>
          <a:xfrm>
            <a:off x="5504760" y="1060560"/>
            <a:ext cx="3401280" cy="2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5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Apply KB5066139</a:t>
            </a:r>
            <a:endParaRPr lang="en-US" sz="9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32" name="Text 32"/>
          <p:cNvSpPr/>
          <p:nvPr/>
        </p:nvSpPr>
        <p:spPr>
          <a:xfrm>
            <a:off x="5504760" y="1298520"/>
            <a:ext cx="3401280" cy="328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Patch .NET Framework 4.8 (CVE-2025-55248, CVSS 9.8 CRITICAL)</a:t>
            </a:r>
            <a:endParaRPr lang="en-US" sz="8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33" name="Shape 33"/>
          <p:cNvSpPr/>
          <p:nvPr/>
        </p:nvSpPr>
        <p:spPr>
          <a:xfrm>
            <a:off x="4937760" y="1783080"/>
            <a:ext cx="4023000" cy="73116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34" name="Shape 34"/>
          <p:cNvSpPr/>
          <p:nvPr/>
        </p:nvSpPr>
        <p:spPr>
          <a:xfrm>
            <a:off x="4937760" y="1783080"/>
            <a:ext cx="502560" cy="731160"/>
          </a:xfrm>
          <a:prstGeom prst="rect">
            <a:avLst/>
          </a:prstGeom>
          <a:solidFill>
            <a:srgbClr val="21262D"/>
          </a:solidFill>
          <a:ln w="12700">
            <a:solidFill>
              <a:srgbClr val="21262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35" name="Text 35"/>
          <p:cNvSpPr/>
          <p:nvPr/>
        </p:nvSpPr>
        <p:spPr>
          <a:xfrm>
            <a:off x="4937760" y="1783080"/>
            <a:ext cx="502560" cy="73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300" b="1" u="none" strike="noStrike">
                <a:solidFill>
                  <a:srgbClr val="58A6FF"/>
                </a:solidFill>
                <a:effectLst/>
                <a:uFillTx/>
                <a:latin typeface="Calibri"/>
              </a:rPr>
              <a:t>02</a:t>
            </a:r>
            <a:endParaRPr lang="en-US" sz="13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36" name="Text 36"/>
          <p:cNvSpPr/>
          <p:nvPr/>
        </p:nvSpPr>
        <p:spPr>
          <a:xfrm>
            <a:off x="5504760" y="1874520"/>
            <a:ext cx="3401280" cy="2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5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Disable 3DES Ciphers</a:t>
            </a:r>
            <a:endParaRPr lang="en-US" sz="9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37" name="Text 37"/>
          <p:cNvSpPr/>
          <p:nvPr/>
        </p:nvSpPr>
        <p:spPr>
          <a:xfrm>
            <a:off x="5504760" y="2112120"/>
            <a:ext cx="3401280" cy="328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Remove SWEET32 attack surface on IIS (CVE-2016-2183, CVSS 7.5)</a:t>
            </a:r>
            <a:endParaRPr lang="en-US" sz="8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38" name="Shape 38"/>
          <p:cNvSpPr/>
          <p:nvPr/>
        </p:nvSpPr>
        <p:spPr>
          <a:xfrm>
            <a:off x="4937760" y="2597040"/>
            <a:ext cx="4023000" cy="73116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39" name="Shape 39"/>
          <p:cNvSpPr/>
          <p:nvPr/>
        </p:nvSpPr>
        <p:spPr>
          <a:xfrm>
            <a:off x="4937760" y="2597040"/>
            <a:ext cx="502560" cy="731160"/>
          </a:xfrm>
          <a:prstGeom prst="rect">
            <a:avLst/>
          </a:prstGeom>
          <a:solidFill>
            <a:srgbClr val="21262D"/>
          </a:solidFill>
          <a:ln w="12700">
            <a:solidFill>
              <a:srgbClr val="21262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40" name="Text 40"/>
          <p:cNvSpPr/>
          <p:nvPr/>
        </p:nvSpPr>
        <p:spPr>
          <a:xfrm>
            <a:off x="4937760" y="2597040"/>
            <a:ext cx="502560" cy="73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300" b="1" u="none" strike="noStrike">
                <a:solidFill>
                  <a:srgbClr val="58A6FF"/>
                </a:solidFill>
                <a:effectLst/>
                <a:uFillTx/>
                <a:latin typeface="Calibri"/>
              </a:rPr>
              <a:t>03</a:t>
            </a:r>
            <a:endParaRPr lang="en-US" sz="13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41" name="Text 41"/>
          <p:cNvSpPr/>
          <p:nvPr/>
        </p:nvSpPr>
        <p:spPr>
          <a:xfrm>
            <a:off x="5504760" y="2688480"/>
            <a:ext cx="3401280" cy="2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5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Disable IP Forwarding</a:t>
            </a:r>
            <a:endParaRPr lang="en-US" sz="9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42" name="Text 42"/>
          <p:cNvSpPr/>
          <p:nvPr/>
        </p:nvSpPr>
        <p:spPr>
          <a:xfrm>
            <a:off x="5504760" y="2926080"/>
            <a:ext cx="3401280" cy="328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Set IPEnableRouter=0 on S-DC1 — prevent subnet pivoting</a:t>
            </a:r>
            <a:endParaRPr lang="en-US" sz="8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43" name="Shape 43"/>
          <p:cNvSpPr/>
          <p:nvPr/>
        </p:nvSpPr>
        <p:spPr>
          <a:xfrm>
            <a:off x="4937760" y="3410640"/>
            <a:ext cx="4023000" cy="73116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44" name="Shape 44"/>
          <p:cNvSpPr/>
          <p:nvPr/>
        </p:nvSpPr>
        <p:spPr>
          <a:xfrm>
            <a:off x="4937760" y="3410640"/>
            <a:ext cx="502560" cy="731160"/>
          </a:xfrm>
          <a:prstGeom prst="rect">
            <a:avLst/>
          </a:prstGeom>
          <a:solidFill>
            <a:srgbClr val="21262D"/>
          </a:solidFill>
          <a:ln w="12700">
            <a:solidFill>
              <a:srgbClr val="21262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45" name="Text 45"/>
          <p:cNvSpPr/>
          <p:nvPr/>
        </p:nvSpPr>
        <p:spPr>
          <a:xfrm>
            <a:off x="4937760" y="3410640"/>
            <a:ext cx="502560" cy="73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300" b="1" u="none" strike="noStrike">
                <a:solidFill>
                  <a:srgbClr val="58A6FF"/>
                </a:solidFill>
                <a:effectLst/>
                <a:uFillTx/>
                <a:latin typeface="Calibri"/>
              </a:rPr>
              <a:t>04</a:t>
            </a:r>
            <a:endParaRPr lang="en-US" sz="13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46" name="Text 46"/>
          <p:cNvSpPr/>
          <p:nvPr/>
        </p:nvSpPr>
        <p:spPr>
          <a:xfrm>
            <a:off x="5504760" y="3502080"/>
            <a:ext cx="3401280" cy="2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5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Password Policy</a:t>
            </a:r>
            <a:endParaRPr lang="en-US" sz="9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47" name="Text 47"/>
          <p:cNvSpPr/>
          <p:nvPr/>
        </p:nvSpPr>
        <p:spPr>
          <a:xfrm>
            <a:off x="5504760" y="3740040"/>
            <a:ext cx="3401280" cy="328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Enforce complexity. ftpuser password "123456" found in cleartext</a:t>
            </a:r>
            <a:endParaRPr lang="en-US" sz="8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48" name="Shape 48"/>
          <p:cNvSpPr/>
          <p:nvPr/>
        </p:nvSpPr>
        <p:spPr>
          <a:xfrm>
            <a:off x="4937760" y="4224600"/>
            <a:ext cx="4023000" cy="731160"/>
          </a:xfrm>
          <a:prstGeom prst="rect">
            <a:avLst/>
          </a:prstGeom>
          <a:solidFill>
            <a:srgbClr val="161B22"/>
          </a:solidFill>
          <a:ln w="12700">
            <a:solidFill>
              <a:srgbClr val="30363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49" name="Shape 49"/>
          <p:cNvSpPr/>
          <p:nvPr/>
        </p:nvSpPr>
        <p:spPr>
          <a:xfrm>
            <a:off x="4937760" y="4224600"/>
            <a:ext cx="502560" cy="731160"/>
          </a:xfrm>
          <a:prstGeom prst="rect">
            <a:avLst/>
          </a:prstGeom>
          <a:solidFill>
            <a:srgbClr val="21262D"/>
          </a:solidFill>
          <a:ln w="12700">
            <a:solidFill>
              <a:srgbClr val="21262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50" name="Text 50"/>
          <p:cNvSpPr/>
          <p:nvPr/>
        </p:nvSpPr>
        <p:spPr>
          <a:xfrm>
            <a:off x="4937760" y="4224600"/>
            <a:ext cx="502560" cy="73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300" b="1" u="none" strike="noStrike">
                <a:solidFill>
                  <a:srgbClr val="58A6FF"/>
                </a:solidFill>
                <a:effectLst/>
                <a:uFillTx/>
                <a:latin typeface="Calibri"/>
              </a:rPr>
              <a:t>05</a:t>
            </a:r>
            <a:endParaRPr lang="en-US" sz="13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51" name="Text 51"/>
          <p:cNvSpPr/>
          <p:nvPr/>
        </p:nvSpPr>
        <p:spPr>
          <a:xfrm>
            <a:off x="5504760" y="4316040"/>
            <a:ext cx="3401280" cy="2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50" b="1" u="none" strike="noStrike">
                <a:solidFill>
                  <a:srgbClr val="E6EDF3"/>
                </a:solidFill>
                <a:effectLst/>
                <a:uFillTx/>
                <a:latin typeface="Calibri"/>
              </a:rPr>
              <a:t>Filter ICMP Type 13/14</a:t>
            </a:r>
            <a:endParaRPr lang="en-US" sz="9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52" name="Text 52"/>
          <p:cNvSpPr/>
          <p:nvPr/>
        </p:nvSpPr>
        <p:spPr>
          <a:xfrm>
            <a:off x="5504760" y="4553640"/>
            <a:ext cx="3401280" cy="328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50" b="0" u="none" strike="noStrike">
                <a:solidFill>
                  <a:srgbClr val="8B949E"/>
                </a:solidFill>
                <a:effectLst/>
                <a:uFillTx/>
                <a:latin typeface="Calibri"/>
              </a:rPr>
              <a:t>Block timestamp requests on DC — Kerberos time sensitivity</a:t>
            </a:r>
            <a:endParaRPr lang="en-US" sz="8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 pitchFamily="0" charset="1"/>
        <a:ea typeface=""/>
        <a:cs typeface=""/>
      </a:majorFont>
      <a:minorFont>
        <a:latin typeface="Calibri" panose="020F0502020204030204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Mod val="110000"/>
                <a:tint val="67000"/>
              </a:schemeClr>
            </a:gs>
            <a:gs pos="50000">
              <a:schemeClr val="phClr">
                <a:lumMod val="105000"/>
                <a:tint val="73000"/>
              </a:schemeClr>
            </a:gs>
            <a:gs pos="100000">
              <a:schemeClr val="phClr">
                <a:lumMod val="105000"/>
                <a:tint val="81000"/>
              </a:schemeClr>
            </a:gs>
          </a:gsLst>
          <a:lin ang="5400000" scaled="0"/>
          <a:tileRect l="0" t="0" r="0" b="0"/>
        </a:gradFill>
        <a:gradFill>
          <a:gsLst>
            <a:gs pos="0">
              <a:schemeClr val="phClr">
                <a:lumMod val="102000"/>
                <a:tint val="94000"/>
              </a:schemeClr>
            </a:gs>
            <a:gs pos="50000">
              <a:schemeClr val="phClr">
                <a:lumMod val="100000"/>
                <a:shade val="100000"/>
              </a:schemeClr>
            </a:gs>
            <a:gs pos="100000">
              <a:schemeClr val="phClr">
                <a:lumMod val="99000"/>
                <a:shade val="78000"/>
              </a:schemeClr>
            </a:gs>
          </a:gsLst>
          <a:lin ang="5400000" scaled="0"/>
          <a:tileRect l="0" t="0" r="0" b="0"/>
        </a:gradFill>
      </a:fillStyleLst>
      <a:lnStyleLst>
        <a:ln w="635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905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  <a:tileRect l="0" t="0" r="0" b="0"/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</TotalTime>
  <Application>LibreOffice/26.2.5.2$Linux_X86_64 LibreOffice_project/6d2b0d33fb0f5da53a12f98bed3e9973e56ff1f0</Application>
  <AppVersion>15.0000</AppVersion>
  <Words>0</Words>
  <Paragraphs>0</Paragraphs>
  <Company>PptxGenJS</Company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2026-08-13T08:12:15Z</dcterms:created>
  <dc:creator>PptxGenJS</dc:creator>
  <dc:description/>
  <dc:language>en-US</dc:language>
  <cp:lastModifiedBy/>
  <dcterms:modified xsi:type="dcterms:W3CDTF">2026-08-13T09:35:21Z</dcterms:modified>
  <cp:revision>3</cp:revision>
  <dc:subject>PptxGenJS Presentation</dc:subject>
  <dc:title>PptxGenJS Presentation</dc:titl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Notes">
    <vt:i4>12</vt:i4>
  </property>
  <property fmtid="{D5CDD505-2E9C-101B-9397-08002B2CF9AE}" pid="3" name="PresentationFormat">
    <vt:lpwstr>On-screen Show (16:9)</vt:lpwstr>
  </property>
  <property fmtid="{D5CDD505-2E9C-101B-9397-08002B2CF9AE}" pid="4" name="Slides">
    <vt:i4>12</vt:i4>
  </property>
</Properties>
</file>