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6" r:id="rId21"/>
    <p:sldId id="277" r:id="rId22"/>
    <p:sldId id="278" r:id="rId23"/>
    <p:sldId id="284" r:id="rId24"/>
    <p:sldId id="279" r:id="rId25"/>
    <p:sldId id="280" r:id="rId26"/>
    <p:sldId id="281" r:id="rId27"/>
    <p:sldId id="282" r:id="rId28"/>
    <p:sldId id="283" r:id="rId29"/>
    <p:sldId id="27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37"/>
  </p:normalViewPr>
  <p:slideViewPr>
    <p:cSldViewPr snapToGrid="0" snapToObjects="1">
      <p:cViewPr varScale="1">
        <p:scale>
          <a:sx n="61" d="100"/>
          <a:sy n="61" d="100"/>
        </p:scale>
        <p:origin x="852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181056-F9A3-4C45-9306-496CCE36263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040318-5650-4B42-87F7-87B7AE32F8DC}">
      <dgm:prSet/>
      <dgm:spPr/>
      <dgm:t>
        <a:bodyPr/>
        <a:lstStyle/>
        <a:p>
          <a:r>
            <a:rPr lang="en-US" dirty="0"/>
            <a:t>At the end of this session, you should be able to </a:t>
          </a:r>
        </a:p>
      </dgm:t>
    </dgm:pt>
    <dgm:pt modelId="{1CCA898A-509D-4B99-A7FA-DDD8624F8238}" type="parTrans" cxnId="{F91FB2FB-DAB8-4E3E-963A-62AB3CD721F2}">
      <dgm:prSet/>
      <dgm:spPr/>
      <dgm:t>
        <a:bodyPr/>
        <a:lstStyle/>
        <a:p>
          <a:endParaRPr lang="en-US"/>
        </a:p>
      </dgm:t>
    </dgm:pt>
    <dgm:pt modelId="{5A1CA515-B74D-41B9-80C6-88B04371FC36}" type="sibTrans" cxnId="{F91FB2FB-DAB8-4E3E-963A-62AB3CD721F2}">
      <dgm:prSet/>
      <dgm:spPr/>
      <dgm:t>
        <a:bodyPr/>
        <a:lstStyle/>
        <a:p>
          <a:endParaRPr lang="en-US"/>
        </a:p>
      </dgm:t>
    </dgm:pt>
    <dgm:pt modelId="{F26C88A8-84C7-47EE-A490-6E5A17189E95}">
      <dgm:prSet/>
      <dgm:spPr/>
      <dgm:t>
        <a:bodyPr/>
        <a:lstStyle/>
        <a:p>
          <a:r>
            <a:rPr lang="en-US" dirty="0"/>
            <a:t>1. Discuss and explain monopolistic competition </a:t>
          </a:r>
        </a:p>
      </dgm:t>
    </dgm:pt>
    <dgm:pt modelId="{A568E9E7-1D2A-4C2B-A897-A466DEAEE57C}" type="parTrans" cxnId="{CA5FA5AA-E7C0-41C4-904C-6EFDDC0DA95F}">
      <dgm:prSet/>
      <dgm:spPr/>
      <dgm:t>
        <a:bodyPr/>
        <a:lstStyle/>
        <a:p>
          <a:endParaRPr lang="en-US"/>
        </a:p>
      </dgm:t>
    </dgm:pt>
    <dgm:pt modelId="{DD25F024-C399-4F7E-BC53-AD718F235298}" type="sibTrans" cxnId="{CA5FA5AA-E7C0-41C4-904C-6EFDDC0DA95F}">
      <dgm:prSet/>
      <dgm:spPr/>
      <dgm:t>
        <a:bodyPr/>
        <a:lstStyle/>
        <a:p>
          <a:endParaRPr lang="en-US"/>
        </a:p>
      </dgm:t>
    </dgm:pt>
    <dgm:pt modelId="{C153AA85-917B-4E09-A653-0DB93CC0494C}">
      <dgm:prSet/>
      <dgm:spPr/>
      <dgm:t>
        <a:bodyPr/>
        <a:lstStyle/>
        <a:p>
          <a:r>
            <a:rPr lang="en-US" dirty="0"/>
            <a:t>2. Understand the implications of oligopoly</a:t>
          </a:r>
        </a:p>
      </dgm:t>
    </dgm:pt>
    <dgm:pt modelId="{634A35D3-3807-496D-B076-E5E459134423}" type="parTrans" cxnId="{011A9C8D-631A-44DC-9957-54F15AC415F4}">
      <dgm:prSet/>
      <dgm:spPr/>
      <dgm:t>
        <a:bodyPr/>
        <a:lstStyle/>
        <a:p>
          <a:endParaRPr lang="en-US"/>
        </a:p>
      </dgm:t>
    </dgm:pt>
    <dgm:pt modelId="{5F6C769C-974F-4885-944E-39BF91DA5462}" type="sibTrans" cxnId="{011A9C8D-631A-44DC-9957-54F15AC415F4}">
      <dgm:prSet/>
      <dgm:spPr/>
      <dgm:t>
        <a:bodyPr/>
        <a:lstStyle/>
        <a:p>
          <a:endParaRPr lang="en-US"/>
        </a:p>
      </dgm:t>
    </dgm:pt>
    <dgm:pt modelId="{7D7C0FCA-E94A-4E63-A0FE-B0FF6F7922EE}">
      <dgm:prSet/>
      <dgm:spPr/>
      <dgm:t>
        <a:bodyPr/>
        <a:lstStyle/>
        <a:p>
          <a:r>
            <a:rPr lang="en-US" dirty="0"/>
            <a:t>Understand contestable markets .</a:t>
          </a:r>
        </a:p>
      </dgm:t>
    </dgm:pt>
    <dgm:pt modelId="{97BB19CC-CA52-4475-AA5B-89A8910DAF43}" type="parTrans" cxnId="{7225769D-82A7-4892-98C8-7BAA69AF77C8}">
      <dgm:prSet/>
      <dgm:spPr/>
      <dgm:t>
        <a:bodyPr/>
        <a:lstStyle/>
        <a:p>
          <a:endParaRPr lang="en-US"/>
        </a:p>
      </dgm:t>
    </dgm:pt>
    <dgm:pt modelId="{C415E524-E71A-4E15-934D-E3BDF2E3E9DE}" type="sibTrans" cxnId="{7225769D-82A7-4892-98C8-7BAA69AF77C8}">
      <dgm:prSet/>
      <dgm:spPr/>
      <dgm:t>
        <a:bodyPr/>
        <a:lstStyle/>
        <a:p>
          <a:endParaRPr lang="en-US"/>
        </a:p>
      </dgm:t>
    </dgm:pt>
    <dgm:pt modelId="{72F409F2-8143-FC42-9D20-6BF983D96520}" type="pres">
      <dgm:prSet presAssocID="{C5181056-F9A3-4C45-9306-496CCE362636}" presName="vert0" presStyleCnt="0">
        <dgm:presLayoutVars>
          <dgm:dir/>
          <dgm:animOne val="branch"/>
          <dgm:animLvl val="lvl"/>
        </dgm:presLayoutVars>
      </dgm:prSet>
      <dgm:spPr/>
    </dgm:pt>
    <dgm:pt modelId="{6CF419EF-3027-DB43-B8AE-2AB0ADADA1A8}" type="pres">
      <dgm:prSet presAssocID="{FB040318-5650-4B42-87F7-87B7AE32F8DC}" presName="thickLine" presStyleLbl="alignNode1" presStyleIdx="0" presStyleCnt="4"/>
      <dgm:spPr/>
    </dgm:pt>
    <dgm:pt modelId="{EA8A93C3-EEDC-2849-AF8C-227343B5B783}" type="pres">
      <dgm:prSet presAssocID="{FB040318-5650-4B42-87F7-87B7AE32F8DC}" presName="horz1" presStyleCnt="0"/>
      <dgm:spPr/>
    </dgm:pt>
    <dgm:pt modelId="{FF752757-545D-AE40-B369-D71B69FC75CC}" type="pres">
      <dgm:prSet presAssocID="{FB040318-5650-4B42-87F7-87B7AE32F8DC}" presName="tx1" presStyleLbl="revTx" presStyleIdx="0" presStyleCnt="4"/>
      <dgm:spPr/>
    </dgm:pt>
    <dgm:pt modelId="{EBFB428B-775F-F54F-9D78-CAB5E1199D9A}" type="pres">
      <dgm:prSet presAssocID="{FB040318-5650-4B42-87F7-87B7AE32F8DC}" presName="vert1" presStyleCnt="0"/>
      <dgm:spPr/>
    </dgm:pt>
    <dgm:pt modelId="{1F0A7571-E8C1-0848-8D7F-BFEACE01BD13}" type="pres">
      <dgm:prSet presAssocID="{F26C88A8-84C7-47EE-A490-6E5A17189E95}" presName="thickLine" presStyleLbl="alignNode1" presStyleIdx="1" presStyleCnt="4"/>
      <dgm:spPr/>
    </dgm:pt>
    <dgm:pt modelId="{B8BEE28B-6FC0-A241-88AE-18AA1FE76DFA}" type="pres">
      <dgm:prSet presAssocID="{F26C88A8-84C7-47EE-A490-6E5A17189E95}" presName="horz1" presStyleCnt="0"/>
      <dgm:spPr/>
    </dgm:pt>
    <dgm:pt modelId="{6076CBD5-1449-3C41-A3E7-90885E8DD91F}" type="pres">
      <dgm:prSet presAssocID="{F26C88A8-84C7-47EE-A490-6E5A17189E95}" presName="tx1" presStyleLbl="revTx" presStyleIdx="1" presStyleCnt="4"/>
      <dgm:spPr/>
    </dgm:pt>
    <dgm:pt modelId="{C364AF1D-064E-1A42-A1F9-05423855F29C}" type="pres">
      <dgm:prSet presAssocID="{F26C88A8-84C7-47EE-A490-6E5A17189E95}" presName="vert1" presStyleCnt="0"/>
      <dgm:spPr/>
    </dgm:pt>
    <dgm:pt modelId="{75928B81-4BCE-584C-85FD-5754DE3CBD22}" type="pres">
      <dgm:prSet presAssocID="{C153AA85-917B-4E09-A653-0DB93CC0494C}" presName="thickLine" presStyleLbl="alignNode1" presStyleIdx="2" presStyleCnt="4"/>
      <dgm:spPr/>
    </dgm:pt>
    <dgm:pt modelId="{252AD217-4923-A945-A7B0-59EE071024EB}" type="pres">
      <dgm:prSet presAssocID="{C153AA85-917B-4E09-A653-0DB93CC0494C}" presName="horz1" presStyleCnt="0"/>
      <dgm:spPr/>
    </dgm:pt>
    <dgm:pt modelId="{96836FD3-94AA-C34F-AF73-4D980E92A54B}" type="pres">
      <dgm:prSet presAssocID="{C153AA85-917B-4E09-A653-0DB93CC0494C}" presName="tx1" presStyleLbl="revTx" presStyleIdx="2" presStyleCnt="4"/>
      <dgm:spPr/>
    </dgm:pt>
    <dgm:pt modelId="{54590C92-C107-AD42-B73C-816204E4A493}" type="pres">
      <dgm:prSet presAssocID="{C153AA85-917B-4E09-A653-0DB93CC0494C}" presName="vert1" presStyleCnt="0"/>
      <dgm:spPr/>
    </dgm:pt>
    <dgm:pt modelId="{EBF2D8F8-F896-A348-8B89-510295BEF3D5}" type="pres">
      <dgm:prSet presAssocID="{7D7C0FCA-E94A-4E63-A0FE-B0FF6F7922EE}" presName="thickLine" presStyleLbl="alignNode1" presStyleIdx="3" presStyleCnt="4"/>
      <dgm:spPr/>
    </dgm:pt>
    <dgm:pt modelId="{3D2C8778-CF50-2B47-816D-49054EE66D07}" type="pres">
      <dgm:prSet presAssocID="{7D7C0FCA-E94A-4E63-A0FE-B0FF6F7922EE}" presName="horz1" presStyleCnt="0"/>
      <dgm:spPr/>
    </dgm:pt>
    <dgm:pt modelId="{F7E93D1C-303C-5F48-B03C-DCF0301DE35A}" type="pres">
      <dgm:prSet presAssocID="{7D7C0FCA-E94A-4E63-A0FE-B0FF6F7922EE}" presName="tx1" presStyleLbl="revTx" presStyleIdx="3" presStyleCnt="4"/>
      <dgm:spPr/>
    </dgm:pt>
    <dgm:pt modelId="{06936506-0505-1344-9AA1-1F969619C128}" type="pres">
      <dgm:prSet presAssocID="{7D7C0FCA-E94A-4E63-A0FE-B0FF6F7922EE}" presName="vert1" presStyleCnt="0"/>
      <dgm:spPr/>
    </dgm:pt>
  </dgm:ptLst>
  <dgm:cxnLst>
    <dgm:cxn modelId="{470EFA40-26DD-6D4B-88F6-C14E37EAFC50}" type="presOf" srcId="{FB040318-5650-4B42-87F7-87B7AE32F8DC}" destId="{FF752757-545D-AE40-B369-D71B69FC75CC}" srcOrd="0" destOrd="0" presId="urn:microsoft.com/office/officeart/2008/layout/LinedList"/>
    <dgm:cxn modelId="{3F83AF83-75EC-2746-B2F5-F3F70D1B3249}" type="presOf" srcId="{C153AA85-917B-4E09-A653-0DB93CC0494C}" destId="{96836FD3-94AA-C34F-AF73-4D980E92A54B}" srcOrd="0" destOrd="0" presId="urn:microsoft.com/office/officeart/2008/layout/LinedList"/>
    <dgm:cxn modelId="{011A9C8D-631A-44DC-9957-54F15AC415F4}" srcId="{C5181056-F9A3-4C45-9306-496CCE362636}" destId="{C153AA85-917B-4E09-A653-0DB93CC0494C}" srcOrd="2" destOrd="0" parTransId="{634A35D3-3807-496D-B076-E5E459134423}" sibTransId="{5F6C769C-974F-4885-944E-39BF91DA5462}"/>
    <dgm:cxn modelId="{7225769D-82A7-4892-98C8-7BAA69AF77C8}" srcId="{C5181056-F9A3-4C45-9306-496CCE362636}" destId="{7D7C0FCA-E94A-4E63-A0FE-B0FF6F7922EE}" srcOrd="3" destOrd="0" parTransId="{97BB19CC-CA52-4475-AA5B-89A8910DAF43}" sibTransId="{C415E524-E71A-4E15-934D-E3BDF2E3E9DE}"/>
    <dgm:cxn modelId="{FBF77CA8-E886-8B47-9D33-B9FC8D7F9D5A}" type="presOf" srcId="{C5181056-F9A3-4C45-9306-496CCE362636}" destId="{72F409F2-8143-FC42-9D20-6BF983D96520}" srcOrd="0" destOrd="0" presId="urn:microsoft.com/office/officeart/2008/layout/LinedList"/>
    <dgm:cxn modelId="{CA5FA5AA-E7C0-41C4-904C-6EFDDC0DA95F}" srcId="{C5181056-F9A3-4C45-9306-496CCE362636}" destId="{F26C88A8-84C7-47EE-A490-6E5A17189E95}" srcOrd="1" destOrd="0" parTransId="{A568E9E7-1D2A-4C2B-A897-A466DEAEE57C}" sibTransId="{DD25F024-C399-4F7E-BC53-AD718F235298}"/>
    <dgm:cxn modelId="{7F6D4EDE-3946-2242-A0B5-7861FEF23C86}" type="presOf" srcId="{7D7C0FCA-E94A-4E63-A0FE-B0FF6F7922EE}" destId="{F7E93D1C-303C-5F48-B03C-DCF0301DE35A}" srcOrd="0" destOrd="0" presId="urn:microsoft.com/office/officeart/2008/layout/LinedList"/>
    <dgm:cxn modelId="{F91FB2FB-DAB8-4E3E-963A-62AB3CD721F2}" srcId="{C5181056-F9A3-4C45-9306-496CCE362636}" destId="{FB040318-5650-4B42-87F7-87B7AE32F8DC}" srcOrd="0" destOrd="0" parTransId="{1CCA898A-509D-4B99-A7FA-DDD8624F8238}" sibTransId="{5A1CA515-B74D-41B9-80C6-88B04371FC36}"/>
    <dgm:cxn modelId="{BAD1A6FC-8CF3-9A4C-811E-18EC18B17CF3}" type="presOf" srcId="{F26C88A8-84C7-47EE-A490-6E5A17189E95}" destId="{6076CBD5-1449-3C41-A3E7-90885E8DD91F}" srcOrd="0" destOrd="0" presId="urn:microsoft.com/office/officeart/2008/layout/LinedList"/>
    <dgm:cxn modelId="{CC371E8B-7296-BF44-8C25-90478C67509A}" type="presParOf" srcId="{72F409F2-8143-FC42-9D20-6BF983D96520}" destId="{6CF419EF-3027-DB43-B8AE-2AB0ADADA1A8}" srcOrd="0" destOrd="0" presId="urn:microsoft.com/office/officeart/2008/layout/LinedList"/>
    <dgm:cxn modelId="{05CD94CD-F7A1-344E-81B0-E2E3F3EA4367}" type="presParOf" srcId="{72F409F2-8143-FC42-9D20-6BF983D96520}" destId="{EA8A93C3-EEDC-2849-AF8C-227343B5B783}" srcOrd="1" destOrd="0" presId="urn:microsoft.com/office/officeart/2008/layout/LinedList"/>
    <dgm:cxn modelId="{3788F706-7F2F-7642-B801-989A19391892}" type="presParOf" srcId="{EA8A93C3-EEDC-2849-AF8C-227343B5B783}" destId="{FF752757-545D-AE40-B369-D71B69FC75CC}" srcOrd="0" destOrd="0" presId="urn:microsoft.com/office/officeart/2008/layout/LinedList"/>
    <dgm:cxn modelId="{54528D6D-0A60-A941-8903-AD59546D3A50}" type="presParOf" srcId="{EA8A93C3-EEDC-2849-AF8C-227343B5B783}" destId="{EBFB428B-775F-F54F-9D78-CAB5E1199D9A}" srcOrd="1" destOrd="0" presId="urn:microsoft.com/office/officeart/2008/layout/LinedList"/>
    <dgm:cxn modelId="{FD9B5CD5-28F5-8848-B60F-A1DF480E086D}" type="presParOf" srcId="{72F409F2-8143-FC42-9D20-6BF983D96520}" destId="{1F0A7571-E8C1-0848-8D7F-BFEACE01BD13}" srcOrd="2" destOrd="0" presId="urn:microsoft.com/office/officeart/2008/layout/LinedList"/>
    <dgm:cxn modelId="{EE1C5FD4-8252-9C48-8D28-48D738A1E1EA}" type="presParOf" srcId="{72F409F2-8143-FC42-9D20-6BF983D96520}" destId="{B8BEE28B-6FC0-A241-88AE-18AA1FE76DFA}" srcOrd="3" destOrd="0" presId="urn:microsoft.com/office/officeart/2008/layout/LinedList"/>
    <dgm:cxn modelId="{97FA2CF6-EC7D-7A4A-BC93-D76CB3D87829}" type="presParOf" srcId="{B8BEE28B-6FC0-A241-88AE-18AA1FE76DFA}" destId="{6076CBD5-1449-3C41-A3E7-90885E8DD91F}" srcOrd="0" destOrd="0" presId="urn:microsoft.com/office/officeart/2008/layout/LinedList"/>
    <dgm:cxn modelId="{10E535C6-9857-8546-93CD-52C5000A404C}" type="presParOf" srcId="{B8BEE28B-6FC0-A241-88AE-18AA1FE76DFA}" destId="{C364AF1D-064E-1A42-A1F9-05423855F29C}" srcOrd="1" destOrd="0" presId="urn:microsoft.com/office/officeart/2008/layout/LinedList"/>
    <dgm:cxn modelId="{B3329D0A-2186-A44C-B3A6-6FB1DEFEB4D7}" type="presParOf" srcId="{72F409F2-8143-FC42-9D20-6BF983D96520}" destId="{75928B81-4BCE-584C-85FD-5754DE3CBD22}" srcOrd="4" destOrd="0" presId="urn:microsoft.com/office/officeart/2008/layout/LinedList"/>
    <dgm:cxn modelId="{D02414E7-C450-5B4E-A31E-687EE02AF852}" type="presParOf" srcId="{72F409F2-8143-FC42-9D20-6BF983D96520}" destId="{252AD217-4923-A945-A7B0-59EE071024EB}" srcOrd="5" destOrd="0" presId="urn:microsoft.com/office/officeart/2008/layout/LinedList"/>
    <dgm:cxn modelId="{703777B0-18DE-494B-B9FA-EC040E4EAA07}" type="presParOf" srcId="{252AD217-4923-A945-A7B0-59EE071024EB}" destId="{96836FD3-94AA-C34F-AF73-4D980E92A54B}" srcOrd="0" destOrd="0" presId="urn:microsoft.com/office/officeart/2008/layout/LinedList"/>
    <dgm:cxn modelId="{2DF77AC9-22EB-3241-A7E3-E5C6D1D024D2}" type="presParOf" srcId="{252AD217-4923-A945-A7B0-59EE071024EB}" destId="{54590C92-C107-AD42-B73C-816204E4A493}" srcOrd="1" destOrd="0" presId="urn:microsoft.com/office/officeart/2008/layout/LinedList"/>
    <dgm:cxn modelId="{459FA57B-C2E8-5941-858A-6BA12506575B}" type="presParOf" srcId="{72F409F2-8143-FC42-9D20-6BF983D96520}" destId="{EBF2D8F8-F896-A348-8B89-510295BEF3D5}" srcOrd="6" destOrd="0" presId="urn:microsoft.com/office/officeart/2008/layout/LinedList"/>
    <dgm:cxn modelId="{0F43A35F-B8CD-2841-8B4B-815ACF055463}" type="presParOf" srcId="{72F409F2-8143-FC42-9D20-6BF983D96520}" destId="{3D2C8778-CF50-2B47-816D-49054EE66D07}" srcOrd="7" destOrd="0" presId="urn:microsoft.com/office/officeart/2008/layout/LinedList"/>
    <dgm:cxn modelId="{4CA238BA-560D-6D45-8644-417A22FC9D61}" type="presParOf" srcId="{3D2C8778-CF50-2B47-816D-49054EE66D07}" destId="{F7E93D1C-303C-5F48-B03C-DCF0301DE35A}" srcOrd="0" destOrd="0" presId="urn:microsoft.com/office/officeart/2008/layout/LinedList"/>
    <dgm:cxn modelId="{A81ADA81-408A-7F41-92CF-8216286E172B}" type="presParOf" srcId="{3D2C8778-CF50-2B47-816D-49054EE66D07}" destId="{06936506-0505-1344-9AA1-1F969619C1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292F8D-6617-4578-82D2-E3AFB549455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08B7A0D-D8BB-4887-A8F2-D7414D78E2AF}">
      <dgm:prSet/>
      <dgm:spPr/>
      <dgm:t>
        <a:bodyPr/>
        <a:lstStyle/>
        <a:p>
          <a:r>
            <a:rPr lang="en-US" dirty="0"/>
            <a:t>Demand curve is downward sloping </a:t>
          </a:r>
        </a:p>
      </dgm:t>
    </dgm:pt>
    <dgm:pt modelId="{9E28AC3D-0007-49CA-B09C-B1D84BC82CB2}" type="parTrans" cxnId="{ABC0D2B3-45CD-43B0-BBAF-F59D32545A3C}">
      <dgm:prSet/>
      <dgm:spPr/>
      <dgm:t>
        <a:bodyPr/>
        <a:lstStyle/>
        <a:p>
          <a:endParaRPr lang="en-US"/>
        </a:p>
      </dgm:t>
    </dgm:pt>
    <dgm:pt modelId="{F49A2ADB-31E3-405E-968A-E29EA33A5DBA}" type="sibTrans" cxnId="{ABC0D2B3-45CD-43B0-BBAF-F59D32545A3C}">
      <dgm:prSet/>
      <dgm:spPr/>
      <dgm:t>
        <a:bodyPr/>
        <a:lstStyle/>
        <a:p>
          <a:endParaRPr lang="en-US" dirty="0"/>
        </a:p>
      </dgm:t>
    </dgm:pt>
    <dgm:pt modelId="{702A4521-1D7F-459F-A935-58781A562F80}">
      <dgm:prSet/>
      <dgm:spPr/>
      <dgm:t>
        <a:bodyPr/>
        <a:lstStyle/>
        <a:p>
          <a:r>
            <a:rPr lang="en-US" dirty="0"/>
            <a:t>Goods and services are differentiated (designer clothing/washing powders/hairdressers) </a:t>
          </a:r>
        </a:p>
      </dgm:t>
    </dgm:pt>
    <dgm:pt modelId="{E6FE0FE6-5061-4AD4-9442-896F697CD800}" type="parTrans" cxnId="{E9DD874A-0032-43EB-999B-F5B57C8D80FA}">
      <dgm:prSet/>
      <dgm:spPr/>
      <dgm:t>
        <a:bodyPr/>
        <a:lstStyle/>
        <a:p>
          <a:endParaRPr lang="en-US"/>
        </a:p>
      </dgm:t>
    </dgm:pt>
    <dgm:pt modelId="{6C96C2D9-4B75-4C6A-B468-1643AA302427}" type="sibTrans" cxnId="{E9DD874A-0032-43EB-999B-F5B57C8D80FA}">
      <dgm:prSet/>
      <dgm:spPr/>
      <dgm:t>
        <a:bodyPr/>
        <a:lstStyle/>
        <a:p>
          <a:endParaRPr lang="en-US" dirty="0"/>
        </a:p>
      </dgm:t>
    </dgm:pt>
    <dgm:pt modelId="{05DCF4A1-AF5B-4B71-B973-4F9487501FEF}">
      <dgm:prSet/>
      <dgm:spPr/>
      <dgm:t>
        <a:bodyPr/>
        <a:lstStyle/>
        <a:p>
          <a:r>
            <a:rPr lang="en-US" dirty="0"/>
            <a:t>Many buyers and sellers but not as many as in perfect competition </a:t>
          </a:r>
        </a:p>
      </dgm:t>
    </dgm:pt>
    <dgm:pt modelId="{8C21697C-0BE0-42D2-A6C0-49B116DDE59C}" type="parTrans" cxnId="{12C4D13B-70F3-4382-A602-B6CF452A72F4}">
      <dgm:prSet/>
      <dgm:spPr/>
      <dgm:t>
        <a:bodyPr/>
        <a:lstStyle/>
        <a:p>
          <a:endParaRPr lang="en-US"/>
        </a:p>
      </dgm:t>
    </dgm:pt>
    <dgm:pt modelId="{8CB8ED77-3EDB-4F01-995C-0E9AF027D432}" type="sibTrans" cxnId="{12C4D13B-70F3-4382-A602-B6CF452A72F4}">
      <dgm:prSet/>
      <dgm:spPr/>
      <dgm:t>
        <a:bodyPr/>
        <a:lstStyle/>
        <a:p>
          <a:endParaRPr lang="en-US" dirty="0"/>
        </a:p>
      </dgm:t>
    </dgm:pt>
    <dgm:pt modelId="{C6EAE528-51CC-4EB8-8103-1BF37440D48C}">
      <dgm:prSet/>
      <dgm:spPr/>
      <dgm:t>
        <a:bodyPr/>
        <a:lstStyle/>
        <a:p>
          <a:r>
            <a:rPr lang="en-US" dirty="0"/>
            <a:t>Perfect information does not exist</a:t>
          </a:r>
        </a:p>
      </dgm:t>
    </dgm:pt>
    <dgm:pt modelId="{84FE53B5-474B-4EFC-8214-7F358F976B68}" type="parTrans" cxnId="{B88D03A3-95AC-4A41-8ED7-5B87EADE2E9A}">
      <dgm:prSet/>
      <dgm:spPr/>
      <dgm:t>
        <a:bodyPr/>
        <a:lstStyle/>
        <a:p>
          <a:endParaRPr lang="en-US"/>
        </a:p>
      </dgm:t>
    </dgm:pt>
    <dgm:pt modelId="{805C9411-D973-4BDA-9613-18ED6E945DF3}" type="sibTrans" cxnId="{B88D03A3-95AC-4A41-8ED7-5B87EADE2E9A}">
      <dgm:prSet/>
      <dgm:spPr/>
      <dgm:t>
        <a:bodyPr/>
        <a:lstStyle/>
        <a:p>
          <a:endParaRPr lang="en-US" dirty="0"/>
        </a:p>
      </dgm:t>
    </dgm:pt>
    <dgm:pt modelId="{DC00E50D-78E5-4A3F-9959-4470DA8FBA35}">
      <dgm:prSet/>
      <dgm:spPr/>
      <dgm:t>
        <a:bodyPr/>
        <a:lstStyle/>
        <a:p>
          <a:r>
            <a:rPr lang="en-US" dirty="0"/>
            <a:t>There are transportation costs </a:t>
          </a:r>
        </a:p>
      </dgm:t>
    </dgm:pt>
    <dgm:pt modelId="{01CFF43B-8B75-412B-8591-5AB3C7F9F340}" type="parTrans" cxnId="{F9FE9385-59A3-493C-B55C-3F63C13058B1}">
      <dgm:prSet/>
      <dgm:spPr/>
      <dgm:t>
        <a:bodyPr/>
        <a:lstStyle/>
        <a:p>
          <a:endParaRPr lang="en-US"/>
        </a:p>
      </dgm:t>
    </dgm:pt>
    <dgm:pt modelId="{ACCAA4D7-49A5-45DF-BA76-FF16946FF1C1}" type="sibTrans" cxnId="{F9FE9385-59A3-493C-B55C-3F63C13058B1}">
      <dgm:prSet/>
      <dgm:spPr/>
      <dgm:t>
        <a:bodyPr/>
        <a:lstStyle/>
        <a:p>
          <a:endParaRPr lang="en-US" dirty="0"/>
        </a:p>
      </dgm:t>
    </dgm:pt>
    <dgm:pt modelId="{0C0E2C5C-92EB-4043-9A84-A7AB707A7731}">
      <dgm:prSet/>
      <dgm:spPr/>
      <dgm:t>
        <a:bodyPr/>
        <a:lstStyle/>
        <a:p>
          <a:r>
            <a:rPr lang="en-US" dirty="0"/>
            <a:t>Barriers to entry exist, but can be surmounted ( use of brand image/ advertising/design differences) </a:t>
          </a:r>
        </a:p>
      </dgm:t>
    </dgm:pt>
    <dgm:pt modelId="{D1FEE372-D568-42D4-ABA6-30B3169AB27F}" type="parTrans" cxnId="{9913B693-0528-407E-8106-B5399697691E}">
      <dgm:prSet/>
      <dgm:spPr/>
      <dgm:t>
        <a:bodyPr/>
        <a:lstStyle/>
        <a:p>
          <a:endParaRPr lang="en-US"/>
        </a:p>
      </dgm:t>
    </dgm:pt>
    <dgm:pt modelId="{43297E21-B94B-4569-B7FA-C8A7194741AE}" type="sibTrans" cxnId="{9913B693-0528-407E-8106-B5399697691E}">
      <dgm:prSet/>
      <dgm:spPr/>
      <dgm:t>
        <a:bodyPr/>
        <a:lstStyle/>
        <a:p>
          <a:endParaRPr lang="en-US"/>
        </a:p>
      </dgm:t>
    </dgm:pt>
    <dgm:pt modelId="{05B35A4E-FA08-534F-8F7A-E9D921D5209F}" type="pres">
      <dgm:prSet presAssocID="{50292F8D-6617-4578-82D2-E3AFB549455D}" presName="Name0" presStyleCnt="0">
        <dgm:presLayoutVars>
          <dgm:dir/>
          <dgm:resizeHandles val="exact"/>
        </dgm:presLayoutVars>
      </dgm:prSet>
      <dgm:spPr/>
    </dgm:pt>
    <dgm:pt modelId="{B1FD8490-6E65-354C-A4F7-D5592AA8A6C9}" type="pres">
      <dgm:prSet presAssocID="{608B7A0D-D8BB-4887-A8F2-D7414D78E2AF}" presName="node" presStyleLbl="node1" presStyleIdx="0" presStyleCnt="6">
        <dgm:presLayoutVars>
          <dgm:bulletEnabled val="1"/>
        </dgm:presLayoutVars>
      </dgm:prSet>
      <dgm:spPr/>
    </dgm:pt>
    <dgm:pt modelId="{D1D771C1-F223-F240-9491-753FEB386C0F}" type="pres">
      <dgm:prSet presAssocID="{F49A2ADB-31E3-405E-968A-E29EA33A5DBA}" presName="sibTrans" presStyleLbl="sibTrans1D1" presStyleIdx="0" presStyleCnt="5"/>
      <dgm:spPr/>
    </dgm:pt>
    <dgm:pt modelId="{4846BC26-0BEC-8F49-9278-6E23EF03148C}" type="pres">
      <dgm:prSet presAssocID="{F49A2ADB-31E3-405E-968A-E29EA33A5DBA}" presName="connectorText" presStyleLbl="sibTrans1D1" presStyleIdx="0" presStyleCnt="5"/>
      <dgm:spPr/>
    </dgm:pt>
    <dgm:pt modelId="{445250C7-44AC-0A49-AA6B-EE1E0CA515E1}" type="pres">
      <dgm:prSet presAssocID="{702A4521-1D7F-459F-A935-58781A562F80}" presName="node" presStyleLbl="node1" presStyleIdx="1" presStyleCnt="6">
        <dgm:presLayoutVars>
          <dgm:bulletEnabled val="1"/>
        </dgm:presLayoutVars>
      </dgm:prSet>
      <dgm:spPr/>
    </dgm:pt>
    <dgm:pt modelId="{C305B39A-FA95-B341-B3DA-1AFE9CAA6729}" type="pres">
      <dgm:prSet presAssocID="{6C96C2D9-4B75-4C6A-B468-1643AA302427}" presName="sibTrans" presStyleLbl="sibTrans1D1" presStyleIdx="1" presStyleCnt="5"/>
      <dgm:spPr/>
    </dgm:pt>
    <dgm:pt modelId="{EC7C4FDD-5810-E540-B53E-76CBDC33046F}" type="pres">
      <dgm:prSet presAssocID="{6C96C2D9-4B75-4C6A-B468-1643AA302427}" presName="connectorText" presStyleLbl="sibTrans1D1" presStyleIdx="1" presStyleCnt="5"/>
      <dgm:spPr/>
    </dgm:pt>
    <dgm:pt modelId="{276A3488-F291-FB41-8C96-601853418149}" type="pres">
      <dgm:prSet presAssocID="{05DCF4A1-AF5B-4B71-B973-4F9487501FEF}" presName="node" presStyleLbl="node1" presStyleIdx="2" presStyleCnt="6">
        <dgm:presLayoutVars>
          <dgm:bulletEnabled val="1"/>
        </dgm:presLayoutVars>
      </dgm:prSet>
      <dgm:spPr/>
    </dgm:pt>
    <dgm:pt modelId="{5523868F-E82D-5F48-AAE7-A7DBA7EB2009}" type="pres">
      <dgm:prSet presAssocID="{8CB8ED77-3EDB-4F01-995C-0E9AF027D432}" presName="sibTrans" presStyleLbl="sibTrans1D1" presStyleIdx="2" presStyleCnt="5"/>
      <dgm:spPr/>
    </dgm:pt>
    <dgm:pt modelId="{500045DE-1451-7048-BD47-D5F76E1ADB51}" type="pres">
      <dgm:prSet presAssocID="{8CB8ED77-3EDB-4F01-995C-0E9AF027D432}" presName="connectorText" presStyleLbl="sibTrans1D1" presStyleIdx="2" presStyleCnt="5"/>
      <dgm:spPr/>
    </dgm:pt>
    <dgm:pt modelId="{8B358869-02CD-394B-91E1-875B06D8E808}" type="pres">
      <dgm:prSet presAssocID="{C6EAE528-51CC-4EB8-8103-1BF37440D48C}" presName="node" presStyleLbl="node1" presStyleIdx="3" presStyleCnt="6">
        <dgm:presLayoutVars>
          <dgm:bulletEnabled val="1"/>
        </dgm:presLayoutVars>
      </dgm:prSet>
      <dgm:spPr/>
    </dgm:pt>
    <dgm:pt modelId="{5EA56299-0D72-F441-9224-9F34AC80C74C}" type="pres">
      <dgm:prSet presAssocID="{805C9411-D973-4BDA-9613-18ED6E945DF3}" presName="sibTrans" presStyleLbl="sibTrans1D1" presStyleIdx="3" presStyleCnt="5"/>
      <dgm:spPr/>
    </dgm:pt>
    <dgm:pt modelId="{88DCBE59-E79E-6E4F-9794-D9FA4EE838C0}" type="pres">
      <dgm:prSet presAssocID="{805C9411-D973-4BDA-9613-18ED6E945DF3}" presName="connectorText" presStyleLbl="sibTrans1D1" presStyleIdx="3" presStyleCnt="5"/>
      <dgm:spPr/>
    </dgm:pt>
    <dgm:pt modelId="{5ACA8685-1A85-7B4B-9BB4-35E4D6A26884}" type="pres">
      <dgm:prSet presAssocID="{DC00E50D-78E5-4A3F-9959-4470DA8FBA35}" presName="node" presStyleLbl="node1" presStyleIdx="4" presStyleCnt="6">
        <dgm:presLayoutVars>
          <dgm:bulletEnabled val="1"/>
        </dgm:presLayoutVars>
      </dgm:prSet>
      <dgm:spPr/>
    </dgm:pt>
    <dgm:pt modelId="{BB58C6E6-0899-E044-B54B-CFA5CEF77EED}" type="pres">
      <dgm:prSet presAssocID="{ACCAA4D7-49A5-45DF-BA76-FF16946FF1C1}" presName="sibTrans" presStyleLbl="sibTrans1D1" presStyleIdx="4" presStyleCnt="5"/>
      <dgm:spPr/>
    </dgm:pt>
    <dgm:pt modelId="{77EF4B1B-9989-4F4D-B8CB-97D59131EC5F}" type="pres">
      <dgm:prSet presAssocID="{ACCAA4D7-49A5-45DF-BA76-FF16946FF1C1}" presName="connectorText" presStyleLbl="sibTrans1D1" presStyleIdx="4" presStyleCnt="5"/>
      <dgm:spPr/>
    </dgm:pt>
    <dgm:pt modelId="{5E65B9DF-ED3C-2941-82A7-2EF46A143D44}" type="pres">
      <dgm:prSet presAssocID="{0C0E2C5C-92EB-4043-9A84-A7AB707A7731}" presName="node" presStyleLbl="node1" presStyleIdx="5" presStyleCnt="6">
        <dgm:presLayoutVars>
          <dgm:bulletEnabled val="1"/>
        </dgm:presLayoutVars>
      </dgm:prSet>
      <dgm:spPr/>
    </dgm:pt>
  </dgm:ptLst>
  <dgm:cxnLst>
    <dgm:cxn modelId="{5EE09407-6B67-8A42-9210-6D598B88D130}" type="presOf" srcId="{702A4521-1D7F-459F-A935-58781A562F80}" destId="{445250C7-44AC-0A49-AA6B-EE1E0CA515E1}" srcOrd="0" destOrd="0" presId="urn:microsoft.com/office/officeart/2016/7/layout/RepeatingBendingProcessNew"/>
    <dgm:cxn modelId="{A4A84B08-A937-FA4E-A548-75A89C1C7C81}" type="presOf" srcId="{50292F8D-6617-4578-82D2-E3AFB549455D}" destId="{05B35A4E-FA08-534F-8F7A-E9D921D5209F}" srcOrd="0" destOrd="0" presId="urn:microsoft.com/office/officeart/2016/7/layout/RepeatingBendingProcessNew"/>
    <dgm:cxn modelId="{2BEB6509-5B3D-DA44-BDCF-952F25EC17F5}" type="presOf" srcId="{805C9411-D973-4BDA-9613-18ED6E945DF3}" destId="{5EA56299-0D72-F441-9224-9F34AC80C74C}" srcOrd="0" destOrd="0" presId="urn:microsoft.com/office/officeart/2016/7/layout/RepeatingBendingProcessNew"/>
    <dgm:cxn modelId="{E0E2C80E-5029-FD41-8BCD-AF8D6B5E3C79}" type="presOf" srcId="{6C96C2D9-4B75-4C6A-B468-1643AA302427}" destId="{C305B39A-FA95-B341-B3DA-1AFE9CAA6729}" srcOrd="0" destOrd="0" presId="urn:microsoft.com/office/officeart/2016/7/layout/RepeatingBendingProcessNew"/>
    <dgm:cxn modelId="{646DEF0F-618A-7146-BF6D-FB0391E75970}" type="presOf" srcId="{F49A2ADB-31E3-405E-968A-E29EA33A5DBA}" destId="{4846BC26-0BEC-8F49-9278-6E23EF03148C}" srcOrd="1" destOrd="0" presId="urn:microsoft.com/office/officeart/2016/7/layout/RepeatingBendingProcessNew"/>
    <dgm:cxn modelId="{88F01B14-A8D2-914B-AB9B-54C070E8E437}" type="presOf" srcId="{0C0E2C5C-92EB-4043-9A84-A7AB707A7731}" destId="{5E65B9DF-ED3C-2941-82A7-2EF46A143D44}" srcOrd="0" destOrd="0" presId="urn:microsoft.com/office/officeart/2016/7/layout/RepeatingBendingProcessNew"/>
    <dgm:cxn modelId="{19ABDB38-CE8E-0B47-877F-C3EDAF3D504B}" type="presOf" srcId="{805C9411-D973-4BDA-9613-18ED6E945DF3}" destId="{88DCBE59-E79E-6E4F-9794-D9FA4EE838C0}" srcOrd="1" destOrd="0" presId="urn:microsoft.com/office/officeart/2016/7/layout/RepeatingBendingProcessNew"/>
    <dgm:cxn modelId="{12C4D13B-70F3-4382-A602-B6CF452A72F4}" srcId="{50292F8D-6617-4578-82D2-E3AFB549455D}" destId="{05DCF4A1-AF5B-4B71-B973-4F9487501FEF}" srcOrd="2" destOrd="0" parTransId="{8C21697C-0BE0-42D2-A6C0-49B116DDE59C}" sibTransId="{8CB8ED77-3EDB-4F01-995C-0E9AF027D432}"/>
    <dgm:cxn modelId="{AC4B453C-6BDF-8640-85DE-5B8DDCDD69DA}" type="presOf" srcId="{ACCAA4D7-49A5-45DF-BA76-FF16946FF1C1}" destId="{77EF4B1B-9989-4F4D-B8CB-97D59131EC5F}" srcOrd="1" destOrd="0" presId="urn:microsoft.com/office/officeart/2016/7/layout/RepeatingBendingProcessNew"/>
    <dgm:cxn modelId="{85CFD842-9302-B84B-9287-5E22045F3577}" type="presOf" srcId="{F49A2ADB-31E3-405E-968A-E29EA33A5DBA}" destId="{D1D771C1-F223-F240-9491-753FEB386C0F}" srcOrd="0" destOrd="0" presId="urn:microsoft.com/office/officeart/2016/7/layout/RepeatingBendingProcessNew"/>
    <dgm:cxn modelId="{5EFEBD49-B6A4-A84A-82AF-FD2CE7E675FC}" type="presOf" srcId="{8CB8ED77-3EDB-4F01-995C-0E9AF027D432}" destId="{500045DE-1451-7048-BD47-D5F76E1ADB51}" srcOrd="1" destOrd="0" presId="urn:microsoft.com/office/officeart/2016/7/layout/RepeatingBendingProcessNew"/>
    <dgm:cxn modelId="{E9DD874A-0032-43EB-999B-F5B57C8D80FA}" srcId="{50292F8D-6617-4578-82D2-E3AFB549455D}" destId="{702A4521-1D7F-459F-A935-58781A562F80}" srcOrd="1" destOrd="0" parTransId="{E6FE0FE6-5061-4AD4-9442-896F697CD800}" sibTransId="{6C96C2D9-4B75-4C6A-B468-1643AA302427}"/>
    <dgm:cxn modelId="{3BEFD04F-C1D6-194F-A7A7-574E046F5A29}" type="presOf" srcId="{C6EAE528-51CC-4EB8-8103-1BF37440D48C}" destId="{8B358869-02CD-394B-91E1-875B06D8E808}" srcOrd="0" destOrd="0" presId="urn:microsoft.com/office/officeart/2016/7/layout/RepeatingBendingProcessNew"/>
    <dgm:cxn modelId="{E5DF0F56-795F-0242-9D1E-64E9CB1AFE01}" type="presOf" srcId="{608B7A0D-D8BB-4887-A8F2-D7414D78E2AF}" destId="{B1FD8490-6E65-354C-A4F7-D5592AA8A6C9}" srcOrd="0" destOrd="0" presId="urn:microsoft.com/office/officeart/2016/7/layout/RepeatingBendingProcessNew"/>
    <dgm:cxn modelId="{F9FE9385-59A3-493C-B55C-3F63C13058B1}" srcId="{50292F8D-6617-4578-82D2-E3AFB549455D}" destId="{DC00E50D-78E5-4A3F-9959-4470DA8FBA35}" srcOrd="4" destOrd="0" parTransId="{01CFF43B-8B75-412B-8591-5AB3C7F9F340}" sibTransId="{ACCAA4D7-49A5-45DF-BA76-FF16946FF1C1}"/>
    <dgm:cxn modelId="{B41A798C-0880-3C4F-8BC3-9836A435984E}" type="presOf" srcId="{6C96C2D9-4B75-4C6A-B468-1643AA302427}" destId="{EC7C4FDD-5810-E540-B53E-76CBDC33046F}" srcOrd="1" destOrd="0" presId="urn:microsoft.com/office/officeart/2016/7/layout/RepeatingBendingProcessNew"/>
    <dgm:cxn modelId="{9913B693-0528-407E-8106-B5399697691E}" srcId="{50292F8D-6617-4578-82D2-E3AFB549455D}" destId="{0C0E2C5C-92EB-4043-9A84-A7AB707A7731}" srcOrd="5" destOrd="0" parTransId="{D1FEE372-D568-42D4-ABA6-30B3169AB27F}" sibTransId="{43297E21-B94B-4569-B7FA-C8A7194741AE}"/>
    <dgm:cxn modelId="{5AC50A9A-0CF4-E746-BB3E-C8F450FA71D7}" type="presOf" srcId="{05DCF4A1-AF5B-4B71-B973-4F9487501FEF}" destId="{276A3488-F291-FB41-8C96-601853418149}" srcOrd="0" destOrd="0" presId="urn:microsoft.com/office/officeart/2016/7/layout/RepeatingBendingProcessNew"/>
    <dgm:cxn modelId="{B88D03A3-95AC-4A41-8ED7-5B87EADE2E9A}" srcId="{50292F8D-6617-4578-82D2-E3AFB549455D}" destId="{C6EAE528-51CC-4EB8-8103-1BF37440D48C}" srcOrd="3" destOrd="0" parTransId="{84FE53B5-474B-4EFC-8214-7F358F976B68}" sibTransId="{805C9411-D973-4BDA-9613-18ED6E945DF3}"/>
    <dgm:cxn modelId="{ABC0D2B3-45CD-43B0-BBAF-F59D32545A3C}" srcId="{50292F8D-6617-4578-82D2-E3AFB549455D}" destId="{608B7A0D-D8BB-4887-A8F2-D7414D78E2AF}" srcOrd="0" destOrd="0" parTransId="{9E28AC3D-0007-49CA-B09C-B1D84BC82CB2}" sibTransId="{F49A2ADB-31E3-405E-968A-E29EA33A5DBA}"/>
    <dgm:cxn modelId="{DD134CE5-DFEA-FD49-AA21-A3273BEFDEAA}" type="presOf" srcId="{8CB8ED77-3EDB-4F01-995C-0E9AF027D432}" destId="{5523868F-E82D-5F48-AAE7-A7DBA7EB2009}" srcOrd="0" destOrd="0" presId="urn:microsoft.com/office/officeart/2016/7/layout/RepeatingBendingProcessNew"/>
    <dgm:cxn modelId="{F1205FE6-6411-2C42-B0E9-8853EDC2886D}" type="presOf" srcId="{ACCAA4D7-49A5-45DF-BA76-FF16946FF1C1}" destId="{BB58C6E6-0899-E044-B54B-CFA5CEF77EED}" srcOrd="0" destOrd="0" presId="urn:microsoft.com/office/officeart/2016/7/layout/RepeatingBendingProcessNew"/>
    <dgm:cxn modelId="{2BE186E7-4BF2-6F4E-B77B-45A7BD95E91A}" type="presOf" srcId="{DC00E50D-78E5-4A3F-9959-4470DA8FBA35}" destId="{5ACA8685-1A85-7B4B-9BB4-35E4D6A26884}" srcOrd="0" destOrd="0" presId="urn:microsoft.com/office/officeart/2016/7/layout/RepeatingBendingProcessNew"/>
    <dgm:cxn modelId="{33EBCD84-B0B1-A143-B302-673EFD0E3354}" type="presParOf" srcId="{05B35A4E-FA08-534F-8F7A-E9D921D5209F}" destId="{B1FD8490-6E65-354C-A4F7-D5592AA8A6C9}" srcOrd="0" destOrd="0" presId="urn:microsoft.com/office/officeart/2016/7/layout/RepeatingBendingProcessNew"/>
    <dgm:cxn modelId="{C57663A2-CBFB-5646-A9AC-B0962FB59B60}" type="presParOf" srcId="{05B35A4E-FA08-534F-8F7A-E9D921D5209F}" destId="{D1D771C1-F223-F240-9491-753FEB386C0F}" srcOrd="1" destOrd="0" presId="urn:microsoft.com/office/officeart/2016/7/layout/RepeatingBendingProcessNew"/>
    <dgm:cxn modelId="{9BCBCFEA-CF54-4647-9CC7-67FA003BFF75}" type="presParOf" srcId="{D1D771C1-F223-F240-9491-753FEB386C0F}" destId="{4846BC26-0BEC-8F49-9278-6E23EF03148C}" srcOrd="0" destOrd="0" presId="urn:microsoft.com/office/officeart/2016/7/layout/RepeatingBendingProcessNew"/>
    <dgm:cxn modelId="{95DAC34A-49D9-4847-8158-1170BAF10A32}" type="presParOf" srcId="{05B35A4E-FA08-534F-8F7A-E9D921D5209F}" destId="{445250C7-44AC-0A49-AA6B-EE1E0CA515E1}" srcOrd="2" destOrd="0" presId="urn:microsoft.com/office/officeart/2016/7/layout/RepeatingBendingProcessNew"/>
    <dgm:cxn modelId="{5F27FF80-3515-9E45-94CD-266710F474B3}" type="presParOf" srcId="{05B35A4E-FA08-534F-8F7A-E9D921D5209F}" destId="{C305B39A-FA95-B341-B3DA-1AFE9CAA6729}" srcOrd="3" destOrd="0" presId="urn:microsoft.com/office/officeart/2016/7/layout/RepeatingBendingProcessNew"/>
    <dgm:cxn modelId="{F3C7A3F9-D73E-1444-BC91-BB50AE9C3F81}" type="presParOf" srcId="{C305B39A-FA95-B341-B3DA-1AFE9CAA6729}" destId="{EC7C4FDD-5810-E540-B53E-76CBDC33046F}" srcOrd="0" destOrd="0" presId="urn:microsoft.com/office/officeart/2016/7/layout/RepeatingBendingProcessNew"/>
    <dgm:cxn modelId="{E7F2F71E-A0E1-0846-A226-2306BB1F0963}" type="presParOf" srcId="{05B35A4E-FA08-534F-8F7A-E9D921D5209F}" destId="{276A3488-F291-FB41-8C96-601853418149}" srcOrd="4" destOrd="0" presId="urn:microsoft.com/office/officeart/2016/7/layout/RepeatingBendingProcessNew"/>
    <dgm:cxn modelId="{9CA5ECB4-4141-EB43-9F2E-6C6C7432B210}" type="presParOf" srcId="{05B35A4E-FA08-534F-8F7A-E9D921D5209F}" destId="{5523868F-E82D-5F48-AAE7-A7DBA7EB2009}" srcOrd="5" destOrd="0" presId="urn:microsoft.com/office/officeart/2016/7/layout/RepeatingBendingProcessNew"/>
    <dgm:cxn modelId="{E498DCEE-E4EB-9949-9391-3116635D1D06}" type="presParOf" srcId="{5523868F-E82D-5F48-AAE7-A7DBA7EB2009}" destId="{500045DE-1451-7048-BD47-D5F76E1ADB51}" srcOrd="0" destOrd="0" presId="urn:microsoft.com/office/officeart/2016/7/layout/RepeatingBendingProcessNew"/>
    <dgm:cxn modelId="{BA630C92-C6FB-8F4E-AB2B-FB1C9FEE137D}" type="presParOf" srcId="{05B35A4E-FA08-534F-8F7A-E9D921D5209F}" destId="{8B358869-02CD-394B-91E1-875B06D8E808}" srcOrd="6" destOrd="0" presId="urn:microsoft.com/office/officeart/2016/7/layout/RepeatingBendingProcessNew"/>
    <dgm:cxn modelId="{F60984E1-0660-7743-86AB-14921124ADF5}" type="presParOf" srcId="{05B35A4E-FA08-534F-8F7A-E9D921D5209F}" destId="{5EA56299-0D72-F441-9224-9F34AC80C74C}" srcOrd="7" destOrd="0" presId="urn:microsoft.com/office/officeart/2016/7/layout/RepeatingBendingProcessNew"/>
    <dgm:cxn modelId="{AE345947-5DD3-F14E-94A6-A3C01C7A58A9}" type="presParOf" srcId="{5EA56299-0D72-F441-9224-9F34AC80C74C}" destId="{88DCBE59-E79E-6E4F-9794-D9FA4EE838C0}" srcOrd="0" destOrd="0" presId="urn:microsoft.com/office/officeart/2016/7/layout/RepeatingBendingProcessNew"/>
    <dgm:cxn modelId="{3265E30F-35C0-3B40-943E-CB673AA4365A}" type="presParOf" srcId="{05B35A4E-FA08-534F-8F7A-E9D921D5209F}" destId="{5ACA8685-1A85-7B4B-9BB4-35E4D6A26884}" srcOrd="8" destOrd="0" presId="urn:microsoft.com/office/officeart/2016/7/layout/RepeatingBendingProcessNew"/>
    <dgm:cxn modelId="{7530112A-B012-4145-B82F-AAE93B7C2C6B}" type="presParOf" srcId="{05B35A4E-FA08-534F-8F7A-E9D921D5209F}" destId="{BB58C6E6-0899-E044-B54B-CFA5CEF77EED}" srcOrd="9" destOrd="0" presId="urn:microsoft.com/office/officeart/2016/7/layout/RepeatingBendingProcessNew"/>
    <dgm:cxn modelId="{F607F56D-E045-554F-8DCE-08D121617891}" type="presParOf" srcId="{BB58C6E6-0899-E044-B54B-CFA5CEF77EED}" destId="{77EF4B1B-9989-4F4D-B8CB-97D59131EC5F}" srcOrd="0" destOrd="0" presId="urn:microsoft.com/office/officeart/2016/7/layout/RepeatingBendingProcessNew"/>
    <dgm:cxn modelId="{7077D04D-F73B-D44F-9300-26F08B49D273}" type="presParOf" srcId="{05B35A4E-FA08-534F-8F7A-E9D921D5209F}" destId="{5E65B9DF-ED3C-2941-82A7-2EF46A143D4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E678A4-94FF-47F2-8140-F0D4A86D58F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6EDE8F-C838-412B-ADD9-1A9D0B2BD0D2}">
      <dgm:prSet/>
      <dgm:spPr/>
      <dgm:t>
        <a:bodyPr/>
        <a:lstStyle/>
        <a:p>
          <a:r>
            <a:rPr lang="en-US" dirty="0"/>
            <a:t>Profit maximising output is lower than in perfect competition. It is at a point where AC is not at the minimum. </a:t>
          </a:r>
        </a:p>
      </dgm:t>
    </dgm:pt>
    <dgm:pt modelId="{1509ED09-C151-41BE-BCF0-3A5482B3A27B}" type="parTrans" cxnId="{4236063D-3581-4C71-AA2E-9B56C572290B}">
      <dgm:prSet/>
      <dgm:spPr/>
      <dgm:t>
        <a:bodyPr/>
        <a:lstStyle/>
        <a:p>
          <a:endParaRPr lang="en-US"/>
        </a:p>
      </dgm:t>
    </dgm:pt>
    <dgm:pt modelId="{FADC7C37-C5C9-488F-A9EC-D6286F1D8E85}" type="sibTrans" cxnId="{4236063D-3581-4C71-AA2E-9B56C572290B}">
      <dgm:prSet/>
      <dgm:spPr/>
      <dgm:t>
        <a:bodyPr/>
        <a:lstStyle/>
        <a:p>
          <a:endParaRPr lang="en-US"/>
        </a:p>
      </dgm:t>
    </dgm:pt>
    <dgm:pt modelId="{D30C8BA0-66DD-40B0-967B-9902C2B4A15C}">
      <dgm:prSet/>
      <dgm:spPr/>
      <dgm:t>
        <a:bodyPr/>
        <a:lstStyle/>
        <a:p>
          <a:r>
            <a:rPr lang="en-US" dirty="0"/>
            <a:t>Is monopolistic competition, like monopoly, wasteful of resources, compared to a perfectly competitive firm. </a:t>
          </a:r>
        </a:p>
      </dgm:t>
    </dgm:pt>
    <dgm:pt modelId="{2A1938FD-D790-41F5-BA17-AB4C49FC8FBC}" type="parTrans" cxnId="{F3C7498E-F16D-46B7-BA76-C8B2D9CCDB96}">
      <dgm:prSet/>
      <dgm:spPr/>
      <dgm:t>
        <a:bodyPr/>
        <a:lstStyle/>
        <a:p>
          <a:endParaRPr lang="en-US"/>
        </a:p>
      </dgm:t>
    </dgm:pt>
    <dgm:pt modelId="{9A24F4BD-194E-4142-9FCF-D1F7ACD050E0}" type="sibTrans" cxnId="{F3C7498E-F16D-46B7-BA76-C8B2D9CCDB96}">
      <dgm:prSet/>
      <dgm:spPr/>
      <dgm:t>
        <a:bodyPr/>
        <a:lstStyle/>
        <a:p>
          <a:endParaRPr lang="en-US"/>
        </a:p>
      </dgm:t>
    </dgm:pt>
    <dgm:pt modelId="{BC907002-CF6B-4171-AAEB-67F971BAD69E}">
      <dgm:prSet/>
      <dgm:spPr/>
      <dgm:t>
        <a:bodyPr/>
        <a:lstStyle/>
        <a:p>
          <a:r>
            <a:rPr lang="en-US" dirty="0"/>
            <a:t>Monopolistic firms cannot expand output to the minimum average cost point without making a loss. </a:t>
          </a:r>
        </a:p>
      </dgm:t>
    </dgm:pt>
    <dgm:pt modelId="{E7641FCA-3C6F-4C3B-91BE-0BCF2BB611E2}" type="parTrans" cxnId="{6B159E81-7C0A-4D4D-91A9-CAFFCF715527}">
      <dgm:prSet/>
      <dgm:spPr/>
      <dgm:t>
        <a:bodyPr/>
        <a:lstStyle/>
        <a:p>
          <a:endParaRPr lang="en-US"/>
        </a:p>
      </dgm:t>
    </dgm:pt>
    <dgm:pt modelId="{85F1422B-BC8E-4C53-9D1E-CF13D8A30942}" type="sibTrans" cxnId="{6B159E81-7C0A-4D4D-91A9-CAFFCF715527}">
      <dgm:prSet/>
      <dgm:spPr/>
      <dgm:t>
        <a:bodyPr/>
        <a:lstStyle/>
        <a:p>
          <a:endParaRPr lang="en-US"/>
        </a:p>
      </dgm:t>
    </dgm:pt>
    <dgm:pt modelId="{73DEC011-609F-42CB-BD16-38529E900977}">
      <dgm:prSet/>
      <dgm:spPr/>
      <dgm:t>
        <a:bodyPr/>
        <a:lstStyle/>
        <a:p>
          <a:r>
            <a:rPr lang="en-US" b="1" dirty="0"/>
            <a:t>THEREFORE, the excess capacity theorem – industries characterized by monopolistic competition will have excess capacity. </a:t>
          </a:r>
          <a:r>
            <a:rPr lang="en-US" dirty="0"/>
            <a:t>Look at the long run equilibrium diagram – if output being produced at the lowest minimum point on AC?</a:t>
          </a:r>
        </a:p>
      </dgm:t>
    </dgm:pt>
    <dgm:pt modelId="{BCC3CC05-1745-4787-BE8B-79DE6B238702}" type="parTrans" cxnId="{312B08E2-F8B3-4CD5-BA6D-8799371F46EC}">
      <dgm:prSet/>
      <dgm:spPr/>
      <dgm:t>
        <a:bodyPr/>
        <a:lstStyle/>
        <a:p>
          <a:endParaRPr lang="en-US"/>
        </a:p>
      </dgm:t>
    </dgm:pt>
    <dgm:pt modelId="{30DBF70B-E8F8-4C81-BC16-D399031B3151}" type="sibTrans" cxnId="{312B08E2-F8B3-4CD5-BA6D-8799371F46EC}">
      <dgm:prSet/>
      <dgm:spPr/>
      <dgm:t>
        <a:bodyPr/>
        <a:lstStyle/>
        <a:p>
          <a:endParaRPr lang="en-US"/>
        </a:p>
      </dgm:t>
    </dgm:pt>
    <dgm:pt modelId="{CE4A15D5-5993-7743-AAD1-B6965CECB7E2}" type="pres">
      <dgm:prSet presAssocID="{BFE678A4-94FF-47F2-8140-F0D4A86D58F5}" presName="vert0" presStyleCnt="0">
        <dgm:presLayoutVars>
          <dgm:dir/>
          <dgm:animOne val="branch"/>
          <dgm:animLvl val="lvl"/>
        </dgm:presLayoutVars>
      </dgm:prSet>
      <dgm:spPr/>
    </dgm:pt>
    <dgm:pt modelId="{8F0211E9-AE7C-DB40-9388-0256C0E4011B}" type="pres">
      <dgm:prSet presAssocID="{F16EDE8F-C838-412B-ADD9-1A9D0B2BD0D2}" presName="thickLine" presStyleLbl="alignNode1" presStyleIdx="0" presStyleCnt="4"/>
      <dgm:spPr/>
    </dgm:pt>
    <dgm:pt modelId="{ED6BA4A1-2B4D-A84D-B2AA-FA849A7DB753}" type="pres">
      <dgm:prSet presAssocID="{F16EDE8F-C838-412B-ADD9-1A9D0B2BD0D2}" presName="horz1" presStyleCnt="0"/>
      <dgm:spPr/>
    </dgm:pt>
    <dgm:pt modelId="{462DCB49-E91D-BC45-B693-3B84F5D03F49}" type="pres">
      <dgm:prSet presAssocID="{F16EDE8F-C838-412B-ADD9-1A9D0B2BD0D2}" presName="tx1" presStyleLbl="revTx" presStyleIdx="0" presStyleCnt="4"/>
      <dgm:spPr/>
    </dgm:pt>
    <dgm:pt modelId="{00145D22-4BA4-6940-9212-D34F8271C85E}" type="pres">
      <dgm:prSet presAssocID="{F16EDE8F-C838-412B-ADD9-1A9D0B2BD0D2}" presName="vert1" presStyleCnt="0"/>
      <dgm:spPr/>
    </dgm:pt>
    <dgm:pt modelId="{6A2AE232-22D2-A744-AB77-C5D0CD1891BD}" type="pres">
      <dgm:prSet presAssocID="{D30C8BA0-66DD-40B0-967B-9902C2B4A15C}" presName="thickLine" presStyleLbl="alignNode1" presStyleIdx="1" presStyleCnt="4"/>
      <dgm:spPr/>
    </dgm:pt>
    <dgm:pt modelId="{C7585096-D43B-3E44-9720-C1687F123F1D}" type="pres">
      <dgm:prSet presAssocID="{D30C8BA0-66DD-40B0-967B-9902C2B4A15C}" presName="horz1" presStyleCnt="0"/>
      <dgm:spPr/>
    </dgm:pt>
    <dgm:pt modelId="{94EE3086-9557-0949-86FF-DFF464B05D7B}" type="pres">
      <dgm:prSet presAssocID="{D30C8BA0-66DD-40B0-967B-9902C2B4A15C}" presName="tx1" presStyleLbl="revTx" presStyleIdx="1" presStyleCnt="4"/>
      <dgm:spPr/>
    </dgm:pt>
    <dgm:pt modelId="{55CF4ADF-A07A-244E-B41E-4F53687F2AC0}" type="pres">
      <dgm:prSet presAssocID="{D30C8BA0-66DD-40B0-967B-9902C2B4A15C}" presName="vert1" presStyleCnt="0"/>
      <dgm:spPr/>
    </dgm:pt>
    <dgm:pt modelId="{31EEBB04-9918-C141-8ADA-0C2B1C8D4F2A}" type="pres">
      <dgm:prSet presAssocID="{BC907002-CF6B-4171-AAEB-67F971BAD69E}" presName="thickLine" presStyleLbl="alignNode1" presStyleIdx="2" presStyleCnt="4"/>
      <dgm:spPr/>
    </dgm:pt>
    <dgm:pt modelId="{EC7D64F0-8071-6D4D-B5D0-41D832AFE302}" type="pres">
      <dgm:prSet presAssocID="{BC907002-CF6B-4171-AAEB-67F971BAD69E}" presName="horz1" presStyleCnt="0"/>
      <dgm:spPr/>
    </dgm:pt>
    <dgm:pt modelId="{D12F2969-1452-9B4F-991F-EF6779E449CE}" type="pres">
      <dgm:prSet presAssocID="{BC907002-CF6B-4171-AAEB-67F971BAD69E}" presName="tx1" presStyleLbl="revTx" presStyleIdx="2" presStyleCnt="4"/>
      <dgm:spPr/>
    </dgm:pt>
    <dgm:pt modelId="{D6C6041F-4C9D-0842-B4FA-D985BB9BD400}" type="pres">
      <dgm:prSet presAssocID="{BC907002-CF6B-4171-AAEB-67F971BAD69E}" presName="vert1" presStyleCnt="0"/>
      <dgm:spPr/>
    </dgm:pt>
    <dgm:pt modelId="{2FF87A46-CA31-3846-A971-ECABC0CCAAFE}" type="pres">
      <dgm:prSet presAssocID="{73DEC011-609F-42CB-BD16-38529E900977}" presName="thickLine" presStyleLbl="alignNode1" presStyleIdx="3" presStyleCnt="4"/>
      <dgm:spPr/>
    </dgm:pt>
    <dgm:pt modelId="{133AA660-ECFF-744B-9D57-51841C9C9578}" type="pres">
      <dgm:prSet presAssocID="{73DEC011-609F-42CB-BD16-38529E900977}" presName="horz1" presStyleCnt="0"/>
      <dgm:spPr/>
    </dgm:pt>
    <dgm:pt modelId="{FA54C369-F5C2-B74B-A1ED-387BF22BAB9A}" type="pres">
      <dgm:prSet presAssocID="{73DEC011-609F-42CB-BD16-38529E900977}" presName="tx1" presStyleLbl="revTx" presStyleIdx="3" presStyleCnt="4"/>
      <dgm:spPr/>
    </dgm:pt>
    <dgm:pt modelId="{322C17DC-5861-7242-BC70-700AB867381B}" type="pres">
      <dgm:prSet presAssocID="{73DEC011-609F-42CB-BD16-38529E900977}" presName="vert1" presStyleCnt="0"/>
      <dgm:spPr/>
    </dgm:pt>
  </dgm:ptLst>
  <dgm:cxnLst>
    <dgm:cxn modelId="{47559F00-017D-5D47-AD42-073E7E4C8297}" type="presOf" srcId="{BC907002-CF6B-4171-AAEB-67F971BAD69E}" destId="{D12F2969-1452-9B4F-991F-EF6779E449CE}" srcOrd="0" destOrd="0" presId="urn:microsoft.com/office/officeart/2008/layout/LinedList"/>
    <dgm:cxn modelId="{4236063D-3581-4C71-AA2E-9B56C572290B}" srcId="{BFE678A4-94FF-47F2-8140-F0D4A86D58F5}" destId="{F16EDE8F-C838-412B-ADD9-1A9D0B2BD0D2}" srcOrd="0" destOrd="0" parTransId="{1509ED09-C151-41BE-BCF0-3A5482B3A27B}" sibTransId="{FADC7C37-C5C9-488F-A9EC-D6286F1D8E85}"/>
    <dgm:cxn modelId="{3C7FC645-B0C2-7945-8F91-62C556F9AF24}" type="presOf" srcId="{D30C8BA0-66DD-40B0-967B-9902C2B4A15C}" destId="{94EE3086-9557-0949-86FF-DFF464B05D7B}" srcOrd="0" destOrd="0" presId="urn:microsoft.com/office/officeart/2008/layout/LinedList"/>
    <dgm:cxn modelId="{37345F56-9F38-6940-9DBB-3D65B5BA02FF}" type="presOf" srcId="{73DEC011-609F-42CB-BD16-38529E900977}" destId="{FA54C369-F5C2-B74B-A1ED-387BF22BAB9A}" srcOrd="0" destOrd="0" presId="urn:microsoft.com/office/officeart/2008/layout/LinedList"/>
    <dgm:cxn modelId="{6B159E81-7C0A-4D4D-91A9-CAFFCF715527}" srcId="{BFE678A4-94FF-47F2-8140-F0D4A86D58F5}" destId="{BC907002-CF6B-4171-AAEB-67F971BAD69E}" srcOrd="2" destOrd="0" parTransId="{E7641FCA-3C6F-4C3B-91BE-0BCF2BB611E2}" sibTransId="{85F1422B-BC8E-4C53-9D1E-CF13D8A30942}"/>
    <dgm:cxn modelId="{F3C7498E-F16D-46B7-BA76-C8B2D9CCDB96}" srcId="{BFE678A4-94FF-47F2-8140-F0D4A86D58F5}" destId="{D30C8BA0-66DD-40B0-967B-9902C2B4A15C}" srcOrd="1" destOrd="0" parTransId="{2A1938FD-D790-41F5-BA17-AB4C49FC8FBC}" sibTransId="{9A24F4BD-194E-4142-9FCF-D1F7ACD050E0}"/>
    <dgm:cxn modelId="{6454BCBA-AE71-914D-A650-06A05A7D778F}" type="presOf" srcId="{F16EDE8F-C838-412B-ADD9-1A9D0B2BD0D2}" destId="{462DCB49-E91D-BC45-B693-3B84F5D03F49}" srcOrd="0" destOrd="0" presId="urn:microsoft.com/office/officeart/2008/layout/LinedList"/>
    <dgm:cxn modelId="{FFA1D4CD-5FE3-7448-9BD6-A2DB86C8277E}" type="presOf" srcId="{BFE678A4-94FF-47F2-8140-F0D4A86D58F5}" destId="{CE4A15D5-5993-7743-AAD1-B6965CECB7E2}" srcOrd="0" destOrd="0" presId="urn:microsoft.com/office/officeart/2008/layout/LinedList"/>
    <dgm:cxn modelId="{312B08E2-F8B3-4CD5-BA6D-8799371F46EC}" srcId="{BFE678A4-94FF-47F2-8140-F0D4A86D58F5}" destId="{73DEC011-609F-42CB-BD16-38529E900977}" srcOrd="3" destOrd="0" parTransId="{BCC3CC05-1745-4787-BE8B-79DE6B238702}" sibTransId="{30DBF70B-E8F8-4C81-BC16-D399031B3151}"/>
    <dgm:cxn modelId="{D5E45B18-A1CA-8440-8DA7-68F314621F53}" type="presParOf" srcId="{CE4A15D5-5993-7743-AAD1-B6965CECB7E2}" destId="{8F0211E9-AE7C-DB40-9388-0256C0E4011B}" srcOrd="0" destOrd="0" presId="urn:microsoft.com/office/officeart/2008/layout/LinedList"/>
    <dgm:cxn modelId="{77B86357-ACBF-E14F-824E-E4F4A3B9581A}" type="presParOf" srcId="{CE4A15D5-5993-7743-AAD1-B6965CECB7E2}" destId="{ED6BA4A1-2B4D-A84D-B2AA-FA849A7DB753}" srcOrd="1" destOrd="0" presId="urn:microsoft.com/office/officeart/2008/layout/LinedList"/>
    <dgm:cxn modelId="{43FAA8D4-3C4A-EB4F-90F3-596F3D126859}" type="presParOf" srcId="{ED6BA4A1-2B4D-A84D-B2AA-FA849A7DB753}" destId="{462DCB49-E91D-BC45-B693-3B84F5D03F49}" srcOrd="0" destOrd="0" presId="urn:microsoft.com/office/officeart/2008/layout/LinedList"/>
    <dgm:cxn modelId="{A5044533-6A1B-3B49-8728-2A8125E76218}" type="presParOf" srcId="{ED6BA4A1-2B4D-A84D-B2AA-FA849A7DB753}" destId="{00145D22-4BA4-6940-9212-D34F8271C85E}" srcOrd="1" destOrd="0" presId="urn:microsoft.com/office/officeart/2008/layout/LinedList"/>
    <dgm:cxn modelId="{2890B925-4A78-724D-B3C2-98F3266558B9}" type="presParOf" srcId="{CE4A15D5-5993-7743-AAD1-B6965CECB7E2}" destId="{6A2AE232-22D2-A744-AB77-C5D0CD1891BD}" srcOrd="2" destOrd="0" presId="urn:microsoft.com/office/officeart/2008/layout/LinedList"/>
    <dgm:cxn modelId="{E334EB05-9D6F-A941-9BA1-3E2B15D9C6A0}" type="presParOf" srcId="{CE4A15D5-5993-7743-AAD1-B6965CECB7E2}" destId="{C7585096-D43B-3E44-9720-C1687F123F1D}" srcOrd="3" destOrd="0" presId="urn:microsoft.com/office/officeart/2008/layout/LinedList"/>
    <dgm:cxn modelId="{F86C3B28-27F0-4644-8FD3-E301EDA75CF2}" type="presParOf" srcId="{C7585096-D43B-3E44-9720-C1687F123F1D}" destId="{94EE3086-9557-0949-86FF-DFF464B05D7B}" srcOrd="0" destOrd="0" presId="urn:microsoft.com/office/officeart/2008/layout/LinedList"/>
    <dgm:cxn modelId="{AB3F3E58-9802-7346-A5D4-E04FF04B1B5B}" type="presParOf" srcId="{C7585096-D43B-3E44-9720-C1687F123F1D}" destId="{55CF4ADF-A07A-244E-B41E-4F53687F2AC0}" srcOrd="1" destOrd="0" presId="urn:microsoft.com/office/officeart/2008/layout/LinedList"/>
    <dgm:cxn modelId="{68768EE4-9445-F44A-A608-E0EBD91743FD}" type="presParOf" srcId="{CE4A15D5-5993-7743-AAD1-B6965CECB7E2}" destId="{31EEBB04-9918-C141-8ADA-0C2B1C8D4F2A}" srcOrd="4" destOrd="0" presId="urn:microsoft.com/office/officeart/2008/layout/LinedList"/>
    <dgm:cxn modelId="{131DC091-71AB-0B42-915C-56DB5010A1FF}" type="presParOf" srcId="{CE4A15D5-5993-7743-AAD1-B6965CECB7E2}" destId="{EC7D64F0-8071-6D4D-B5D0-41D832AFE302}" srcOrd="5" destOrd="0" presId="urn:microsoft.com/office/officeart/2008/layout/LinedList"/>
    <dgm:cxn modelId="{FE887746-3B15-2049-82FB-B22AFFD6DEF8}" type="presParOf" srcId="{EC7D64F0-8071-6D4D-B5D0-41D832AFE302}" destId="{D12F2969-1452-9B4F-991F-EF6779E449CE}" srcOrd="0" destOrd="0" presId="urn:microsoft.com/office/officeart/2008/layout/LinedList"/>
    <dgm:cxn modelId="{D78838C2-FED9-5B42-8F43-FDF6976C7BF4}" type="presParOf" srcId="{EC7D64F0-8071-6D4D-B5D0-41D832AFE302}" destId="{D6C6041F-4C9D-0842-B4FA-D985BB9BD400}" srcOrd="1" destOrd="0" presId="urn:microsoft.com/office/officeart/2008/layout/LinedList"/>
    <dgm:cxn modelId="{D2C026F6-B959-ED49-AD21-3F948CF29559}" type="presParOf" srcId="{CE4A15D5-5993-7743-AAD1-B6965CECB7E2}" destId="{2FF87A46-CA31-3846-A971-ECABC0CCAAFE}" srcOrd="6" destOrd="0" presId="urn:microsoft.com/office/officeart/2008/layout/LinedList"/>
    <dgm:cxn modelId="{8D59088C-3770-8D4B-979D-D2B7C1E44C0C}" type="presParOf" srcId="{CE4A15D5-5993-7743-AAD1-B6965CECB7E2}" destId="{133AA660-ECFF-744B-9D57-51841C9C9578}" srcOrd="7" destOrd="0" presId="urn:microsoft.com/office/officeart/2008/layout/LinedList"/>
    <dgm:cxn modelId="{A46D4655-9323-4041-95F5-D04F4556D31A}" type="presParOf" srcId="{133AA660-ECFF-744B-9D57-51841C9C9578}" destId="{FA54C369-F5C2-B74B-A1ED-387BF22BAB9A}" srcOrd="0" destOrd="0" presId="urn:microsoft.com/office/officeart/2008/layout/LinedList"/>
    <dgm:cxn modelId="{B7BFFF0B-4829-1B43-AE80-AA8B5FB9C6FF}" type="presParOf" srcId="{133AA660-ECFF-744B-9D57-51841C9C9578}" destId="{322C17DC-5861-7242-BC70-700AB86738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8F82A7-E150-4452-88B8-99221C5B438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DB699B-78D4-4824-A3A5-704B908161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With only a few firms it is easier to share information </a:t>
          </a:r>
          <a:endParaRPr lang="en-US" dirty="0"/>
        </a:p>
      </dgm:t>
    </dgm:pt>
    <dgm:pt modelId="{F9FE9B3E-4C4E-4C74-9A39-5CE86947AD3F}" type="parTrans" cxnId="{2954B35A-94E2-40F2-B19C-F3FADD4888CC}">
      <dgm:prSet/>
      <dgm:spPr/>
      <dgm:t>
        <a:bodyPr/>
        <a:lstStyle/>
        <a:p>
          <a:endParaRPr lang="en-US"/>
        </a:p>
      </dgm:t>
    </dgm:pt>
    <dgm:pt modelId="{16B4E9FB-A7D5-4D4D-A339-3EBDF3B30E27}" type="sibTrans" cxnId="{2954B35A-94E2-40F2-B19C-F3FADD4888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7A536C-DF33-4E3F-A96E-596C9F47A6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Effective monitoring and communication systems and technology means cheating can be identified early </a:t>
          </a:r>
          <a:endParaRPr lang="en-US" dirty="0"/>
        </a:p>
      </dgm:t>
    </dgm:pt>
    <dgm:pt modelId="{F1DEC9A8-BD0D-448E-AAA3-45732863A221}" type="parTrans" cxnId="{3B8C8ABE-36DC-436C-8EB6-1F9C61DE7031}">
      <dgm:prSet/>
      <dgm:spPr/>
      <dgm:t>
        <a:bodyPr/>
        <a:lstStyle/>
        <a:p>
          <a:endParaRPr lang="en-US"/>
        </a:p>
      </dgm:t>
    </dgm:pt>
    <dgm:pt modelId="{6C41E6C9-F75F-4EFF-867B-4086D499683E}" type="sibTrans" cxnId="{3B8C8ABE-36DC-436C-8EB6-1F9C61DE703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A8BA16-4352-48A8-8333-C8D12C374A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Stable cost and demand environments imply easy monitoring and administration  of quotas </a:t>
          </a:r>
          <a:endParaRPr lang="en-US" dirty="0"/>
        </a:p>
      </dgm:t>
    </dgm:pt>
    <dgm:pt modelId="{CE13648D-B327-4FDE-8EE6-D6EDF80D0ED4}" type="parTrans" cxnId="{D7CEE520-4C25-4541-AC1D-5642E75C652E}">
      <dgm:prSet/>
      <dgm:spPr/>
      <dgm:t>
        <a:bodyPr/>
        <a:lstStyle/>
        <a:p>
          <a:endParaRPr lang="en-US"/>
        </a:p>
      </dgm:t>
    </dgm:pt>
    <dgm:pt modelId="{1C2E623B-2833-4677-BDE7-50542122D7CE}" type="sibTrans" cxnId="{D7CEE520-4C25-4541-AC1D-5642E75C65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390C81-0FD4-4406-AD20-7FE6D5401E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Production costs tend to be similar so profits are similar </a:t>
          </a:r>
          <a:endParaRPr lang="en-US" dirty="0"/>
        </a:p>
      </dgm:t>
    </dgm:pt>
    <dgm:pt modelId="{82491A8E-4CBE-4D04-A64B-9BEB0D8ECAF0}" type="parTrans" cxnId="{32F3B662-B47B-428B-9712-B328D5BFFDD2}">
      <dgm:prSet/>
      <dgm:spPr/>
      <dgm:t>
        <a:bodyPr/>
        <a:lstStyle/>
        <a:p>
          <a:endParaRPr lang="en-US"/>
        </a:p>
      </dgm:t>
    </dgm:pt>
    <dgm:pt modelId="{46B6B958-7B58-42D6-8264-D0BD5826337F}" type="sibTrans" cxnId="{32F3B662-B47B-428B-9712-B328D5BFFDD2}">
      <dgm:prSet/>
      <dgm:spPr/>
      <dgm:t>
        <a:bodyPr/>
        <a:lstStyle/>
        <a:p>
          <a:endParaRPr lang="en-US"/>
        </a:p>
      </dgm:t>
    </dgm:pt>
    <dgm:pt modelId="{83AB3393-FE6F-405F-9404-26C24661DFF7}" type="pres">
      <dgm:prSet presAssocID="{B58F82A7-E150-4452-88B8-99221C5B438B}" presName="root" presStyleCnt="0">
        <dgm:presLayoutVars>
          <dgm:dir/>
          <dgm:resizeHandles val="exact"/>
        </dgm:presLayoutVars>
      </dgm:prSet>
      <dgm:spPr/>
    </dgm:pt>
    <dgm:pt modelId="{B53792D0-E3A2-4C7D-91DF-AD9CE0B6D930}" type="pres">
      <dgm:prSet presAssocID="{B58F82A7-E150-4452-88B8-99221C5B438B}" presName="container" presStyleCnt="0">
        <dgm:presLayoutVars>
          <dgm:dir/>
          <dgm:resizeHandles val="exact"/>
        </dgm:presLayoutVars>
      </dgm:prSet>
      <dgm:spPr/>
    </dgm:pt>
    <dgm:pt modelId="{CBC52BE0-8453-486A-91D7-D02233FA80F0}" type="pres">
      <dgm:prSet presAssocID="{EEDB699B-78D4-4824-A3A5-704B908161EF}" presName="compNode" presStyleCnt="0"/>
      <dgm:spPr/>
    </dgm:pt>
    <dgm:pt modelId="{023768BF-CC16-48AB-84F2-CE8FF2018FB9}" type="pres">
      <dgm:prSet presAssocID="{EEDB699B-78D4-4824-A3A5-704B908161EF}" presName="iconBgRect" presStyleLbl="bgShp" presStyleIdx="0" presStyleCnt="4"/>
      <dgm:spPr/>
    </dgm:pt>
    <dgm:pt modelId="{038413CD-F2F5-43D6-A080-27BF36713E2F}" type="pres">
      <dgm:prSet presAssocID="{EEDB699B-78D4-4824-A3A5-704B908161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88F07DF-B8B0-4BB4-9A00-758EB76F1C38}" type="pres">
      <dgm:prSet presAssocID="{EEDB699B-78D4-4824-A3A5-704B908161EF}" presName="spaceRect" presStyleCnt="0"/>
      <dgm:spPr/>
    </dgm:pt>
    <dgm:pt modelId="{B567FCBC-A61E-412C-B92F-378629DC0B83}" type="pres">
      <dgm:prSet presAssocID="{EEDB699B-78D4-4824-A3A5-704B908161EF}" presName="textRect" presStyleLbl="revTx" presStyleIdx="0" presStyleCnt="4">
        <dgm:presLayoutVars>
          <dgm:chMax val="1"/>
          <dgm:chPref val="1"/>
        </dgm:presLayoutVars>
      </dgm:prSet>
      <dgm:spPr/>
    </dgm:pt>
    <dgm:pt modelId="{13289C2D-4A2F-4F9C-A669-02E75B6848BB}" type="pres">
      <dgm:prSet presAssocID="{16B4E9FB-A7D5-4D4D-A339-3EBDF3B30E27}" presName="sibTrans" presStyleLbl="sibTrans2D1" presStyleIdx="0" presStyleCnt="0"/>
      <dgm:spPr/>
    </dgm:pt>
    <dgm:pt modelId="{F68165FD-C479-49CC-9320-2DC2A19E26F9}" type="pres">
      <dgm:prSet presAssocID="{607A536C-DF33-4E3F-A96E-596C9F47A6BC}" presName="compNode" presStyleCnt="0"/>
      <dgm:spPr/>
    </dgm:pt>
    <dgm:pt modelId="{73F3E0AE-42E5-4D06-9DF9-9E9A1F631CC1}" type="pres">
      <dgm:prSet presAssocID="{607A536C-DF33-4E3F-A96E-596C9F47A6BC}" presName="iconBgRect" presStyleLbl="bgShp" presStyleIdx="1" presStyleCnt="4"/>
      <dgm:spPr/>
    </dgm:pt>
    <dgm:pt modelId="{5E519524-E172-4E98-8308-3943B75ADE65}" type="pres">
      <dgm:prSet presAssocID="{607A536C-DF33-4E3F-A96E-596C9F47A6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5D59C68-E80C-41FA-825C-366C011F4C09}" type="pres">
      <dgm:prSet presAssocID="{607A536C-DF33-4E3F-A96E-596C9F47A6BC}" presName="spaceRect" presStyleCnt="0"/>
      <dgm:spPr/>
    </dgm:pt>
    <dgm:pt modelId="{9E8C5668-3AE7-4F04-99C7-3EC4369338C6}" type="pres">
      <dgm:prSet presAssocID="{607A536C-DF33-4E3F-A96E-596C9F47A6BC}" presName="textRect" presStyleLbl="revTx" presStyleIdx="1" presStyleCnt="4">
        <dgm:presLayoutVars>
          <dgm:chMax val="1"/>
          <dgm:chPref val="1"/>
        </dgm:presLayoutVars>
      </dgm:prSet>
      <dgm:spPr/>
    </dgm:pt>
    <dgm:pt modelId="{6C78B486-06D1-41E8-A0AA-615E10B6DFC1}" type="pres">
      <dgm:prSet presAssocID="{6C41E6C9-F75F-4EFF-867B-4086D499683E}" presName="sibTrans" presStyleLbl="sibTrans2D1" presStyleIdx="0" presStyleCnt="0"/>
      <dgm:spPr/>
    </dgm:pt>
    <dgm:pt modelId="{5818B4CD-99C4-48FF-B2D4-E25B3322305E}" type="pres">
      <dgm:prSet presAssocID="{82A8BA16-4352-48A8-8333-C8D12C374A94}" presName="compNode" presStyleCnt="0"/>
      <dgm:spPr/>
    </dgm:pt>
    <dgm:pt modelId="{55621869-6F61-457C-873C-2045E3A364CB}" type="pres">
      <dgm:prSet presAssocID="{82A8BA16-4352-48A8-8333-C8D12C374A94}" presName="iconBgRect" presStyleLbl="bgShp" presStyleIdx="2" presStyleCnt="4"/>
      <dgm:spPr/>
    </dgm:pt>
    <dgm:pt modelId="{2723A070-C018-45E2-BE86-A7B2B10E1BFF}" type="pres">
      <dgm:prSet presAssocID="{82A8BA16-4352-48A8-8333-C8D12C374A9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E09FE84-28DE-476E-9902-52723CB1189B}" type="pres">
      <dgm:prSet presAssocID="{82A8BA16-4352-48A8-8333-C8D12C374A94}" presName="spaceRect" presStyleCnt="0"/>
      <dgm:spPr/>
    </dgm:pt>
    <dgm:pt modelId="{82D3F6A4-95A3-445A-8BE8-8F9D6DAEBE9F}" type="pres">
      <dgm:prSet presAssocID="{82A8BA16-4352-48A8-8333-C8D12C374A94}" presName="textRect" presStyleLbl="revTx" presStyleIdx="2" presStyleCnt="4">
        <dgm:presLayoutVars>
          <dgm:chMax val="1"/>
          <dgm:chPref val="1"/>
        </dgm:presLayoutVars>
      </dgm:prSet>
      <dgm:spPr/>
    </dgm:pt>
    <dgm:pt modelId="{7C7209A8-7D99-4D1A-A80B-DF42755E4995}" type="pres">
      <dgm:prSet presAssocID="{1C2E623B-2833-4677-BDE7-50542122D7CE}" presName="sibTrans" presStyleLbl="sibTrans2D1" presStyleIdx="0" presStyleCnt="0"/>
      <dgm:spPr/>
    </dgm:pt>
    <dgm:pt modelId="{B07496F9-E2B2-41F5-A006-6D97D07B00D7}" type="pres">
      <dgm:prSet presAssocID="{4F390C81-0FD4-4406-AD20-7FE6D5401EC0}" presName="compNode" presStyleCnt="0"/>
      <dgm:spPr/>
    </dgm:pt>
    <dgm:pt modelId="{2CD68E55-7E6B-46E7-A8A9-B18E3F257643}" type="pres">
      <dgm:prSet presAssocID="{4F390C81-0FD4-4406-AD20-7FE6D5401EC0}" presName="iconBgRect" presStyleLbl="bgShp" presStyleIdx="3" presStyleCnt="4"/>
      <dgm:spPr/>
    </dgm:pt>
    <dgm:pt modelId="{2F6A8339-DEF1-4671-A829-A6E0D3DF9782}" type="pres">
      <dgm:prSet presAssocID="{4F390C81-0FD4-4406-AD20-7FE6D5401E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3AF4522A-B155-40BB-ABD5-45B8839DC9FB}" type="pres">
      <dgm:prSet presAssocID="{4F390C81-0FD4-4406-AD20-7FE6D5401EC0}" presName="spaceRect" presStyleCnt="0"/>
      <dgm:spPr/>
    </dgm:pt>
    <dgm:pt modelId="{87B34A91-D743-4BEF-9D28-67E7F32ED36D}" type="pres">
      <dgm:prSet presAssocID="{4F390C81-0FD4-4406-AD20-7FE6D5401EC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7CEE520-4C25-4541-AC1D-5642E75C652E}" srcId="{B58F82A7-E150-4452-88B8-99221C5B438B}" destId="{82A8BA16-4352-48A8-8333-C8D12C374A94}" srcOrd="2" destOrd="0" parTransId="{CE13648D-B327-4FDE-8EE6-D6EDF80D0ED4}" sibTransId="{1C2E623B-2833-4677-BDE7-50542122D7CE}"/>
    <dgm:cxn modelId="{ED4BAB3B-B81B-4603-A34B-151CCB81FF0E}" type="presOf" srcId="{B58F82A7-E150-4452-88B8-99221C5B438B}" destId="{83AB3393-FE6F-405F-9404-26C24661DFF7}" srcOrd="0" destOrd="0" presId="urn:microsoft.com/office/officeart/2018/2/layout/IconCircleList"/>
    <dgm:cxn modelId="{32F3B662-B47B-428B-9712-B328D5BFFDD2}" srcId="{B58F82A7-E150-4452-88B8-99221C5B438B}" destId="{4F390C81-0FD4-4406-AD20-7FE6D5401EC0}" srcOrd="3" destOrd="0" parTransId="{82491A8E-4CBE-4D04-A64B-9BEB0D8ECAF0}" sibTransId="{46B6B958-7B58-42D6-8264-D0BD5826337F}"/>
    <dgm:cxn modelId="{56850863-92B7-4FA7-8435-6A4EF8803B92}" type="presOf" srcId="{4F390C81-0FD4-4406-AD20-7FE6D5401EC0}" destId="{87B34A91-D743-4BEF-9D28-67E7F32ED36D}" srcOrd="0" destOrd="0" presId="urn:microsoft.com/office/officeart/2018/2/layout/IconCircleList"/>
    <dgm:cxn modelId="{8939FF66-5AA1-41AA-A925-183097F400FE}" type="presOf" srcId="{82A8BA16-4352-48A8-8333-C8D12C374A94}" destId="{82D3F6A4-95A3-445A-8BE8-8F9D6DAEBE9F}" srcOrd="0" destOrd="0" presId="urn:microsoft.com/office/officeart/2018/2/layout/IconCircleList"/>
    <dgm:cxn modelId="{2954B35A-94E2-40F2-B19C-F3FADD4888CC}" srcId="{B58F82A7-E150-4452-88B8-99221C5B438B}" destId="{EEDB699B-78D4-4824-A3A5-704B908161EF}" srcOrd="0" destOrd="0" parTransId="{F9FE9B3E-4C4E-4C74-9A39-5CE86947AD3F}" sibTransId="{16B4E9FB-A7D5-4D4D-A339-3EBDF3B30E27}"/>
    <dgm:cxn modelId="{49B0E584-AEB5-4D3C-84FB-7A35E27C06B0}" type="presOf" srcId="{EEDB699B-78D4-4824-A3A5-704B908161EF}" destId="{B567FCBC-A61E-412C-B92F-378629DC0B83}" srcOrd="0" destOrd="0" presId="urn:microsoft.com/office/officeart/2018/2/layout/IconCircleList"/>
    <dgm:cxn modelId="{C3C05C9C-B169-45A6-8581-FB86C5EEACD5}" type="presOf" srcId="{16B4E9FB-A7D5-4D4D-A339-3EBDF3B30E27}" destId="{13289C2D-4A2F-4F9C-A669-02E75B6848BB}" srcOrd="0" destOrd="0" presId="urn:microsoft.com/office/officeart/2018/2/layout/IconCircleList"/>
    <dgm:cxn modelId="{D5FF17AB-A6DC-4B45-B47E-3F41F616B4A7}" type="presOf" srcId="{1C2E623B-2833-4677-BDE7-50542122D7CE}" destId="{7C7209A8-7D99-4D1A-A80B-DF42755E4995}" srcOrd="0" destOrd="0" presId="urn:microsoft.com/office/officeart/2018/2/layout/IconCircleList"/>
    <dgm:cxn modelId="{3B8C8ABE-36DC-436C-8EB6-1F9C61DE7031}" srcId="{B58F82A7-E150-4452-88B8-99221C5B438B}" destId="{607A536C-DF33-4E3F-A96E-596C9F47A6BC}" srcOrd="1" destOrd="0" parTransId="{F1DEC9A8-BD0D-448E-AAA3-45732863A221}" sibTransId="{6C41E6C9-F75F-4EFF-867B-4086D499683E}"/>
    <dgm:cxn modelId="{FF60D2D8-BAEB-4EEC-B370-7A2276A6413F}" type="presOf" srcId="{607A536C-DF33-4E3F-A96E-596C9F47A6BC}" destId="{9E8C5668-3AE7-4F04-99C7-3EC4369338C6}" srcOrd="0" destOrd="0" presId="urn:microsoft.com/office/officeart/2018/2/layout/IconCircleList"/>
    <dgm:cxn modelId="{425734F8-7802-4651-A69E-25DE08960839}" type="presOf" srcId="{6C41E6C9-F75F-4EFF-867B-4086D499683E}" destId="{6C78B486-06D1-41E8-A0AA-615E10B6DFC1}" srcOrd="0" destOrd="0" presId="urn:microsoft.com/office/officeart/2018/2/layout/IconCircleList"/>
    <dgm:cxn modelId="{D68B4951-58E1-40EC-9A67-DCD5C810B1A1}" type="presParOf" srcId="{83AB3393-FE6F-405F-9404-26C24661DFF7}" destId="{B53792D0-E3A2-4C7D-91DF-AD9CE0B6D930}" srcOrd="0" destOrd="0" presId="urn:microsoft.com/office/officeart/2018/2/layout/IconCircleList"/>
    <dgm:cxn modelId="{1BC2EC59-82F0-4825-8731-8236C625046C}" type="presParOf" srcId="{B53792D0-E3A2-4C7D-91DF-AD9CE0B6D930}" destId="{CBC52BE0-8453-486A-91D7-D02233FA80F0}" srcOrd="0" destOrd="0" presId="urn:microsoft.com/office/officeart/2018/2/layout/IconCircleList"/>
    <dgm:cxn modelId="{9E36BD98-62D1-4EDA-9123-0FE3D1C839C6}" type="presParOf" srcId="{CBC52BE0-8453-486A-91D7-D02233FA80F0}" destId="{023768BF-CC16-48AB-84F2-CE8FF2018FB9}" srcOrd="0" destOrd="0" presId="urn:microsoft.com/office/officeart/2018/2/layout/IconCircleList"/>
    <dgm:cxn modelId="{4F875EC4-9B02-4191-86B2-E9D376556745}" type="presParOf" srcId="{CBC52BE0-8453-486A-91D7-D02233FA80F0}" destId="{038413CD-F2F5-43D6-A080-27BF36713E2F}" srcOrd="1" destOrd="0" presId="urn:microsoft.com/office/officeart/2018/2/layout/IconCircleList"/>
    <dgm:cxn modelId="{F29208C1-A1D1-4A4C-A049-C3401F5E5884}" type="presParOf" srcId="{CBC52BE0-8453-486A-91D7-D02233FA80F0}" destId="{C88F07DF-B8B0-4BB4-9A00-758EB76F1C38}" srcOrd="2" destOrd="0" presId="urn:microsoft.com/office/officeart/2018/2/layout/IconCircleList"/>
    <dgm:cxn modelId="{A9B83BDF-64D9-411E-9620-BCACB83FF861}" type="presParOf" srcId="{CBC52BE0-8453-486A-91D7-D02233FA80F0}" destId="{B567FCBC-A61E-412C-B92F-378629DC0B83}" srcOrd="3" destOrd="0" presId="urn:microsoft.com/office/officeart/2018/2/layout/IconCircleList"/>
    <dgm:cxn modelId="{5486E76D-D979-4313-8F5C-4E28F3C9D30A}" type="presParOf" srcId="{B53792D0-E3A2-4C7D-91DF-AD9CE0B6D930}" destId="{13289C2D-4A2F-4F9C-A669-02E75B6848BB}" srcOrd="1" destOrd="0" presId="urn:microsoft.com/office/officeart/2018/2/layout/IconCircleList"/>
    <dgm:cxn modelId="{8E47F4B3-5396-49EC-BBD6-143087724105}" type="presParOf" srcId="{B53792D0-E3A2-4C7D-91DF-AD9CE0B6D930}" destId="{F68165FD-C479-49CC-9320-2DC2A19E26F9}" srcOrd="2" destOrd="0" presId="urn:microsoft.com/office/officeart/2018/2/layout/IconCircleList"/>
    <dgm:cxn modelId="{673DA9CC-4C24-4A68-9F30-21C68E7C158D}" type="presParOf" srcId="{F68165FD-C479-49CC-9320-2DC2A19E26F9}" destId="{73F3E0AE-42E5-4D06-9DF9-9E9A1F631CC1}" srcOrd="0" destOrd="0" presId="urn:microsoft.com/office/officeart/2018/2/layout/IconCircleList"/>
    <dgm:cxn modelId="{0C3823C8-4F7A-4D22-99A6-D5F742B55DEB}" type="presParOf" srcId="{F68165FD-C479-49CC-9320-2DC2A19E26F9}" destId="{5E519524-E172-4E98-8308-3943B75ADE65}" srcOrd="1" destOrd="0" presId="urn:microsoft.com/office/officeart/2018/2/layout/IconCircleList"/>
    <dgm:cxn modelId="{B175AF2E-7798-4E71-8B2D-F08AF4676BCD}" type="presParOf" srcId="{F68165FD-C479-49CC-9320-2DC2A19E26F9}" destId="{65D59C68-E80C-41FA-825C-366C011F4C09}" srcOrd="2" destOrd="0" presId="urn:microsoft.com/office/officeart/2018/2/layout/IconCircleList"/>
    <dgm:cxn modelId="{4EF92294-2DCB-494E-B7E1-F2AADAB63FF3}" type="presParOf" srcId="{F68165FD-C479-49CC-9320-2DC2A19E26F9}" destId="{9E8C5668-3AE7-4F04-99C7-3EC4369338C6}" srcOrd="3" destOrd="0" presId="urn:microsoft.com/office/officeart/2018/2/layout/IconCircleList"/>
    <dgm:cxn modelId="{20E1E4C0-3F0E-4620-A4C3-0E4C8EB36028}" type="presParOf" srcId="{B53792D0-E3A2-4C7D-91DF-AD9CE0B6D930}" destId="{6C78B486-06D1-41E8-A0AA-615E10B6DFC1}" srcOrd="3" destOrd="0" presId="urn:microsoft.com/office/officeart/2018/2/layout/IconCircleList"/>
    <dgm:cxn modelId="{F57F1330-A1F2-4514-80CE-507704746B6A}" type="presParOf" srcId="{B53792D0-E3A2-4C7D-91DF-AD9CE0B6D930}" destId="{5818B4CD-99C4-48FF-B2D4-E25B3322305E}" srcOrd="4" destOrd="0" presId="urn:microsoft.com/office/officeart/2018/2/layout/IconCircleList"/>
    <dgm:cxn modelId="{347F5B9A-F277-4BF0-BDE0-280253DD5B42}" type="presParOf" srcId="{5818B4CD-99C4-48FF-B2D4-E25B3322305E}" destId="{55621869-6F61-457C-873C-2045E3A364CB}" srcOrd="0" destOrd="0" presId="urn:microsoft.com/office/officeart/2018/2/layout/IconCircleList"/>
    <dgm:cxn modelId="{35DE0C53-45A0-463D-84CA-A205B7E0F379}" type="presParOf" srcId="{5818B4CD-99C4-48FF-B2D4-E25B3322305E}" destId="{2723A070-C018-45E2-BE86-A7B2B10E1BFF}" srcOrd="1" destOrd="0" presId="urn:microsoft.com/office/officeart/2018/2/layout/IconCircleList"/>
    <dgm:cxn modelId="{ECAF9B9C-2F2A-4CFC-A38B-15EB63A8B4BA}" type="presParOf" srcId="{5818B4CD-99C4-48FF-B2D4-E25B3322305E}" destId="{3E09FE84-28DE-476E-9902-52723CB1189B}" srcOrd="2" destOrd="0" presId="urn:microsoft.com/office/officeart/2018/2/layout/IconCircleList"/>
    <dgm:cxn modelId="{E628B373-514B-4BCF-93BC-BFEA12505FB2}" type="presParOf" srcId="{5818B4CD-99C4-48FF-B2D4-E25B3322305E}" destId="{82D3F6A4-95A3-445A-8BE8-8F9D6DAEBE9F}" srcOrd="3" destOrd="0" presId="urn:microsoft.com/office/officeart/2018/2/layout/IconCircleList"/>
    <dgm:cxn modelId="{3BBDC844-EE39-4DC7-8703-3EEDFF039196}" type="presParOf" srcId="{B53792D0-E3A2-4C7D-91DF-AD9CE0B6D930}" destId="{7C7209A8-7D99-4D1A-A80B-DF42755E4995}" srcOrd="5" destOrd="0" presId="urn:microsoft.com/office/officeart/2018/2/layout/IconCircleList"/>
    <dgm:cxn modelId="{67C3211D-42DE-4435-B6D1-B70153432A1E}" type="presParOf" srcId="{B53792D0-E3A2-4C7D-91DF-AD9CE0B6D930}" destId="{B07496F9-E2B2-41F5-A006-6D97D07B00D7}" srcOrd="6" destOrd="0" presId="urn:microsoft.com/office/officeart/2018/2/layout/IconCircleList"/>
    <dgm:cxn modelId="{D7A302D2-2AAF-4C66-94BB-77FB43FB11D4}" type="presParOf" srcId="{B07496F9-E2B2-41F5-A006-6D97D07B00D7}" destId="{2CD68E55-7E6B-46E7-A8A9-B18E3F257643}" srcOrd="0" destOrd="0" presId="urn:microsoft.com/office/officeart/2018/2/layout/IconCircleList"/>
    <dgm:cxn modelId="{69082CD8-910F-4574-B51B-5B2D046DBC7F}" type="presParOf" srcId="{B07496F9-E2B2-41F5-A006-6D97D07B00D7}" destId="{2F6A8339-DEF1-4671-A829-A6E0D3DF9782}" srcOrd="1" destOrd="0" presId="urn:microsoft.com/office/officeart/2018/2/layout/IconCircleList"/>
    <dgm:cxn modelId="{EB205289-F243-4621-B8BE-ED4322F391D9}" type="presParOf" srcId="{B07496F9-E2B2-41F5-A006-6D97D07B00D7}" destId="{3AF4522A-B155-40BB-ABD5-45B8839DC9FB}" srcOrd="2" destOrd="0" presId="urn:microsoft.com/office/officeart/2018/2/layout/IconCircleList"/>
    <dgm:cxn modelId="{79674808-BAF3-4CB0-A9E3-8053D6A551A3}" type="presParOf" srcId="{B07496F9-E2B2-41F5-A006-6D97D07B00D7}" destId="{87B34A91-D743-4BEF-9D28-67E7F32ED36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F419EF-3027-DB43-B8AE-2AB0ADADA1A8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52757-545D-AE40-B369-D71B69FC75CC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At the end of this session, you should be able to </a:t>
          </a:r>
        </a:p>
      </dsp:txBody>
      <dsp:txXfrm>
        <a:off x="0" y="0"/>
        <a:ext cx="6245265" cy="1397336"/>
      </dsp:txXfrm>
    </dsp:sp>
    <dsp:sp modelId="{1F0A7571-E8C1-0848-8D7F-BFEACE01BD13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6CBD5-1449-3C41-A3E7-90885E8DD91F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1. Discuss and explain monopolistic competition </a:t>
          </a:r>
        </a:p>
      </dsp:txBody>
      <dsp:txXfrm>
        <a:off x="0" y="1397336"/>
        <a:ext cx="6245265" cy="1397336"/>
      </dsp:txXfrm>
    </dsp:sp>
    <dsp:sp modelId="{75928B81-4BCE-584C-85FD-5754DE3CBD22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36FD3-94AA-C34F-AF73-4D980E92A54B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2. Understand the implications of oligopoly</a:t>
          </a:r>
        </a:p>
      </dsp:txBody>
      <dsp:txXfrm>
        <a:off x="0" y="2794673"/>
        <a:ext cx="6245265" cy="1397336"/>
      </dsp:txXfrm>
    </dsp:sp>
    <dsp:sp modelId="{EBF2D8F8-F896-A348-8B89-510295BEF3D5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93D1C-303C-5F48-B03C-DCF0301DE35A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Understand contestable markets .</a:t>
          </a:r>
        </a:p>
      </dsp:txBody>
      <dsp:txXfrm>
        <a:off x="0" y="4192010"/>
        <a:ext cx="6245265" cy="1397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D771C1-F223-F240-9491-753FEB386C0F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912848"/>
        <a:ext cx="34897" cy="6979"/>
      </dsp:txXfrm>
    </dsp:sp>
    <dsp:sp modelId="{B1FD8490-6E65-354C-A4F7-D5592AA8A6C9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Demand curve is downward sloping </a:t>
          </a:r>
        </a:p>
      </dsp:txBody>
      <dsp:txXfrm>
        <a:off x="8061" y="5979"/>
        <a:ext cx="3034531" cy="1820718"/>
      </dsp:txXfrm>
    </dsp:sp>
    <dsp:sp modelId="{C305B39A-FA95-B341-B3DA-1AFE9CAA6729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912848"/>
        <a:ext cx="34897" cy="6979"/>
      </dsp:txXfrm>
    </dsp:sp>
    <dsp:sp modelId="{445250C7-44AC-0A49-AA6B-EE1E0CA515E1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Goods and services are differentiated (designer clothing/washing powders/hairdressers) </a:t>
          </a:r>
        </a:p>
      </dsp:txBody>
      <dsp:txXfrm>
        <a:off x="3740534" y="5979"/>
        <a:ext cx="3034531" cy="1820718"/>
      </dsp:txXfrm>
    </dsp:sp>
    <dsp:sp modelId="{5523868F-E82D-5F48-AAE7-A7DBA7EB2009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070362" y="2155079"/>
        <a:ext cx="374875" cy="6979"/>
      </dsp:txXfrm>
    </dsp:sp>
    <dsp:sp modelId="{276A3488-F291-FB41-8C96-601853418149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Many buyers and sellers but not as many as in perfect competition </a:t>
          </a:r>
        </a:p>
      </dsp:txBody>
      <dsp:txXfrm>
        <a:off x="7473007" y="5979"/>
        <a:ext cx="3034531" cy="1820718"/>
      </dsp:txXfrm>
    </dsp:sp>
    <dsp:sp modelId="{5EA56299-0D72-F441-9224-9F34AC80C74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3431509"/>
        <a:ext cx="34897" cy="6979"/>
      </dsp:txXfrm>
    </dsp:sp>
    <dsp:sp modelId="{8B358869-02CD-394B-91E1-875B06D8E808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Perfect information does not exist</a:t>
          </a:r>
        </a:p>
      </dsp:txBody>
      <dsp:txXfrm>
        <a:off x="8061" y="2524640"/>
        <a:ext cx="3034531" cy="1820718"/>
      </dsp:txXfrm>
    </dsp:sp>
    <dsp:sp modelId="{BB58C6E6-0899-E044-B54B-CFA5CEF77EED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3431509"/>
        <a:ext cx="34897" cy="6979"/>
      </dsp:txXfrm>
    </dsp:sp>
    <dsp:sp modelId="{5ACA8685-1A85-7B4B-9BB4-35E4D6A26884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There are transportation costs </a:t>
          </a:r>
        </a:p>
      </dsp:txBody>
      <dsp:txXfrm>
        <a:off x="3740534" y="2524640"/>
        <a:ext cx="3034531" cy="1820718"/>
      </dsp:txXfrm>
    </dsp:sp>
    <dsp:sp modelId="{5E65B9DF-ED3C-2941-82A7-2EF46A143D44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Barriers to entry exist, but can be surmounted ( use of brand image/ advertising/design differences) </a:t>
          </a:r>
        </a:p>
      </dsp:txBody>
      <dsp:txXfrm>
        <a:off x="7473007" y="2524640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211E9-AE7C-DB40-9388-0256C0E4011B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DCB49-E91D-BC45-B693-3B84F5D03F49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Profit maximising output is lower than in perfect competition. It is at a point where AC is not at the minimum. </a:t>
          </a:r>
        </a:p>
      </dsp:txBody>
      <dsp:txXfrm>
        <a:off x="0" y="0"/>
        <a:ext cx="6492875" cy="1276350"/>
      </dsp:txXfrm>
    </dsp:sp>
    <dsp:sp modelId="{6A2AE232-22D2-A744-AB77-C5D0CD1891BD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EE3086-9557-0949-86FF-DFF464B05D7B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Is monopolistic competition, like monopoly, wasteful of resources, compared to a perfectly competitive firm. </a:t>
          </a:r>
        </a:p>
      </dsp:txBody>
      <dsp:txXfrm>
        <a:off x="0" y="1276350"/>
        <a:ext cx="6492875" cy="1276350"/>
      </dsp:txXfrm>
    </dsp:sp>
    <dsp:sp modelId="{31EEBB04-9918-C141-8ADA-0C2B1C8D4F2A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F2969-1452-9B4F-991F-EF6779E449CE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Monopolistic firms cannot expand output to the minimum average cost point without making a loss. </a:t>
          </a:r>
        </a:p>
      </dsp:txBody>
      <dsp:txXfrm>
        <a:off x="0" y="2552700"/>
        <a:ext cx="6492875" cy="1276350"/>
      </dsp:txXfrm>
    </dsp:sp>
    <dsp:sp modelId="{2FF87A46-CA31-3846-A971-ECABC0CCAAFE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4C369-F5C2-B74B-A1ED-387BF22BAB9A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THEREFORE, the excess capacity theorem – industries characterized by monopolistic competition will have excess capacity. </a:t>
          </a:r>
          <a:r>
            <a:rPr lang="en-US" sz="2000" kern="1200" dirty="0"/>
            <a:t>Look at the long run equilibrium diagram – if output being produced at the lowest minimum point on AC?</a:t>
          </a: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768BF-CC16-48AB-84F2-CE8FF2018FB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413CD-F2F5-43D6-A080-27BF36713E2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7FCBC-A61E-412C-B92F-378629DC0B83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only a few firms it is easier to share information </a:t>
          </a:r>
          <a:endParaRPr lang="en-US" sz="2100" kern="1200"/>
        </a:p>
      </dsp:txBody>
      <dsp:txXfrm>
        <a:off x="1834517" y="469890"/>
        <a:ext cx="3148942" cy="1335915"/>
      </dsp:txXfrm>
    </dsp:sp>
    <dsp:sp modelId="{73F3E0AE-42E5-4D06-9DF9-9E9A1F631CC1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19524-E172-4E98-8308-3943B75ADE65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C5668-3AE7-4F04-99C7-3EC4369338C6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Effective monitoring and communication systems and technology means cheating can be identified early </a:t>
          </a:r>
          <a:endParaRPr lang="en-US" sz="2100" kern="1200"/>
        </a:p>
      </dsp:txBody>
      <dsp:txXfrm>
        <a:off x="7154322" y="469890"/>
        <a:ext cx="3148942" cy="1335915"/>
      </dsp:txXfrm>
    </dsp:sp>
    <dsp:sp modelId="{55621869-6F61-457C-873C-2045E3A364CB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23A070-C018-45E2-BE86-A7B2B10E1BFF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3F6A4-95A3-445A-8BE8-8F9D6DAEBE9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Stable cost and demand environments imply easy monitoring and administration  of quotas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2CD68E55-7E6B-46E7-A8A9-B18E3F257643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A8339-DEF1-4671-A829-A6E0D3DF978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34A91-D743-4BEF-9D28-67E7F32ED36D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Production costs tend to be similar so profits are similar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D930E-AF43-6544-A97A-ED0E01995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430A2-737D-BB44-BA27-23C9192B4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45EC5-522D-644E-BCF4-309C3DC97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87097-B2EE-6642-A281-40BF12778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42730-E1E2-8F42-8FD4-B5D92AF59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780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A42B1-EB1C-1745-96F4-AB77F7172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056A9-A1A4-F54B-9D03-F368A99D0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4A8C2-B475-3047-A0FB-F04F4501D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68D53-EA05-0C4B-A9B8-13D33183D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39160-B1B1-A84A-8A7C-B06164628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680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F51B3-9568-664C-ACA9-BAE96DE70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4DF317-9FDD-6544-9CB6-93BFCD8E3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48933-7A56-BB4A-B9EC-2F6E626E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AA802-B9D3-AB44-A1D1-EA048FDCA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876C6-8EFB-2A49-81AD-9CD12AE35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758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EE7AB-D74F-414C-9F96-314B7FF37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4AC31-E874-E54F-80D6-3E5A14AABB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0FBAF2-EE37-DA4C-84FB-B1C672D1F5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B9D81-45C9-124F-BE04-E1BA01502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0330C-B41C-8544-9297-FD25EF801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90BA5C-D839-C44D-BA89-A776E92D3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343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27776-8543-104E-9037-1E31AA9B4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D149B0-BC24-8F45-9C29-0290F1319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912BF8-0985-1F4D-A505-78E4F46D2D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A8D449-3AB0-C345-AF83-87B2CBACEB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BAFF07-FA97-5346-A2CC-31788F344F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C3AF42-C2EA-AE49-B52C-707242503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4455C9-C301-2D40-992D-CDB6DE06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D2C8C4-371B-9E47-AD01-E61F07722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78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5408C-E790-F94C-9AAE-EF6A910EC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494DAC-BCC1-6E4A-8EDE-3F7960243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D2E6E-EF5A-0549-AFAA-EA6951853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FF8CF7-625E-3B4F-86A5-96AA279FE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713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F2E0DC-F00E-3D49-8BA1-85A42ACD4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40420E-20E5-534D-904D-B0EDE8794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868236-4BEA-3945-A7A9-234FB8202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591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D854B-278F-E044-A7E6-8933D094D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CF1FA-5D18-4347-9516-DACE7B505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2EF5BD-DBD6-CC47-BB97-7370530C20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61ACCB-28F9-BB49-9C9E-607F38807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B2B2E4-6CAA-7A42-A85C-30BDCAFB4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4CE171-0209-3A42-81FE-7EC8A22A2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387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A1404-A891-3F4F-91AA-0B845632F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7A6978-D72A-E147-8F10-0C37BDAB8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B82E7D-78D0-2744-8522-BDB9ACBE9C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218F0-D41E-9D41-B6B9-E73F1270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A031E-6078-4240-A32C-10D436994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F9D79F-54FA-7144-81EB-D6BB9E14F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69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F5F01-350F-9F49-9EAF-3B87C55DF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327A7F-BA35-A34E-9F35-0A34EAEFF8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9AFD4-029C-6346-A261-CAFCC291A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DADA3-3459-8046-963B-28F4F209C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513FA-F39E-C340-9817-2DDF39422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7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104F1-2060-6449-B9E9-6C6F98BA65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66F61C-6E84-9448-BA01-45F607EF8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F9C12-5E6C-F841-B3CC-00DF9F5B3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D7116-8D59-DE46-9CC4-D44CDB372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D4912-7EBB-2B43-950C-3437FE8A5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41A686-3989-D849-8B81-96D84B9FB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4B1050-0B31-E74C-BBBD-9B34D594B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A26BEE-E337-224A-8BE8-C542EBC6DF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4B05F-7D60-904E-ABAB-D220BA7C995D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D684C-2221-F94B-98E2-6D55DDBF7A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82439-3550-1C4D-89D0-6C241C66BB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972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.oecd.org/glossary/detail.asp?ID=327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business-47784817" TargetMode="External"/><Relationship Id="rId2" Type="http://schemas.openxmlformats.org/officeDocument/2006/relationships/hyperlink" Target="https://www.statista.com/statistics/280208/grocery-market-share-in-the-united-kingdom-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kantar.com/consumer/shoppers/2019/grocery-market-share-october-2019-supermarket-sales-growth-accelerate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detail.eu/en/news/food/leader-price-too-turns-away-hard-discount" TargetMode="External"/><Relationship Id="rId2" Type="http://schemas.openxmlformats.org/officeDocument/2006/relationships/hyperlink" Target="https://www.theguardian.com/media/2006/jan/09/pressandpublishing.circulationfigu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reuters.com/article/uk-retail-europe-france-britain/france-shows-uk-grocers-how-to-beat-discounters-at-own-game-idUKKCN0I919Y20141020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world/asia/india-philip-morris-marlboro-advertising-tactics-cigarettes-smoking-young-people-a7848426.html" TargetMode="External"/><Relationship Id="rId2" Type="http://schemas.openxmlformats.org/officeDocument/2006/relationships/hyperlink" Target="https://www.cdc.gov/tobacco/data_statistics/fact_sheets/tobacco_industry/marketing/index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rocer.co.uk/confectionery-report-2015/the-sweet-smell-of-success-npd-drives-confectionery-gains/522388.article" TargetMode="External"/><Relationship Id="rId4" Type="http://schemas.openxmlformats.org/officeDocument/2006/relationships/hyperlink" Target="https://www.statista.com/statistics/289927/expenditure-on-sugar-confectionery-and-ice-cream-in-the-united-kingdom-uk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kXI-zPcDIM" TargetMode="External"/><Relationship Id="rId2" Type="http://schemas.openxmlformats.org/officeDocument/2006/relationships/hyperlink" Target="https://www.youtube.com/watch?v=8-PVNLH_Mp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c.org/opec_web/en/data_graphs/330.htm" TargetMode="External"/><Relationship Id="rId2" Type="http://schemas.openxmlformats.org/officeDocument/2006/relationships/hyperlink" Target="https://www.opec.org/opec_web/en/about_us/24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conomist.com/special-report/2004/07/15/the-cartel-isnt-for-ever" TargetMode="External"/><Relationship Id="rId5" Type="http://schemas.openxmlformats.org/officeDocument/2006/relationships/hyperlink" Target="https://are.berkeley.edu/~sberto/debers.pdf" TargetMode="External"/><Relationship Id="rId4" Type="http://schemas.openxmlformats.org/officeDocument/2006/relationships/hyperlink" Target="https://www.statista.com/topics/1830/opec/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2642069600000034" TargetMode="External"/><Relationship Id="rId2" Type="http://schemas.openxmlformats.org/officeDocument/2006/relationships/hyperlink" Target="http://www.jstor.org/stable/183120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khanacademy.org/economics-finance-domain/ap-microeconomics/imperfect-competition/oligopoly-and-game-theory/v/oligopolies-duopolies-collusion-and-carte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F720F-5C4B-8A4F-A1DD-D639E522E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US" sz="11500" dirty="0"/>
              <a:t>MGE WK 4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D0C54C-6ACB-CA4F-9C67-160FAD263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US" dirty="0"/>
              <a:t>UNDERSTANDING THE ECONOMY – MONOPOLISTIC COMPETITION AND NON-PRICE COMPETITION </a:t>
            </a:r>
          </a:p>
        </p:txBody>
      </p:sp>
    </p:spTree>
    <p:extLst>
      <p:ext uri="{BB962C8B-B14F-4D97-AF65-F5344CB8AC3E}">
        <p14:creationId xmlns:p14="http://schemas.microsoft.com/office/powerpoint/2010/main" val="1555180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BA10-4291-B44B-BBA9-5CD2BEC78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0C150-B2E8-BF42-B113-216921A21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Monopolistic Competition </a:t>
            </a:r>
          </a:p>
          <a:p>
            <a:r>
              <a:rPr lang="en-US" dirty="0"/>
              <a:t>Non price Competition </a:t>
            </a:r>
          </a:p>
          <a:p>
            <a:r>
              <a:rPr lang="en-US" dirty="0"/>
              <a:t>Oligopoly </a:t>
            </a:r>
          </a:p>
          <a:p>
            <a:r>
              <a:rPr lang="en-US" dirty="0"/>
              <a:t>Contestable Markets </a:t>
            </a:r>
          </a:p>
        </p:txBody>
      </p:sp>
    </p:spTree>
    <p:extLst>
      <p:ext uri="{BB962C8B-B14F-4D97-AF65-F5344CB8AC3E}">
        <p14:creationId xmlns:p14="http://schemas.microsoft.com/office/powerpoint/2010/main" val="536926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FA830-D8EA-6A44-903C-C4B5E38A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 dirty="0"/>
              <a:t>LEARNING OUTCOMES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F2C113-B1C3-23BC-A432-9A5CDC51B7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50157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27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90B2A-4282-BA4D-8E11-6902FCE2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 dirty="0"/>
              <a:t>INTRODUCTION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C6DD8-8619-1245-A83B-B0D53E399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500" dirty="0"/>
              <a:t>It is generally noted that business activities and market structures do not reflect perfect competition or monopoly. These are the extreme ends of the range firm behaviour methods </a:t>
            </a:r>
          </a:p>
          <a:p>
            <a:r>
              <a:rPr lang="en-US" sz="1500" dirty="0" err="1"/>
              <a:t>Therefor,e</a:t>
            </a:r>
            <a:r>
              <a:rPr lang="en-US" sz="1500" dirty="0"/>
              <a:t> we look at other forms of IMPERFECT  MARKET STRUCTURE </a:t>
            </a:r>
          </a:p>
          <a:p>
            <a:pPr>
              <a:buFont typeface="Wingdings" pitchFamily="2" charset="2"/>
              <a:buChar char="v"/>
            </a:pPr>
            <a:r>
              <a:rPr lang="en-US" sz="1500" dirty="0"/>
              <a:t>Monopolistic Competition </a:t>
            </a:r>
          </a:p>
          <a:p>
            <a:pPr>
              <a:buFont typeface="Wingdings" pitchFamily="2" charset="2"/>
              <a:buChar char="v"/>
            </a:pPr>
            <a:r>
              <a:rPr lang="en-US" sz="1500" dirty="0"/>
              <a:t>Oligopoly </a:t>
            </a:r>
          </a:p>
          <a:p>
            <a:pPr>
              <a:buFont typeface="Wingdings" pitchFamily="2" charset="2"/>
              <a:buChar char="v"/>
            </a:pPr>
            <a:endParaRPr lang="en-US" sz="1500" dirty="0"/>
          </a:p>
          <a:p>
            <a:pPr>
              <a:buFont typeface="Wingdings" pitchFamily="2" charset="2"/>
              <a:buChar char="v"/>
            </a:pPr>
            <a:r>
              <a:rPr lang="en-US" sz="1500" dirty="0"/>
              <a:t>NB: When price competition is restricted firms utilize sales promotion and product differentiation tactics and strategies.</a:t>
            </a:r>
          </a:p>
        </p:txBody>
      </p:sp>
      <p:pic>
        <p:nvPicPr>
          <p:cNvPr id="5" name="Picture 4" descr="Escalators">
            <a:extLst>
              <a:ext uri="{FF2B5EF4-FFF2-40B4-BE49-F238E27FC236}">
                <a16:creationId xmlns:a16="http://schemas.microsoft.com/office/drawing/2014/main" id="{29897057-30D4-7C8C-B0BB-DD9B47CB9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49" r="1378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7662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A3440-3403-AC48-9014-C32EDB7AC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 dirty="0"/>
              <a:t>MONOPOLISTIC COMPETITION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2EE35-C149-B54D-AB7A-1B80371CB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700" dirty="0"/>
              <a:t>MONOPOLISTIC COMPETITION  is a market structure in which firms’ outputs are comparable. That is, their output are not homogenous as in perfect competition. </a:t>
            </a:r>
          </a:p>
          <a:p>
            <a:r>
              <a:rPr lang="en-US" sz="1700" dirty="0"/>
              <a:t>Product differentiation does the following </a:t>
            </a:r>
          </a:p>
          <a:p>
            <a:r>
              <a:rPr lang="en-US" sz="1700" dirty="0"/>
              <a:t>- Branding opportunities </a:t>
            </a:r>
          </a:p>
          <a:p>
            <a:r>
              <a:rPr lang="en-US" sz="1700" dirty="0"/>
              <a:t> - Customer loyalty </a:t>
            </a:r>
          </a:p>
          <a:p>
            <a:r>
              <a:rPr lang="en-US" sz="1700" dirty="0"/>
              <a:t>Barrier to entry</a:t>
            </a:r>
          </a:p>
          <a:p>
            <a:r>
              <a:rPr lang="en-US" sz="1700" b="1" dirty="0"/>
              <a:t>Therefore the firm builds market power</a:t>
            </a:r>
            <a:r>
              <a:rPr lang="en-US" sz="1700" dirty="0"/>
              <a:t>.</a:t>
            </a:r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AD2D0C35-08F9-356D-6EBA-EDB668B067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47" r="742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2955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EE9F2-266B-B746-A96F-A91671F5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CHARACTERISTICS 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3CE47-A011-4E1A-A417-48E8E4F90C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30916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1473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2E5B2B8-C950-814D-BEF6-C4AC23BA9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849" y="1"/>
            <a:ext cx="10749951" cy="6245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9F635F-5914-9344-AEB2-7940C12FF55F}"/>
              </a:ext>
            </a:extLst>
          </p:cNvPr>
          <p:cNvSpPr txBox="1"/>
          <p:nvPr/>
        </p:nvSpPr>
        <p:spPr>
          <a:xfrm>
            <a:off x="552091" y="6400800"/>
            <a:ext cx="2113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Source: tutor2u.com</a:t>
            </a:r>
          </a:p>
        </p:txBody>
      </p:sp>
    </p:spTree>
    <p:extLst>
      <p:ext uri="{BB962C8B-B14F-4D97-AF65-F5344CB8AC3E}">
        <p14:creationId xmlns:p14="http://schemas.microsoft.com/office/powerpoint/2010/main" val="3119243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E74FD-AC7D-DA47-BCDE-1962621C1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 dirty="0"/>
              <a:t>Cont’d </a:t>
            </a:r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3D431634-A409-A5CF-48B6-A921A07AF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23" r="29432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820F4-E6E3-EE40-A1CB-967EB157B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US" sz="2000" dirty="0"/>
              <a:t>Note: The similarity of diagrams between the monopolist earning super normal profits and the short run equilibrium  of the monopolistic firm. </a:t>
            </a:r>
          </a:p>
        </p:txBody>
      </p:sp>
    </p:spTree>
    <p:extLst>
      <p:ext uri="{BB962C8B-B14F-4D97-AF65-F5344CB8AC3E}">
        <p14:creationId xmlns:p14="http://schemas.microsoft.com/office/powerpoint/2010/main" val="993807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FD37D5-8741-814C-B529-912B6D894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34" y="258792"/>
            <a:ext cx="11197087" cy="6599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501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F6F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712B0-D463-8A4A-B625-DC4B150BA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Long Run Equilibrium- Firm in Monopolistic Competition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B2FE38A-8348-6E46-BD45-D1EF6CDA42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9657" y="961812"/>
            <a:ext cx="6686084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035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C8418-E2F7-CE4D-A905-A283AAAE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3400" dirty="0">
                <a:solidFill>
                  <a:srgbClr val="FFFFFF"/>
                </a:solidFill>
              </a:rPr>
              <a:t>IMPLICATIONS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A76AC1-A4ED-4281-9E6F-4302BAEFE5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17327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5742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C5C52-A4C8-1E4A-A3EF-0A6C25030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US" sz="3200" dirty="0"/>
              <a:t>QUESTIONS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06771-BE67-E345-80D2-5694A7CC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US" sz="1600" dirty="0"/>
              <a:t>Is it wasteful to produce a wide variety of differentiated goods? </a:t>
            </a:r>
          </a:p>
          <a:p>
            <a:r>
              <a:rPr lang="en-US" sz="1600" dirty="0"/>
              <a:t>If we produce one version of the product surely significant economies of scale would result? </a:t>
            </a:r>
          </a:p>
          <a:p>
            <a:r>
              <a:rPr lang="en-US" sz="1600" dirty="0"/>
              <a:t>And so would large volume production ? </a:t>
            </a:r>
          </a:p>
          <a:p>
            <a:r>
              <a:rPr lang="en-US" sz="1600" dirty="0"/>
              <a:t>Would this shift firms cost curves to the right? </a:t>
            </a:r>
          </a:p>
          <a:p>
            <a:r>
              <a:rPr lang="en-US" sz="1600" b="1" dirty="0"/>
              <a:t>What are the implications for employment though? </a:t>
            </a:r>
          </a:p>
          <a:p>
            <a:r>
              <a:rPr lang="en-US" sz="1600" dirty="0"/>
              <a:t>Are advertising costs used to promote product differentiation a waste of resources ?</a:t>
            </a:r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B9FFA898-16E5-3AC3-C7CC-A42663FECA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15" r="20235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73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D0E97-B146-074E-AF0A-FC65C18F1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76538"/>
            <a:ext cx="9144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WHAT ARGUMENTS CAN YOU COME UP WITH WHICH SUGGESTS THAT MONOPOLISTIC COMPETITION IS NOT WASTEFUL OF RESOURCES</a:t>
            </a:r>
          </a:p>
        </p:txBody>
      </p:sp>
    </p:spTree>
    <p:extLst>
      <p:ext uri="{BB962C8B-B14F-4D97-AF65-F5344CB8AC3E}">
        <p14:creationId xmlns:p14="http://schemas.microsoft.com/office/powerpoint/2010/main" val="1158436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OLIGOPOLY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 1: This is a market structure where a few large suppliers dominate. </a:t>
            </a:r>
          </a:p>
          <a:p>
            <a:pPr fontAlgn="ctr"/>
            <a:r>
              <a:rPr lang="en-GB" b="1" dirty="0"/>
              <a:t>Definition:</a:t>
            </a:r>
            <a:endParaRPr lang="en-GB" dirty="0"/>
          </a:p>
          <a:p>
            <a:pPr fontAlgn="ctr"/>
            <a:r>
              <a:rPr lang="en-GB" dirty="0"/>
              <a:t>An oligopoly is a market characterized by a small number of firms who realize they are interdependent in their pricing and output policies. The number of firms is small enough to give each firm some market power.</a:t>
            </a:r>
          </a:p>
          <a:p>
            <a:pPr fontAlgn="ctr"/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294356"/>
              </p:ext>
            </p:extLst>
          </p:nvPr>
        </p:nvGraphicFramePr>
        <p:xfrm>
          <a:off x="838200" y="4937030"/>
          <a:ext cx="10515600" cy="1805146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3439468318"/>
                    </a:ext>
                  </a:extLst>
                </a:gridCol>
              </a:tblGrid>
              <a:tr h="656417">
                <a:tc>
                  <a:txBody>
                    <a:bodyPr/>
                    <a:lstStyle/>
                    <a:p>
                      <a:r>
                        <a:rPr lang="en-GB" b="1" dirty="0"/>
                        <a:t>Source Publication: (</a:t>
                      </a:r>
                      <a:r>
                        <a:rPr lang="en-GB" dirty="0">
                          <a:hlinkClick r:id="rId2"/>
                        </a:rPr>
                        <a:t>https://stats.oecd.org/glossary/detail.asp?ID=3270</a:t>
                      </a:r>
                      <a:r>
                        <a:rPr lang="en-GB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3590959"/>
                  </a:ext>
                </a:extLst>
              </a:tr>
              <a:tr h="1148729">
                <a:tc>
                  <a:txBody>
                    <a:bodyPr/>
                    <a:lstStyle/>
                    <a:p>
                      <a:r>
                        <a:rPr lang="en-GB" dirty="0"/>
                        <a:t>Glossary of Industrial Organisation Economics and Competition Law, compiled by R. S. Khemani and D. M. Shapiro, commissioned by the Directorate for Financial, Fiscal and Enterprise Affairs, OECD, 1993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352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6129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dirty="0"/>
              <a:t>CHARACTERISTICS </a:t>
            </a:r>
          </a:p>
        </p:txBody>
      </p:sp>
      <p:pic>
        <p:nvPicPr>
          <p:cNvPr id="5" name="Picture 4" descr="Chemical formulae are written on paper">
            <a:extLst>
              <a:ext uri="{FF2B5EF4-FFF2-40B4-BE49-F238E27FC236}">
                <a16:creationId xmlns:a16="http://schemas.microsoft.com/office/drawing/2014/main" id="{7E2C339B-F4FA-1833-A0AC-2929184D62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47" r="2910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600" dirty="0"/>
              <a:t>More than one firm in the market, but the number of rival firms is small (different from monopoly and monopolistic competition) For example – super markets and newspapers </a:t>
            </a:r>
          </a:p>
          <a:p>
            <a:r>
              <a:rPr lang="en-GB" sz="1600" dirty="0"/>
              <a:t>Products/services may be homogenous or differentiated (E.g. Oil/ /cigarettes/cars) </a:t>
            </a:r>
          </a:p>
          <a:p>
            <a:r>
              <a:rPr lang="en-GB" sz="1600" dirty="0"/>
              <a:t>Demand curve is downward sloping and kinked </a:t>
            </a:r>
          </a:p>
          <a:p>
            <a:r>
              <a:rPr lang="en-GB" sz="1600" dirty="0"/>
              <a:t>Firms production decisions are </a:t>
            </a:r>
            <a:r>
              <a:rPr lang="en-GB" sz="1600" b="1" dirty="0"/>
              <a:t>interdependent </a:t>
            </a:r>
            <a:r>
              <a:rPr lang="en-GB" sz="1600" dirty="0"/>
              <a:t>(before firms set their output and price positions they consider the reaction of their competitors). Implication firms make assumptions. </a:t>
            </a:r>
          </a:p>
          <a:p>
            <a:r>
              <a:rPr lang="en-GB" sz="1600" dirty="0"/>
              <a:t>There is no perfect information</a:t>
            </a:r>
          </a:p>
          <a:p>
            <a:r>
              <a:rPr lang="en-GB" sz="1600" dirty="0"/>
              <a:t>Transport cost differentials exist</a:t>
            </a:r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984814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Statistia.com (Supermarket Graph)</a:t>
            </a:r>
          </a:p>
          <a:p>
            <a:r>
              <a:rPr lang="en-GB" dirty="0"/>
              <a:t> </a:t>
            </a:r>
            <a:r>
              <a:rPr lang="en-GB" dirty="0">
                <a:hlinkClick r:id="rId2"/>
              </a:rPr>
              <a:t>https://www.statista.com/statistics/280208/grocery-market-share-in-the-united-kingdom-uk/</a:t>
            </a:r>
            <a:endParaRPr lang="en-GB" dirty="0"/>
          </a:p>
          <a:p>
            <a:r>
              <a:rPr lang="en-GB" dirty="0"/>
              <a:t>Asda Overtakes Sainsbury’s</a:t>
            </a:r>
          </a:p>
          <a:p>
            <a:r>
              <a:rPr lang="en-GB" dirty="0">
                <a:hlinkClick r:id="rId3"/>
              </a:rPr>
              <a:t>https://www.bbc.co.uk/news/business-47784817</a:t>
            </a:r>
            <a:endParaRPr lang="en-GB" dirty="0"/>
          </a:p>
          <a:p>
            <a:r>
              <a:rPr lang="en-GB" dirty="0"/>
              <a:t>Supermarket Growth </a:t>
            </a:r>
          </a:p>
          <a:p>
            <a:r>
              <a:rPr lang="en-GB" dirty="0">
                <a:hlinkClick r:id="rId4"/>
              </a:rPr>
              <a:t>https://uk.kantar.com/consumer/shoppers/2019/grocery-market-share-october-2019-supermarket-sales-growth-accelerates/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054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dirty="0"/>
              <a:t>The OLIGOPOLY MARKET AND KINKED DEMAND CURVE </a:t>
            </a:r>
          </a:p>
        </p:txBody>
      </p:sp>
      <p:pic>
        <p:nvPicPr>
          <p:cNvPr id="5" name="Picture 4" descr="Orange and blue numbers and graphs">
            <a:extLst>
              <a:ext uri="{FF2B5EF4-FFF2-40B4-BE49-F238E27FC236}">
                <a16:creationId xmlns:a16="http://schemas.microsoft.com/office/drawing/2014/main" id="{8259F731-0820-D77B-B219-A5CD107B97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70" r="31725" b="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 dirty="0"/>
              <a:t>Given stable demand,  </a:t>
            </a:r>
          </a:p>
          <a:p>
            <a:r>
              <a:rPr lang="en-GB" sz="2000" dirty="0"/>
              <a:t>Fixing price and output positions given rivalry with other firms in the oligopoly industry </a:t>
            </a:r>
          </a:p>
          <a:p>
            <a:r>
              <a:rPr lang="en-GB" sz="2000" dirty="0"/>
              <a:t>The interdependency of decision making is important impacting the demand curve which is kinked </a:t>
            </a:r>
          </a:p>
          <a:p>
            <a:r>
              <a:rPr lang="en-GB" sz="2000" dirty="0"/>
              <a:t>Kinked demand curve – reflects the tactical implications of the interdependency given the nature of competitive rivalry in this industry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41400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KINKED Oligopoly Demand Curve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4144" y="1690688"/>
            <a:ext cx="8753856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641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DIAGARM EXPLAINED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oligopolist is charging Price P for output 0Q</a:t>
            </a:r>
          </a:p>
          <a:p>
            <a:r>
              <a:rPr lang="en-GB" dirty="0"/>
              <a:t>This price – output position occurs at the kink in the demand curve. </a:t>
            </a:r>
          </a:p>
          <a:p>
            <a:r>
              <a:rPr lang="en-GB" dirty="0"/>
              <a:t>If he raises his prices above P , his competitors would, not follow, keeping their prices lower. This causes switching of customers to competitors</a:t>
            </a:r>
          </a:p>
          <a:p>
            <a:r>
              <a:rPr lang="en-GB" dirty="0"/>
              <a:t>Implication: at higher prices above P , demand is more elastic. </a:t>
            </a:r>
          </a:p>
          <a:p>
            <a:r>
              <a:rPr lang="en-GB" dirty="0"/>
              <a:t>If prices are lowered below P , competitors will follow suit. Demand is inelastic below price P. </a:t>
            </a:r>
          </a:p>
          <a:p>
            <a:r>
              <a:rPr lang="en-GB" dirty="0"/>
              <a:t>NB: Total market demand may rise but the increased demand for any of the oligopolistic firms would be low. </a:t>
            </a:r>
          </a:p>
          <a:p>
            <a:r>
              <a:rPr lang="en-GB" b="1" dirty="0"/>
              <a:t>This explains the kink in the demand curve.</a:t>
            </a:r>
          </a:p>
        </p:txBody>
      </p:sp>
    </p:spTree>
    <p:extLst>
      <p:ext uri="{BB962C8B-B14F-4D97-AF65-F5344CB8AC3E}">
        <p14:creationId xmlns:p14="http://schemas.microsoft.com/office/powerpoint/2010/main" val="15516005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DIAGARM EXPLAINED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Note: The marginal revenue curve is discontinued at the kink. </a:t>
            </a:r>
          </a:p>
          <a:p>
            <a:r>
              <a:rPr lang="en-GB" b="1" dirty="0"/>
              <a:t>At price P and output Q0 the MR curve falls away vertically. </a:t>
            </a:r>
          </a:p>
          <a:p>
            <a:r>
              <a:rPr lang="en-GB" b="1" dirty="0"/>
              <a:t>That is prices above P  the MR reflects the more elastic demand curve </a:t>
            </a:r>
          </a:p>
          <a:p>
            <a:r>
              <a:rPr lang="en-GB" b="1" dirty="0"/>
              <a:t>At process below P , it reflects the less elastic demand curve </a:t>
            </a:r>
          </a:p>
          <a:p>
            <a:r>
              <a:rPr lang="en-GB" b="1" dirty="0"/>
              <a:t>Therefore profit maximisation is at MC = MR</a:t>
            </a:r>
          </a:p>
          <a:p>
            <a:r>
              <a:rPr lang="en-GB" b="1" dirty="0"/>
              <a:t>Oligopolist cost structure can change due to increase efficiencies or worse inefficiencies but as long as MR = MC through the vertical portion the firms. Profit maximising position should not alter. </a:t>
            </a:r>
          </a:p>
        </p:txBody>
      </p:sp>
    </p:spTree>
    <p:extLst>
      <p:ext uri="{BB962C8B-B14F-4D97-AF65-F5344CB8AC3E}">
        <p14:creationId xmlns:p14="http://schemas.microsoft.com/office/powerpoint/2010/main" val="3156357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 STRATEGIES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Cost plus pricing </a:t>
            </a:r>
          </a:p>
          <a:p>
            <a:r>
              <a:rPr lang="en-GB" dirty="0"/>
              <a:t>Predatory Pricing: firms deliberately undercut their competitors to force them out of the market</a:t>
            </a:r>
          </a:p>
          <a:p>
            <a:r>
              <a:rPr lang="en-GB" dirty="0"/>
              <a:t>Limit Pricing - Selection of the highest possible price which does not encourage entry. If competitors enter the extra supply reduce price to a non survival level. (Barrier to entry) </a:t>
            </a:r>
          </a:p>
          <a:p>
            <a:r>
              <a:rPr lang="en-GB" dirty="0"/>
              <a:t>Price Wars (</a:t>
            </a:r>
            <a:r>
              <a:rPr lang="en-GB" dirty="0">
                <a:hlinkClick r:id="rId2"/>
              </a:rPr>
              <a:t>https://www.theguardian.com/media/2006/jan/09/pressandpublishing.circulationfigures</a:t>
            </a:r>
            <a:r>
              <a:rPr lang="en-GB" dirty="0"/>
              <a:t>)</a:t>
            </a:r>
          </a:p>
          <a:p>
            <a:r>
              <a:rPr lang="en-GB" dirty="0"/>
              <a:t>Price leadership (by the dominant firm) Leader Price (France)</a:t>
            </a:r>
          </a:p>
          <a:p>
            <a:r>
              <a:rPr lang="en-GB" dirty="0"/>
              <a:t> </a:t>
            </a:r>
            <a:r>
              <a:rPr lang="en-GB" dirty="0">
                <a:hlinkClick r:id="rId3"/>
              </a:rPr>
              <a:t>https://www.retaildetail.eu/en/news/food/leader-price-too-turns-away-hard-discount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https://uk.reuters.com/article/uk-retail-europe-france-britain/france-shows-uk-grocers-how-to-beat-discounters-at-own-game-idUKKCN0I919Y20141020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349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>
            <a:normAutofit fontScale="90000"/>
          </a:bodyPr>
          <a:lstStyle/>
          <a:p>
            <a:r>
              <a:rPr lang="en-GB" dirty="0"/>
              <a:t>Non – Price Competition: </a:t>
            </a:r>
            <a:r>
              <a:rPr lang="en-GB" dirty="0">
                <a:hlinkClick r:id="rId2"/>
              </a:rPr>
              <a:t>https://www.cdc.gov/tobacco/data_statistics/fact_sheets/tobacco_industry/marketing/index.htm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Advertising </a:t>
            </a:r>
            <a:r>
              <a:rPr lang="en-GB" dirty="0">
                <a:hlinkClick r:id="rId3"/>
              </a:rPr>
              <a:t>https://www.independent.co.uk/news/world/asia/india-philip-morris-marlboro-advertising-tactics-cigarettes-smoking-young-people-a7848426.html</a:t>
            </a:r>
            <a:endParaRPr lang="en-GB" dirty="0"/>
          </a:p>
          <a:p>
            <a:r>
              <a:rPr lang="en-GB" dirty="0"/>
              <a:t>Branding </a:t>
            </a:r>
          </a:p>
          <a:p>
            <a:r>
              <a:rPr lang="en-GB" dirty="0"/>
              <a:t>Sales promotions </a:t>
            </a:r>
          </a:p>
          <a:p>
            <a:r>
              <a:rPr lang="en-GB" dirty="0"/>
              <a:t>Distribution </a:t>
            </a:r>
          </a:p>
          <a:p>
            <a:r>
              <a:rPr lang="en-GB" dirty="0"/>
              <a:t>Examples – confectionary, cigarettes, jean – significant promotional budgets </a:t>
            </a:r>
            <a:r>
              <a:rPr lang="en-GB" dirty="0">
                <a:hlinkClick r:id="rId4"/>
              </a:rPr>
              <a:t>https://www.statista.com/statistics/289927/expenditure-on-sugar-confectionery-and-ice-cream-in-the-united-kingdom-uk/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5"/>
              </a:rPr>
              <a:t>https://www.thegrocer.co.uk/confectionery-report-2015/the-sweet-smell-of-success-npd-drives-confectionery-gains/522388.article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121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Theory &amp; Oligopoly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Payoff Matrix – Macdonald’s and Burger King 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https://www.youtube.com/watch?v=8-PVNLH_MpE</a:t>
            </a:r>
            <a:endParaRPr lang="en-GB" dirty="0"/>
          </a:p>
          <a:p>
            <a:endParaRPr lang="en-GB" dirty="0"/>
          </a:p>
          <a:p>
            <a:r>
              <a:rPr lang="en-GB" dirty="0"/>
              <a:t>Prisoners Dilemma </a:t>
            </a:r>
          </a:p>
          <a:p>
            <a:r>
              <a:rPr lang="en-GB" dirty="0">
                <a:hlinkClick r:id="rId3"/>
              </a:rPr>
              <a:t>https://www.youtube.com/watch?v=UkXI-zPcDIM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3511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OLIGOPOLIES, COLLUSIVE ACTIVITY AND CARTELS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OLIGOPLY FIRMS face two conflicting aims </a:t>
            </a:r>
          </a:p>
          <a:p>
            <a:r>
              <a:rPr lang="en-GB" dirty="0"/>
              <a:t>1) To engage in collusive activity with other firms to maximize combined profits </a:t>
            </a:r>
          </a:p>
          <a:p>
            <a:endParaRPr lang="en-GB" dirty="0"/>
          </a:p>
          <a:p>
            <a:r>
              <a:rPr lang="en-GB" dirty="0"/>
              <a:t>2) To compete with other firms, take away customers and make profits independently </a:t>
            </a:r>
          </a:p>
        </p:txBody>
      </p:sp>
    </p:spTree>
    <p:extLst>
      <p:ext uri="{BB962C8B-B14F-4D97-AF65-F5344CB8AC3E}">
        <p14:creationId xmlns:p14="http://schemas.microsoft.com/office/powerpoint/2010/main" val="38572243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COLLUSION 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275DBD-B459-8B54-B3D6-7F2C40FECA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66611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Collusive Model – Price Cartel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ESSENTIALS TO SETTING UP A CARTEL </a:t>
            </a:r>
          </a:p>
          <a:p>
            <a:r>
              <a:rPr lang="en-GB" dirty="0"/>
              <a:t>Firms in the cartel must be able to control the supply to the market </a:t>
            </a:r>
          </a:p>
          <a:p>
            <a:r>
              <a:rPr lang="en-GB" dirty="0"/>
              <a:t>Member firms of the cartel must agree on a price and output for each member</a:t>
            </a:r>
          </a:p>
          <a:p>
            <a:r>
              <a:rPr lang="en-GB" dirty="0">
                <a:hlinkClick r:id="rId2"/>
              </a:rPr>
              <a:t>https://www.opec.org/opec_web/en/about_us/24.htm</a:t>
            </a:r>
            <a:endParaRPr lang="en-GB" dirty="0"/>
          </a:p>
          <a:p>
            <a:r>
              <a:rPr lang="en-GB" dirty="0">
                <a:hlinkClick r:id="rId3"/>
              </a:rPr>
              <a:t>https://www.opec.org/opec_web/en/data_graphs/330.htm</a:t>
            </a:r>
            <a:endParaRPr lang="en-GB" dirty="0"/>
          </a:p>
          <a:p>
            <a:r>
              <a:rPr lang="en-GB" dirty="0">
                <a:hlinkClick r:id="rId4"/>
              </a:rPr>
              <a:t>https://www.statista.com/topics/1830/opec/</a:t>
            </a:r>
            <a:endParaRPr lang="en-GB" dirty="0"/>
          </a:p>
          <a:p>
            <a:r>
              <a:rPr lang="en-GB" dirty="0"/>
              <a:t>Diamond Cartel : </a:t>
            </a:r>
            <a:r>
              <a:rPr lang="en-GB" dirty="0">
                <a:hlinkClick r:id="rId5"/>
              </a:rPr>
              <a:t>https://are.berkeley.edu/~sberto/debers.pdf</a:t>
            </a:r>
            <a:endParaRPr lang="en-GB" dirty="0"/>
          </a:p>
          <a:p>
            <a:r>
              <a:rPr lang="en-GB" dirty="0">
                <a:hlinkClick r:id="rId6"/>
              </a:rPr>
              <a:t>https://www.economist.com/special-report/2004/07/15/the-cartel-isnt-for-ever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362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3908"/>
          </a:xfrm>
        </p:spPr>
        <p:txBody>
          <a:bodyPr>
            <a:normAutofit fontScale="90000"/>
          </a:bodyPr>
          <a:lstStyle/>
          <a:p>
            <a:r>
              <a:rPr lang="en-GB" dirty="0"/>
              <a:t>Diagram of a Cartel: Complete the diagram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5776"/>
            <a:ext cx="10515600" cy="560222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328928" y="2332245"/>
            <a:ext cx="48768" cy="3669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353312" y="6035040"/>
            <a:ext cx="90098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157984" y="2877312"/>
            <a:ext cx="6547104" cy="2084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2938272" y="2664689"/>
            <a:ext cx="5340096" cy="2102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278368" y="2262354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964822" y="467815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5291328" y="3840480"/>
            <a:ext cx="48768" cy="2194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1353312" y="3840480"/>
            <a:ext cx="3938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111508" y="6068044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Q1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34469" y="3655814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P1</a:t>
            </a:r>
          </a:p>
        </p:txBody>
      </p:sp>
      <p:sp>
        <p:nvSpPr>
          <p:cNvPr id="20" name="Down Arrow 19"/>
          <p:cNvSpPr/>
          <p:nvPr/>
        </p:nvSpPr>
        <p:spPr>
          <a:xfrm>
            <a:off x="3694176" y="2755392"/>
            <a:ext cx="60960" cy="32796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24" name="Straight Connector 23"/>
          <p:cNvCxnSpPr/>
          <p:nvPr/>
        </p:nvCxnSpPr>
        <p:spPr>
          <a:xfrm flipV="1">
            <a:off x="1353312" y="3419857"/>
            <a:ext cx="50231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6376416" y="3419857"/>
            <a:ext cx="0" cy="26151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74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olour pencils drawing curves on background">
            <a:extLst>
              <a:ext uri="{FF2B5EF4-FFF2-40B4-BE49-F238E27FC236}">
                <a16:creationId xmlns:a16="http://schemas.microsoft.com/office/drawing/2014/main" id="{D1A77942-702F-E378-4425-2868922DCA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342" r="-2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/>
              <a:t>Cartel Diagram Explained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600" dirty="0"/>
              <a:t>With no collusion the market supply curve is S1 and Demand is D, intersecting at P1Q1</a:t>
            </a:r>
          </a:p>
          <a:p>
            <a:r>
              <a:rPr lang="en-GB" sz="1600" dirty="0"/>
              <a:t>Collusion is agreed and cartel is formed. </a:t>
            </a:r>
          </a:p>
          <a:p>
            <a:r>
              <a:rPr lang="en-GB" sz="1600" dirty="0"/>
              <a:t>Cartel agrees to fix market price at P2, which is higher than P1. </a:t>
            </a:r>
          </a:p>
          <a:p>
            <a:r>
              <a:rPr lang="en-GB" sz="1600" dirty="0"/>
              <a:t>Therefore output must be restricted to Q2 implying an enforced zero elasticity (vertical) supply curve at Q2. </a:t>
            </a:r>
          </a:p>
          <a:p>
            <a:r>
              <a:rPr lang="en-GB" sz="1600" dirty="0"/>
              <a:t>At P2 in a free market firms want to supply Q3 – The cartel cannot allow this. </a:t>
            </a:r>
          </a:p>
          <a:p>
            <a:r>
              <a:rPr lang="en-GB" sz="1600" dirty="0"/>
              <a:t>Cheating? </a:t>
            </a:r>
          </a:p>
          <a:p>
            <a:r>
              <a:rPr lang="en-GB" sz="1600" dirty="0"/>
              <a:t>Wilson, R. (1981). </a:t>
            </a:r>
            <a:r>
              <a:rPr lang="en-GB" sz="1600" i="1" dirty="0"/>
              <a:t>The Economic Journal,</a:t>
            </a:r>
            <a:r>
              <a:rPr lang="en-GB" sz="1600" dirty="0"/>
              <a:t> </a:t>
            </a:r>
            <a:r>
              <a:rPr lang="en-GB" sz="1600" i="1" dirty="0"/>
              <a:t>91</a:t>
            </a:r>
            <a:r>
              <a:rPr lang="en-GB" sz="1600" dirty="0"/>
              <a:t>(363), 767-771. doi:10.2307/2232849</a:t>
            </a:r>
          </a:p>
        </p:txBody>
      </p:sp>
    </p:spTree>
    <p:extLst>
      <p:ext uri="{BB962C8B-B14F-4D97-AF65-F5344CB8AC3E}">
        <p14:creationId xmlns:p14="http://schemas.microsoft.com/office/powerpoint/2010/main" val="2223493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Brock, W. (1983). Contestable Markets and the Theory of Industry Structure: A Review Article. </a:t>
            </a:r>
            <a:r>
              <a:rPr lang="en-GB" i="1" dirty="0"/>
              <a:t>Journal of Political Economy,</a:t>
            </a:r>
            <a:r>
              <a:rPr lang="en-GB" dirty="0"/>
              <a:t> </a:t>
            </a:r>
            <a:r>
              <a:rPr lang="en-GB" i="1" dirty="0"/>
              <a:t>91</a:t>
            </a:r>
            <a:r>
              <a:rPr lang="en-GB" dirty="0"/>
              <a:t>(6), 1055-1066. Retrieved from </a:t>
            </a:r>
            <a:r>
              <a:rPr lang="en-GB" dirty="0">
                <a:hlinkClick r:id="rId2"/>
              </a:rPr>
              <a:t>www.jstor.org/stable/1831204</a:t>
            </a:r>
            <a:endParaRPr lang="en-GB" dirty="0"/>
          </a:p>
          <a:p>
            <a:r>
              <a:rPr lang="en-GB" dirty="0"/>
              <a:t>Peter Taylor (1996) Oligopoly or Contestable Markets in the UK Package Tour Industry?, The Service Industries Journal, 16:3, 379-388, DOI: </a:t>
            </a:r>
            <a:r>
              <a:rPr lang="en-GB" u="sng" dirty="0">
                <a:hlinkClick r:id="rId3"/>
              </a:rPr>
              <a:t>10.1080/02642069600000034</a:t>
            </a:r>
            <a:endParaRPr lang="en-GB" u="sng" dirty="0"/>
          </a:p>
          <a:p>
            <a:r>
              <a:rPr lang="en-GB" dirty="0"/>
              <a:t>Video:</a:t>
            </a:r>
            <a:r>
              <a:rPr lang="en-GB" dirty="0">
                <a:hlinkClick r:id="rId4"/>
              </a:rPr>
              <a:t>https://www.khanacademy.org/economics-finance-domain/ap-microeconomics/imperfect-competition/oligopoly-and-game-theory/v/oligopolies-duopolies-collusion-and-cartels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726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153</TotalTime>
  <Words>1664</Words>
  <Application>Microsoft Office PowerPoint</Application>
  <PresentationFormat>Widescreen</PresentationFormat>
  <Paragraphs>151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Wingdings</vt:lpstr>
      <vt:lpstr>Office Theme</vt:lpstr>
      <vt:lpstr>MGE WK 4  </vt:lpstr>
      <vt:lpstr>CONTENT </vt:lpstr>
      <vt:lpstr>LEARNING OUTCOMES </vt:lpstr>
      <vt:lpstr>INTRODUCTION </vt:lpstr>
      <vt:lpstr>MONOPOLISTIC COMPETITION </vt:lpstr>
      <vt:lpstr>CHARACTERISTICS  </vt:lpstr>
      <vt:lpstr>PowerPoint Presentation</vt:lpstr>
      <vt:lpstr>Cont’d </vt:lpstr>
      <vt:lpstr>PowerPoint Presentation</vt:lpstr>
      <vt:lpstr>Long Run Equilibrium- Firm in Monopolistic Competition </vt:lpstr>
      <vt:lpstr>IMPLICATIONS </vt:lpstr>
      <vt:lpstr>QUESTIONS </vt:lpstr>
      <vt:lpstr>WHAT ARGUMENTS CAN YOU COME UP WITH WHICH SUGGESTS THAT MONOPOLISTIC COMPETITION IS NOT WASTEFUL OF RESOURCES</vt:lpstr>
      <vt:lpstr>OLIGOPOLY </vt:lpstr>
      <vt:lpstr>CHARACTERISTICS </vt:lpstr>
      <vt:lpstr>CONT’D</vt:lpstr>
      <vt:lpstr>The OLIGOPOLY MARKET AND KINKED DEMAND CURVE </vt:lpstr>
      <vt:lpstr>KINKED Oligopoly Demand Curve </vt:lpstr>
      <vt:lpstr>THE DIAGARM EXPLAINED 1</vt:lpstr>
      <vt:lpstr>THE DIAGARM EXPLAINED 2</vt:lpstr>
      <vt:lpstr>PRICING STRATEGIES  </vt:lpstr>
      <vt:lpstr>Non – Price Competition: https://www.cdc.gov/tobacco/data_statistics/fact_sheets/tobacco_industry/marketing/index.htm</vt:lpstr>
      <vt:lpstr>Game Theory &amp; Oligopoly </vt:lpstr>
      <vt:lpstr>OLIGOPOLIES, COLLUSIVE ACTIVITY AND CARTELS </vt:lpstr>
      <vt:lpstr>COLLUSION ? </vt:lpstr>
      <vt:lpstr>Collusive Model – Price Cartel </vt:lpstr>
      <vt:lpstr>Diagram of a Cartel: Complete the diagram </vt:lpstr>
      <vt:lpstr>Cartel Diagram Explained </vt:lpstr>
      <vt:lpstr>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AB13120</dc:title>
  <dc:creator>Xena Ibrahim Atta</dc:creator>
  <cp:lastModifiedBy>Zainab Atta</cp:lastModifiedBy>
  <cp:revision>22</cp:revision>
  <dcterms:created xsi:type="dcterms:W3CDTF">2019-11-21T07:08:49Z</dcterms:created>
  <dcterms:modified xsi:type="dcterms:W3CDTF">2025-03-09T16:32:14Z</dcterms:modified>
</cp:coreProperties>
</file>