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3"/>
  </p:notesMasterIdLst>
  <p:sldIdLst>
    <p:sldId id="256" r:id="rId2"/>
  </p:sldIdLst>
  <p:sldSz cx="21386800" cy="30279975"/>
  <p:notesSz cx="6858000" cy="9144000"/>
  <p:defaultTextStyle>
    <a:defPPr>
      <a:defRPr lang="en-US"/>
    </a:defPPr>
    <a:lvl1pPr marL="0" algn="l" defTabSz="2108789" rtl="0" eaLnBrk="1" latinLnBrk="0" hangingPunct="1">
      <a:defRPr sz="4151" kern="1200">
        <a:solidFill>
          <a:schemeClr val="tx1"/>
        </a:solidFill>
        <a:latin typeface="+mn-lt"/>
        <a:ea typeface="+mn-ea"/>
        <a:cs typeface="+mn-cs"/>
      </a:defRPr>
    </a:lvl1pPr>
    <a:lvl2pPr marL="1054395" algn="l" defTabSz="2108789" rtl="0" eaLnBrk="1" latinLnBrk="0" hangingPunct="1">
      <a:defRPr sz="4151" kern="1200">
        <a:solidFill>
          <a:schemeClr val="tx1"/>
        </a:solidFill>
        <a:latin typeface="+mn-lt"/>
        <a:ea typeface="+mn-ea"/>
        <a:cs typeface="+mn-cs"/>
      </a:defRPr>
    </a:lvl2pPr>
    <a:lvl3pPr marL="2108789" algn="l" defTabSz="2108789" rtl="0" eaLnBrk="1" latinLnBrk="0" hangingPunct="1">
      <a:defRPr sz="4151" kern="1200">
        <a:solidFill>
          <a:schemeClr val="tx1"/>
        </a:solidFill>
        <a:latin typeface="+mn-lt"/>
        <a:ea typeface="+mn-ea"/>
        <a:cs typeface="+mn-cs"/>
      </a:defRPr>
    </a:lvl3pPr>
    <a:lvl4pPr marL="3163184" algn="l" defTabSz="2108789" rtl="0" eaLnBrk="1" latinLnBrk="0" hangingPunct="1">
      <a:defRPr sz="4151" kern="1200">
        <a:solidFill>
          <a:schemeClr val="tx1"/>
        </a:solidFill>
        <a:latin typeface="+mn-lt"/>
        <a:ea typeface="+mn-ea"/>
        <a:cs typeface="+mn-cs"/>
      </a:defRPr>
    </a:lvl4pPr>
    <a:lvl5pPr marL="4217579" algn="l" defTabSz="2108789" rtl="0" eaLnBrk="1" latinLnBrk="0" hangingPunct="1">
      <a:defRPr sz="4151" kern="1200">
        <a:solidFill>
          <a:schemeClr val="tx1"/>
        </a:solidFill>
        <a:latin typeface="+mn-lt"/>
        <a:ea typeface="+mn-ea"/>
        <a:cs typeface="+mn-cs"/>
      </a:defRPr>
    </a:lvl5pPr>
    <a:lvl6pPr marL="5271973" algn="l" defTabSz="2108789" rtl="0" eaLnBrk="1" latinLnBrk="0" hangingPunct="1">
      <a:defRPr sz="4151" kern="1200">
        <a:solidFill>
          <a:schemeClr val="tx1"/>
        </a:solidFill>
        <a:latin typeface="+mn-lt"/>
        <a:ea typeface="+mn-ea"/>
        <a:cs typeface="+mn-cs"/>
      </a:defRPr>
    </a:lvl6pPr>
    <a:lvl7pPr marL="6326368" algn="l" defTabSz="2108789" rtl="0" eaLnBrk="1" latinLnBrk="0" hangingPunct="1">
      <a:defRPr sz="4151" kern="1200">
        <a:solidFill>
          <a:schemeClr val="tx1"/>
        </a:solidFill>
        <a:latin typeface="+mn-lt"/>
        <a:ea typeface="+mn-ea"/>
        <a:cs typeface="+mn-cs"/>
      </a:defRPr>
    </a:lvl7pPr>
    <a:lvl8pPr marL="7380762" algn="l" defTabSz="2108789" rtl="0" eaLnBrk="1" latinLnBrk="0" hangingPunct="1">
      <a:defRPr sz="4151" kern="1200">
        <a:solidFill>
          <a:schemeClr val="tx1"/>
        </a:solidFill>
        <a:latin typeface="+mn-lt"/>
        <a:ea typeface="+mn-ea"/>
        <a:cs typeface="+mn-cs"/>
      </a:defRPr>
    </a:lvl8pPr>
    <a:lvl9pPr marL="8435157" algn="l" defTabSz="2108789" rtl="0" eaLnBrk="1" latinLnBrk="0" hangingPunct="1">
      <a:defRPr sz="415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7" userDrawn="1">
          <p15:clr>
            <a:srgbClr val="A4A3A4"/>
          </p15:clr>
        </p15:guide>
        <p15:guide id="2" pos="673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initials="J" lastIdx="2" clrIdx="0">
    <p:extLst>
      <p:ext uri="{19B8F6BF-5375-455C-9EA6-DF929625EA0E}">
        <p15:presenceInfo xmlns:p15="http://schemas.microsoft.com/office/powerpoint/2012/main" userId="Jord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F1FB"/>
    <a:srgbClr val="FF642D"/>
    <a:srgbClr val="FF552D"/>
    <a:srgbClr val="FF2D2D"/>
    <a:srgbClr val="D99694"/>
    <a:srgbClr val="D45353"/>
    <a:srgbClr val="C63A3A"/>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091" autoAdjust="0"/>
    <p:restoredTop sz="94660"/>
  </p:normalViewPr>
  <p:slideViewPr>
    <p:cSldViewPr>
      <p:cViewPr varScale="1">
        <p:scale>
          <a:sx n="25" d="100"/>
          <a:sy n="25" d="100"/>
        </p:scale>
        <p:origin x="3486" y="36"/>
      </p:cViewPr>
      <p:guideLst>
        <p:guide orient="horz" pos="9537"/>
        <p:guide pos="67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0F149D-C123-4ED4-A592-91142BED240E}" type="datetimeFigureOut">
              <a:rPr lang="en-GB" smtClean="0"/>
              <a:t>03/10/2019</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0C208B-A2C7-4028-AC86-F21B3F576ACE}" type="slidenum">
              <a:rPr lang="en-GB" smtClean="0"/>
              <a:t>‹#›</a:t>
            </a:fld>
            <a:endParaRPr lang="en-GB"/>
          </a:p>
        </p:txBody>
      </p:sp>
    </p:spTree>
    <p:extLst>
      <p:ext uri="{BB962C8B-B14F-4D97-AF65-F5344CB8AC3E}">
        <p14:creationId xmlns:p14="http://schemas.microsoft.com/office/powerpoint/2010/main" val="4215728712"/>
      </p:ext>
    </p:extLst>
  </p:cSld>
  <p:clrMap bg1="lt1" tx1="dk1" bg2="lt2" tx2="dk2" accent1="accent1" accent2="accent2" accent3="accent3" accent4="accent4" accent5="accent5" accent6="accent6" hlink="hlink" folHlink="folHlink"/>
  <p:notesStyle>
    <a:lvl1pPr marL="0" algn="l" defTabSz="2108789" rtl="0" eaLnBrk="1" latinLnBrk="0" hangingPunct="1">
      <a:defRPr sz="2767" kern="1200">
        <a:solidFill>
          <a:schemeClr val="tx1"/>
        </a:solidFill>
        <a:latin typeface="+mn-lt"/>
        <a:ea typeface="+mn-ea"/>
        <a:cs typeface="+mn-cs"/>
      </a:defRPr>
    </a:lvl1pPr>
    <a:lvl2pPr marL="1054395" algn="l" defTabSz="2108789" rtl="0" eaLnBrk="1" latinLnBrk="0" hangingPunct="1">
      <a:defRPr sz="2767" kern="1200">
        <a:solidFill>
          <a:schemeClr val="tx1"/>
        </a:solidFill>
        <a:latin typeface="+mn-lt"/>
        <a:ea typeface="+mn-ea"/>
        <a:cs typeface="+mn-cs"/>
      </a:defRPr>
    </a:lvl2pPr>
    <a:lvl3pPr marL="2108789" algn="l" defTabSz="2108789" rtl="0" eaLnBrk="1" latinLnBrk="0" hangingPunct="1">
      <a:defRPr sz="2767" kern="1200">
        <a:solidFill>
          <a:schemeClr val="tx1"/>
        </a:solidFill>
        <a:latin typeface="+mn-lt"/>
        <a:ea typeface="+mn-ea"/>
        <a:cs typeface="+mn-cs"/>
      </a:defRPr>
    </a:lvl3pPr>
    <a:lvl4pPr marL="3163184" algn="l" defTabSz="2108789" rtl="0" eaLnBrk="1" latinLnBrk="0" hangingPunct="1">
      <a:defRPr sz="2767" kern="1200">
        <a:solidFill>
          <a:schemeClr val="tx1"/>
        </a:solidFill>
        <a:latin typeface="+mn-lt"/>
        <a:ea typeface="+mn-ea"/>
        <a:cs typeface="+mn-cs"/>
      </a:defRPr>
    </a:lvl4pPr>
    <a:lvl5pPr marL="4217579" algn="l" defTabSz="2108789" rtl="0" eaLnBrk="1" latinLnBrk="0" hangingPunct="1">
      <a:defRPr sz="2767" kern="1200">
        <a:solidFill>
          <a:schemeClr val="tx1"/>
        </a:solidFill>
        <a:latin typeface="+mn-lt"/>
        <a:ea typeface="+mn-ea"/>
        <a:cs typeface="+mn-cs"/>
      </a:defRPr>
    </a:lvl5pPr>
    <a:lvl6pPr marL="5271973" algn="l" defTabSz="2108789" rtl="0" eaLnBrk="1" latinLnBrk="0" hangingPunct="1">
      <a:defRPr sz="2767" kern="1200">
        <a:solidFill>
          <a:schemeClr val="tx1"/>
        </a:solidFill>
        <a:latin typeface="+mn-lt"/>
        <a:ea typeface="+mn-ea"/>
        <a:cs typeface="+mn-cs"/>
      </a:defRPr>
    </a:lvl6pPr>
    <a:lvl7pPr marL="6326368" algn="l" defTabSz="2108789" rtl="0" eaLnBrk="1" latinLnBrk="0" hangingPunct="1">
      <a:defRPr sz="2767" kern="1200">
        <a:solidFill>
          <a:schemeClr val="tx1"/>
        </a:solidFill>
        <a:latin typeface="+mn-lt"/>
        <a:ea typeface="+mn-ea"/>
        <a:cs typeface="+mn-cs"/>
      </a:defRPr>
    </a:lvl7pPr>
    <a:lvl8pPr marL="7380762" algn="l" defTabSz="2108789" rtl="0" eaLnBrk="1" latinLnBrk="0" hangingPunct="1">
      <a:defRPr sz="2767" kern="1200">
        <a:solidFill>
          <a:schemeClr val="tx1"/>
        </a:solidFill>
        <a:latin typeface="+mn-lt"/>
        <a:ea typeface="+mn-ea"/>
        <a:cs typeface="+mn-cs"/>
      </a:defRPr>
    </a:lvl8pPr>
    <a:lvl9pPr marL="8435157" algn="l" defTabSz="2108789" rtl="0" eaLnBrk="1" latinLnBrk="0" hangingPunct="1">
      <a:defRPr sz="276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4955545"/>
            <a:ext cx="18178780" cy="10541917"/>
          </a:xfrm>
        </p:spPr>
        <p:txBody>
          <a:bodyPr anchor="b"/>
          <a:lstStyle>
            <a:lvl1pPr algn="ctr">
              <a:defRPr sz="14033"/>
            </a:lvl1pPr>
          </a:lstStyle>
          <a:p>
            <a:r>
              <a:rPr lang="en-US"/>
              <a:t>Click to edit Master title style</a:t>
            </a:r>
            <a:endParaRPr lang="en-US" dirty="0"/>
          </a:p>
        </p:txBody>
      </p:sp>
      <p:sp>
        <p:nvSpPr>
          <p:cNvPr id="3" name="Subtitle 2"/>
          <p:cNvSpPr>
            <a:spLocks noGrp="1"/>
          </p:cNvSpPr>
          <p:nvPr>
            <p:ph type="subTitle" idx="1"/>
          </p:nvPr>
        </p:nvSpPr>
        <p:spPr>
          <a:xfrm>
            <a:off x="2673350" y="15903998"/>
            <a:ext cx="16040100" cy="7310649"/>
          </a:xfrm>
        </p:spPr>
        <p:txBody>
          <a:bodyPr/>
          <a:lstStyle>
            <a:lvl1pPr marL="0" indent="0" algn="ctr">
              <a:buNone/>
              <a:defRPr sz="5613"/>
            </a:lvl1pPr>
            <a:lvl2pPr marL="1069345" indent="0" algn="ctr">
              <a:buNone/>
              <a:defRPr sz="4678"/>
            </a:lvl2pPr>
            <a:lvl3pPr marL="2138690" indent="0" algn="ctr">
              <a:buNone/>
              <a:defRPr sz="4210"/>
            </a:lvl3pPr>
            <a:lvl4pPr marL="3208035" indent="0" algn="ctr">
              <a:buNone/>
              <a:defRPr sz="3742"/>
            </a:lvl4pPr>
            <a:lvl5pPr marL="4277380" indent="0" algn="ctr">
              <a:buNone/>
              <a:defRPr sz="3742"/>
            </a:lvl5pPr>
            <a:lvl6pPr marL="5346725" indent="0" algn="ctr">
              <a:buNone/>
              <a:defRPr sz="3742"/>
            </a:lvl6pPr>
            <a:lvl7pPr marL="6416070" indent="0" algn="ctr">
              <a:buNone/>
              <a:defRPr sz="3742"/>
            </a:lvl7pPr>
            <a:lvl8pPr marL="7485416" indent="0" algn="ctr">
              <a:buNone/>
              <a:defRPr sz="3742"/>
            </a:lvl8pPr>
            <a:lvl9pPr marL="8554761"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751819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236164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205" y="7548975"/>
            <a:ext cx="18446115" cy="12595626"/>
          </a:xfrm>
        </p:spPr>
        <p:txBody>
          <a:bodyPr anchor="b"/>
          <a:lstStyle>
            <a:lvl1pPr>
              <a:defRPr sz="14033"/>
            </a:lvl1pPr>
          </a:lstStyle>
          <a:p>
            <a:r>
              <a:rPr lang="en-US"/>
              <a:t>Click to edit Master title style</a:t>
            </a:r>
            <a:endParaRPr lang="en-US" dirty="0"/>
          </a:p>
        </p:txBody>
      </p:sp>
      <p:sp>
        <p:nvSpPr>
          <p:cNvPr id="3" name="Text Placeholder 2"/>
          <p:cNvSpPr>
            <a:spLocks noGrp="1"/>
          </p:cNvSpPr>
          <p:nvPr>
            <p:ph type="body" idx="1"/>
          </p:nvPr>
        </p:nvSpPr>
        <p:spPr>
          <a:xfrm>
            <a:off x="1459205" y="20263761"/>
            <a:ext cx="18446115" cy="6623742"/>
          </a:xfrm>
        </p:spPr>
        <p:txBody>
          <a:bodyPr/>
          <a:lstStyle>
            <a:lvl1pPr marL="0" indent="0">
              <a:buNone/>
              <a:defRPr sz="5613">
                <a:solidFill>
                  <a:schemeClr val="tx1"/>
                </a:solidFill>
              </a:defRPr>
            </a:lvl1pPr>
            <a:lvl2pPr marL="1069345" indent="0">
              <a:buNone/>
              <a:defRPr sz="4678">
                <a:solidFill>
                  <a:schemeClr val="tx1">
                    <a:tint val="75000"/>
                  </a:schemeClr>
                </a:solidFill>
              </a:defRPr>
            </a:lvl2pPr>
            <a:lvl3pPr marL="2138690" indent="0">
              <a:buNone/>
              <a:defRPr sz="4210">
                <a:solidFill>
                  <a:schemeClr val="tx1">
                    <a:tint val="75000"/>
                  </a:schemeClr>
                </a:solidFill>
              </a:defRPr>
            </a:lvl3pPr>
            <a:lvl4pPr marL="3208035" indent="0">
              <a:buNone/>
              <a:defRPr sz="3742">
                <a:solidFill>
                  <a:schemeClr val="tx1">
                    <a:tint val="75000"/>
                  </a:schemeClr>
                </a:solidFill>
              </a:defRPr>
            </a:lvl4pPr>
            <a:lvl5pPr marL="4277380" indent="0">
              <a:buNone/>
              <a:defRPr sz="3742">
                <a:solidFill>
                  <a:schemeClr val="tx1">
                    <a:tint val="75000"/>
                  </a:schemeClr>
                </a:solidFill>
              </a:defRPr>
            </a:lvl5pPr>
            <a:lvl6pPr marL="5346725" indent="0">
              <a:buNone/>
              <a:defRPr sz="3742">
                <a:solidFill>
                  <a:schemeClr val="tx1">
                    <a:tint val="75000"/>
                  </a:schemeClr>
                </a:solidFill>
              </a:defRPr>
            </a:lvl6pPr>
            <a:lvl7pPr marL="6416070" indent="0">
              <a:buNone/>
              <a:defRPr sz="3742">
                <a:solidFill>
                  <a:schemeClr val="tx1">
                    <a:tint val="75000"/>
                  </a:schemeClr>
                </a:solidFill>
              </a:defRPr>
            </a:lvl7pPr>
            <a:lvl8pPr marL="7485416" indent="0">
              <a:buNone/>
              <a:defRPr sz="3742">
                <a:solidFill>
                  <a:schemeClr val="tx1">
                    <a:tint val="75000"/>
                  </a:schemeClr>
                </a:solidFill>
              </a:defRPr>
            </a:lvl8pPr>
            <a:lvl9pPr marL="8554761"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522131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343" y="8060641"/>
            <a:ext cx="9089390" cy="192123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7068" y="8060641"/>
            <a:ext cx="9089390" cy="192123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FD3F33-33E6-4261-AF37-FF9C6FA58035}"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26980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128" y="1612135"/>
            <a:ext cx="18446115" cy="585272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131" y="7422802"/>
            <a:ext cx="9047617"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US"/>
              <a:t>Edit Master text styles</a:t>
            </a:r>
          </a:p>
        </p:txBody>
      </p:sp>
      <p:sp>
        <p:nvSpPr>
          <p:cNvPr id="4" name="Content Placeholder 3"/>
          <p:cNvSpPr>
            <a:spLocks noGrp="1"/>
          </p:cNvSpPr>
          <p:nvPr>
            <p:ph sz="half" idx="2"/>
          </p:nvPr>
        </p:nvSpPr>
        <p:spPr>
          <a:xfrm>
            <a:off x="1473131" y="11060602"/>
            <a:ext cx="9047617" cy="16268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7068" y="7422802"/>
            <a:ext cx="9092176" cy="3637800"/>
          </a:xfrm>
        </p:spPr>
        <p:txBody>
          <a:bodyPr anchor="b"/>
          <a:lstStyle>
            <a:lvl1pPr marL="0" indent="0">
              <a:buNone/>
              <a:defRPr sz="5613" b="1"/>
            </a:lvl1pPr>
            <a:lvl2pPr marL="1069345" indent="0">
              <a:buNone/>
              <a:defRPr sz="4678" b="1"/>
            </a:lvl2pPr>
            <a:lvl3pPr marL="2138690" indent="0">
              <a:buNone/>
              <a:defRPr sz="4210" b="1"/>
            </a:lvl3pPr>
            <a:lvl4pPr marL="3208035" indent="0">
              <a:buNone/>
              <a:defRPr sz="3742" b="1"/>
            </a:lvl4pPr>
            <a:lvl5pPr marL="4277380" indent="0">
              <a:buNone/>
              <a:defRPr sz="3742" b="1"/>
            </a:lvl5pPr>
            <a:lvl6pPr marL="5346725" indent="0">
              <a:buNone/>
              <a:defRPr sz="3742" b="1"/>
            </a:lvl6pPr>
            <a:lvl7pPr marL="6416070" indent="0">
              <a:buNone/>
              <a:defRPr sz="3742" b="1"/>
            </a:lvl7pPr>
            <a:lvl8pPr marL="7485416" indent="0">
              <a:buNone/>
              <a:defRPr sz="3742" b="1"/>
            </a:lvl8pPr>
            <a:lvl9pPr marL="8554761" indent="0">
              <a:buNone/>
              <a:defRPr sz="3742" b="1"/>
            </a:lvl9pPr>
          </a:lstStyle>
          <a:p>
            <a:pPr lvl="0"/>
            <a:r>
              <a:rPr lang="en-US"/>
              <a:t>Edit Master text styles</a:t>
            </a:r>
          </a:p>
        </p:txBody>
      </p:sp>
      <p:sp>
        <p:nvSpPr>
          <p:cNvPr id="6" name="Content Placeholder 5"/>
          <p:cNvSpPr>
            <a:spLocks noGrp="1"/>
          </p:cNvSpPr>
          <p:nvPr>
            <p:ph sz="quarter" idx="4"/>
          </p:nvPr>
        </p:nvSpPr>
        <p:spPr>
          <a:xfrm>
            <a:off x="10827068" y="11060602"/>
            <a:ext cx="9092176" cy="16268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FD3F33-33E6-4261-AF37-FF9C6FA58035}" type="datetimeFigureOut">
              <a:rPr lang="en-GB" smtClean="0"/>
              <a:t>03/10/2019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825120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FD3F33-33E6-4261-AF37-FF9C6FA58035}" type="datetimeFigureOut">
              <a:rPr lang="en-GB" smtClean="0"/>
              <a:t>03/10/2019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55543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78995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US"/>
              <a:t>Click to edit Master title style</a:t>
            </a:r>
            <a:endParaRPr lang="en-US" dirty="0"/>
          </a:p>
        </p:txBody>
      </p:sp>
      <p:sp>
        <p:nvSpPr>
          <p:cNvPr id="3" name="Content Placeholder 2"/>
          <p:cNvSpPr>
            <a:spLocks noGrp="1"/>
          </p:cNvSpPr>
          <p:nvPr>
            <p:ph idx="1"/>
          </p:nvPr>
        </p:nvSpPr>
        <p:spPr>
          <a:xfrm>
            <a:off x="9092175" y="4359762"/>
            <a:ext cx="10827068" cy="21518408"/>
          </a:xfrm>
        </p:spPr>
        <p:txBody>
          <a:bodyPr/>
          <a:lstStyle>
            <a:lvl1pPr>
              <a:defRPr sz="7484"/>
            </a:lvl1pPr>
            <a:lvl2pPr>
              <a:defRPr sz="6549"/>
            </a:lvl2pPr>
            <a:lvl3pPr>
              <a:defRPr sz="5613"/>
            </a:lvl3pPr>
            <a:lvl4pPr>
              <a:defRPr sz="4678"/>
            </a:lvl4pPr>
            <a:lvl5pPr>
              <a:defRPr sz="4678"/>
            </a:lvl5pPr>
            <a:lvl6pPr>
              <a:defRPr sz="4678"/>
            </a:lvl6pPr>
            <a:lvl7pPr>
              <a:defRPr sz="4678"/>
            </a:lvl7pPr>
            <a:lvl8pPr>
              <a:defRPr sz="4678"/>
            </a:lvl8pPr>
            <a:lvl9pPr>
              <a:defRPr sz="467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2711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4"/>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2175" y="4359762"/>
            <a:ext cx="10827068" cy="21518408"/>
          </a:xfrm>
        </p:spPr>
        <p:txBody>
          <a:bodyPr anchor="t"/>
          <a:lstStyle>
            <a:lvl1pPr marL="0" indent="0">
              <a:buNone/>
              <a:defRPr sz="7484"/>
            </a:lvl1pPr>
            <a:lvl2pPr marL="1069345" indent="0">
              <a:buNone/>
              <a:defRPr sz="6549"/>
            </a:lvl2pPr>
            <a:lvl3pPr marL="2138690" indent="0">
              <a:buNone/>
              <a:defRPr sz="5613"/>
            </a:lvl3pPr>
            <a:lvl4pPr marL="3208035" indent="0">
              <a:buNone/>
              <a:defRPr sz="4678"/>
            </a:lvl4pPr>
            <a:lvl5pPr marL="4277380" indent="0">
              <a:buNone/>
              <a:defRPr sz="4678"/>
            </a:lvl5pPr>
            <a:lvl6pPr marL="5346725" indent="0">
              <a:buNone/>
              <a:defRPr sz="4678"/>
            </a:lvl6pPr>
            <a:lvl7pPr marL="6416070" indent="0">
              <a:buNone/>
              <a:defRPr sz="4678"/>
            </a:lvl7pPr>
            <a:lvl8pPr marL="7485416" indent="0">
              <a:buNone/>
              <a:defRPr sz="4678"/>
            </a:lvl8pPr>
            <a:lvl9pPr marL="8554761" indent="0">
              <a:buNone/>
              <a:defRPr sz="4678"/>
            </a:lvl9pPr>
          </a:lstStyle>
          <a:p>
            <a:r>
              <a:rPr lang="en-US"/>
              <a:t>Click icon to add picture</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2"/>
            </a:lvl1pPr>
            <a:lvl2pPr marL="1069345" indent="0">
              <a:buNone/>
              <a:defRPr sz="3274"/>
            </a:lvl2pPr>
            <a:lvl3pPr marL="2138690" indent="0">
              <a:buNone/>
              <a:defRPr sz="2807"/>
            </a:lvl3pPr>
            <a:lvl4pPr marL="3208035" indent="0">
              <a:buNone/>
              <a:defRPr sz="2339"/>
            </a:lvl4pPr>
            <a:lvl5pPr marL="4277380" indent="0">
              <a:buNone/>
              <a:defRPr sz="2339"/>
            </a:lvl5pPr>
            <a:lvl6pPr marL="5346725" indent="0">
              <a:buNone/>
              <a:defRPr sz="2339"/>
            </a:lvl6pPr>
            <a:lvl7pPr marL="6416070" indent="0">
              <a:buNone/>
              <a:defRPr sz="2339"/>
            </a:lvl7pPr>
            <a:lvl8pPr marL="7485416" indent="0">
              <a:buNone/>
              <a:defRPr sz="2339"/>
            </a:lvl8pPr>
            <a:lvl9pPr marL="8554761"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964308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543168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4930" y="1612128"/>
            <a:ext cx="4611529" cy="25660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344" y="1612128"/>
            <a:ext cx="13567251" cy="25660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FD3F33-33E6-4261-AF37-FF9C6FA58035}"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3275154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5F1FB"/>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343" y="1612135"/>
            <a:ext cx="18446115" cy="585272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343" y="8060641"/>
            <a:ext cx="18446115" cy="192123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343" y="28065058"/>
            <a:ext cx="4812030" cy="1612128"/>
          </a:xfrm>
          <a:prstGeom prst="rect">
            <a:avLst/>
          </a:prstGeom>
        </p:spPr>
        <p:txBody>
          <a:bodyPr vert="horz" lIns="91440" tIns="45720" rIns="91440" bIns="45720" rtlCol="0" anchor="ctr"/>
          <a:lstStyle>
            <a:lvl1pPr algn="l">
              <a:defRPr sz="2807">
                <a:solidFill>
                  <a:schemeClr val="tx1">
                    <a:tint val="75000"/>
                  </a:schemeClr>
                </a:solidFill>
              </a:defRPr>
            </a:lvl1pPr>
          </a:lstStyle>
          <a:p>
            <a:fld id="{C764DE79-268F-4C1A-8933-263129D2AF90}" type="datetimeFigureOut">
              <a:rPr lang="en-US" dirty="0"/>
              <a:t>10/3/2019</a:t>
            </a:fld>
            <a:endParaRPr lang="en-US" dirty="0"/>
          </a:p>
        </p:txBody>
      </p:sp>
      <p:sp>
        <p:nvSpPr>
          <p:cNvPr id="5" name="Footer Placeholder 4"/>
          <p:cNvSpPr>
            <a:spLocks noGrp="1"/>
          </p:cNvSpPr>
          <p:nvPr>
            <p:ph type="ftr" sz="quarter" idx="3"/>
          </p:nvPr>
        </p:nvSpPr>
        <p:spPr>
          <a:xfrm>
            <a:off x="7084378" y="28065058"/>
            <a:ext cx="7218045" cy="1612128"/>
          </a:xfrm>
          <a:prstGeom prst="rect">
            <a:avLst/>
          </a:prstGeom>
        </p:spPr>
        <p:txBody>
          <a:bodyPr vert="horz" lIns="91440" tIns="45720" rIns="91440" bIns="45720" rtlCol="0" anchor="ctr"/>
          <a:lstStyle>
            <a:lvl1pPr algn="ctr">
              <a:defRPr sz="2807">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4428" y="28065058"/>
            <a:ext cx="4812030" cy="1612128"/>
          </a:xfrm>
          <a:prstGeom prst="rect">
            <a:avLst/>
          </a:prstGeom>
        </p:spPr>
        <p:txBody>
          <a:bodyPr vert="horz" lIns="91440" tIns="45720" rIns="91440" bIns="45720" rtlCol="0" anchor="ctr"/>
          <a:lstStyle>
            <a:lvl1pPr algn="r">
              <a:defRPr sz="2807">
                <a:solidFill>
                  <a:schemeClr val="tx1">
                    <a:tint val="75000"/>
                  </a:schemeClr>
                </a:solidFill>
              </a:defRPr>
            </a:lvl1pPr>
          </a:lstStyle>
          <a:p>
            <a:fld id="{48F63A3B-78C7-47BE-AE5E-E10140E04643}" type="slidenum">
              <a:rPr lang="en-US" dirty="0"/>
              <a:t>‹#›</a:t>
            </a:fld>
            <a:endParaRPr lang="en-US" dirty="0"/>
          </a:p>
        </p:txBody>
      </p:sp>
      <p:sp>
        <p:nvSpPr>
          <p:cNvPr id="7" name="Rectangle 6">
            <a:extLst>
              <a:ext uri="{FF2B5EF4-FFF2-40B4-BE49-F238E27FC236}">
                <a16:creationId xmlns:a16="http://schemas.microsoft.com/office/drawing/2014/main" id="{98669A19-FDD0-4BC2-9D96-229EECA9A67B}"/>
              </a:ext>
            </a:extLst>
          </p:cNvPr>
          <p:cNvSpPr/>
          <p:nvPr userDrawn="1"/>
        </p:nvSpPr>
        <p:spPr>
          <a:xfrm>
            <a:off x="0" y="0"/>
            <a:ext cx="21386800" cy="318665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151"/>
          </a:p>
        </p:txBody>
      </p:sp>
      <p:pic>
        <p:nvPicPr>
          <p:cNvPr id="8" name="Content Placeholder 28">
            <a:extLst>
              <a:ext uri="{FF2B5EF4-FFF2-40B4-BE49-F238E27FC236}">
                <a16:creationId xmlns:a16="http://schemas.microsoft.com/office/drawing/2014/main" id="{98497A1E-2F1F-456E-822E-40C3A80A4061}"/>
              </a:ext>
            </a:extLst>
          </p:cNvPr>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324248" y="593013"/>
            <a:ext cx="4897830" cy="2000632"/>
          </a:xfrm>
          <a:prstGeom prst="rect">
            <a:avLst/>
          </a:prstGeom>
        </p:spPr>
      </p:pic>
    </p:spTree>
    <p:extLst>
      <p:ext uri="{BB962C8B-B14F-4D97-AF65-F5344CB8AC3E}">
        <p14:creationId xmlns:p14="http://schemas.microsoft.com/office/powerpoint/2010/main" val="867803621"/>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2138690" rtl="0" eaLnBrk="1" latinLnBrk="0" hangingPunct="1">
        <a:lnSpc>
          <a:spcPct val="90000"/>
        </a:lnSpc>
        <a:spcBef>
          <a:spcPct val="0"/>
        </a:spcBef>
        <a:buNone/>
        <a:defRPr sz="10291" kern="1200">
          <a:solidFill>
            <a:schemeClr val="tx1"/>
          </a:solidFill>
          <a:latin typeface="+mj-lt"/>
          <a:ea typeface="+mj-ea"/>
          <a:cs typeface="+mj-cs"/>
        </a:defRPr>
      </a:lvl1pPr>
    </p:titleStyle>
    <p:bodyStyle>
      <a:lvl1pPr marL="534673" indent="-534673" algn="l" defTabSz="2138690" rtl="0" eaLnBrk="1" latinLnBrk="0" hangingPunct="1">
        <a:lnSpc>
          <a:spcPct val="90000"/>
        </a:lnSpc>
        <a:spcBef>
          <a:spcPts val="2339"/>
        </a:spcBef>
        <a:buFont typeface="Arial" panose="020B0604020202020204" pitchFamily="34" charset="0"/>
        <a:buChar char="•"/>
        <a:defRPr sz="6549" kern="1200">
          <a:solidFill>
            <a:schemeClr val="tx1"/>
          </a:solidFill>
          <a:latin typeface="+mn-lt"/>
          <a:ea typeface="+mn-ea"/>
          <a:cs typeface="+mn-cs"/>
        </a:defRPr>
      </a:lvl1pPr>
      <a:lvl2pPr marL="1604018" indent="-534673" algn="l" defTabSz="2138690" rtl="0" eaLnBrk="1" latinLnBrk="0" hangingPunct="1">
        <a:lnSpc>
          <a:spcPct val="90000"/>
        </a:lnSpc>
        <a:spcBef>
          <a:spcPts val="1169"/>
        </a:spcBef>
        <a:buFont typeface="Arial" panose="020B0604020202020204" pitchFamily="34" charset="0"/>
        <a:buChar char="•"/>
        <a:defRPr sz="5613" kern="1200">
          <a:solidFill>
            <a:schemeClr val="tx1"/>
          </a:solidFill>
          <a:latin typeface="+mn-lt"/>
          <a:ea typeface="+mn-ea"/>
          <a:cs typeface="+mn-cs"/>
        </a:defRPr>
      </a:lvl2pPr>
      <a:lvl3pPr marL="2673363" indent="-534673" algn="l" defTabSz="2138690" rtl="0" eaLnBrk="1" latinLnBrk="0" hangingPunct="1">
        <a:lnSpc>
          <a:spcPct val="90000"/>
        </a:lnSpc>
        <a:spcBef>
          <a:spcPts val="1169"/>
        </a:spcBef>
        <a:buFont typeface="Arial" panose="020B0604020202020204" pitchFamily="34" charset="0"/>
        <a:buChar char="•"/>
        <a:defRPr sz="4678" kern="1200">
          <a:solidFill>
            <a:schemeClr val="tx1"/>
          </a:solidFill>
          <a:latin typeface="+mn-lt"/>
          <a:ea typeface="+mn-ea"/>
          <a:cs typeface="+mn-cs"/>
        </a:defRPr>
      </a:lvl3pPr>
      <a:lvl4pPr marL="374270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4pPr>
      <a:lvl5pPr marL="481205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5pPr>
      <a:lvl6pPr marL="588139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6pPr>
      <a:lvl7pPr marL="695074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7pPr>
      <a:lvl8pPr marL="8020088"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8pPr>
      <a:lvl9pPr marL="9089433" indent="-534673" algn="l" defTabSz="2138690" rtl="0" eaLnBrk="1" latinLnBrk="0" hangingPunct="1">
        <a:lnSpc>
          <a:spcPct val="90000"/>
        </a:lnSpc>
        <a:spcBef>
          <a:spcPts val="1169"/>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690" rtl="0" eaLnBrk="1" latinLnBrk="0" hangingPunct="1">
        <a:defRPr sz="4210" kern="1200">
          <a:solidFill>
            <a:schemeClr val="tx1"/>
          </a:solidFill>
          <a:latin typeface="+mn-lt"/>
          <a:ea typeface="+mn-ea"/>
          <a:cs typeface="+mn-cs"/>
        </a:defRPr>
      </a:lvl1pPr>
      <a:lvl2pPr marL="1069345" algn="l" defTabSz="2138690" rtl="0" eaLnBrk="1" latinLnBrk="0" hangingPunct="1">
        <a:defRPr sz="4210" kern="1200">
          <a:solidFill>
            <a:schemeClr val="tx1"/>
          </a:solidFill>
          <a:latin typeface="+mn-lt"/>
          <a:ea typeface="+mn-ea"/>
          <a:cs typeface="+mn-cs"/>
        </a:defRPr>
      </a:lvl2pPr>
      <a:lvl3pPr marL="2138690" algn="l" defTabSz="2138690" rtl="0" eaLnBrk="1" latinLnBrk="0" hangingPunct="1">
        <a:defRPr sz="4210" kern="1200">
          <a:solidFill>
            <a:schemeClr val="tx1"/>
          </a:solidFill>
          <a:latin typeface="+mn-lt"/>
          <a:ea typeface="+mn-ea"/>
          <a:cs typeface="+mn-cs"/>
        </a:defRPr>
      </a:lvl3pPr>
      <a:lvl4pPr marL="3208035" algn="l" defTabSz="2138690" rtl="0" eaLnBrk="1" latinLnBrk="0" hangingPunct="1">
        <a:defRPr sz="4210" kern="1200">
          <a:solidFill>
            <a:schemeClr val="tx1"/>
          </a:solidFill>
          <a:latin typeface="+mn-lt"/>
          <a:ea typeface="+mn-ea"/>
          <a:cs typeface="+mn-cs"/>
        </a:defRPr>
      </a:lvl4pPr>
      <a:lvl5pPr marL="4277380" algn="l" defTabSz="2138690" rtl="0" eaLnBrk="1" latinLnBrk="0" hangingPunct="1">
        <a:defRPr sz="4210" kern="1200">
          <a:solidFill>
            <a:schemeClr val="tx1"/>
          </a:solidFill>
          <a:latin typeface="+mn-lt"/>
          <a:ea typeface="+mn-ea"/>
          <a:cs typeface="+mn-cs"/>
        </a:defRPr>
      </a:lvl5pPr>
      <a:lvl6pPr marL="5346725" algn="l" defTabSz="2138690" rtl="0" eaLnBrk="1" latinLnBrk="0" hangingPunct="1">
        <a:defRPr sz="4210" kern="1200">
          <a:solidFill>
            <a:schemeClr val="tx1"/>
          </a:solidFill>
          <a:latin typeface="+mn-lt"/>
          <a:ea typeface="+mn-ea"/>
          <a:cs typeface="+mn-cs"/>
        </a:defRPr>
      </a:lvl6pPr>
      <a:lvl7pPr marL="6416070" algn="l" defTabSz="2138690" rtl="0" eaLnBrk="1" latinLnBrk="0" hangingPunct="1">
        <a:defRPr sz="4210" kern="1200">
          <a:solidFill>
            <a:schemeClr val="tx1"/>
          </a:solidFill>
          <a:latin typeface="+mn-lt"/>
          <a:ea typeface="+mn-ea"/>
          <a:cs typeface="+mn-cs"/>
        </a:defRPr>
      </a:lvl7pPr>
      <a:lvl8pPr marL="7485416" algn="l" defTabSz="2138690" rtl="0" eaLnBrk="1" latinLnBrk="0" hangingPunct="1">
        <a:defRPr sz="4210" kern="1200">
          <a:solidFill>
            <a:schemeClr val="tx1"/>
          </a:solidFill>
          <a:latin typeface="+mn-lt"/>
          <a:ea typeface="+mn-ea"/>
          <a:cs typeface="+mn-cs"/>
        </a:defRPr>
      </a:lvl8pPr>
      <a:lvl9pPr marL="8554761" algn="l" defTabSz="2138690"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hyperlink" Target="https://www.tracip.fr/cryptographie-dechiffrement/distributed-network-attack.html"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5F1FB"/>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107868" y="432758"/>
            <a:ext cx="11449271" cy="1395627"/>
          </a:xfrm>
        </p:spPr>
        <p:txBody>
          <a:bodyPr>
            <a:noAutofit/>
          </a:bodyPr>
          <a:lstStyle/>
          <a:p>
            <a:r>
              <a:rPr lang="en-GB" sz="4000" b="1" dirty="0"/>
              <a:t>How can we mine cryptocurrency using available computing capacity in the dark web/deep web by Distributed Network Attack (DNA)?</a:t>
            </a:r>
            <a:endParaRPr lang="en-GB" sz="1200" b="1" dirty="0"/>
          </a:p>
        </p:txBody>
      </p:sp>
      <p:sp>
        <p:nvSpPr>
          <p:cNvPr id="6" name="TextBox 5">
            <a:extLst>
              <a:ext uri="{FF2B5EF4-FFF2-40B4-BE49-F238E27FC236}">
                <a16:creationId xmlns:a16="http://schemas.microsoft.com/office/drawing/2014/main" id="{008C8CC4-6E2C-4081-9608-C4D39B2387A1}"/>
              </a:ext>
            </a:extLst>
          </p:cNvPr>
          <p:cNvSpPr txBox="1"/>
          <p:nvPr/>
        </p:nvSpPr>
        <p:spPr>
          <a:xfrm>
            <a:off x="175459" y="3325327"/>
            <a:ext cx="10332276" cy="7109639"/>
          </a:xfrm>
          <a:prstGeom prst="rect">
            <a:avLst/>
          </a:prstGeom>
          <a:noFill/>
          <a:ln>
            <a:solidFill>
              <a:schemeClr val="accent1">
                <a:shade val="50000"/>
              </a:schemeClr>
            </a:solidFill>
          </a:ln>
        </p:spPr>
        <p:txBody>
          <a:bodyPr wrap="square" rtlCol="0">
            <a:spAutoFit/>
          </a:bodyPr>
          <a:lstStyle/>
          <a:p>
            <a:r>
              <a:rPr lang="en-GB" sz="3200" dirty="0"/>
              <a:t>1. Introduction</a:t>
            </a:r>
          </a:p>
          <a:p>
            <a:pPr algn="just"/>
            <a:r>
              <a:rPr lang="en-GB" sz="2800" dirty="0"/>
              <a:t>Two fields associated with data protection are Cryptography and Cryptanalysis. </a:t>
            </a:r>
          </a:p>
          <a:p>
            <a:pPr marL="457200" indent="-457200" algn="just">
              <a:buFont typeface="Arial" panose="020B0604020202020204" pitchFamily="34" charset="0"/>
              <a:buChar char="•"/>
            </a:pPr>
            <a:r>
              <a:rPr lang="en-GB" sz="2800" dirty="0"/>
              <a:t>Cryptography is concerned with converting plaintext data into an unreadable format called Ciphertext [1]. This is done by utilising special keys to convert data from plaintext format to a ciphertext format [1]. </a:t>
            </a:r>
          </a:p>
          <a:p>
            <a:pPr marL="457200" indent="-457200" algn="just">
              <a:buFont typeface="Arial" panose="020B0604020202020204" pitchFamily="34" charset="0"/>
              <a:buChar char="•"/>
            </a:pPr>
            <a:r>
              <a:rPr lang="en-GB" sz="2800" dirty="0"/>
              <a:t>Cryptanalysis is the study of ciphertext, ciphers and cryptosystems with the goal of understanding their function and how to overcome them [2]. </a:t>
            </a:r>
          </a:p>
          <a:p>
            <a:pPr algn="just"/>
            <a:r>
              <a:rPr lang="en-GB" sz="2800" dirty="0"/>
              <a:t>Both fields benefit greatly from the other as cryptographers utilise information acquired from cryptanalysts to improve upon existing cryptosystems and develop newer, more secure ciphers [3]. Likewise, cryptanalysts utilise knowledge of existing cryptography systems to develop and perform various attacks to overcome these cryptosystems [3].</a:t>
            </a:r>
          </a:p>
        </p:txBody>
      </p:sp>
      <p:sp>
        <p:nvSpPr>
          <p:cNvPr id="7" name="TextBox 6">
            <a:extLst>
              <a:ext uri="{FF2B5EF4-FFF2-40B4-BE49-F238E27FC236}">
                <a16:creationId xmlns:a16="http://schemas.microsoft.com/office/drawing/2014/main" id="{2BA50D01-85E7-4F31-B558-6002D7FC2782}"/>
              </a:ext>
            </a:extLst>
          </p:cNvPr>
          <p:cNvSpPr txBox="1"/>
          <p:nvPr/>
        </p:nvSpPr>
        <p:spPr>
          <a:xfrm>
            <a:off x="10800504" y="3315992"/>
            <a:ext cx="10343093" cy="7971413"/>
          </a:xfrm>
          <a:prstGeom prst="rect">
            <a:avLst/>
          </a:prstGeom>
          <a:noFill/>
          <a:ln>
            <a:solidFill>
              <a:schemeClr val="accent1">
                <a:shade val="50000"/>
              </a:schemeClr>
            </a:solidFill>
          </a:ln>
        </p:spPr>
        <p:txBody>
          <a:bodyPr wrap="square" rtlCol="0">
            <a:spAutoFit/>
          </a:bodyPr>
          <a:lstStyle/>
          <a:p>
            <a:r>
              <a:rPr lang="en-GB" sz="3200" dirty="0"/>
              <a:t>2. Implementation</a:t>
            </a:r>
          </a:p>
          <a:p>
            <a:pPr algn="just"/>
            <a:r>
              <a:rPr lang="en-GB" sz="2800" dirty="0"/>
              <a:t>The aim was to test security levels of modern ciphers against various attacks. To achieve this, three main bits of software were chosen: Distributed Network Attack (DNA), </a:t>
            </a:r>
            <a:r>
              <a:rPr lang="en-GB" sz="2800" dirty="0" err="1"/>
              <a:t>CrypTool</a:t>
            </a:r>
            <a:r>
              <a:rPr lang="en-GB" sz="2800" dirty="0"/>
              <a:t> 2 and Kali Linux, which was run using Oracle VM software. </a:t>
            </a:r>
          </a:p>
          <a:p>
            <a:pPr marL="457200" indent="-457200" algn="just">
              <a:buFont typeface="Arial" panose="020B0604020202020204" pitchFamily="34" charset="0"/>
              <a:buChar char="•"/>
            </a:pPr>
            <a:r>
              <a:rPr lang="en-GB" sz="2800" dirty="0"/>
              <a:t>DNA is a software that performs cryptanalysis tasks by distributing workload across multiple devices [4]. Devices participating in these tasks are called DNA clients, which perform tasks given by a DNA manager [4]. This project would attempt to utilise this software to test cipher strength by allowing multiple devices to participate in performing attacks against a cipher key. </a:t>
            </a:r>
          </a:p>
          <a:p>
            <a:pPr marL="457200" indent="-457200" algn="just">
              <a:buFont typeface="Arial" panose="020B0604020202020204" pitchFamily="34" charset="0"/>
              <a:buChar char="•"/>
            </a:pPr>
            <a:r>
              <a:rPr lang="en-GB" sz="2800" dirty="0" err="1"/>
              <a:t>CrypTool</a:t>
            </a:r>
            <a:r>
              <a:rPr lang="en-GB" sz="2800" dirty="0"/>
              <a:t> was used to create cipher text and subsequently utilise cryptanalysis tools to test cipher strength. Ciphers used in this project were Advanced Encryption Standard (AES) and </a:t>
            </a:r>
            <a:r>
              <a:rPr lang="en-GB" sz="2800" dirty="0" err="1"/>
              <a:t>Rivest</a:t>
            </a:r>
            <a:r>
              <a:rPr lang="en-GB" sz="2800" dirty="0"/>
              <a:t>–Shamir–</a:t>
            </a:r>
            <a:r>
              <a:rPr lang="en-GB" sz="2800" dirty="0" err="1"/>
              <a:t>Adleman</a:t>
            </a:r>
            <a:r>
              <a:rPr lang="en-GB" sz="2800" dirty="0"/>
              <a:t> (RSA). </a:t>
            </a:r>
          </a:p>
          <a:p>
            <a:pPr marL="457200" indent="-457200" algn="just">
              <a:buFont typeface="Arial" panose="020B0604020202020204" pitchFamily="34" charset="0"/>
              <a:buChar char="•"/>
            </a:pPr>
            <a:r>
              <a:rPr lang="en-GB" sz="2800" dirty="0"/>
              <a:t>Kali was used to scan and perform other cryptanalysis related attacks against ciphers. This was done to demonstrate multiple vulnerabilities existing with cipher implementation.</a:t>
            </a:r>
          </a:p>
        </p:txBody>
      </p:sp>
      <p:sp>
        <p:nvSpPr>
          <p:cNvPr id="8" name="TextBox 7">
            <a:extLst>
              <a:ext uri="{FF2B5EF4-FFF2-40B4-BE49-F238E27FC236}">
                <a16:creationId xmlns:a16="http://schemas.microsoft.com/office/drawing/2014/main" id="{1994BB3C-15E4-420B-BB7F-15A221162031}"/>
              </a:ext>
            </a:extLst>
          </p:cNvPr>
          <p:cNvSpPr txBox="1"/>
          <p:nvPr/>
        </p:nvSpPr>
        <p:spPr>
          <a:xfrm>
            <a:off x="10800504" y="15577253"/>
            <a:ext cx="10406064" cy="5755422"/>
          </a:xfrm>
          <a:prstGeom prst="rect">
            <a:avLst/>
          </a:prstGeom>
          <a:noFill/>
          <a:ln>
            <a:solidFill>
              <a:schemeClr val="accent1">
                <a:shade val="50000"/>
              </a:schemeClr>
            </a:solidFill>
          </a:ln>
        </p:spPr>
        <p:txBody>
          <a:bodyPr wrap="square" rtlCol="0">
            <a:spAutoFit/>
          </a:bodyPr>
          <a:lstStyle/>
          <a:p>
            <a:r>
              <a:rPr lang="en-GB" sz="3200" dirty="0"/>
              <a:t>4. Conclusion</a:t>
            </a:r>
          </a:p>
          <a:p>
            <a:pPr algn="just"/>
            <a:r>
              <a:rPr lang="en-GB" sz="2800" dirty="0"/>
              <a:t>This projects aim was to test security levels of modern ciphers (AES, RSA, etc.). Results shown from </a:t>
            </a:r>
            <a:r>
              <a:rPr lang="en-GB" sz="2800" dirty="0" err="1"/>
              <a:t>CrypTool</a:t>
            </a:r>
            <a:r>
              <a:rPr lang="en-GB" sz="2800" dirty="0"/>
              <a:t> demonstrate that AES is highly resistant to standard cryptanalysis attacks, requiring much of the cipher key to be known for successful attack. </a:t>
            </a:r>
          </a:p>
          <a:p>
            <a:pPr algn="just"/>
            <a:r>
              <a:rPr lang="en-GB" sz="2800" dirty="0"/>
              <a:t>Furthermore, results of RSA factoring show higher keys requiring specialised software, such as </a:t>
            </a:r>
            <a:r>
              <a:rPr lang="en-GB" sz="2800" dirty="0" err="1"/>
              <a:t>msieve</a:t>
            </a:r>
            <a:r>
              <a:rPr lang="en-GB" sz="2800" dirty="0"/>
              <a:t>, in order to properly factor due to integer size. It is also noted that higher end RSA keys (1024-, 2048- and 4096-bit keys) cannot be factored using current publicly available technology. </a:t>
            </a:r>
          </a:p>
          <a:p>
            <a:pPr algn="just"/>
            <a:r>
              <a:rPr lang="en-GB" sz="2800" dirty="0"/>
              <a:t>Kali scans show that alternative cryptanalysis attacks, such as Heartbleed vulnerability and other Side-Channel attacks, are better for attacking AES cryptosystems. </a:t>
            </a:r>
          </a:p>
        </p:txBody>
      </p:sp>
      <p:sp>
        <p:nvSpPr>
          <p:cNvPr id="9" name="TextBox 8">
            <a:extLst>
              <a:ext uri="{FF2B5EF4-FFF2-40B4-BE49-F238E27FC236}">
                <a16:creationId xmlns:a16="http://schemas.microsoft.com/office/drawing/2014/main" id="{5AEC90F6-B2FD-4BD3-A290-85253917F6C4}"/>
              </a:ext>
            </a:extLst>
          </p:cNvPr>
          <p:cNvSpPr txBox="1"/>
          <p:nvPr/>
        </p:nvSpPr>
        <p:spPr>
          <a:xfrm>
            <a:off x="10800504" y="21555078"/>
            <a:ext cx="10406064" cy="6186309"/>
          </a:xfrm>
          <a:prstGeom prst="rect">
            <a:avLst/>
          </a:prstGeom>
          <a:noFill/>
          <a:ln>
            <a:solidFill>
              <a:schemeClr val="accent1">
                <a:shade val="50000"/>
              </a:schemeClr>
            </a:solidFill>
          </a:ln>
        </p:spPr>
        <p:txBody>
          <a:bodyPr wrap="square" rtlCol="0">
            <a:spAutoFit/>
          </a:bodyPr>
          <a:lstStyle/>
          <a:p>
            <a:r>
              <a:rPr lang="en-GB" sz="3200" dirty="0"/>
              <a:t>5. Future Work</a:t>
            </a:r>
          </a:p>
          <a:p>
            <a:pPr algn="just"/>
            <a:r>
              <a:rPr lang="en-GB" sz="2800" dirty="0"/>
              <a:t>This project focused on cryptography, cryptanalysis and DNA software  due to the realisation that the original topic was too large to incorporate within this projects given time. As such, there is a large potential of future work to be perused. </a:t>
            </a:r>
          </a:p>
          <a:p>
            <a:pPr algn="just"/>
            <a:r>
              <a:rPr lang="en-GB" sz="2800" dirty="0"/>
              <a:t>Firstly, continuing this topic, follow up work on DNA would be done to circumvent issues identified so far and get the software running.</a:t>
            </a:r>
          </a:p>
          <a:p>
            <a:pPr algn="just"/>
            <a:r>
              <a:rPr lang="en-GB" sz="2800" dirty="0"/>
              <a:t>Furthermore, in relation to the overarching topic, work into the Dark and Deep Webs would be done, as well as Cryptocurrency. These additional topics provide large potential avenues of research and experimentation, culminating in attempting to answer the original question of:</a:t>
            </a:r>
          </a:p>
          <a:p>
            <a:pPr marL="457200" indent="-457200" algn="just">
              <a:buFont typeface="Arial" panose="020B0604020202020204" pitchFamily="34" charset="0"/>
              <a:buChar char="•"/>
            </a:pPr>
            <a:r>
              <a:rPr lang="en-GB" sz="2800" dirty="0"/>
              <a:t>How can we mine cryptocurrency using available computing capacity in the deep/dark web using Distributed Network Attack.</a:t>
            </a:r>
          </a:p>
        </p:txBody>
      </p:sp>
      <p:sp>
        <p:nvSpPr>
          <p:cNvPr id="13" name="TextBox 12">
            <a:extLst>
              <a:ext uri="{FF2B5EF4-FFF2-40B4-BE49-F238E27FC236}">
                <a16:creationId xmlns:a16="http://schemas.microsoft.com/office/drawing/2014/main" id="{B40922D4-D040-4D33-8D47-4A3E6A69A024}"/>
              </a:ext>
            </a:extLst>
          </p:cNvPr>
          <p:cNvSpPr txBox="1"/>
          <p:nvPr/>
        </p:nvSpPr>
        <p:spPr>
          <a:xfrm>
            <a:off x="8295562" y="1861692"/>
            <a:ext cx="5073885" cy="1200329"/>
          </a:xfrm>
          <a:prstGeom prst="rect">
            <a:avLst/>
          </a:prstGeom>
          <a:noFill/>
        </p:spPr>
        <p:txBody>
          <a:bodyPr wrap="square" rtlCol="0">
            <a:spAutoFit/>
          </a:bodyPr>
          <a:lstStyle/>
          <a:p>
            <a:pPr algn="ctr"/>
            <a:r>
              <a:rPr lang="en-GB" sz="2400" dirty="0"/>
              <a:t>Jordan Phillips - P147607</a:t>
            </a:r>
          </a:p>
          <a:p>
            <a:pPr algn="ctr"/>
            <a:r>
              <a:rPr lang="en-GB" sz="2400" dirty="0"/>
              <a:t>University of Wales, Trinity Saint David</a:t>
            </a:r>
          </a:p>
          <a:p>
            <a:pPr algn="ctr"/>
            <a:r>
              <a:rPr lang="en-GB" sz="2400" dirty="0"/>
              <a:t>jphillips.147607@student.uwtsd.ac.uk</a:t>
            </a:r>
          </a:p>
        </p:txBody>
      </p:sp>
      <p:sp>
        <p:nvSpPr>
          <p:cNvPr id="3" name="TextBox 2"/>
          <p:cNvSpPr txBox="1"/>
          <p:nvPr/>
        </p:nvSpPr>
        <p:spPr>
          <a:xfrm>
            <a:off x="163875" y="27937632"/>
            <a:ext cx="21055752" cy="2252027"/>
          </a:xfrm>
          <a:prstGeom prst="rect">
            <a:avLst/>
          </a:prstGeom>
          <a:noFill/>
          <a:ln>
            <a:solidFill>
              <a:schemeClr val="accent1">
                <a:shade val="50000"/>
              </a:schemeClr>
            </a:solidFill>
          </a:ln>
        </p:spPr>
        <p:txBody>
          <a:bodyPr wrap="square" rtlCol="0">
            <a:spAutoFit/>
          </a:bodyPr>
          <a:lstStyle/>
          <a:p>
            <a:r>
              <a:rPr lang="en-GB" sz="2000" dirty="0"/>
              <a:t>References</a:t>
            </a:r>
          </a:p>
          <a:p>
            <a:pPr algn="just"/>
            <a:r>
              <a:rPr lang="en-GB" sz="2000" dirty="0">
                <a:latin typeface="Times New Roman" panose="02020603050405020304" pitchFamily="18" charset="0"/>
                <a:ea typeface="Calibri" panose="020F0502020204030204" pitchFamily="34" charset="0"/>
              </a:rPr>
              <a:t>[1] W. </a:t>
            </a:r>
            <a:r>
              <a:rPr lang="en-GB" sz="2000" dirty="0" err="1">
                <a:latin typeface="Times New Roman" panose="02020603050405020304" pitchFamily="18" charset="0"/>
                <a:ea typeface="Calibri" panose="020F0502020204030204" pitchFamily="34" charset="0"/>
              </a:rPr>
              <a:t>Michiels</a:t>
            </a:r>
            <a:r>
              <a:rPr lang="en-GB" sz="2000" dirty="0">
                <a:latin typeface="Times New Roman" panose="02020603050405020304" pitchFamily="18" charset="0"/>
                <a:ea typeface="Calibri" panose="020F0502020204030204" pitchFamily="34" charset="0"/>
              </a:rPr>
              <a:t>, "Opportunities in White-Box Cryptography," in </a:t>
            </a:r>
            <a:r>
              <a:rPr lang="en-GB" sz="2000" i="1" dirty="0">
                <a:latin typeface="Times New Roman" panose="02020603050405020304" pitchFamily="18" charset="0"/>
                <a:ea typeface="Calibri" panose="020F0502020204030204" pitchFamily="34" charset="0"/>
              </a:rPr>
              <a:t>IEEE Security &amp; Privacy</a:t>
            </a:r>
            <a:r>
              <a:rPr lang="en-GB" sz="2000" dirty="0">
                <a:latin typeface="Times New Roman" panose="02020603050405020304" pitchFamily="18" charset="0"/>
                <a:ea typeface="Calibri" panose="020F0502020204030204" pitchFamily="34" charset="0"/>
              </a:rPr>
              <a:t>, vol. 8, no. 1, pp. 64-67, Jan.-Feb. 2010.</a:t>
            </a:r>
          </a:p>
          <a:p>
            <a:pPr algn="just"/>
            <a:r>
              <a:rPr lang="en-GB" sz="2000" dirty="0">
                <a:latin typeface="Times New Roman" panose="02020603050405020304" pitchFamily="18" charset="0"/>
                <a:ea typeface="Calibri" panose="020F0502020204030204" pitchFamily="34" charset="0"/>
              </a:rPr>
              <a:t>[2] </a:t>
            </a:r>
            <a:r>
              <a:rPr lang="en-GB" sz="2000" dirty="0" err="1">
                <a:latin typeface="Times New Roman" panose="02020603050405020304" pitchFamily="18" charset="0"/>
                <a:ea typeface="Calibri" panose="020F0502020204030204" pitchFamily="34" charset="0"/>
              </a:rPr>
              <a:t>Pestunov</a:t>
            </a:r>
            <a:r>
              <a:rPr lang="en-GB" sz="2000" dirty="0">
                <a:latin typeface="Times New Roman" panose="02020603050405020304" pitchFamily="18" charset="0"/>
                <a:ea typeface="Calibri" panose="020F0502020204030204" pitchFamily="34" charset="0"/>
              </a:rPr>
              <a:t>, "Formalization and Systematization of Differential Cryptanalysis Notions," </a:t>
            </a:r>
            <a:r>
              <a:rPr lang="en-GB" sz="2000" i="1" dirty="0">
                <a:latin typeface="Times New Roman" panose="02020603050405020304" pitchFamily="18" charset="0"/>
                <a:ea typeface="Calibri" panose="020F0502020204030204" pitchFamily="34" charset="0"/>
              </a:rPr>
              <a:t>2014 Tenth International Conference on Intelligent Information Hiding and Multimedia Signal Processing</a:t>
            </a:r>
            <a:r>
              <a:rPr lang="en-GB" sz="2000" dirty="0">
                <a:latin typeface="Times New Roman" panose="02020603050405020304" pitchFamily="18" charset="0"/>
                <a:ea typeface="Calibri" panose="020F0502020204030204" pitchFamily="34" charset="0"/>
              </a:rPr>
              <a:t>, Kitakyushu, 2014, pp. 542-545. </a:t>
            </a:r>
          </a:p>
          <a:p>
            <a:pPr algn="just"/>
            <a:r>
              <a:rPr lang="en-GB" sz="2000" dirty="0">
                <a:latin typeface="Times New Roman" panose="02020603050405020304" pitchFamily="18" charset="0"/>
                <a:ea typeface="Calibri" panose="020F0502020204030204" pitchFamily="34" charset="0"/>
              </a:rPr>
              <a:t>[3] A. </a:t>
            </a:r>
            <a:r>
              <a:rPr lang="en-GB" sz="2000" dirty="0" err="1">
                <a:latin typeface="Times New Roman" panose="02020603050405020304" pitchFamily="18" charset="0"/>
                <a:ea typeface="Calibri" panose="020F0502020204030204" pitchFamily="34" charset="0"/>
              </a:rPr>
              <a:t>Bechtsoudis</a:t>
            </a:r>
            <a:r>
              <a:rPr lang="en-GB" sz="2000" dirty="0">
                <a:latin typeface="Times New Roman" panose="02020603050405020304" pitchFamily="18" charset="0"/>
                <a:ea typeface="Calibri" panose="020F0502020204030204" pitchFamily="34" charset="0"/>
              </a:rPr>
              <a:t> and N. </a:t>
            </a:r>
            <a:r>
              <a:rPr lang="en-GB" sz="2000" dirty="0" err="1">
                <a:latin typeface="Times New Roman" panose="02020603050405020304" pitchFamily="18" charset="0"/>
                <a:ea typeface="Calibri" panose="020F0502020204030204" pitchFamily="34" charset="0"/>
              </a:rPr>
              <a:t>Sklavos</a:t>
            </a:r>
            <a:r>
              <a:rPr lang="en-GB" sz="2000" dirty="0">
                <a:latin typeface="Times New Roman" panose="02020603050405020304" pitchFamily="18" charset="0"/>
                <a:ea typeface="Calibri" panose="020F0502020204030204" pitchFamily="34" charset="0"/>
              </a:rPr>
              <a:t>, "Side Channel Attacks Cryptanalysis against Block Ciphers Based on FPGA Devices," </a:t>
            </a:r>
            <a:r>
              <a:rPr lang="en-GB" sz="2000" i="1" dirty="0">
                <a:latin typeface="Times New Roman" panose="02020603050405020304" pitchFamily="18" charset="0"/>
                <a:ea typeface="Calibri" panose="020F0502020204030204" pitchFamily="34" charset="0"/>
              </a:rPr>
              <a:t>2010 IEEE Computer Society Annual Symposium on VLSI</a:t>
            </a:r>
            <a:r>
              <a:rPr lang="en-GB" sz="2000" dirty="0">
                <a:latin typeface="Times New Roman" panose="02020603050405020304" pitchFamily="18" charset="0"/>
                <a:ea typeface="Calibri" panose="020F0502020204030204" pitchFamily="34" charset="0"/>
              </a:rPr>
              <a:t>, </a:t>
            </a:r>
            <a:r>
              <a:rPr lang="en-GB" sz="2000" dirty="0" err="1">
                <a:latin typeface="Times New Roman" panose="02020603050405020304" pitchFamily="18" charset="0"/>
                <a:ea typeface="Calibri" panose="020F0502020204030204" pitchFamily="34" charset="0"/>
              </a:rPr>
              <a:t>Lixouri</a:t>
            </a:r>
            <a:r>
              <a:rPr lang="en-GB" sz="2000" dirty="0">
                <a:latin typeface="Times New Roman" panose="02020603050405020304" pitchFamily="18" charset="0"/>
                <a:ea typeface="Calibri" panose="020F0502020204030204" pitchFamily="34" charset="0"/>
              </a:rPr>
              <a:t>, Kefalonia, 2010, pp. 460-461.  </a:t>
            </a:r>
          </a:p>
          <a:p>
            <a:pPr algn="just">
              <a:lnSpc>
                <a:spcPct val="107000"/>
              </a:lnSpc>
              <a:spcAft>
                <a:spcPts val="800"/>
              </a:spcAft>
            </a:pPr>
            <a:r>
              <a:rPr lang="en-GB" sz="2000" dirty="0"/>
              <a:t>[4] </a:t>
            </a:r>
            <a:r>
              <a:rPr lang="en-GB" sz="2000" dirty="0">
                <a:latin typeface="Times New Roman" panose="02020603050405020304" pitchFamily="18" charset="0"/>
                <a:ea typeface="Calibri" panose="020F0502020204030204" pitchFamily="34" charset="0"/>
                <a:cs typeface="Times New Roman" panose="02020603050405020304" pitchFamily="18" charset="0"/>
              </a:rPr>
              <a:t>Distributed Network Attack and Encryption Image at “</a:t>
            </a:r>
            <a:r>
              <a:rPr lang="en-GB"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https://www.tracip.fr/</a:t>
            </a:r>
            <a:r>
              <a:rPr lang="en-GB" sz="2000" u="sng"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cryptographie-dechiffrement</a:t>
            </a:r>
            <a:r>
              <a:rPr lang="en-GB"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/distributed-network-attack.html</a:t>
            </a:r>
            <a:r>
              <a:rPr lang="en-GB" sz="2000" dirty="0">
                <a:latin typeface="Times New Roman" panose="02020603050405020304" pitchFamily="18" charset="0"/>
                <a:ea typeface="Calibri" panose="020F0502020204030204" pitchFamily="34" charset="0"/>
                <a:cs typeface="Times New Roman" panose="02020603050405020304" pitchFamily="18" charset="0"/>
              </a:rPr>
              <a:t>”, Date Accessed Aug. 27, 2019.</a:t>
            </a: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Box 21">
            <a:extLst>
              <a:ext uri="{FF2B5EF4-FFF2-40B4-BE49-F238E27FC236}">
                <a16:creationId xmlns:a16="http://schemas.microsoft.com/office/drawing/2014/main" id="{5AEC90F6-B2FD-4BD3-A290-85253917F6C4}"/>
              </a:ext>
            </a:extLst>
          </p:cNvPr>
          <p:cNvSpPr txBox="1"/>
          <p:nvPr/>
        </p:nvSpPr>
        <p:spPr>
          <a:xfrm>
            <a:off x="206308" y="10703931"/>
            <a:ext cx="10332276" cy="10556736"/>
          </a:xfrm>
          <a:prstGeom prst="rect">
            <a:avLst/>
          </a:prstGeom>
          <a:noFill/>
          <a:ln>
            <a:solidFill>
              <a:schemeClr val="accent1">
                <a:shade val="50000"/>
              </a:schemeClr>
            </a:solidFill>
          </a:ln>
        </p:spPr>
        <p:txBody>
          <a:bodyPr wrap="square" rtlCol="0">
            <a:spAutoFit/>
          </a:bodyPr>
          <a:lstStyle/>
          <a:p>
            <a:r>
              <a:rPr lang="en-GB" sz="3200" dirty="0"/>
              <a:t>3. Results</a:t>
            </a:r>
          </a:p>
          <a:p>
            <a:pPr algn="just"/>
            <a:r>
              <a:rPr lang="en-GB" sz="2800" dirty="0"/>
              <a:t>Unfortunately, technical limitations prevented the use of DNA software, but the project laid the foundation for future work using this software. However, despite initial obstacles in this projects testing, subsequent tests and experiments using other software proved successful. </a:t>
            </a:r>
          </a:p>
          <a:p>
            <a:pPr algn="just"/>
            <a:r>
              <a:rPr lang="en-GB" sz="2800" dirty="0"/>
              <a:t>Utilising </a:t>
            </a:r>
            <a:r>
              <a:rPr lang="en-GB" sz="2800" dirty="0" err="1"/>
              <a:t>CrypTool</a:t>
            </a:r>
            <a:r>
              <a:rPr lang="en-GB" sz="2800" dirty="0"/>
              <a:t> 2, Known Plaintext attacks were conducted on AES keys and factorisation was done to obtain RSA private key information. Results from this project show:</a:t>
            </a:r>
          </a:p>
          <a:p>
            <a:pPr marL="457200" indent="-457200" algn="just">
              <a:buFont typeface="Arial" panose="020B0604020202020204" pitchFamily="34" charset="0"/>
              <a:buChar char="•"/>
            </a:pPr>
            <a:r>
              <a:rPr lang="en-GB" sz="2800" dirty="0"/>
              <a:t>AES requires large amounts of time and processing power to fully retrieve secret key information. However, the original plaintext was possible, but required large amounts of the AES key to be retrieved by other means.</a:t>
            </a:r>
          </a:p>
          <a:p>
            <a:pPr marL="457200" indent="-457200" algn="just">
              <a:buFont typeface="Arial" panose="020B0604020202020204" pitchFamily="34" charset="0"/>
              <a:buChar char="•"/>
            </a:pPr>
            <a:r>
              <a:rPr lang="en-GB" sz="2800" dirty="0"/>
              <a:t>Larger RSA keys were not possible to factor due to size of integers used in secret key creation. However, it was possible to factor RSA keys of roughly 512-bits.</a:t>
            </a:r>
          </a:p>
          <a:p>
            <a:pPr marL="457200" indent="-457200" algn="just">
              <a:buFont typeface="Arial" panose="020B0604020202020204" pitchFamily="34" charset="0"/>
              <a:buChar char="•"/>
            </a:pPr>
            <a:r>
              <a:rPr lang="en-GB" sz="2800" dirty="0"/>
              <a:t>The p and q values were retrieved through factoring the N value of an RSA public key. These could then be used to reconstruct the private key for decryption.</a:t>
            </a:r>
          </a:p>
          <a:p>
            <a:pPr algn="just"/>
            <a:r>
              <a:rPr lang="en-GB" sz="2800" dirty="0"/>
              <a:t>Kali Scans showed an alternative to these attacks, often providing a more realistic avenue in which to obtain ciphertext information. Key attacks which provided information on encryption specifications and stored data were Heartbleed vulnerability, side-channel exploits and Differential analysis attacks.</a:t>
            </a:r>
          </a:p>
        </p:txBody>
      </p:sp>
      <p:pic>
        <p:nvPicPr>
          <p:cNvPr id="12" name="Picture 4">
            <a:extLst>
              <a:ext uri="{FF2B5EF4-FFF2-40B4-BE49-F238E27FC236}">
                <a16:creationId xmlns:a16="http://schemas.microsoft.com/office/drawing/2014/main" id="{80FA0C26-E85D-4A4A-B04E-D45B017B6F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91829" y="197318"/>
            <a:ext cx="3793930" cy="284544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A5EE58AD-7A80-4C44-BB9F-CCB544536A52}"/>
              </a:ext>
            </a:extLst>
          </p:cNvPr>
          <p:cNvPicPr/>
          <p:nvPr/>
        </p:nvPicPr>
        <p:blipFill>
          <a:blip r:embed="rId4"/>
          <a:stretch>
            <a:fillRect/>
          </a:stretch>
        </p:blipFill>
        <p:spPr>
          <a:xfrm>
            <a:off x="10938979" y="11449713"/>
            <a:ext cx="4500500" cy="2506932"/>
          </a:xfrm>
          <a:prstGeom prst="rect">
            <a:avLst/>
          </a:prstGeom>
        </p:spPr>
      </p:pic>
      <p:pic>
        <p:nvPicPr>
          <p:cNvPr id="19" name="Picture 18">
            <a:extLst>
              <a:ext uri="{FF2B5EF4-FFF2-40B4-BE49-F238E27FC236}">
                <a16:creationId xmlns:a16="http://schemas.microsoft.com/office/drawing/2014/main" id="{BCFE6B8F-FF1D-4F9F-B8D3-CB497A3DA1FC}"/>
              </a:ext>
            </a:extLst>
          </p:cNvPr>
          <p:cNvPicPr/>
          <p:nvPr/>
        </p:nvPicPr>
        <p:blipFill>
          <a:blip r:embed="rId5"/>
          <a:stretch>
            <a:fillRect/>
          </a:stretch>
        </p:blipFill>
        <p:spPr>
          <a:xfrm>
            <a:off x="13475923" y="12496088"/>
            <a:ext cx="4500500" cy="2506932"/>
          </a:xfrm>
          <a:prstGeom prst="rect">
            <a:avLst/>
          </a:prstGeom>
        </p:spPr>
      </p:pic>
      <p:pic>
        <p:nvPicPr>
          <p:cNvPr id="20" name="Picture 19">
            <a:extLst>
              <a:ext uri="{FF2B5EF4-FFF2-40B4-BE49-F238E27FC236}">
                <a16:creationId xmlns:a16="http://schemas.microsoft.com/office/drawing/2014/main" id="{4789E1F0-2C93-4115-8E59-AD2296FDEFA8}"/>
              </a:ext>
            </a:extLst>
          </p:cNvPr>
          <p:cNvPicPr/>
          <p:nvPr/>
        </p:nvPicPr>
        <p:blipFill>
          <a:blip r:embed="rId6"/>
          <a:stretch>
            <a:fillRect/>
          </a:stretch>
        </p:blipFill>
        <p:spPr>
          <a:xfrm>
            <a:off x="16634060" y="11483552"/>
            <a:ext cx="4500500" cy="2506932"/>
          </a:xfrm>
          <a:prstGeom prst="rect">
            <a:avLst/>
          </a:prstGeom>
        </p:spPr>
      </p:pic>
      <p:sp>
        <p:nvSpPr>
          <p:cNvPr id="15" name="TextBox 14">
            <a:extLst>
              <a:ext uri="{FF2B5EF4-FFF2-40B4-BE49-F238E27FC236}">
                <a16:creationId xmlns:a16="http://schemas.microsoft.com/office/drawing/2014/main" id="{56D7474A-B885-4946-A78C-C71D3366FC28}"/>
              </a:ext>
            </a:extLst>
          </p:cNvPr>
          <p:cNvSpPr txBox="1"/>
          <p:nvPr/>
        </p:nvSpPr>
        <p:spPr>
          <a:xfrm>
            <a:off x="12929712" y="14995971"/>
            <a:ext cx="5756576" cy="523220"/>
          </a:xfrm>
          <a:prstGeom prst="rect">
            <a:avLst/>
          </a:prstGeom>
          <a:noFill/>
        </p:spPr>
        <p:txBody>
          <a:bodyPr wrap="none" rtlCol="0">
            <a:spAutoFit/>
          </a:bodyPr>
          <a:lstStyle/>
          <a:p>
            <a:r>
              <a:rPr lang="en-GB" sz="2800" dirty="0"/>
              <a:t>DNA, </a:t>
            </a:r>
            <a:r>
              <a:rPr lang="en-GB" sz="2800" dirty="0" err="1"/>
              <a:t>CrypTool</a:t>
            </a:r>
            <a:r>
              <a:rPr lang="en-GB" sz="2800" dirty="0"/>
              <a:t> 2 and Kali Linux Display</a:t>
            </a:r>
          </a:p>
        </p:txBody>
      </p:sp>
      <p:pic>
        <p:nvPicPr>
          <p:cNvPr id="25" name="Picture 24">
            <a:extLst>
              <a:ext uri="{FF2B5EF4-FFF2-40B4-BE49-F238E27FC236}">
                <a16:creationId xmlns:a16="http://schemas.microsoft.com/office/drawing/2014/main" id="{CDF390D6-4942-4F5E-99F9-8722EEF0E37C}"/>
              </a:ext>
            </a:extLst>
          </p:cNvPr>
          <p:cNvPicPr/>
          <p:nvPr/>
        </p:nvPicPr>
        <p:blipFill>
          <a:blip r:embed="rId7"/>
          <a:stretch>
            <a:fillRect/>
          </a:stretch>
        </p:blipFill>
        <p:spPr>
          <a:xfrm>
            <a:off x="2124448" y="21414717"/>
            <a:ext cx="6508789" cy="2726270"/>
          </a:xfrm>
          <a:prstGeom prst="rect">
            <a:avLst/>
          </a:prstGeom>
        </p:spPr>
      </p:pic>
      <p:sp>
        <p:nvSpPr>
          <p:cNvPr id="16" name="TextBox 15">
            <a:extLst>
              <a:ext uri="{FF2B5EF4-FFF2-40B4-BE49-F238E27FC236}">
                <a16:creationId xmlns:a16="http://schemas.microsoft.com/office/drawing/2014/main" id="{469EA2A4-C48A-468E-9441-1F8CABF784B2}"/>
              </a:ext>
            </a:extLst>
          </p:cNvPr>
          <p:cNvSpPr txBox="1"/>
          <p:nvPr/>
        </p:nvSpPr>
        <p:spPr>
          <a:xfrm>
            <a:off x="4156465" y="24085981"/>
            <a:ext cx="2370264" cy="523220"/>
          </a:xfrm>
          <a:prstGeom prst="rect">
            <a:avLst/>
          </a:prstGeom>
          <a:noFill/>
        </p:spPr>
        <p:txBody>
          <a:bodyPr wrap="none" rtlCol="0">
            <a:spAutoFit/>
          </a:bodyPr>
          <a:lstStyle/>
          <a:p>
            <a:r>
              <a:rPr lang="en-GB" sz="2800" dirty="0"/>
              <a:t>AES Test Result</a:t>
            </a:r>
          </a:p>
        </p:txBody>
      </p:sp>
      <p:pic>
        <p:nvPicPr>
          <p:cNvPr id="26" name="Picture 25">
            <a:extLst>
              <a:ext uri="{FF2B5EF4-FFF2-40B4-BE49-F238E27FC236}">
                <a16:creationId xmlns:a16="http://schemas.microsoft.com/office/drawing/2014/main" id="{DA25DBA0-82F3-472D-96F4-E18112CA647A}"/>
              </a:ext>
            </a:extLst>
          </p:cNvPr>
          <p:cNvPicPr/>
          <p:nvPr/>
        </p:nvPicPr>
        <p:blipFill>
          <a:blip r:embed="rId8"/>
          <a:stretch>
            <a:fillRect/>
          </a:stretch>
        </p:blipFill>
        <p:spPr>
          <a:xfrm>
            <a:off x="2124448" y="24727085"/>
            <a:ext cx="6508789" cy="2726270"/>
          </a:xfrm>
          <a:prstGeom prst="rect">
            <a:avLst/>
          </a:prstGeom>
        </p:spPr>
      </p:pic>
      <p:sp>
        <p:nvSpPr>
          <p:cNvPr id="17" name="TextBox 16">
            <a:extLst>
              <a:ext uri="{FF2B5EF4-FFF2-40B4-BE49-F238E27FC236}">
                <a16:creationId xmlns:a16="http://schemas.microsoft.com/office/drawing/2014/main" id="{97BCC113-4A7F-4ED5-ABFE-799C37573891}"/>
              </a:ext>
            </a:extLst>
          </p:cNvPr>
          <p:cNvSpPr txBox="1"/>
          <p:nvPr/>
        </p:nvSpPr>
        <p:spPr>
          <a:xfrm>
            <a:off x="3496220" y="27387990"/>
            <a:ext cx="3690754" cy="523220"/>
          </a:xfrm>
          <a:prstGeom prst="rect">
            <a:avLst/>
          </a:prstGeom>
          <a:noFill/>
        </p:spPr>
        <p:txBody>
          <a:bodyPr wrap="none" rtlCol="0">
            <a:spAutoFit/>
          </a:bodyPr>
          <a:lstStyle/>
          <a:p>
            <a:r>
              <a:rPr lang="en-GB" sz="2800" dirty="0"/>
              <a:t>RSA Factorisation Result</a:t>
            </a:r>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1013</TotalTime>
  <Words>866</Words>
  <Application>Microsoft Office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How can we mine cryptocurrency using available computing capacity in the dark web/deep web by Distributed Network Attack (DNA)?</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Jordan Phillips</cp:lastModifiedBy>
  <cp:revision>91</cp:revision>
  <dcterms:created xsi:type="dcterms:W3CDTF">2014-10-01T08:15:24Z</dcterms:created>
  <dcterms:modified xsi:type="dcterms:W3CDTF">2019-10-03T22:54:27Z</dcterms:modified>
</cp:coreProperties>
</file>