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ink/ink6.xml" ContentType="application/inkml+xml"/>
  <Override PartName="/ppt/ink/ink7.xml" ContentType="application/inkml+xml"/>
  <Override PartName="/ppt/ink/ink8.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3" r:id="rId1"/>
  </p:sldMasterIdLst>
  <p:notesMasterIdLst>
    <p:notesMasterId r:id="rId69"/>
  </p:notesMasterIdLst>
  <p:sldIdLst>
    <p:sldId id="256" r:id="rId2"/>
    <p:sldId id="268" r:id="rId3"/>
    <p:sldId id="263" r:id="rId4"/>
    <p:sldId id="309" r:id="rId5"/>
    <p:sldId id="264" r:id="rId6"/>
    <p:sldId id="258" r:id="rId7"/>
    <p:sldId id="270" r:id="rId8"/>
    <p:sldId id="332" r:id="rId9"/>
    <p:sldId id="273" r:id="rId10"/>
    <p:sldId id="269" r:id="rId11"/>
    <p:sldId id="274" r:id="rId12"/>
    <p:sldId id="327" r:id="rId13"/>
    <p:sldId id="265" r:id="rId14"/>
    <p:sldId id="272" r:id="rId15"/>
    <p:sldId id="275" r:id="rId16"/>
    <p:sldId id="329" r:id="rId17"/>
    <p:sldId id="266" r:id="rId18"/>
    <p:sldId id="257" r:id="rId19"/>
    <p:sldId id="271" r:id="rId20"/>
    <p:sldId id="267" r:id="rId21"/>
    <p:sldId id="259" r:id="rId22"/>
    <p:sldId id="278" r:id="rId23"/>
    <p:sldId id="281" r:id="rId24"/>
    <p:sldId id="280" r:id="rId25"/>
    <p:sldId id="344" r:id="rId26"/>
    <p:sldId id="283" r:id="rId27"/>
    <p:sldId id="285" r:id="rId28"/>
    <p:sldId id="323" r:id="rId29"/>
    <p:sldId id="324" r:id="rId30"/>
    <p:sldId id="325" r:id="rId31"/>
    <p:sldId id="326" r:id="rId32"/>
    <p:sldId id="331" r:id="rId33"/>
    <p:sldId id="279" r:id="rId34"/>
    <p:sldId id="282" r:id="rId35"/>
    <p:sldId id="310" r:id="rId36"/>
    <p:sldId id="262" r:id="rId37"/>
    <p:sldId id="333" r:id="rId38"/>
    <p:sldId id="334" r:id="rId39"/>
    <p:sldId id="335" r:id="rId40"/>
    <p:sldId id="336" r:id="rId41"/>
    <p:sldId id="337" r:id="rId42"/>
    <p:sldId id="338" r:id="rId43"/>
    <p:sldId id="339" r:id="rId44"/>
    <p:sldId id="340" r:id="rId45"/>
    <p:sldId id="341" r:id="rId46"/>
    <p:sldId id="342" r:id="rId47"/>
    <p:sldId id="276" r:id="rId48"/>
    <p:sldId id="345" r:id="rId49"/>
    <p:sldId id="286" r:id="rId50"/>
    <p:sldId id="294" r:id="rId51"/>
    <p:sldId id="295" r:id="rId52"/>
    <p:sldId id="297" r:id="rId53"/>
    <p:sldId id="287" r:id="rId54"/>
    <p:sldId id="296" r:id="rId55"/>
    <p:sldId id="288" r:id="rId56"/>
    <p:sldId id="298" r:id="rId57"/>
    <p:sldId id="299" r:id="rId58"/>
    <p:sldId id="300" r:id="rId59"/>
    <p:sldId id="301" r:id="rId60"/>
    <p:sldId id="302" r:id="rId61"/>
    <p:sldId id="290" r:id="rId62"/>
    <p:sldId id="291" r:id="rId63"/>
    <p:sldId id="292" r:id="rId64"/>
    <p:sldId id="308" r:id="rId65"/>
    <p:sldId id="312" r:id="rId66"/>
    <p:sldId id="314" r:id="rId67"/>
    <p:sldId id="313" r:id="rId6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97F436-DF91-4D36-B7EA-DF9B084010E5}" v="11" dt="2024-02-15T13:48:55.0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909"/>
  </p:normalViewPr>
  <p:slideViewPr>
    <p:cSldViewPr snapToGrid="0" snapToObjects="1">
      <p:cViewPr varScale="1">
        <p:scale>
          <a:sx n="96" d="100"/>
          <a:sy n="96" d="100"/>
        </p:scale>
        <p:origin x="68" y="260"/>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75"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Bowen" userId="c345053a-4abb-4e43-8ff7-c21186a2fa29" providerId="ADAL" clId="{2397F436-DF91-4D36-B7EA-DF9B084010E5}"/>
    <pc:docChg chg="undo custSel addSld delSld modSld sldOrd">
      <pc:chgData name="Sian Bowen" userId="c345053a-4abb-4e43-8ff7-c21186a2fa29" providerId="ADAL" clId="{2397F436-DF91-4D36-B7EA-DF9B084010E5}" dt="2024-02-15T13:53:32.202" v="353" actId="5793"/>
      <pc:docMkLst>
        <pc:docMk/>
      </pc:docMkLst>
      <pc:sldChg chg="ord">
        <pc:chgData name="Sian Bowen" userId="c345053a-4abb-4e43-8ff7-c21186a2fa29" providerId="ADAL" clId="{2397F436-DF91-4D36-B7EA-DF9B084010E5}" dt="2024-02-15T13:48:04.935" v="220"/>
        <pc:sldMkLst>
          <pc:docMk/>
          <pc:sldMk cId="3747636231" sldId="256"/>
        </pc:sldMkLst>
      </pc:sldChg>
      <pc:sldChg chg="addSp modSp mod">
        <pc:chgData name="Sian Bowen" userId="c345053a-4abb-4e43-8ff7-c21186a2fa29" providerId="ADAL" clId="{2397F436-DF91-4D36-B7EA-DF9B084010E5}" dt="2024-02-12T15:31:56.220" v="178" actId="313"/>
        <pc:sldMkLst>
          <pc:docMk/>
          <pc:sldMk cId="1614467858" sldId="259"/>
        </pc:sldMkLst>
        <pc:spChg chg="mod">
          <ac:chgData name="Sian Bowen" userId="c345053a-4abb-4e43-8ff7-c21186a2fa29" providerId="ADAL" clId="{2397F436-DF91-4D36-B7EA-DF9B084010E5}" dt="2024-02-12T15:31:56.220" v="178" actId="313"/>
          <ac:spMkLst>
            <pc:docMk/>
            <pc:sldMk cId="1614467858" sldId="259"/>
            <ac:spMk id="3" creationId="{C5E51A49-50DA-0943-A1E6-BE270BDAA20E}"/>
          </ac:spMkLst>
        </pc:spChg>
        <pc:picChg chg="add mod">
          <ac:chgData name="Sian Bowen" userId="c345053a-4abb-4e43-8ff7-c21186a2fa29" providerId="ADAL" clId="{2397F436-DF91-4D36-B7EA-DF9B084010E5}" dt="2024-02-12T15:31:48.230" v="176" actId="1076"/>
          <ac:picMkLst>
            <pc:docMk/>
            <pc:sldMk cId="1614467858" sldId="259"/>
            <ac:picMk id="1026" creationId="{E90DFD46-6F2B-F0EE-839A-F83BCD259485}"/>
          </ac:picMkLst>
        </pc:picChg>
      </pc:sldChg>
      <pc:sldChg chg="modSp add mod">
        <pc:chgData name="Sian Bowen" userId="c345053a-4abb-4e43-8ff7-c21186a2fa29" providerId="ADAL" clId="{2397F436-DF91-4D36-B7EA-DF9B084010E5}" dt="2024-02-12T15:33:55.361" v="179" actId="207"/>
        <pc:sldMkLst>
          <pc:docMk/>
          <pc:sldMk cId="0" sldId="262"/>
        </pc:sldMkLst>
        <pc:spChg chg="mod">
          <ac:chgData name="Sian Bowen" userId="c345053a-4abb-4e43-8ff7-c21186a2fa29" providerId="ADAL" clId="{2397F436-DF91-4D36-B7EA-DF9B084010E5}" dt="2024-02-12T15:33:55.361" v="179" actId="207"/>
          <ac:spMkLst>
            <pc:docMk/>
            <pc:sldMk cId="0" sldId="262"/>
            <ac:spMk id="20482" creationId="{382A0083-3493-81D5-231B-FE8A19B51E37}"/>
          </ac:spMkLst>
        </pc:spChg>
      </pc:sldChg>
      <pc:sldChg chg="modSp mod">
        <pc:chgData name="Sian Bowen" userId="c345053a-4abb-4e43-8ff7-c21186a2fa29" providerId="ADAL" clId="{2397F436-DF91-4D36-B7EA-DF9B084010E5}" dt="2024-02-11T19:35:16.772" v="14" actId="20577"/>
        <pc:sldMkLst>
          <pc:docMk/>
          <pc:sldMk cId="1271420536" sldId="272"/>
        </pc:sldMkLst>
        <pc:spChg chg="mod">
          <ac:chgData name="Sian Bowen" userId="c345053a-4abb-4e43-8ff7-c21186a2fa29" providerId="ADAL" clId="{2397F436-DF91-4D36-B7EA-DF9B084010E5}" dt="2024-02-11T19:35:16.772" v="14" actId="20577"/>
          <ac:spMkLst>
            <pc:docMk/>
            <pc:sldMk cId="1271420536" sldId="272"/>
            <ac:spMk id="3" creationId="{06CD2D3A-4F01-3848-A151-F85B62201F30}"/>
          </ac:spMkLst>
        </pc:spChg>
      </pc:sldChg>
      <pc:sldChg chg="modSp mod">
        <pc:chgData name="Sian Bowen" userId="c345053a-4abb-4e43-8ff7-c21186a2fa29" providerId="ADAL" clId="{2397F436-DF91-4D36-B7EA-DF9B084010E5}" dt="2024-02-11T19:34:38.367" v="12" actId="20577"/>
        <pc:sldMkLst>
          <pc:docMk/>
          <pc:sldMk cId="3981865314" sldId="273"/>
        </pc:sldMkLst>
        <pc:spChg chg="mod">
          <ac:chgData name="Sian Bowen" userId="c345053a-4abb-4e43-8ff7-c21186a2fa29" providerId="ADAL" clId="{2397F436-DF91-4D36-B7EA-DF9B084010E5}" dt="2024-02-11T19:34:24.626" v="2" actId="20577"/>
          <ac:spMkLst>
            <pc:docMk/>
            <pc:sldMk cId="3981865314" sldId="273"/>
            <ac:spMk id="2" creationId="{A3779EA0-04E7-4141-804E-B6EF4CBD116B}"/>
          </ac:spMkLst>
        </pc:spChg>
        <pc:spChg chg="mod">
          <ac:chgData name="Sian Bowen" userId="c345053a-4abb-4e43-8ff7-c21186a2fa29" providerId="ADAL" clId="{2397F436-DF91-4D36-B7EA-DF9B084010E5}" dt="2024-02-11T19:34:38.367" v="12" actId="20577"/>
          <ac:spMkLst>
            <pc:docMk/>
            <pc:sldMk cId="3981865314" sldId="273"/>
            <ac:spMk id="3" creationId="{489DBE96-136E-7144-9C6C-6C6EEF8D6C02}"/>
          </ac:spMkLst>
        </pc:spChg>
      </pc:sldChg>
      <pc:sldChg chg="modSp add mod">
        <pc:chgData name="Sian Bowen" userId="c345053a-4abb-4e43-8ff7-c21186a2fa29" providerId="ADAL" clId="{2397F436-DF91-4D36-B7EA-DF9B084010E5}" dt="2024-02-12T15:35:36.576" v="183" actId="5793"/>
        <pc:sldMkLst>
          <pc:docMk/>
          <pc:sldMk cId="0" sldId="276"/>
        </pc:sldMkLst>
        <pc:spChg chg="mod">
          <ac:chgData name="Sian Bowen" userId="c345053a-4abb-4e43-8ff7-c21186a2fa29" providerId="ADAL" clId="{2397F436-DF91-4D36-B7EA-DF9B084010E5}" dt="2024-02-12T15:35:36.576" v="183" actId="5793"/>
          <ac:spMkLst>
            <pc:docMk/>
            <pc:sldMk cId="0" sldId="276"/>
            <ac:spMk id="21507" creationId="{51BB83A4-E099-EACA-7A0A-250F9ACF103E}"/>
          </ac:spMkLst>
        </pc:spChg>
      </pc:sldChg>
      <pc:sldChg chg="add del">
        <pc:chgData name="Sian Bowen" userId="c345053a-4abb-4e43-8ff7-c21186a2fa29" providerId="ADAL" clId="{2397F436-DF91-4D36-B7EA-DF9B084010E5}" dt="2024-02-12T15:37:57.515" v="185" actId="47"/>
        <pc:sldMkLst>
          <pc:docMk/>
          <pc:sldMk cId="0" sldId="277"/>
        </pc:sldMkLst>
      </pc:sldChg>
      <pc:sldChg chg="add del">
        <pc:chgData name="Sian Bowen" userId="c345053a-4abb-4e43-8ff7-c21186a2fa29" providerId="ADAL" clId="{2397F436-DF91-4D36-B7EA-DF9B084010E5}" dt="2024-02-12T15:38:37.648" v="186" actId="2696"/>
        <pc:sldMkLst>
          <pc:docMk/>
          <pc:sldMk cId="1636941602" sldId="278"/>
        </pc:sldMkLst>
      </pc:sldChg>
      <pc:sldChg chg="add">
        <pc:chgData name="Sian Bowen" userId="c345053a-4abb-4e43-8ff7-c21186a2fa29" providerId="ADAL" clId="{2397F436-DF91-4D36-B7EA-DF9B084010E5}" dt="2024-02-12T15:38:59.547" v="187"/>
        <pc:sldMkLst>
          <pc:docMk/>
          <pc:sldMk cId="1636941602" sldId="278"/>
        </pc:sldMkLst>
      </pc:sldChg>
      <pc:sldChg chg="add">
        <pc:chgData name="Sian Bowen" userId="c345053a-4abb-4e43-8ff7-c21186a2fa29" providerId="ADAL" clId="{2397F436-DF91-4D36-B7EA-DF9B084010E5}" dt="2024-02-12T15:38:59.547" v="187"/>
        <pc:sldMkLst>
          <pc:docMk/>
          <pc:sldMk cId="1346344920" sldId="280"/>
        </pc:sldMkLst>
      </pc:sldChg>
      <pc:sldChg chg="add del">
        <pc:chgData name="Sian Bowen" userId="c345053a-4abb-4e43-8ff7-c21186a2fa29" providerId="ADAL" clId="{2397F436-DF91-4D36-B7EA-DF9B084010E5}" dt="2024-02-12T15:38:37.648" v="186" actId="2696"/>
        <pc:sldMkLst>
          <pc:docMk/>
          <pc:sldMk cId="1346344920" sldId="280"/>
        </pc:sldMkLst>
      </pc:sldChg>
      <pc:sldChg chg="add">
        <pc:chgData name="Sian Bowen" userId="c345053a-4abb-4e43-8ff7-c21186a2fa29" providerId="ADAL" clId="{2397F436-DF91-4D36-B7EA-DF9B084010E5}" dt="2024-02-12T15:38:59.547" v="187"/>
        <pc:sldMkLst>
          <pc:docMk/>
          <pc:sldMk cId="334636570" sldId="281"/>
        </pc:sldMkLst>
      </pc:sldChg>
      <pc:sldChg chg="modSp add del mod">
        <pc:chgData name="Sian Bowen" userId="c345053a-4abb-4e43-8ff7-c21186a2fa29" providerId="ADAL" clId="{2397F436-DF91-4D36-B7EA-DF9B084010E5}" dt="2024-02-12T15:38:37.648" v="186" actId="2696"/>
        <pc:sldMkLst>
          <pc:docMk/>
          <pc:sldMk cId="334636570" sldId="281"/>
        </pc:sldMkLst>
        <pc:spChg chg="mod">
          <ac:chgData name="Sian Bowen" userId="c345053a-4abb-4e43-8ff7-c21186a2fa29" providerId="ADAL" clId="{2397F436-DF91-4D36-B7EA-DF9B084010E5}" dt="2024-02-11T19:38:45.182" v="21" actId="27636"/>
          <ac:spMkLst>
            <pc:docMk/>
            <pc:sldMk cId="334636570" sldId="281"/>
            <ac:spMk id="25603" creationId="{3559ADCE-1635-B543-8BEE-BA65A476D898}"/>
          </ac:spMkLst>
        </pc:spChg>
      </pc:sldChg>
      <pc:sldChg chg="add del">
        <pc:chgData name="Sian Bowen" userId="c345053a-4abb-4e43-8ff7-c21186a2fa29" providerId="ADAL" clId="{2397F436-DF91-4D36-B7EA-DF9B084010E5}" dt="2024-02-12T15:38:37.648" v="186" actId="2696"/>
        <pc:sldMkLst>
          <pc:docMk/>
          <pc:sldMk cId="387160061" sldId="283"/>
        </pc:sldMkLst>
      </pc:sldChg>
      <pc:sldChg chg="add">
        <pc:chgData name="Sian Bowen" userId="c345053a-4abb-4e43-8ff7-c21186a2fa29" providerId="ADAL" clId="{2397F436-DF91-4D36-B7EA-DF9B084010E5}" dt="2024-02-12T15:38:59.547" v="187"/>
        <pc:sldMkLst>
          <pc:docMk/>
          <pc:sldMk cId="387160061" sldId="283"/>
        </pc:sldMkLst>
      </pc:sldChg>
      <pc:sldChg chg="modSp add del mod">
        <pc:chgData name="Sian Bowen" userId="c345053a-4abb-4e43-8ff7-c21186a2fa29" providerId="ADAL" clId="{2397F436-DF91-4D36-B7EA-DF9B084010E5}" dt="2024-02-15T13:48:29.258" v="221" actId="47"/>
        <pc:sldMkLst>
          <pc:docMk/>
          <pc:sldMk cId="1582405975" sldId="284"/>
        </pc:sldMkLst>
        <pc:spChg chg="mod">
          <ac:chgData name="Sian Bowen" userId="c345053a-4abb-4e43-8ff7-c21186a2fa29" providerId="ADAL" clId="{2397F436-DF91-4D36-B7EA-DF9B084010E5}" dt="2024-02-11T19:38:45.182" v="22" actId="27636"/>
          <ac:spMkLst>
            <pc:docMk/>
            <pc:sldMk cId="1582405975" sldId="284"/>
            <ac:spMk id="29698" creationId="{9B98829A-6DB0-F5D6-E5FE-9D71B2320221}"/>
          </ac:spMkLst>
        </pc:spChg>
      </pc:sldChg>
      <pc:sldChg chg="add">
        <pc:chgData name="Sian Bowen" userId="c345053a-4abb-4e43-8ff7-c21186a2fa29" providerId="ADAL" clId="{2397F436-DF91-4D36-B7EA-DF9B084010E5}" dt="2024-02-12T15:38:59.547" v="187"/>
        <pc:sldMkLst>
          <pc:docMk/>
          <pc:sldMk cId="1582405975" sldId="284"/>
        </pc:sldMkLst>
      </pc:sldChg>
      <pc:sldChg chg="add">
        <pc:chgData name="Sian Bowen" userId="c345053a-4abb-4e43-8ff7-c21186a2fa29" providerId="ADAL" clId="{2397F436-DF91-4D36-B7EA-DF9B084010E5}" dt="2024-02-12T15:38:59.547" v="187"/>
        <pc:sldMkLst>
          <pc:docMk/>
          <pc:sldMk cId="3800140436" sldId="285"/>
        </pc:sldMkLst>
      </pc:sldChg>
      <pc:sldChg chg="addSp delSp modSp add del mod">
        <pc:chgData name="Sian Bowen" userId="c345053a-4abb-4e43-8ff7-c21186a2fa29" providerId="ADAL" clId="{2397F436-DF91-4D36-B7EA-DF9B084010E5}" dt="2024-02-15T13:49:06.222" v="233" actId="9405"/>
        <pc:sldMkLst>
          <pc:docMk/>
          <pc:sldMk cId="3800140436" sldId="285"/>
        </pc:sldMkLst>
        <pc:spChg chg="del mod">
          <ac:chgData name="Sian Bowen" userId="c345053a-4abb-4e43-8ff7-c21186a2fa29" providerId="ADAL" clId="{2397F436-DF91-4D36-B7EA-DF9B084010E5}" dt="2024-02-15T13:48:39" v="224" actId="478"/>
          <ac:spMkLst>
            <pc:docMk/>
            <pc:sldMk cId="3800140436" sldId="285"/>
            <ac:spMk id="30722" creationId="{557500AB-BC5A-07A9-A045-CBB8137B9E8C}"/>
          </ac:spMkLst>
        </pc:spChg>
        <pc:grpChg chg="mod">
          <ac:chgData name="Sian Bowen" userId="c345053a-4abb-4e43-8ff7-c21186a2fa29" providerId="ADAL" clId="{2397F436-DF91-4D36-B7EA-DF9B084010E5}" dt="2024-02-15T13:48:55.016" v="230"/>
          <ac:grpSpMkLst>
            <pc:docMk/>
            <pc:sldMk cId="3800140436" sldId="285"/>
            <ac:grpSpMk id="5" creationId="{E64DC505-CF36-E354-6234-ABF44E9BC646}"/>
          </ac:grpSpMkLst>
        </pc:grpChg>
        <pc:inkChg chg="add">
          <ac:chgData name="Sian Bowen" userId="c345053a-4abb-4e43-8ff7-c21186a2fa29" providerId="ADAL" clId="{2397F436-DF91-4D36-B7EA-DF9B084010E5}" dt="2024-02-15T13:48:48.232" v="225" actId="9405"/>
          <ac:inkMkLst>
            <pc:docMk/>
            <pc:sldMk cId="3800140436" sldId="285"/>
            <ac:inkMk id="2" creationId="{98AC44F8-5196-A9A7-CD79-4455DFCFF86D}"/>
          </ac:inkMkLst>
        </pc:inkChg>
        <pc:inkChg chg="add mod">
          <ac:chgData name="Sian Bowen" userId="c345053a-4abb-4e43-8ff7-c21186a2fa29" providerId="ADAL" clId="{2397F436-DF91-4D36-B7EA-DF9B084010E5}" dt="2024-02-15T13:48:55.016" v="230"/>
          <ac:inkMkLst>
            <pc:docMk/>
            <pc:sldMk cId="3800140436" sldId="285"/>
            <ac:inkMk id="3" creationId="{D60A508F-3BC0-34A4-4C96-B29AB3DC6B1C}"/>
          </ac:inkMkLst>
        </pc:inkChg>
        <pc:inkChg chg="add del mod">
          <ac:chgData name="Sian Bowen" userId="c345053a-4abb-4e43-8ff7-c21186a2fa29" providerId="ADAL" clId="{2397F436-DF91-4D36-B7EA-DF9B084010E5}" dt="2024-02-15T13:48:55.016" v="230"/>
          <ac:inkMkLst>
            <pc:docMk/>
            <pc:sldMk cId="3800140436" sldId="285"/>
            <ac:inkMk id="4" creationId="{7DC92BB1-8B23-3F2F-84CD-846311B66C3B}"/>
          </ac:inkMkLst>
        </pc:inkChg>
        <pc:inkChg chg="add">
          <ac:chgData name="Sian Bowen" userId="c345053a-4abb-4e43-8ff7-c21186a2fa29" providerId="ADAL" clId="{2397F436-DF91-4D36-B7EA-DF9B084010E5}" dt="2024-02-15T13:48:58.383" v="231" actId="9405"/>
          <ac:inkMkLst>
            <pc:docMk/>
            <pc:sldMk cId="3800140436" sldId="285"/>
            <ac:inkMk id="6" creationId="{2DA07352-5EC2-7374-AC29-CED0C425D19F}"/>
          </ac:inkMkLst>
        </pc:inkChg>
        <pc:inkChg chg="add">
          <ac:chgData name="Sian Bowen" userId="c345053a-4abb-4e43-8ff7-c21186a2fa29" providerId="ADAL" clId="{2397F436-DF91-4D36-B7EA-DF9B084010E5}" dt="2024-02-15T13:49:02.797" v="232" actId="9405"/>
          <ac:inkMkLst>
            <pc:docMk/>
            <pc:sldMk cId="3800140436" sldId="285"/>
            <ac:inkMk id="7" creationId="{EA0774AA-8788-7FCA-CE0A-4143B5D05C03}"/>
          </ac:inkMkLst>
        </pc:inkChg>
        <pc:inkChg chg="add">
          <ac:chgData name="Sian Bowen" userId="c345053a-4abb-4e43-8ff7-c21186a2fa29" providerId="ADAL" clId="{2397F436-DF91-4D36-B7EA-DF9B084010E5}" dt="2024-02-15T13:49:06.222" v="233" actId="9405"/>
          <ac:inkMkLst>
            <pc:docMk/>
            <pc:sldMk cId="3800140436" sldId="285"/>
            <ac:inkMk id="8" creationId="{F5D96C6D-11E6-2652-6BA9-8A2E4A0DB166}"/>
          </ac:inkMkLst>
        </pc:inkChg>
      </pc:sldChg>
      <pc:sldChg chg="modSp add mod">
        <pc:chgData name="Sian Bowen" userId="c345053a-4abb-4e43-8ff7-c21186a2fa29" providerId="ADAL" clId="{2397F436-DF91-4D36-B7EA-DF9B084010E5}" dt="2024-02-11T19:38:45.213" v="24" actId="27636"/>
        <pc:sldMkLst>
          <pc:docMk/>
          <pc:sldMk cId="0" sldId="286"/>
        </pc:sldMkLst>
        <pc:spChg chg="mod">
          <ac:chgData name="Sian Bowen" userId="c345053a-4abb-4e43-8ff7-c21186a2fa29" providerId="ADAL" clId="{2397F436-DF91-4D36-B7EA-DF9B084010E5}" dt="2024-02-11T19:38:45.198" v="23" actId="27636"/>
          <ac:spMkLst>
            <pc:docMk/>
            <pc:sldMk cId="0" sldId="286"/>
            <ac:spMk id="2" creationId="{B23A394E-7157-FA0E-7C9A-1EBB3639AC7F}"/>
          </ac:spMkLst>
        </pc:spChg>
        <pc:spChg chg="mod">
          <ac:chgData name="Sian Bowen" userId="c345053a-4abb-4e43-8ff7-c21186a2fa29" providerId="ADAL" clId="{2397F436-DF91-4D36-B7EA-DF9B084010E5}" dt="2024-02-11T19:38:45.213" v="24" actId="27636"/>
          <ac:spMkLst>
            <pc:docMk/>
            <pc:sldMk cId="0" sldId="286"/>
            <ac:spMk id="3" creationId="{625D3206-21F0-D399-DAAA-B65E3A850A0B}"/>
          </ac:spMkLst>
        </pc:spChg>
      </pc:sldChg>
      <pc:sldChg chg="modSp add">
        <pc:chgData name="Sian Bowen" userId="c345053a-4abb-4e43-8ff7-c21186a2fa29" providerId="ADAL" clId="{2397F436-DF91-4D36-B7EA-DF9B084010E5}" dt="2024-02-12T15:45:18.441" v="192" actId="1076"/>
        <pc:sldMkLst>
          <pc:docMk/>
          <pc:sldMk cId="0" sldId="287"/>
        </pc:sldMkLst>
        <pc:picChg chg="mod">
          <ac:chgData name="Sian Bowen" userId="c345053a-4abb-4e43-8ff7-c21186a2fa29" providerId="ADAL" clId="{2397F436-DF91-4D36-B7EA-DF9B084010E5}" dt="2024-02-12T15:45:18.441" v="192" actId="1076"/>
          <ac:picMkLst>
            <pc:docMk/>
            <pc:sldMk cId="0" sldId="287"/>
            <ac:picMk id="36868" creationId="{FD793C4C-1720-94BC-BD8A-1B4D904D4FA8}"/>
          </ac:picMkLst>
        </pc:picChg>
      </pc:sldChg>
      <pc:sldChg chg="addSp add mod">
        <pc:chgData name="Sian Bowen" userId="c345053a-4abb-4e43-8ff7-c21186a2fa29" providerId="ADAL" clId="{2397F436-DF91-4D36-B7EA-DF9B084010E5}" dt="2024-02-15T13:50:36.084" v="236" actId="9405"/>
        <pc:sldMkLst>
          <pc:docMk/>
          <pc:sldMk cId="0" sldId="288"/>
        </pc:sldMkLst>
        <pc:inkChg chg="add">
          <ac:chgData name="Sian Bowen" userId="c345053a-4abb-4e43-8ff7-c21186a2fa29" providerId="ADAL" clId="{2397F436-DF91-4D36-B7EA-DF9B084010E5}" dt="2024-02-15T13:50:10.718" v="234" actId="9405"/>
          <ac:inkMkLst>
            <pc:docMk/>
            <pc:sldMk cId="0" sldId="288"/>
            <ac:inkMk id="2" creationId="{97CC2E40-01EE-520B-36BB-3E2C99FE6150}"/>
          </ac:inkMkLst>
        </pc:inkChg>
        <pc:inkChg chg="add">
          <ac:chgData name="Sian Bowen" userId="c345053a-4abb-4e43-8ff7-c21186a2fa29" providerId="ADAL" clId="{2397F436-DF91-4D36-B7EA-DF9B084010E5}" dt="2024-02-15T13:50:31.738" v="235" actId="9405"/>
          <ac:inkMkLst>
            <pc:docMk/>
            <pc:sldMk cId="0" sldId="288"/>
            <ac:inkMk id="3" creationId="{29F35805-84D4-2D09-BCC8-F124351D0C83}"/>
          </ac:inkMkLst>
        </pc:inkChg>
        <pc:inkChg chg="add">
          <ac:chgData name="Sian Bowen" userId="c345053a-4abb-4e43-8ff7-c21186a2fa29" providerId="ADAL" clId="{2397F436-DF91-4D36-B7EA-DF9B084010E5}" dt="2024-02-15T13:50:36.084" v="236" actId="9405"/>
          <ac:inkMkLst>
            <pc:docMk/>
            <pc:sldMk cId="0" sldId="288"/>
            <ac:inkMk id="4" creationId="{1902F623-18E2-EFBC-13BE-6F9980F3832D}"/>
          </ac:inkMkLst>
        </pc:inkChg>
      </pc:sldChg>
      <pc:sldChg chg="modSp add del mod">
        <pc:chgData name="Sian Bowen" userId="c345053a-4abb-4e43-8ff7-c21186a2fa29" providerId="ADAL" clId="{2397F436-DF91-4D36-B7EA-DF9B084010E5}" dt="2024-02-12T15:50:58.212" v="203" actId="2696"/>
        <pc:sldMkLst>
          <pc:docMk/>
          <pc:sldMk cId="0" sldId="289"/>
        </pc:sldMkLst>
        <pc:spChg chg="mod">
          <ac:chgData name="Sian Bowen" userId="c345053a-4abb-4e43-8ff7-c21186a2fa29" providerId="ADAL" clId="{2397F436-DF91-4D36-B7EA-DF9B084010E5}" dt="2024-02-11T19:38:45.383" v="29" actId="27636"/>
          <ac:spMkLst>
            <pc:docMk/>
            <pc:sldMk cId="0" sldId="289"/>
            <ac:spMk id="46083" creationId="{D2F74C37-0624-94EA-9FD1-50F2FC074DC0}"/>
          </ac:spMkLst>
        </pc:spChg>
      </pc:sldChg>
      <pc:sldChg chg="add">
        <pc:chgData name="Sian Bowen" userId="c345053a-4abb-4e43-8ff7-c21186a2fa29" providerId="ADAL" clId="{2397F436-DF91-4D36-B7EA-DF9B084010E5}" dt="2024-02-11T19:38:44.928" v="16"/>
        <pc:sldMkLst>
          <pc:docMk/>
          <pc:sldMk cId="0" sldId="290"/>
        </pc:sldMkLst>
      </pc:sldChg>
      <pc:sldChg chg="delSp add mod">
        <pc:chgData name="Sian Bowen" userId="c345053a-4abb-4e43-8ff7-c21186a2fa29" providerId="ADAL" clId="{2397F436-DF91-4D36-B7EA-DF9B084010E5}" dt="2024-02-12T15:53:35.163" v="204" actId="478"/>
        <pc:sldMkLst>
          <pc:docMk/>
          <pc:sldMk cId="0" sldId="291"/>
        </pc:sldMkLst>
        <pc:spChg chg="del">
          <ac:chgData name="Sian Bowen" userId="c345053a-4abb-4e43-8ff7-c21186a2fa29" providerId="ADAL" clId="{2397F436-DF91-4D36-B7EA-DF9B084010E5}" dt="2024-02-12T15:53:35.163" v="204" actId="478"/>
          <ac:spMkLst>
            <pc:docMk/>
            <pc:sldMk cId="0" sldId="291"/>
            <ac:spMk id="48131" creationId="{E737B08C-EB67-3962-794F-76C34A951D0C}"/>
          </ac:spMkLst>
        </pc:spChg>
      </pc:sldChg>
      <pc:sldChg chg="modSp add mod">
        <pc:chgData name="Sian Bowen" userId="c345053a-4abb-4e43-8ff7-c21186a2fa29" providerId="ADAL" clId="{2397F436-DF91-4D36-B7EA-DF9B084010E5}" dt="2024-02-12T15:54:16.701" v="205" actId="1076"/>
        <pc:sldMkLst>
          <pc:docMk/>
          <pc:sldMk cId="0" sldId="292"/>
        </pc:sldMkLst>
        <pc:spChg chg="mod">
          <ac:chgData name="Sian Bowen" userId="c345053a-4abb-4e43-8ff7-c21186a2fa29" providerId="ADAL" clId="{2397F436-DF91-4D36-B7EA-DF9B084010E5}" dt="2024-02-12T15:54:16.701" v="205" actId="1076"/>
          <ac:spMkLst>
            <pc:docMk/>
            <pc:sldMk cId="0" sldId="292"/>
            <ac:spMk id="49155" creationId="{5AFCA87F-47F1-DD29-D842-557376602384}"/>
          </ac:spMkLst>
        </pc:spChg>
      </pc:sldChg>
      <pc:sldChg chg="add del">
        <pc:chgData name="Sian Bowen" userId="c345053a-4abb-4e43-8ff7-c21186a2fa29" providerId="ADAL" clId="{2397F436-DF91-4D36-B7EA-DF9B084010E5}" dt="2024-02-12T15:50:58.212" v="203" actId="2696"/>
        <pc:sldMkLst>
          <pc:docMk/>
          <pc:sldMk cId="0" sldId="293"/>
        </pc:sldMkLst>
      </pc:sldChg>
      <pc:sldChg chg="add">
        <pc:chgData name="Sian Bowen" userId="c345053a-4abb-4e43-8ff7-c21186a2fa29" providerId="ADAL" clId="{2397F436-DF91-4D36-B7EA-DF9B084010E5}" dt="2024-02-11T19:38:44.928" v="16"/>
        <pc:sldMkLst>
          <pc:docMk/>
          <pc:sldMk cId="0" sldId="294"/>
        </pc:sldMkLst>
      </pc:sldChg>
      <pc:sldChg chg="add">
        <pc:chgData name="Sian Bowen" userId="c345053a-4abb-4e43-8ff7-c21186a2fa29" providerId="ADAL" clId="{2397F436-DF91-4D36-B7EA-DF9B084010E5}" dt="2024-02-11T19:38:44.928" v="16"/>
        <pc:sldMkLst>
          <pc:docMk/>
          <pc:sldMk cId="0" sldId="295"/>
        </pc:sldMkLst>
      </pc:sldChg>
      <pc:sldChg chg="add">
        <pc:chgData name="Sian Bowen" userId="c345053a-4abb-4e43-8ff7-c21186a2fa29" providerId="ADAL" clId="{2397F436-DF91-4D36-B7EA-DF9B084010E5}" dt="2024-02-11T19:38:44.928" v="16"/>
        <pc:sldMkLst>
          <pc:docMk/>
          <pc:sldMk cId="0" sldId="296"/>
        </pc:sldMkLst>
      </pc:sldChg>
      <pc:sldChg chg="modSp add mod">
        <pc:chgData name="Sian Bowen" userId="c345053a-4abb-4e43-8ff7-c21186a2fa29" providerId="ADAL" clId="{2397F436-DF91-4D36-B7EA-DF9B084010E5}" dt="2024-02-11T19:38:45.251" v="25" actId="27636"/>
        <pc:sldMkLst>
          <pc:docMk/>
          <pc:sldMk cId="0" sldId="297"/>
        </pc:sldMkLst>
        <pc:spChg chg="mod">
          <ac:chgData name="Sian Bowen" userId="c345053a-4abb-4e43-8ff7-c21186a2fa29" providerId="ADAL" clId="{2397F436-DF91-4D36-B7EA-DF9B084010E5}" dt="2024-02-11T19:38:45.251" v="25" actId="27636"/>
          <ac:spMkLst>
            <pc:docMk/>
            <pc:sldMk cId="0" sldId="297"/>
            <ac:spMk id="35843" creationId="{68AB2B99-61DC-4C84-433B-0E305C633D8A}"/>
          </ac:spMkLst>
        </pc:spChg>
      </pc:sldChg>
      <pc:sldChg chg="add">
        <pc:chgData name="Sian Bowen" userId="c345053a-4abb-4e43-8ff7-c21186a2fa29" providerId="ADAL" clId="{2397F436-DF91-4D36-B7EA-DF9B084010E5}" dt="2024-02-11T19:38:44.928" v="16"/>
        <pc:sldMkLst>
          <pc:docMk/>
          <pc:sldMk cId="0" sldId="298"/>
        </pc:sldMkLst>
      </pc:sldChg>
      <pc:sldChg chg="add">
        <pc:chgData name="Sian Bowen" userId="c345053a-4abb-4e43-8ff7-c21186a2fa29" providerId="ADAL" clId="{2397F436-DF91-4D36-B7EA-DF9B084010E5}" dt="2024-02-11T19:38:44.928" v="16"/>
        <pc:sldMkLst>
          <pc:docMk/>
          <pc:sldMk cId="0" sldId="299"/>
        </pc:sldMkLst>
      </pc:sldChg>
      <pc:sldChg chg="modSp add mod">
        <pc:chgData name="Sian Bowen" userId="c345053a-4abb-4e43-8ff7-c21186a2fa29" providerId="ADAL" clId="{2397F436-DF91-4D36-B7EA-DF9B084010E5}" dt="2024-02-12T15:49:04.355" v="202" actId="20577"/>
        <pc:sldMkLst>
          <pc:docMk/>
          <pc:sldMk cId="0" sldId="300"/>
        </pc:sldMkLst>
        <pc:spChg chg="mod">
          <ac:chgData name="Sian Bowen" userId="c345053a-4abb-4e43-8ff7-c21186a2fa29" providerId="ADAL" clId="{2397F436-DF91-4D36-B7EA-DF9B084010E5}" dt="2024-02-12T15:49:04.355" v="202" actId="20577"/>
          <ac:spMkLst>
            <pc:docMk/>
            <pc:sldMk cId="0" sldId="300"/>
            <ac:spMk id="41987" creationId="{0F0A9E1A-A724-A350-A86A-F2E873A97437}"/>
          </ac:spMkLst>
        </pc:spChg>
      </pc:sldChg>
      <pc:sldChg chg="modSp add mod">
        <pc:chgData name="Sian Bowen" userId="c345053a-4abb-4e43-8ff7-c21186a2fa29" providerId="ADAL" clId="{2397F436-DF91-4D36-B7EA-DF9B084010E5}" dt="2024-02-15T13:52:57.617" v="328" actId="20577"/>
        <pc:sldMkLst>
          <pc:docMk/>
          <pc:sldMk cId="0" sldId="301"/>
        </pc:sldMkLst>
        <pc:spChg chg="mod">
          <ac:chgData name="Sian Bowen" userId="c345053a-4abb-4e43-8ff7-c21186a2fa29" providerId="ADAL" clId="{2397F436-DF91-4D36-B7EA-DF9B084010E5}" dt="2024-02-15T13:52:57.617" v="328" actId="20577"/>
          <ac:spMkLst>
            <pc:docMk/>
            <pc:sldMk cId="0" sldId="301"/>
            <ac:spMk id="43011" creationId="{1F8F2F0B-8CCB-839B-9035-7F3FAEB97E25}"/>
          </ac:spMkLst>
        </pc:spChg>
      </pc:sldChg>
      <pc:sldChg chg="modSp add mod">
        <pc:chgData name="Sian Bowen" userId="c345053a-4abb-4e43-8ff7-c21186a2fa29" providerId="ADAL" clId="{2397F436-DF91-4D36-B7EA-DF9B084010E5}" dt="2024-02-15T13:53:32.202" v="353" actId="5793"/>
        <pc:sldMkLst>
          <pc:docMk/>
          <pc:sldMk cId="0" sldId="302"/>
        </pc:sldMkLst>
        <pc:spChg chg="mod">
          <ac:chgData name="Sian Bowen" userId="c345053a-4abb-4e43-8ff7-c21186a2fa29" providerId="ADAL" clId="{2397F436-DF91-4D36-B7EA-DF9B084010E5}" dt="2024-02-15T13:53:32.202" v="353" actId="5793"/>
          <ac:spMkLst>
            <pc:docMk/>
            <pc:sldMk cId="0" sldId="302"/>
            <ac:spMk id="44036" creationId="{81634F43-C696-12DD-DBF0-11113D59E11B}"/>
          </ac:spMkLst>
        </pc:spChg>
      </pc:sldChg>
      <pc:sldChg chg="add del">
        <pc:chgData name="Sian Bowen" userId="c345053a-4abb-4e43-8ff7-c21186a2fa29" providerId="ADAL" clId="{2397F436-DF91-4D36-B7EA-DF9B084010E5}" dt="2024-02-12T15:54:29.691" v="206" actId="2696"/>
        <pc:sldMkLst>
          <pc:docMk/>
          <pc:sldMk cId="0" sldId="307"/>
        </pc:sldMkLst>
      </pc:sldChg>
      <pc:sldChg chg="add">
        <pc:chgData name="Sian Bowen" userId="c345053a-4abb-4e43-8ff7-c21186a2fa29" providerId="ADAL" clId="{2397F436-DF91-4D36-B7EA-DF9B084010E5}" dt="2024-02-11T19:38:44.928" v="16"/>
        <pc:sldMkLst>
          <pc:docMk/>
          <pc:sldMk cId="0" sldId="308"/>
        </pc:sldMkLst>
      </pc:sldChg>
      <pc:sldChg chg="modSp add mod ord">
        <pc:chgData name="Sian Bowen" userId="c345053a-4abb-4e43-8ff7-c21186a2fa29" providerId="ADAL" clId="{2397F436-DF91-4D36-B7EA-DF9B084010E5}" dt="2024-02-15T13:47:02.316" v="218"/>
        <pc:sldMkLst>
          <pc:docMk/>
          <pc:sldMk cId="0" sldId="309"/>
        </pc:sldMkLst>
        <pc:spChg chg="mod">
          <ac:chgData name="Sian Bowen" userId="c345053a-4abb-4e43-8ff7-c21186a2fa29" providerId="ADAL" clId="{2397F436-DF91-4D36-B7EA-DF9B084010E5}" dt="2024-02-11T20:03:51.274" v="150" actId="20577"/>
          <ac:spMkLst>
            <pc:docMk/>
            <pc:sldMk cId="0" sldId="309"/>
            <ac:spMk id="52227" creationId="{5F22DB64-0597-6AEA-2073-A09EF8AAC84F}"/>
          </ac:spMkLst>
        </pc:spChg>
      </pc:sldChg>
      <pc:sldChg chg="add">
        <pc:chgData name="Sian Bowen" userId="c345053a-4abb-4e43-8ff7-c21186a2fa29" providerId="ADAL" clId="{2397F436-DF91-4D36-B7EA-DF9B084010E5}" dt="2024-02-11T19:38:44.928" v="16"/>
        <pc:sldMkLst>
          <pc:docMk/>
          <pc:sldMk cId="0" sldId="310"/>
        </pc:sldMkLst>
      </pc:sldChg>
      <pc:sldChg chg="delSp modSp add mod">
        <pc:chgData name="Sian Bowen" userId="c345053a-4abb-4e43-8ff7-c21186a2fa29" providerId="ADAL" clId="{2397F436-DF91-4D36-B7EA-DF9B084010E5}" dt="2024-02-12T15:54:40.359" v="209" actId="1076"/>
        <pc:sldMkLst>
          <pc:docMk/>
          <pc:sldMk cId="0" sldId="312"/>
        </pc:sldMkLst>
        <pc:spChg chg="mod">
          <ac:chgData name="Sian Bowen" userId="c345053a-4abb-4e43-8ff7-c21186a2fa29" providerId="ADAL" clId="{2397F436-DF91-4D36-B7EA-DF9B084010E5}" dt="2024-02-11T19:56:27.148" v="39" actId="27636"/>
          <ac:spMkLst>
            <pc:docMk/>
            <pc:sldMk cId="0" sldId="312"/>
            <ac:spMk id="3" creationId="{00000000-0000-0000-0000-000000000000}"/>
          </ac:spMkLst>
        </pc:spChg>
        <pc:spChg chg="del mod">
          <ac:chgData name="Sian Bowen" userId="c345053a-4abb-4e43-8ff7-c21186a2fa29" providerId="ADAL" clId="{2397F436-DF91-4D36-B7EA-DF9B084010E5}" dt="2024-02-12T15:54:38.546" v="208" actId="478"/>
          <ac:spMkLst>
            <pc:docMk/>
            <pc:sldMk cId="0" sldId="312"/>
            <ac:spMk id="4" creationId="{00000000-0000-0000-0000-000000000000}"/>
          </ac:spMkLst>
        </pc:spChg>
        <pc:picChg chg="mod">
          <ac:chgData name="Sian Bowen" userId="c345053a-4abb-4e43-8ff7-c21186a2fa29" providerId="ADAL" clId="{2397F436-DF91-4D36-B7EA-DF9B084010E5}" dt="2024-02-12T15:54:40.359" v="209" actId="1076"/>
          <ac:picMkLst>
            <pc:docMk/>
            <pc:sldMk cId="0" sldId="312"/>
            <ac:picMk id="70658" creationId="{00000000-0000-0000-0000-000000000000}"/>
          </ac:picMkLst>
        </pc:picChg>
      </pc:sldChg>
      <pc:sldChg chg="delSp modSp add mod">
        <pc:chgData name="Sian Bowen" userId="c345053a-4abb-4e43-8ff7-c21186a2fa29" providerId="ADAL" clId="{2397F436-DF91-4D36-B7EA-DF9B084010E5}" dt="2024-02-12T15:55:05.078" v="216" actId="1076"/>
        <pc:sldMkLst>
          <pc:docMk/>
          <pc:sldMk cId="0" sldId="313"/>
        </pc:sldMkLst>
        <pc:spChg chg="del">
          <ac:chgData name="Sian Bowen" userId="c345053a-4abb-4e43-8ff7-c21186a2fa29" providerId="ADAL" clId="{2397F436-DF91-4D36-B7EA-DF9B084010E5}" dt="2024-02-12T15:54:57.158" v="213" actId="478"/>
          <ac:spMkLst>
            <pc:docMk/>
            <pc:sldMk cId="0" sldId="313"/>
            <ac:spMk id="2" creationId="{00000000-0000-0000-0000-000000000000}"/>
          </ac:spMkLst>
        </pc:spChg>
        <pc:spChg chg="mod">
          <ac:chgData name="Sian Bowen" userId="c345053a-4abb-4e43-8ff7-c21186a2fa29" providerId="ADAL" clId="{2397F436-DF91-4D36-B7EA-DF9B084010E5}" dt="2024-02-12T15:55:05.078" v="216" actId="1076"/>
          <ac:spMkLst>
            <pc:docMk/>
            <pc:sldMk cId="0" sldId="313"/>
            <ac:spMk id="3" creationId="{00000000-0000-0000-0000-000000000000}"/>
          </ac:spMkLst>
        </pc:spChg>
        <pc:spChg chg="del mod">
          <ac:chgData name="Sian Bowen" userId="c345053a-4abb-4e43-8ff7-c21186a2fa29" providerId="ADAL" clId="{2397F436-DF91-4D36-B7EA-DF9B084010E5}" dt="2024-02-12T15:55:01.649" v="215" actId="478"/>
          <ac:spMkLst>
            <pc:docMk/>
            <pc:sldMk cId="0" sldId="313"/>
            <ac:spMk id="4" creationId="{00000000-0000-0000-0000-000000000000}"/>
          </ac:spMkLst>
        </pc:spChg>
      </pc:sldChg>
      <pc:sldChg chg="delSp add mod">
        <pc:chgData name="Sian Bowen" userId="c345053a-4abb-4e43-8ff7-c21186a2fa29" providerId="ADAL" clId="{2397F436-DF91-4D36-B7EA-DF9B084010E5}" dt="2024-02-12T15:54:52.025" v="212" actId="478"/>
        <pc:sldMkLst>
          <pc:docMk/>
          <pc:sldMk cId="0" sldId="314"/>
        </pc:sldMkLst>
        <pc:spChg chg="del">
          <ac:chgData name="Sian Bowen" userId="c345053a-4abb-4e43-8ff7-c21186a2fa29" providerId="ADAL" clId="{2397F436-DF91-4D36-B7EA-DF9B084010E5}" dt="2024-02-12T15:54:50.038" v="211" actId="478"/>
          <ac:spMkLst>
            <pc:docMk/>
            <pc:sldMk cId="0" sldId="314"/>
            <ac:spMk id="2" creationId="{00000000-0000-0000-0000-000000000000}"/>
          </ac:spMkLst>
        </pc:spChg>
        <pc:spChg chg="del">
          <ac:chgData name="Sian Bowen" userId="c345053a-4abb-4e43-8ff7-c21186a2fa29" providerId="ADAL" clId="{2397F436-DF91-4D36-B7EA-DF9B084010E5}" dt="2024-02-12T15:54:52.025" v="212" actId="478"/>
          <ac:spMkLst>
            <pc:docMk/>
            <pc:sldMk cId="0" sldId="314"/>
            <ac:spMk id="3" creationId="{00000000-0000-0000-0000-000000000000}"/>
          </ac:spMkLst>
        </pc:spChg>
        <pc:spChg chg="del">
          <ac:chgData name="Sian Bowen" userId="c345053a-4abb-4e43-8ff7-c21186a2fa29" providerId="ADAL" clId="{2397F436-DF91-4D36-B7EA-DF9B084010E5}" dt="2024-02-12T15:54:46.696" v="210" actId="478"/>
          <ac:spMkLst>
            <pc:docMk/>
            <pc:sldMk cId="0" sldId="314"/>
            <ac:spMk id="4" creationId="{00000000-0000-0000-0000-000000000000}"/>
          </ac:spMkLst>
        </pc:spChg>
      </pc:sldChg>
      <pc:sldChg chg="del">
        <pc:chgData name="Sian Bowen" userId="c345053a-4abb-4e43-8ff7-c21186a2fa29" providerId="ADAL" clId="{2397F436-DF91-4D36-B7EA-DF9B084010E5}" dt="2024-02-11T19:36:44.741" v="15" actId="47"/>
        <pc:sldMkLst>
          <pc:docMk/>
          <pc:sldMk cId="2450162506" sldId="328"/>
        </pc:sldMkLst>
      </pc:sldChg>
      <pc:sldChg chg="delSp add mod">
        <pc:chgData name="Sian Bowen" userId="c345053a-4abb-4e43-8ff7-c21186a2fa29" providerId="ADAL" clId="{2397F436-DF91-4D36-B7EA-DF9B084010E5}" dt="2024-02-12T15:34:23.240" v="180" actId="478"/>
        <pc:sldMkLst>
          <pc:docMk/>
          <pc:sldMk cId="0" sldId="333"/>
        </pc:sldMkLst>
        <pc:spChg chg="del">
          <ac:chgData name="Sian Bowen" userId="c345053a-4abb-4e43-8ff7-c21186a2fa29" providerId="ADAL" clId="{2397F436-DF91-4D36-B7EA-DF9B084010E5}" dt="2024-02-12T15:34:23.240" v="180" actId="478"/>
          <ac:spMkLst>
            <pc:docMk/>
            <pc:sldMk cId="0" sldId="333"/>
            <ac:spMk id="11266" creationId="{63D119FA-16D7-A9BC-E84B-22959917A11C}"/>
          </ac:spMkLst>
        </pc:spChg>
      </pc:sldChg>
      <pc:sldChg chg="delSp modSp add mod">
        <pc:chgData name="Sian Bowen" userId="c345053a-4abb-4e43-8ff7-c21186a2fa29" providerId="ADAL" clId="{2397F436-DF91-4D36-B7EA-DF9B084010E5}" dt="2024-02-12T15:34:37.193" v="181" actId="478"/>
        <pc:sldMkLst>
          <pc:docMk/>
          <pc:sldMk cId="0" sldId="334"/>
        </pc:sldMkLst>
        <pc:spChg chg="del">
          <ac:chgData name="Sian Bowen" userId="c345053a-4abb-4e43-8ff7-c21186a2fa29" providerId="ADAL" clId="{2397F436-DF91-4D36-B7EA-DF9B084010E5}" dt="2024-02-12T15:34:37.193" v="181" actId="478"/>
          <ac:spMkLst>
            <pc:docMk/>
            <pc:sldMk cId="0" sldId="334"/>
            <ac:spMk id="12290" creationId="{42D796E3-C36B-0613-17C6-EAF10BCCD588}"/>
          </ac:spMkLst>
        </pc:spChg>
        <pc:spChg chg="mod">
          <ac:chgData name="Sian Bowen" userId="c345053a-4abb-4e43-8ff7-c21186a2fa29" providerId="ADAL" clId="{2397F436-DF91-4D36-B7EA-DF9B084010E5}" dt="2024-02-11T19:38:45.082" v="17" actId="27636"/>
          <ac:spMkLst>
            <pc:docMk/>
            <pc:sldMk cId="0" sldId="334"/>
            <ac:spMk id="12291" creationId="{2FB2D74C-5B48-7B1D-C3AC-D0B8E3E3645B}"/>
          </ac:spMkLst>
        </pc:spChg>
      </pc:sldChg>
      <pc:sldChg chg="add">
        <pc:chgData name="Sian Bowen" userId="c345053a-4abb-4e43-8ff7-c21186a2fa29" providerId="ADAL" clId="{2397F436-DF91-4D36-B7EA-DF9B084010E5}" dt="2024-02-11T19:38:44.928" v="16"/>
        <pc:sldMkLst>
          <pc:docMk/>
          <pc:sldMk cId="0" sldId="335"/>
        </pc:sldMkLst>
      </pc:sldChg>
      <pc:sldChg chg="add">
        <pc:chgData name="Sian Bowen" userId="c345053a-4abb-4e43-8ff7-c21186a2fa29" providerId="ADAL" clId="{2397F436-DF91-4D36-B7EA-DF9B084010E5}" dt="2024-02-11T19:38:44.928" v="16"/>
        <pc:sldMkLst>
          <pc:docMk/>
          <pc:sldMk cId="0" sldId="336"/>
        </pc:sldMkLst>
      </pc:sldChg>
      <pc:sldChg chg="add">
        <pc:chgData name="Sian Bowen" userId="c345053a-4abb-4e43-8ff7-c21186a2fa29" providerId="ADAL" clId="{2397F436-DF91-4D36-B7EA-DF9B084010E5}" dt="2024-02-11T19:38:44.928" v="16"/>
        <pc:sldMkLst>
          <pc:docMk/>
          <pc:sldMk cId="0" sldId="337"/>
        </pc:sldMkLst>
      </pc:sldChg>
      <pc:sldChg chg="add">
        <pc:chgData name="Sian Bowen" userId="c345053a-4abb-4e43-8ff7-c21186a2fa29" providerId="ADAL" clId="{2397F436-DF91-4D36-B7EA-DF9B084010E5}" dt="2024-02-11T19:38:44.928" v="16"/>
        <pc:sldMkLst>
          <pc:docMk/>
          <pc:sldMk cId="0" sldId="338"/>
        </pc:sldMkLst>
      </pc:sldChg>
      <pc:sldChg chg="add">
        <pc:chgData name="Sian Bowen" userId="c345053a-4abb-4e43-8ff7-c21186a2fa29" providerId="ADAL" clId="{2397F436-DF91-4D36-B7EA-DF9B084010E5}" dt="2024-02-11T19:38:44.928" v="16"/>
        <pc:sldMkLst>
          <pc:docMk/>
          <pc:sldMk cId="0" sldId="339"/>
        </pc:sldMkLst>
      </pc:sldChg>
      <pc:sldChg chg="modSp add mod">
        <pc:chgData name="Sian Bowen" userId="c345053a-4abb-4e43-8ff7-c21186a2fa29" providerId="ADAL" clId="{2397F436-DF91-4D36-B7EA-DF9B084010E5}" dt="2024-02-11T19:38:45.113" v="18" actId="27636"/>
        <pc:sldMkLst>
          <pc:docMk/>
          <pc:sldMk cId="0" sldId="340"/>
        </pc:sldMkLst>
        <pc:spChg chg="mod">
          <ac:chgData name="Sian Bowen" userId="c345053a-4abb-4e43-8ff7-c21186a2fa29" providerId="ADAL" clId="{2397F436-DF91-4D36-B7EA-DF9B084010E5}" dt="2024-02-11T19:38:45.113" v="18" actId="27636"/>
          <ac:spMkLst>
            <pc:docMk/>
            <pc:sldMk cId="0" sldId="340"/>
            <ac:spMk id="12290" creationId="{D4FE2D25-9A9A-9C83-D71E-D12D1E4DCF8D}"/>
          </ac:spMkLst>
        </pc:spChg>
      </pc:sldChg>
      <pc:sldChg chg="modSp add mod">
        <pc:chgData name="Sian Bowen" userId="c345053a-4abb-4e43-8ff7-c21186a2fa29" providerId="ADAL" clId="{2397F436-DF91-4D36-B7EA-DF9B084010E5}" dt="2024-02-11T19:38:45.151" v="19" actId="27636"/>
        <pc:sldMkLst>
          <pc:docMk/>
          <pc:sldMk cId="0" sldId="341"/>
        </pc:sldMkLst>
        <pc:spChg chg="mod">
          <ac:chgData name="Sian Bowen" userId="c345053a-4abb-4e43-8ff7-c21186a2fa29" providerId="ADAL" clId="{2397F436-DF91-4D36-B7EA-DF9B084010E5}" dt="2024-02-11T19:38:45.151" v="19" actId="27636"/>
          <ac:spMkLst>
            <pc:docMk/>
            <pc:sldMk cId="0" sldId="341"/>
            <ac:spMk id="19459" creationId="{CA54C802-DC8E-AACC-995D-221B769B75C6}"/>
          </ac:spMkLst>
        </pc:spChg>
      </pc:sldChg>
      <pc:sldChg chg="add">
        <pc:chgData name="Sian Bowen" userId="c345053a-4abb-4e43-8ff7-c21186a2fa29" providerId="ADAL" clId="{2397F436-DF91-4D36-B7EA-DF9B084010E5}" dt="2024-02-11T19:38:44.928" v="16"/>
        <pc:sldMkLst>
          <pc:docMk/>
          <pc:sldMk cId="0" sldId="342"/>
        </pc:sldMkLst>
      </pc:sldChg>
      <pc:sldChg chg="modSp add del mod">
        <pc:chgData name="Sian Bowen" userId="c345053a-4abb-4e43-8ff7-c21186a2fa29" providerId="ADAL" clId="{2397F436-DF91-4D36-B7EA-DF9B084010E5}" dt="2024-02-12T15:37:55.140" v="184" actId="47"/>
        <pc:sldMkLst>
          <pc:docMk/>
          <pc:sldMk cId="0" sldId="343"/>
        </pc:sldMkLst>
        <pc:spChg chg="mod">
          <ac:chgData name="Sian Bowen" userId="c345053a-4abb-4e43-8ff7-c21186a2fa29" providerId="ADAL" clId="{2397F436-DF91-4D36-B7EA-DF9B084010E5}" dt="2024-02-11T19:38:45.151" v="20" actId="27636"/>
          <ac:spMkLst>
            <pc:docMk/>
            <pc:sldMk cId="0" sldId="343"/>
            <ac:spMk id="2" creationId="{FAAD4C5E-E5B0-AEBC-B233-22C24660C42A}"/>
          </ac:spMkLst>
        </pc:spChg>
      </pc:sldChg>
      <pc:sldChg chg="add del">
        <pc:chgData name="Sian Bowen" userId="c345053a-4abb-4e43-8ff7-c21186a2fa29" providerId="ADAL" clId="{2397F436-DF91-4D36-B7EA-DF9B084010E5}" dt="2024-02-12T15:38:37.648" v="186" actId="2696"/>
        <pc:sldMkLst>
          <pc:docMk/>
          <pc:sldMk cId="46216682" sldId="344"/>
        </pc:sldMkLst>
      </pc:sldChg>
      <pc:sldChg chg="add">
        <pc:chgData name="Sian Bowen" userId="c345053a-4abb-4e43-8ff7-c21186a2fa29" providerId="ADAL" clId="{2397F436-DF91-4D36-B7EA-DF9B084010E5}" dt="2024-02-12T15:38:59.547" v="187"/>
        <pc:sldMkLst>
          <pc:docMk/>
          <pc:sldMk cId="46216682" sldId="344"/>
        </pc:sldMkLst>
      </pc:sldChg>
      <pc:sldChg chg="modSp add mod">
        <pc:chgData name="Sian Bowen" userId="c345053a-4abb-4e43-8ff7-c21186a2fa29" providerId="ADAL" clId="{2397F436-DF91-4D36-B7EA-DF9B084010E5}" dt="2024-02-12T15:44:00.299" v="191" actId="20577"/>
        <pc:sldMkLst>
          <pc:docMk/>
          <pc:sldMk cId="0" sldId="345"/>
        </pc:sldMkLst>
        <pc:spChg chg="mod">
          <ac:chgData name="Sian Bowen" userId="c345053a-4abb-4e43-8ff7-c21186a2fa29" providerId="ADAL" clId="{2397F436-DF91-4D36-B7EA-DF9B084010E5}" dt="2024-02-12T15:44:00.299" v="191" actId="20577"/>
          <ac:spMkLst>
            <pc:docMk/>
            <pc:sldMk cId="0" sldId="345"/>
            <ac:spMk id="31747" creationId="{10A361C7-574F-AD26-EB2A-F4289DAE800C}"/>
          </ac:spMkLst>
        </pc:spChg>
        <pc:picChg chg="mod">
          <ac:chgData name="Sian Bowen" userId="c345053a-4abb-4e43-8ff7-c21186a2fa29" providerId="ADAL" clId="{2397F436-DF91-4D36-B7EA-DF9B084010E5}" dt="2024-02-12T15:39:53.295" v="189" actId="1076"/>
          <ac:picMkLst>
            <pc:docMk/>
            <pc:sldMk cId="0" sldId="345"/>
            <ac:picMk id="31748" creationId="{3183AFA2-E313-0E1C-9CE8-800EC0CCCC2E}"/>
          </ac:picMkLst>
        </pc:picChg>
        <pc:picChg chg="mod">
          <ac:chgData name="Sian Bowen" userId="c345053a-4abb-4e43-8ff7-c21186a2fa29" providerId="ADAL" clId="{2397F436-DF91-4D36-B7EA-DF9B084010E5}" dt="2024-02-12T15:39:55.842" v="190" actId="1076"/>
          <ac:picMkLst>
            <pc:docMk/>
            <pc:sldMk cId="0" sldId="345"/>
            <ac:picMk id="31749" creationId="{677D2D93-9F8E-021C-729D-C5A57F6341B1}"/>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5T13:48:48.220"/>
    </inkml:context>
    <inkml:brush xml:id="br0">
      <inkml:brushProperty name="width" value="0.05" units="cm"/>
      <inkml:brushProperty name="height" value="0.05" units="cm"/>
      <inkml:brushProperty name="color" value="#E71224"/>
    </inkml:brush>
  </inkml:definitions>
  <inkml:trace contextRef="#ctx0" brushRef="#br0">994 1 24575,'-29'-1'0,"-55"3"0,75 0 0,-1-1 0,0 1 0,1 0 0,-1 1 0,1 0 0,-13 7 0,15-6 0,-92 41 0,86-40 0,0-1 0,0-1 0,-1 0 0,1 0 0,-27 0 0,25-2 0,1 1 0,0 1 0,1 0 0,-1 1 0,0 1 0,1 0 0,-14 7 0,12-5 0,-1 0 0,0-2 0,1 0 0,-31 6 0,29-10 0,7 0 0,0 0 0,0 1 0,-14 4 0,20-5 0,0 1 0,0 0 0,1 0 0,-1 0 0,0 1 0,1-1 0,-1 1 0,1 0 0,0-1 0,0 2 0,-4 4 0,-35 46 0,1 2 0,-33 63 0,49-78 0,20-35 0,0 1 0,1 0 0,-1 1 0,1-1 0,1 1 0,0 0 0,0 0 0,0 0 0,1 0 0,0 0 0,1 0 0,-1 12 0,1 4 0,-6 35 0,3-33 0,-1 30 0,5-44 0,1 0 0,0 0 0,0 0 0,1-1 0,1 1 0,0-1 0,1 1 0,0-1 0,0 0 0,1-1 0,0 1 0,1-1 0,1 0 0,-1 0 0,2-1 0,8 10 0,18 19 0,43 36 0,-60-60 0,0-1 0,2 0 0,-1-2 0,1 0 0,24 10 0,-13-8 0,-16-6 0,1-1 0,0 0 0,0-1 0,1 0 0,0-2 0,16 3 0,233-4 0,-128-5 0,-90 4 0,-10 0 0,0-1 0,0-2 0,0-1 0,61-14 0,-76 9 0,-2 0 0,1-2 0,29-18 0,19-9 0,-56 29 0,0-1 0,0 0 0,-1 0 0,0-1 0,0-1 0,12-15 0,18-16 0,-34 35 0,0-1 0,0 0 0,0-1 0,-1 1 0,-1-2 0,0 1 0,0-1 0,0 0 0,-1 0 0,-1 0 0,0-1 0,0 0 0,-1 1 0,0-1 0,1-18 0,-1 6 0,-1 0 0,-1 1 0,-1-1 0,-1 0 0,-2 0 0,0 0 0,-1 1 0,-1 0 0,-1 0 0,-1 0 0,-1 0 0,-19-36 0,-5 2 0,-68-91 0,76 117 0,-1 1 0,-1 1 0,-2 1 0,-40-29 0,63 53 0,-1-1 0,0 1 0,0 0 0,-11-3 0,-21-11 0,3-1-1365,25 12-5461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5T13:48:50.773"/>
    </inkml:context>
    <inkml:brush xml:id="br0">
      <inkml:brushProperty name="width" value="0.05" units="cm"/>
      <inkml:brushProperty name="height" value="0.05" units="cm"/>
      <inkml:brushProperty name="color" value="#E71224"/>
    </inkml:brush>
  </inkml:definitions>
  <inkml:trace contextRef="#ctx0" brushRef="#br0">907 0 24575,'-6'0'0,"1"1"0,-1 0 0,0 0 0,1 0 0,0 1 0,-1-1 0,1 1 0,-7 4 0,-41 26 0,21-12 0,8-8 0,-47 17 0,-2 0 0,-94 40 0,43-19 0,109-43 0,-6 2 0,-45 14 0,62-22 0,-1 1 0,1-1 0,0 1 0,0 1 0,0-1 0,0 0 0,0 1 0,0 0 0,1 0 0,-1 0 0,1 0 0,-5 6 0,-3 5 0,1 1 0,-8 15 0,4-5 0,-59 93 0,69-109 0,0 1 0,1-1 0,0 1 0,0 0 0,1 0 0,0 0 0,1 0 0,0 0 0,1 0 0,0 1 0,0-1 0,1 0 0,0 0 0,1 0 0,1 0 0,-1 0 0,1-1 0,1 1 0,0-1 0,0 0 0,1 0 0,9 14 0,-12-21 0,70 84 0,-63-76 0,2-1 0,-1 0 0,1-1 0,1 0 0,-1 0 0,17 6 0,-23-11 0,167 70 0,-148-66 0,0 0 0,0-1 0,1-2 0,0 0 0,38 0 0,-35-4 0,199-6 0,-203 3 0,0-2 0,0 0 0,36-13 0,68-33 0,-37 13 0,16-11 0,-55 24 0,-46 21 0,0 1 0,0-1 0,-1 0 0,0 0 0,1 0 0,-2-1 0,1 0 0,0 0 0,-1 0 0,0-1 0,0 1 0,-1-1 0,1 0 0,-1 0 0,-1 0 0,1-1 0,-1 1 0,0-1 0,0 1 0,-1-1 0,0 0 0,0 1 0,-1-1 0,1 0 0,-2-12 0,-3 7 0,1 0 0,-1 1 0,-1-1 0,0 1 0,-1 0 0,0 0 0,-1 0 0,-9-12 0,-11-9 0,-35-32 0,17 19 0,-203-200 0,226 226 0,-1 1 0,0 1 0,-45-25 0,64 39-111,-1 0 0,1 0 0,0-1 0,-8-7 0,9 8-699,-5-5-6016</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5T13:48:58.348"/>
    </inkml:context>
    <inkml:brush xml:id="br0">
      <inkml:brushProperty name="width" value="0.05" units="cm"/>
      <inkml:brushProperty name="height" value="0.05" units="cm"/>
      <inkml:brushProperty name="color" value="#E71224"/>
    </inkml:brush>
  </inkml:definitions>
  <inkml:trace contextRef="#ctx0" brushRef="#br0">1347 97 24575,'-10'-1'0,"-1"-1"0,1 1 0,0-2 0,1 1 0,-14-6 0,-14-4 0,-4 3 0,0 2 0,-58-2 0,-85 7 0,123 2 0,39-1 0,0-1 0,0-1 0,-29-9 0,24 6 0,-36-5 0,56 11 0,-82-6 0,77 6 0,1 1 0,0 0 0,-1 0 0,1 1 0,-18 6 0,21-5 0,0 1 0,0 1 0,1-1 0,-11 10 0,-16 8 0,-4 0 0,-37 29 0,50-37 0,21-12 0,-1 1 0,1-1 0,0 1 0,0 0 0,0 0 0,0 0 0,1 1 0,-1-1 0,-3 6 0,-57 97 0,40-64 0,-2-2 0,21-34 0,0 0 0,1 1 0,0-1 0,0 1 0,0 0 0,1 0 0,0 0 0,1 1 0,-1-1 0,1 1 0,1-1 0,0 1 0,-1 12 0,6 232 0,-3-235 0,1 0 0,0 0 0,2 0 0,0 0 0,0-1 0,2 1 0,0-1 0,1 0 0,1-1 0,0 0 0,1 0 0,15 18 0,3 1 0,1-1 0,40 37 0,71 49 0,-120-102 0,19 22 0,8 7 0,-41-42 0,1 0 0,-1-1 0,1 1 0,0-1 0,0 0 0,0 0 0,11 2 0,50 10 0,-46-11 0,42 5 0,1-3 0,0-3 0,74-5 0,-29-1 0,-62 3 0,93-15 0,-112 10 0,0-2 0,-1-1 0,1-1 0,39-19 0,79-38 0,-75 35 0,-58 24 0,-1 0 0,0-1 0,0 0 0,-1-1 0,11-10 0,-7 5 0,27-18 0,-24 19 0,0-1 0,-1 0 0,0-2 0,-1 0 0,-1-1 0,-1 0 0,13-21 0,-22 29 0,0 0 0,-1 0 0,-1 0 0,1 0 0,3-20 0,2-5 0,-4 19 0,-1 0 0,-1 0 0,0 0 0,1-25 0,-4 32 0,0 1 0,0 0 0,-1-1 0,0 1 0,0 0 0,-1 0 0,0 0 0,0 0 0,-1 0 0,1 0 0,-8-11 0,-25-34 0,-2 1 0,-2 2 0,-69-66 0,55 69 0,29 26 0,-29-31 0,45 44 0,-1 0 0,0 0 0,0 1 0,0 1 0,0-1 0,-1 2 0,0-1 0,-20-5 0,18 5 0,-13-2 0,22 6 0,-1 1 0,1-1 0,0 0 0,0 1 0,0-2 0,0 1 0,0 0 0,0 0 0,0-1 0,1 0 0,-1 0 0,0 1 0,1-2 0,-1 1 0,1 0 0,0 0 0,0-1 0,0 1 0,0-1 0,0 0 0,-1-3 0,-3-6-1365,1 2-5461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5T13:49:02.792"/>
    </inkml:context>
    <inkml:brush xml:id="br0">
      <inkml:brushProperty name="width" value="0.05" units="cm"/>
      <inkml:brushProperty name="height" value="0.05" units="cm"/>
      <inkml:brushProperty name="color" value="#E71224"/>
    </inkml:brush>
  </inkml:definitions>
  <inkml:trace contextRef="#ctx0" brushRef="#br0">1569 75 24575,'-24'-1'0,"1"-2"0,-1-1 0,1-1 0,-36-12 0,-27-5 0,47 14 0,0 1 0,-69-1 0,-187 9 0,285 0 0,0 0 0,0 1 0,1 0 0,-1 0 0,0 1 0,-11 5 0,11-4 0,-1 0 0,1-1 0,-1 0 0,-21 2 0,-127-4 0,147 1 0,0 1 0,0 1 0,0 0 0,0 1 0,1 0 0,0 0 0,0 1 0,-16 12 0,-17 8 0,24-18 0,0 0 0,0-1 0,-1-1 0,-39 6 0,14-3 0,41-7 0,0-1 0,1 1 0,-1-1 0,0 1 0,0 1 0,1-1 0,-1 1 0,1-1 0,0 1 0,0 1 0,0-1 0,0 0 0,1 1 0,-1 0 0,1 0 0,-5 7 0,0 3 0,1 1 0,0 0 0,-9 29 0,11-27 0,-2 1 0,-10 20 0,3-16 0,11-18 0,0-1 0,1 1 0,-1 1 0,1-1 0,0 0 0,0 0 0,1 1 0,-1-1 0,-1 10 0,0 26 0,1 0 0,2 0 0,2 0 0,8 47 0,33 112 0,-40-188 0,0 4 0,1-1 0,0 0 0,1 0 0,1-1 0,0 1 0,0-1 0,2-1 0,-1 1 0,2-1 0,-1 0 0,2-1 0,13 14 0,1-5 0,1-1 0,0-1 0,1-1 0,1-1 0,1-2 0,54 21 0,-24-15 0,0-3 0,95 14 0,-84-24 0,0-3 0,100-7 0,-127 2 0,55-6 0,0-4 0,-1-4 0,130-38 0,-200 45 0,0-1 0,0-1 0,-1-1 0,34-21 0,-44 22 0,-1 0 0,0 0 0,-1-1 0,0-1 0,-1 0 0,0-1 0,-1 0 0,11-17 0,0-4 0,-9 15 0,-1 0 0,20-42 0,-22 33 0,0 0 0,-2-1 0,5-31 0,-10 42 0,-1 1 0,-1-1 0,-1 0 0,0 1 0,-1-1 0,-6-27 0,-3 8 0,-28-65 0,16 46 0,0 4 0,-2 1 0,-2 1 0,-51-75 0,65 106 169,10 14-287,-1 1 0,1 0 0,-1 0 0,1 0 0,-1 0 0,0 1 0,-1-1 0,1 1 0,-1-1 0,1 1 0,-1 0 0,-6-3 0,-3 1-6708</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5T13:49:06.217"/>
    </inkml:context>
    <inkml:brush xml:id="br0">
      <inkml:brushProperty name="width" value="0.05" units="cm"/>
      <inkml:brushProperty name="height" value="0.05" units="cm"/>
      <inkml:brushProperty name="color" value="#E71224"/>
    </inkml:brush>
  </inkml:definitions>
  <inkml:trace contextRef="#ctx0" brushRef="#br0">1165 116 24575,'-15'-1'0,"0"-1"0,1-1 0,-1 0 0,-27-11 0,23 8 0,-105-46 0,100 42 0,12 5 0,-1 0 0,0 1 0,0 1 0,0 0 0,0 1 0,0 1 0,-18-1 0,-95 9 0,117-6 0,-39 5 0,1 2 0,0 2 0,0 2 0,1 2 0,-49 22 0,-5 14 0,77-36 0,0 1 0,1 1 0,1 1 0,1 1 0,0 1 0,2 0 0,-23 31 0,38-45 0,0 0 0,0 0 0,1-1 0,0 1 0,0 1 0,0-1 0,1 0 0,0 0 0,0 1 0,-1 8 0,2 8 0,2 30 0,-1-16 0,-1 41 0,4 75 0,-2-133 0,1-1 0,1 1 0,0-1 0,1 0 0,1 0 0,9 18 0,-1-7 0,1-1 0,1-1 0,23 29 0,-28-43 0,0 0 0,1-1 0,1 0 0,0-1 0,1 0 0,0-1 0,20 11 0,293 130 0,-283-133 0,-26-9 0,1-2 0,0 0 0,1-1 0,22 4 0,84 3 0,219-7 0,-208-7 0,-117 0 0,1 0 0,-1-1 0,0-1 0,29-9 0,-13 1 0,52-25 0,-31 13 0,2 3 0,69-14 0,-85 23 0,35-8 0,-19 5 0,-1-1 0,82-35 0,-128 44 0,0 0 0,0-1 0,-1-1 0,0 0 0,-1 0 0,0-1 0,13-13 0,-17 15 0,-1 1 0,0-1 0,0 0 0,-1 0 0,1-1 0,-2 1 0,1-1 0,-1 0 0,0 0 0,-1 0 0,0-1 0,2-12 0,-1-8 0,-2 1 0,0-1 0,-2 1 0,-7-45 0,5 61 0,0 0 0,0 1 0,-1-1 0,-1 1 0,0 0 0,0 0 0,-1 0 0,0 1 0,-1 0 0,0 0 0,-1 1 0,0 0 0,-13-12 0,-8-2 0,0 1 0,-1 2 0,-34-17 0,-102-44 0,94 48 0,-191-81 0,227 100 0,-1 2 0,-1 2 0,1 1 0,-2 2 0,1 1 0,-57 0 0,31 6 0,-18-1 0,80 1-105,0 0 0,1-1 0,-1 1 0,0-1 0,0 1 0,0-1 0,0 1 0,0-1 0,0 0 0,1 0 0,-1 0 0,-2-2 0,-3-5-6721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5T13:50:10.713"/>
    </inkml:context>
    <inkml:brush xml:id="br0">
      <inkml:brushProperty name="width" value="0.05" units="cm"/>
      <inkml:brushProperty name="height" value="0.05" units="cm"/>
      <inkml:brushProperty name="color" value="#E71224"/>
    </inkml:brush>
  </inkml:definitions>
  <inkml:trace contextRef="#ctx0" brushRef="#br0">2672 150 24575,'-14'-1'0,"0"-1"0,0 0 0,0-1 0,0-1 0,-17-6 0,-14-5 0,4 4 0,-3-1 0,-1 1 0,0 2 0,-71-4 0,-362 12 0,208 4 0,82-5 0,-201 4 0,365-1 0,1 1 0,0 0 0,0 2 0,1 1 0,-1 1 0,1 0 0,0 2 0,1 1 0,-23 12 0,-27 18 0,17-10 0,-84 61 0,89-61 0,40-24 0,-1 1 0,1-1 0,0 2 0,0-1 0,-10 11 0,-4 8 0,2 1 0,1 1 0,-18 31 0,-41 91 0,38-68 0,21-45 0,14-28 0,1 0 0,0 1 0,0 0 0,1 0 0,1 1 0,-1-1 0,1 1 0,1 0 0,-2 13 0,1 30 0,3 0 0,3 0 0,1 0 0,3 0 0,23 85 0,-11-64 0,-2-4 0,4-1 0,29 70 0,-38-117 0,0 0 0,1-1 0,1 0 0,1-1 0,1-1 0,1 0 0,31 26 0,147 100 0,-164-124 0,-2-3 0,1-1 0,0-2 0,2 0 0,0-3 0,65 18 0,175 20 0,-156-33 0,-28-3 0,-27-6 0,0 3 0,112 35 0,-121-27 0,2-3 0,0-2 0,0-2 0,81 6 0,61 8 0,-13-1 0,-138-21 0,-1-2 0,51-5 0,-70 0 0,1-1 0,-1-2 0,0-1 0,0 0 0,-1-2 0,0-1 0,29-16 0,151-105 0,-145 91 0,-14 9 0,144-108 0,-169 122 0,-1-2 0,0 0 0,-2-1 0,0-1 0,-1 0 0,23-43 0,-19 20 0,-1-1 0,-2-1 0,-2 0 0,18-95 0,-25 81 0,-2 0 0,-2 0 0,-8-98 0,2 145 0,0-1 0,-1 1 0,0 0 0,-1 0 0,0 0 0,-1 0 0,-1 1 0,0 0 0,-1 0 0,0 1 0,0-1 0,-2 1 0,1 1 0,-14-13 0,0 2 0,2-1 0,0 0 0,2-2 0,0 0 0,-24-44 0,-55-141 0,74 153 0,11 24 0,-1 1 0,-2 0 0,-24-38 0,-61-62 0,92 123 0,0 0 0,-1 1 0,0 0 0,0 1 0,0 0 0,-1 0 0,0 1 0,-21-7 0,18 6 0,0 0 0,0 0 0,0-1 0,-21-16 0,28 18 22,0-1-148,0 1 0,0 0 0,-1 0 0,1 0-1,-1 1 1,0 0 0,0 0 0,-1 1 0,1 0 0,-9-2 0,1 3-6700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5T13:50:31.733"/>
    </inkml:context>
    <inkml:brush xml:id="br0">
      <inkml:brushProperty name="width" value="0.05" units="cm"/>
      <inkml:brushProperty name="height" value="0.05" units="cm"/>
      <inkml:brushProperty name="color" value="#E71224"/>
    </inkml:brush>
  </inkml:definitions>
  <inkml:trace contextRef="#ctx0" brushRef="#br0">1569 0 24575,'-811'0'0,"797"1"0,0 0 0,0 1 0,1 0 0,-1 1 0,0 1 0,1 0 0,-16 7 0,-86 50 0,55-27 0,-93 46 0,141-73 0,0 1 0,1 0 0,1 0 0,-1 1 0,-17 20 0,-5 4 0,9-10 0,17-15 0,-1 0 0,-1 0 0,1-1 0,-1-1 0,-1 1 0,-10 5 0,14-9 0,1 0 0,0 1 0,1-1 0,-1 1 0,0 0 0,1 0 0,0 1 0,0-1 0,1 1 0,-1 0 0,1 0 0,0 0 0,0 0 0,0 1 0,1-1 0,0 1 0,-2 7 0,-1 7 0,0 1 0,1 0 0,-1 32 0,2-24 0,2-1 0,1 1 0,7 53 0,-7-78 0,1-1 0,0 1 0,1-1 0,-1 1 0,1-1 0,-1 0 0,1 1 0,0-1 0,0 0 0,0 0 0,1 0 0,-1-1 0,1 1 0,0 0 0,-1-1 0,1 0 0,0 0 0,1 1 0,-1-2 0,0 1 0,0 0 0,1-1 0,-1 0 0,1 1 0,5 0 0,8 1 0,-1-1 0,1-1 0,0 0 0,24-2 0,-18 0 0,4-1 0,32-6 0,-33 4 0,40-2 0,-36 6 0,-8 1 0,1-1 0,-1-2 0,43-7 0,-37 4 0,1 1 0,0 2 0,0 1 0,39 4 0,-1-2 0,-23-3 0,-1-2 0,77-18 0,-72 12 0,82-8 0,-108 16 0,1-1 0,32-10 0,-33 8 0,-1 0 0,36-3 0,-45 8 0,3-1 0,1 0 0,28-6 0,-39 6 0,1-1 0,-1 0 0,1-1 0,-1 1 0,0-1 0,0 0 0,0 0 0,0 0 0,0-1 0,-1 0 0,5-5 0,-4 3 0,1 2 0,-2-1 0,1 0 0,-1 0 0,1-1 0,-1 1 0,-1-1 0,1 0 0,-1 0 0,0 0 0,0 0 0,2-10 0,18-49 0,-17 50 0,0-1 0,-1 1 0,5-24 0,-5-13 46,-4-105-1,-3 75-1501,2 67-5370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5T13:50:36.082"/>
    </inkml:context>
    <inkml:brush xml:id="br0">
      <inkml:brushProperty name="width" value="0.05" units="cm"/>
      <inkml:brushProperty name="height" value="0.05" units="cm"/>
      <inkml:brushProperty name="color" value="#E71224"/>
    </inkml:brush>
  </inkml:definitions>
  <inkml:trace contextRef="#ctx0" brushRef="#br0">1383 152 24575,'-6'0'0,"0"-1"0,-1 0 0,1 0 0,0-1 0,-7-2 0,-5-2 0,-104-29 0,-70-17 0,15 31 0,148 18 0,13 1 0,-13 0 0,-35-8 0,29 5 0,1 1 0,-1 2 0,1 2 0,-39 4 0,63-3 0,-9-1 0,1 2 0,-1 1 0,0 0 0,1 1 0,0 1 0,0 1 0,0 1 0,1 0 0,0 1 0,0 1 0,1 0 0,0 2 0,1 0 0,0 0 0,0 1 0,2 1 0,-1 0 0,2 1 0,0 1 0,0 0 0,1 0 0,1 1 0,1 1 0,-11 26 0,3-2 0,1 2 0,3 0 0,1 1 0,3 0 0,-6 59 0,14-94 0,1-1 0,1 0 0,-1 1 0,1-1 0,1 0 0,0 1 0,0-1 0,0 0 0,1 0 0,0-1 0,6 11 0,-2-8 0,0 1 0,1-1 0,0-1 0,0 1 0,1-2 0,19 16 0,343 227 0,-209-147 0,-160-102 0,16 9 0,-1 0 0,33 14 0,-44-22 0,0-1 0,1 0 0,-1 0 0,1-1 0,0 0 0,-1 0 0,1-1 0,0 1 0,0-2 0,0 1 0,-1-1 0,9-1 0,35-12 0,84-37 0,-30 10 0,-95 38 0,-1-1 0,-1 0 0,1 0 0,0-1 0,-1 0 0,0 0 0,0-1 0,10-10 0,-8 7 0,3-1 0,1 1 0,-1 0 0,24-12 0,-19 12 0,28-20 0,-36 22 0,0-1 0,0 1 0,-1-2 0,13-16 0,-18 20 0,1-1 0,-2 1 0,1 0 0,-1-1 0,1 1 0,-2-1 0,1 0 0,0 0 0,-1 0 0,0 0 0,0-8 0,-2-65 0,-12-88 0,7 100 0,3 32 0,-15-67 0,8 43 0,8 44 0,0 0 0,-7-25 0,2 26-1365,-1 5-5461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EC4149-2D41-49FB-8CFA-B53A5DA0AC14}" type="datetimeFigureOut">
              <a:rPr lang="en-GB" smtClean="0"/>
              <a:t>15/02/2024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7CC362-7D6E-4A80-BB1F-D79531375733}" type="slidenum">
              <a:rPr lang="en-GB" smtClean="0"/>
              <a:t>‹#›</a:t>
            </a:fld>
            <a:endParaRPr lang="en-GB"/>
          </a:p>
        </p:txBody>
      </p:sp>
    </p:spTree>
    <p:extLst>
      <p:ext uri="{BB962C8B-B14F-4D97-AF65-F5344CB8AC3E}">
        <p14:creationId xmlns:p14="http://schemas.microsoft.com/office/powerpoint/2010/main" val="583857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FEEF78D0-A4FD-428D-E58E-B1443B079AB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885BCAB7-042D-10CE-3F3F-A6A3827139A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
        <p:nvSpPr>
          <p:cNvPr id="62468" name="Slide Number Placeholder 3">
            <a:extLst>
              <a:ext uri="{FF2B5EF4-FFF2-40B4-BE49-F238E27FC236}">
                <a16:creationId xmlns:a16="http://schemas.microsoft.com/office/drawing/2014/main" id="{A88C6D6C-451E-2D56-58AB-E465A0DB62C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3A6A593B-0E59-437D-98FA-6568A8ED4CA8}" type="slidenum">
              <a:rPr lang="en-GB" altLang="en-US">
                <a:latin typeface="Calibri" panose="020F0502020204030204" pitchFamily="34" charset="0"/>
              </a:rPr>
              <a:pPr eaLnBrk="1" hangingPunct="1"/>
              <a:t>22</a:t>
            </a:fld>
            <a:endParaRPr lang="en-GB" altLang="en-US">
              <a:latin typeface="Calibri" panose="020F0502020204030204" pitchFamily="34" charset="0"/>
            </a:endParaRPr>
          </a:p>
        </p:txBody>
      </p:sp>
    </p:spTree>
    <p:extLst>
      <p:ext uri="{BB962C8B-B14F-4D97-AF65-F5344CB8AC3E}">
        <p14:creationId xmlns:p14="http://schemas.microsoft.com/office/powerpoint/2010/main" val="3613096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E1D48742-49F5-85D4-3A02-BE9A2E96AB6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1F882118-C57A-D2B5-D95B-17C9447890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
        <p:nvSpPr>
          <p:cNvPr id="63492" name="Slide Number Placeholder 3">
            <a:extLst>
              <a:ext uri="{FF2B5EF4-FFF2-40B4-BE49-F238E27FC236}">
                <a16:creationId xmlns:a16="http://schemas.microsoft.com/office/drawing/2014/main" id="{067E7D7D-397C-F977-2350-6DC9AB99366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3B3B50A-5072-49C9-9DC2-F84F3E3B4B12}" type="slidenum">
              <a:rPr lang="en-GB" altLang="en-US">
                <a:latin typeface="Calibri" panose="020F0502020204030204" pitchFamily="34" charset="0"/>
              </a:rPr>
              <a:pPr eaLnBrk="1" hangingPunct="1"/>
              <a:t>23</a:t>
            </a:fld>
            <a:endParaRPr lang="en-GB" altLang="en-US">
              <a:latin typeface="Calibri" panose="020F0502020204030204" pitchFamily="34" charset="0"/>
            </a:endParaRPr>
          </a:p>
        </p:txBody>
      </p:sp>
    </p:spTree>
    <p:extLst>
      <p:ext uri="{BB962C8B-B14F-4D97-AF65-F5344CB8AC3E}">
        <p14:creationId xmlns:p14="http://schemas.microsoft.com/office/powerpoint/2010/main" val="17958688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7162F3C7-1209-1F8A-32A9-3F0A89D1DC5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1F96F177-557F-6C6F-6AF6-16760B1D2A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
        <p:nvSpPr>
          <p:cNvPr id="64516" name="Slide Number Placeholder 3">
            <a:extLst>
              <a:ext uri="{FF2B5EF4-FFF2-40B4-BE49-F238E27FC236}">
                <a16:creationId xmlns:a16="http://schemas.microsoft.com/office/drawing/2014/main" id="{E72B1C01-2FE7-86F3-D41B-29129E1FC57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66508654-1A0A-4D05-AE7F-35C7B14BD08E}" type="slidenum">
              <a:rPr lang="en-GB" altLang="en-US">
                <a:latin typeface="Calibri" panose="020F0502020204030204" pitchFamily="34" charset="0"/>
              </a:rPr>
              <a:pPr eaLnBrk="1" hangingPunct="1"/>
              <a:t>24</a:t>
            </a:fld>
            <a:endParaRPr lang="en-GB" altLang="en-US">
              <a:latin typeface="Calibri" panose="020F0502020204030204" pitchFamily="34" charset="0"/>
            </a:endParaRPr>
          </a:p>
        </p:txBody>
      </p:sp>
    </p:spTree>
    <p:extLst>
      <p:ext uri="{BB962C8B-B14F-4D97-AF65-F5344CB8AC3E}">
        <p14:creationId xmlns:p14="http://schemas.microsoft.com/office/powerpoint/2010/main" val="25302793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78FCFB65-6B7B-01E1-AB83-666530588C0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6EF776C3-EFED-CE0B-98AE-7DDF9E58D75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
        <p:nvSpPr>
          <p:cNvPr id="65540" name="Slide Number Placeholder 3">
            <a:extLst>
              <a:ext uri="{FF2B5EF4-FFF2-40B4-BE49-F238E27FC236}">
                <a16:creationId xmlns:a16="http://schemas.microsoft.com/office/drawing/2014/main" id="{2583505B-FC09-C44A-49DC-58D13F9E786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FFFBF0AB-1122-4EB3-A99C-0274AC53E32A}" type="slidenum">
              <a:rPr lang="en-GB" altLang="en-US">
                <a:latin typeface="Calibri" panose="020F0502020204030204" pitchFamily="34" charset="0"/>
              </a:rPr>
              <a:pPr eaLnBrk="1" hangingPunct="1"/>
              <a:t>25</a:t>
            </a:fld>
            <a:endParaRPr lang="en-GB" altLang="en-US">
              <a:latin typeface="Calibri" panose="020F0502020204030204" pitchFamily="34" charset="0"/>
            </a:endParaRPr>
          </a:p>
        </p:txBody>
      </p:sp>
    </p:spTree>
    <p:extLst>
      <p:ext uri="{BB962C8B-B14F-4D97-AF65-F5344CB8AC3E}">
        <p14:creationId xmlns:p14="http://schemas.microsoft.com/office/powerpoint/2010/main" val="324991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7C4C0BCF-E45B-5FA7-4D1A-09D505910E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F300B5EA-B10D-25CE-5446-4ADB73774C0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
        <p:nvSpPr>
          <p:cNvPr id="66564" name="Slide Number Placeholder 3">
            <a:extLst>
              <a:ext uri="{FF2B5EF4-FFF2-40B4-BE49-F238E27FC236}">
                <a16:creationId xmlns:a16="http://schemas.microsoft.com/office/drawing/2014/main" id="{75BCD619-D14A-6F04-8CFD-3A478BFE3E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0B50A783-3AA9-4AC4-A3D8-8A1B8CA538B0}" type="slidenum">
              <a:rPr lang="en-GB" altLang="en-US">
                <a:latin typeface="Calibri" panose="020F0502020204030204" pitchFamily="34" charset="0"/>
              </a:rPr>
              <a:pPr eaLnBrk="1" hangingPunct="1"/>
              <a:t>26</a:t>
            </a:fld>
            <a:endParaRPr lang="en-GB" altLang="en-US">
              <a:latin typeface="Calibri" panose="020F0502020204030204" pitchFamily="34" charset="0"/>
            </a:endParaRPr>
          </a:p>
        </p:txBody>
      </p:sp>
    </p:spTree>
    <p:extLst>
      <p:ext uri="{BB962C8B-B14F-4D97-AF65-F5344CB8AC3E}">
        <p14:creationId xmlns:p14="http://schemas.microsoft.com/office/powerpoint/2010/main" val="1632811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4160F668-818F-433A-37D0-1A218F72F6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C1610370-FBDF-DD4F-49B0-420D6AB367C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
        <p:nvSpPr>
          <p:cNvPr id="68612" name="Slide Number Placeholder 3">
            <a:extLst>
              <a:ext uri="{FF2B5EF4-FFF2-40B4-BE49-F238E27FC236}">
                <a16:creationId xmlns:a16="http://schemas.microsoft.com/office/drawing/2014/main" id="{C1123D1A-364D-9F0E-B823-767415257CB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3F08E81-1B84-4E73-BE42-0AA27564A0FE}" type="slidenum">
              <a:rPr lang="en-GB" altLang="en-US">
                <a:latin typeface="Calibri" panose="020F0502020204030204" pitchFamily="34" charset="0"/>
              </a:rPr>
              <a:pPr eaLnBrk="1" hangingPunct="1"/>
              <a:t>27</a:t>
            </a:fld>
            <a:endParaRPr lang="en-GB" altLang="en-US">
              <a:latin typeface="Calibri" panose="020F0502020204030204" pitchFamily="34" charset="0"/>
            </a:endParaRPr>
          </a:p>
        </p:txBody>
      </p:sp>
    </p:spTree>
    <p:extLst>
      <p:ext uri="{BB962C8B-B14F-4D97-AF65-F5344CB8AC3E}">
        <p14:creationId xmlns:p14="http://schemas.microsoft.com/office/powerpoint/2010/main" val="19600065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B0BC9BE4-C68C-4C56-6B48-239FF858D11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29733C54-5CD9-5648-6362-9FF4E1F2E0D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
        <p:nvSpPr>
          <p:cNvPr id="54276" name="Slide Number Placeholder 3">
            <a:extLst>
              <a:ext uri="{FF2B5EF4-FFF2-40B4-BE49-F238E27FC236}">
                <a16:creationId xmlns:a16="http://schemas.microsoft.com/office/drawing/2014/main" id="{4E8C7F1F-7891-5DE2-C469-85A5D8F9868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0C28CA3C-AF1C-41CC-89AB-14426DFFEB01}" type="slidenum">
              <a:rPr lang="en-GB" altLang="en-US">
                <a:latin typeface="Calibri" panose="020F0502020204030204" pitchFamily="34" charset="0"/>
              </a:rPr>
              <a:pPr eaLnBrk="1" hangingPunct="1"/>
              <a:t>39</a:t>
            </a:fld>
            <a:endParaRPr lang="en-GB"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807CD330-E56F-9C83-B600-E903D00498A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742B42E6-BA69-5527-39AB-5AE048F912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
        <p:nvSpPr>
          <p:cNvPr id="55300" name="Slide Number Placeholder 3">
            <a:extLst>
              <a:ext uri="{FF2B5EF4-FFF2-40B4-BE49-F238E27FC236}">
                <a16:creationId xmlns:a16="http://schemas.microsoft.com/office/drawing/2014/main" id="{292B4315-FEF5-2418-0205-9F20491222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72123037-646F-4D7D-B500-8C74C208C959}" type="slidenum">
              <a:rPr lang="en-GB" altLang="en-US">
                <a:latin typeface="Calibri" panose="020F0502020204030204" pitchFamily="34" charset="0"/>
              </a:rPr>
              <a:pPr eaLnBrk="1" hangingPunct="1"/>
              <a:t>40</a:t>
            </a:fld>
            <a:endParaRPr lang="en-GB"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7393C7BB-0EBA-B12A-0BD7-F330506B662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A5A7E8F3-F3DE-3C9F-6244-B0E29123BE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
        <p:nvSpPr>
          <p:cNvPr id="56324" name="Slide Number Placeholder 3">
            <a:extLst>
              <a:ext uri="{FF2B5EF4-FFF2-40B4-BE49-F238E27FC236}">
                <a16:creationId xmlns:a16="http://schemas.microsoft.com/office/drawing/2014/main" id="{B79A330F-04F2-7321-C98D-42029C593B7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28669E78-CB2C-4DFE-B077-7CA4455496FE}" type="slidenum">
              <a:rPr lang="en-GB" altLang="en-US">
                <a:latin typeface="Calibri" panose="020F0502020204030204" pitchFamily="34" charset="0"/>
              </a:rPr>
              <a:pPr eaLnBrk="1" hangingPunct="1"/>
              <a:t>41</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206B824D-FF1B-C334-F40F-3BBB4B594E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7BF9376B-77F0-D5C1-BDE9-AE410B712E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
        <p:nvSpPr>
          <p:cNvPr id="57348" name="Slide Number Placeholder 3">
            <a:extLst>
              <a:ext uri="{FF2B5EF4-FFF2-40B4-BE49-F238E27FC236}">
                <a16:creationId xmlns:a16="http://schemas.microsoft.com/office/drawing/2014/main" id="{EDA8567D-A0D4-F200-2522-7D68243BDE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1411B6B9-4374-47E2-9B7A-D67AB7D05C18}" type="slidenum">
              <a:rPr lang="en-GB" altLang="en-US">
                <a:latin typeface="Calibri" panose="020F0502020204030204" pitchFamily="34" charset="0"/>
              </a:rPr>
              <a:pPr eaLnBrk="1" hangingPunct="1"/>
              <a:t>42</a:t>
            </a:fld>
            <a:endParaRPr lang="en-GB"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55A37F57-28CF-7EA0-7A13-C417D3F38DB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718CDD0F-47A8-E438-6B3F-6E9CFF49C0D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
        <p:nvSpPr>
          <p:cNvPr id="58372" name="Slide Number Placeholder 3">
            <a:extLst>
              <a:ext uri="{FF2B5EF4-FFF2-40B4-BE49-F238E27FC236}">
                <a16:creationId xmlns:a16="http://schemas.microsoft.com/office/drawing/2014/main" id="{026C8EB6-8FFD-70C0-B671-960DE4ADB9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DC742B41-7EE8-424D-AA74-DB15086FFF66}" type="slidenum">
              <a:rPr lang="en-GB" altLang="en-US">
                <a:latin typeface="Calibri" panose="020F0502020204030204" pitchFamily="34" charset="0"/>
              </a:rPr>
              <a:pPr eaLnBrk="1" hangingPunct="1"/>
              <a:t>43</a:t>
            </a:fld>
            <a:endParaRPr lang="en-GB" altLang="en-US">
              <a:latin typeface="Calibri" panose="020F050202020403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FF156BB7-C40F-4395-40B6-EBFDBAB183E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343BB1E4-1AE9-06FF-84D6-E0F034719D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
        <p:nvSpPr>
          <p:cNvPr id="59396" name="Slide Number Placeholder 3">
            <a:extLst>
              <a:ext uri="{FF2B5EF4-FFF2-40B4-BE49-F238E27FC236}">
                <a16:creationId xmlns:a16="http://schemas.microsoft.com/office/drawing/2014/main" id="{A89F7C4F-95C5-1CC4-D803-36D7B72BA24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1A1382E0-CC69-43DC-BCF5-1D88A1CDFB8B}" type="slidenum">
              <a:rPr lang="en-GB" altLang="en-US">
                <a:latin typeface="Calibri" panose="020F0502020204030204" pitchFamily="34" charset="0"/>
              </a:rPr>
              <a:pPr eaLnBrk="1" hangingPunct="1"/>
              <a:t>44</a:t>
            </a:fld>
            <a:endParaRPr lang="en-GB" altLang="en-US">
              <a:latin typeface="Calibri" panose="020F050202020403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399DF249-A114-F2AC-9EB2-05F1E00FB44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58DBFC18-A44E-8747-D189-7609B4DF71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
        <p:nvSpPr>
          <p:cNvPr id="60420" name="Slide Number Placeholder 3">
            <a:extLst>
              <a:ext uri="{FF2B5EF4-FFF2-40B4-BE49-F238E27FC236}">
                <a16:creationId xmlns:a16="http://schemas.microsoft.com/office/drawing/2014/main" id="{7AE76A98-2D6C-5083-8CC5-EF9BA87DDC6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2478CD16-CC43-4992-87CE-70B6AFBFAFD3}" type="slidenum">
              <a:rPr lang="en-GB" altLang="en-US">
                <a:latin typeface="Calibri" panose="020F0502020204030204" pitchFamily="34" charset="0"/>
              </a:rPr>
              <a:pPr eaLnBrk="1" hangingPunct="1"/>
              <a:t>46</a:t>
            </a:fld>
            <a:endParaRPr lang="en-GB"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332B834C-A56A-D8BD-48F5-37E14823C61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D9EA9B66-C74D-0FDC-4AA3-2CDB878D2F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
        <p:nvSpPr>
          <p:cNvPr id="61444" name="Slide Number Placeholder 3">
            <a:extLst>
              <a:ext uri="{FF2B5EF4-FFF2-40B4-BE49-F238E27FC236}">
                <a16:creationId xmlns:a16="http://schemas.microsoft.com/office/drawing/2014/main" id="{125FDEF8-848C-A4FF-A168-7D6ED845739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D7F6393C-F8B0-4137-95D8-18AB2DBF756D}" type="slidenum">
              <a:rPr lang="en-GB" altLang="en-US">
                <a:latin typeface="Calibri" panose="020F0502020204030204" pitchFamily="34" charset="0"/>
              </a:rPr>
              <a:pPr eaLnBrk="1" hangingPunct="1"/>
              <a:t>47</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AB5F164-9302-F646-A9E9-D9071AF1876A}"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3968635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AB5F164-9302-F646-A9E9-D9071AF1876A}"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378761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AB5F164-9302-F646-A9E9-D9071AF1876A}"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16218825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AB5F164-9302-F646-A9E9-D9071AF1876A}"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1303197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AB5F164-9302-F646-A9E9-D9071AF1876A}" type="datetimeFigureOut">
              <a:rPr lang="en-GB" smtClean="0"/>
              <a:t>15/02/2024</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2245510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AB5F164-9302-F646-A9E9-D9071AF1876A}" type="datetimeFigureOut">
              <a:rPr lang="en-GB" smtClean="0"/>
              <a:t>15/02/2024</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4206411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B5F164-9302-F646-A9E9-D9071AF1876A}" type="datetimeFigureOut">
              <a:rPr lang="en-GB" smtClean="0"/>
              <a:t>15/02/2024</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1688372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AB5F164-9302-F646-A9E9-D9071AF1876A}"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1254716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AB5F164-9302-F646-A9E9-D9071AF1876A}"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11784573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AB5F164-9302-F646-A9E9-D9071AF1876A}"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1004562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AB5F164-9302-F646-A9E9-D9071AF1876A}"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504DE1B-339F-D746-B218-5730FF1C6A39}"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323483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AB5F164-9302-F646-A9E9-D9071AF1876A}"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18652718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AB5F164-9302-F646-A9E9-D9071AF1876A}"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504DE1B-339F-D746-B218-5730FF1C6A39}"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266394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AB5F164-9302-F646-A9E9-D9071AF1876A}"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9876454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AB5F164-9302-F646-A9E9-D9071AF1876A}"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13592394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AB5F164-9302-F646-A9E9-D9071AF1876A}"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21627738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_White">
  <p:cSld name="Title_White">
    <p:spTree>
      <p:nvGrpSpPr>
        <p:cNvPr id="1" name="Shape 77"/>
        <p:cNvGrpSpPr/>
        <p:nvPr/>
      </p:nvGrpSpPr>
      <p:grpSpPr>
        <a:xfrm>
          <a:off x="0" y="0"/>
          <a:ext cx="0" cy="0"/>
          <a:chOff x="0" y="0"/>
          <a:chExt cx="0" cy="0"/>
        </a:xfrm>
      </p:grpSpPr>
      <p:sp>
        <p:nvSpPr>
          <p:cNvPr id="78" name="Google Shape;78;p78"/>
          <p:cNvSpPr txBox="1">
            <a:spLocks noGrp="1"/>
          </p:cNvSpPr>
          <p:nvPr>
            <p:ph type="ctrTitle"/>
          </p:nvPr>
        </p:nvSpPr>
        <p:spPr>
          <a:xfrm>
            <a:off x="575999" y="2864261"/>
            <a:ext cx="9600000" cy="1920000"/>
          </a:xfrm>
          <a:prstGeom prst="rect">
            <a:avLst/>
          </a:prstGeom>
          <a:noFill/>
          <a:ln>
            <a:noFill/>
          </a:ln>
        </p:spPr>
        <p:txBody>
          <a:bodyPr spcFirstLastPara="1" wrap="square" lIns="0" tIns="0" rIns="0" bIns="0" anchor="t" anchorCtr="0">
            <a:normAutofit/>
          </a:bodyPr>
          <a:lstStyle>
            <a:lvl1pPr lvl="0" algn="l">
              <a:lnSpc>
                <a:spcPct val="85000"/>
              </a:lnSpc>
              <a:spcBef>
                <a:spcPts val="0"/>
              </a:spcBef>
              <a:spcAft>
                <a:spcPts val="0"/>
              </a:spcAft>
              <a:buClr>
                <a:schemeClr val="dk1"/>
              </a:buClr>
              <a:buSzPts val="4400"/>
              <a:buFont typeface="Montserrat"/>
              <a:buNone/>
              <a:defRPr sz="5867" b="0" i="0">
                <a:solidFill>
                  <a:schemeClr val="dk1"/>
                </a:solidFill>
                <a:latin typeface="Montserrat"/>
                <a:ea typeface="Montserrat"/>
                <a:cs typeface="Montserrat"/>
                <a:sym typeface="Montserrat"/>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9" name="Google Shape;79;p78"/>
          <p:cNvSpPr txBox="1">
            <a:spLocks noGrp="1"/>
          </p:cNvSpPr>
          <p:nvPr>
            <p:ph type="body" idx="1"/>
          </p:nvPr>
        </p:nvSpPr>
        <p:spPr>
          <a:xfrm>
            <a:off x="575999" y="5076669"/>
            <a:ext cx="6675147" cy="1045940"/>
          </a:xfrm>
          <a:prstGeom prst="rect">
            <a:avLst/>
          </a:prstGeom>
          <a:noFill/>
          <a:ln>
            <a:noFill/>
          </a:ln>
        </p:spPr>
        <p:txBody>
          <a:bodyPr spcFirstLastPara="1" wrap="square" lIns="0" tIns="0" rIns="0" bIns="0" anchor="t" anchorCtr="0">
            <a:normAutofit/>
          </a:bodyPr>
          <a:lstStyle>
            <a:lvl1pPr marL="609585" lvl="0" indent="-304792" algn="l">
              <a:lnSpc>
                <a:spcPct val="110000"/>
              </a:lnSpc>
              <a:spcBef>
                <a:spcPts val="533"/>
              </a:spcBef>
              <a:spcAft>
                <a:spcPts val="0"/>
              </a:spcAft>
              <a:buClr>
                <a:srgbClr val="6C6F64"/>
              </a:buClr>
              <a:buSzPts val="1400"/>
              <a:buNone/>
              <a:defRPr sz="1867">
                <a:solidFill>
                  <a:srgbClr val="6C6F64"/>
                </a:solidFill>
              </a:defRPr>
            </a:lvl1pPr>
            <a:lvl2pPr marL="1219170" lvl="1" indent="-304792" algn="l">
              <a:lnSpc>
                <a:spcPct val="110000"/>
              </a:lnSpc>
              <a:spcBef>
                <a:spcPts val="533"/>
              </a:spcBef>
              <a:spcAft>
                <a:spcPts val="0"/>
              </a:spcAft>
              <a:buSzPts val="1800"/>
              <a:buNone/>
              <a:defRPr sz="2400">
                <a:solidFill>
                  <a:srgbClr val="8D8D8D"/>
                </a:solidFill>
              </a:defRPr>
            </a:lvl2pPr>
            <a:lvl3pPr marL="1828754" lvl="2" indent="-304792" algn="l">
              <a:lnSpc>
                <a:spcPct val="100000"/>
              </a:lnSpc>
              <a:spcBef>
                <a:spcPts val="533"/>
              </a:spcBef>
              <a:spcAft>
                <a:spcPts val="0"/>
              </a:spcAft>
              <a:buClr>
                <a:srgbClr val="8D8D8D"/>
              </a:buClr>
              <a:buSzPts val="1600"/>
              <a:buNone/>
              <a:defRPr sz="2133">
                <a:solidFill>
                  <a:srgbClr val="8D8D8D"/>
                </a:solidFill>
              </a:defRPr>
            </a:lvl3pPr>
            <a:lvl4pPr marL="2438339" lvl="3" indent="-304792" algn="l">
              <a:lnSpc>
                <a:spcPct val="100000"/>
              </a:lnSpc>
              <a:spcBef>
                <a:spcPts val="400"/>
              </a:spcBef>
              <a:spcAft>
                <a:spcPts val="0"/>
              </a:spcAft>
              <a:buClr>
                <a:srgbClr val="8D8D8D"/>
              </a:buClr>
              <a:buSzPts val="1400"/>
              <a:buNone/>
              <a:defRPr sz="1867">
                <a:solidFill>
                  <a:srgbClr val="8D8D8D"/>
                </a:solidFill>
              </a:defRPr>
            </a:lvl4pPr>
            <a:lvl5pPr marL="3047924" lvl="4" indent="-304792" algn="l">
              <a:lnSpc>
                <a:spcPct val="100000"/>
              </a:lnSpc>
              <a:spcBef>
                <a:spcPts val="267"/>
              </a:spcBef>
              <a:spcAft>
                <a:spcPts val="0"/>
              </a:spcAft>
              <a:buClr>
                <a:srgbClr val="8D8D8D"/>
              </a:buClr>
              <a:buSzPts val="1400"/>
              <a:buNone/>
              <a:defRPr sz="1867">
                <a:solidFill>
                  <a:srgbClr val="8D8D8D"/>
                </a:solidFill>
              </a:defRPr>
            </a:lvl5pPr>
            <a:lvl6pPr marL="3657509" lvl="5" indent="-304792" algn="l">
              <a:spcBef>
                <a:spcPts val="373"/>
              </a:spcBef>
              <a:spcAft>
                <a:spcPts val="0"/>
              </a:spcAft>
              <a:buClr>
                <a:srgbClr val="8D8D8D"/>
              </a:buClr>
              <a:buSzPts val="1400"/>
              <a:buNone/>
              <a:defRPr sz="1867">
                <a:solidFill>
                  <a:srgbClr val="8D8D8D"/>
                </a:solidFill>
              </a:defRPr>
            </a:lvl6pPr>
            <a:lvl7pPr marL="4267093" lvl="6" indent="-304792" algn="l">
              <a:spcBef>
                <a:spcPts val="373"/>
              </a:spcBef>
              <a:spcAft>
                <a:spcPts val="0"/>
              </a:spcAft>
              <a:buClr>
                <a:srgbClr val="8D8D8D"/>
              </a:buClr>
              <a:buSzPts val="1400"/>
              <a:buNone/>
              <a:defRPr sz="1867">
                <a:solidFill>
                  <a:srgbClr val="8D8D8D"/>
                </a:solidFill>
              </a:defRPr>
            </a:lvl7pPr>
            <a:lvl8pPr marL="4876678" lvl="7" indent="-304792" algn="l">
              <a:spcBef>
                <a:spcPts val="373"/>
              </a:spcBef>
              <a:spcAft>
                <a:spcPts val="0"/>
              </a:spcAft>
              <a:buClr>
                <a:srgbClr val="8D8D8D"/>
              </a:buClr>
              <a:buSzPts val="1400"/>
              <a:buNone/>
              <a:defRPr sz="1867">
                <a:solidFill>
                  <a:srgbClr val="8D8D8D"/>
                </a:solidFill>
              </a:defRPr>
            </a:lvl8pPr>
            <a:lvl9pPr marL="5486263" lvl="8" indent="-304792" algn="l">
              <a:spcBef>
                <a:spcPts val="373"/>
              </a:spcBef>
              <a:spcAft>
                <a:spcPts val="0"/>
              </a:spcAft>
              <a:buClr>
                <a:srgbClr val="8D8D8D"/>
              </a:buClr>
              <a:buSzPts val="1400"/>
              <a:buNone/>
              <a:defRPr sz="1867">
                <a:solidFill>
                  <a:srgbClr val="8D8D8D"/>
                </a:solidFill>
              </a:defRPr>
            </a:lvl9pPr>
          </a:lstStyle>
          <a:p>
            <a:endParaRPr/>
          </a:p>
        </p:txBody>
      </p:sp>
      <p:sp>
        <p:nvSpPr>
          <p:cNvPr id="80" name="Google Shape;80;p78"/>
          <p:cNvSpPr txBox="1"/>
          <p:nvPr/>
        </p:nvSpPr>
        <p:spPr>
          <a:xfrm>
            <a:off x="3657600" y="901148"/>
            <a:ext cx="1219200" cy="1219200"/>
          </a:xfrm>
          <a:prstGeom prst="rect">
            <a:avLst/>
          </a:prstGeom>
          <a:noFill/>
          <a:ln>
            <a:noFill/>
          </a:ln>
        </p:spPr>
        <p:txBody>
          <a:bodyPr spcFirstLastPara="1" wrap="square" lIns="0" tIns="0" rIns="0" bIns="0" anchor="t" anchorCtr="0">
            <a:noAutofit/>
          </a:bodyPr>
          <a:lstStyle/>
          <a:p>
            <a:pPr marL="0" marR="0" lvl="0" indent="0" algn="l" rtl="0">
              <a:lnSpc>
                <a:spcPct val="110000"/>
              </a:lnSpc>
              <a:spcBef>
                <a:spcPts val="0"/>
              </a:spcBef>
              <a:spcAft>
                <a:spcPts val="0"/>
              </a:spcAft>
              <a:buNone/>
            </a:pPr>
            <a:endParaRPr sz="1867">
              <a:solidFill>
                <a:schemeClr val="dk1"/>
              </a:solidFill>
              <a:latin typeface="Open Sans"/>
              <a:ea typeface="Open Sans"/>
              <a:cs typeface="Open Sans"/>
              <a:sym typeface="Open Sans"/>
            </a:endParaRPr>
          </a:p>
        </p:txBody>
      </p:sp>
      <p:pic>
        <p:nvPicPr>
          <p:cNvPr id="81" name="Google Shape;81;p78"/>
          <p:cNvPicPr preferRelativeResize="0"/>
          <p:nvPr/>
        </p:nvPicPr>
        <p:blipFill rotWithShape="1">
          <a:blip r:embed="rId2">
            <a:alphaModFix/>
          </a:blip>
          <a:srcRect/>
          <a:stretch/>
        </p:blipFill>
        <p:spPr>
          <a:xfrm>
            <a:off x="381191" y="431187"/>
            <a:ext cx="2316480" cy="926592"/>
          </a:xfrm>
          <a:prstGeom prst="rect">
            <a:avLst/>
          </a:prstGeom>
          <a:noFill/>
          <a:ln>
            <a:noFill/>
          </a:ln>
        </p:spPr>
      </p:pic>
    </p:spTree>
    <p:extLst>
      <p:ext uri="{BB962C8B-B14F-4D97-AF65-F5344CB8AC3E}">
        <p14:creationId xmlns:p14="http://schemas.microsoft.com/office/powerpoint/2010/main" val="1279546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AB5F164-9302-F646-A9E9-D9071AF1876A}" type="datetimeFigureOut">
              <a:rPr lang="en-GB" smtClean="0"/>
              <a:t>15/02/2024</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504DE1B-339F-D746-B218-5730FF1C6A39}" type="slidenum">
              <a:rPr lang="en-GB" smtClean="0"/>
              <a:t>‹#›</a:t>
            </a:fld>
            <a:endParaRPr lang="en-GB"/>
          </a:p>
        </p:txBody>
      </p:sp>
    </p:spTree>
    <p:extLst>
      <p:ext uri="{BB962C8B-B14F-4D97-AF65-F5344CB8AC3E}">
        <p14:creationId xmlns:p14="http://schemas.microsoft.com/office/powerpoint/2010/main" val="2505069617"/>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1.png"/><Relationship Id="rId12" Type="http://schemas.openxmlformats.org/officeDocument/2006/relationships/customXml" Target="../ink/ink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customXml" Target="../ink/ink2.xml"/><Relationship Id="rId11" Type="http://schemas.openxmlformats.org/officeDocument/2006/relationships/image" Target="../media/image23.png"/><Relationship Id="rId5" Type="http://schemas.openxmlformats.org/officeDocument/2006/relationships/image" Target="../media/image20.png"/><Relationship Id="rId10" Type="http://schemas.openxmlformats.org/officeDocument/2006/relationships/customXml" Target="../ink/ink4.xml"/><Relationship Id="rId4" Type="http://schemas.openxmlformats.org/officeDocument/2006/relationships/customXml" Target="../ink/ink1.xml"/><Relationship Id="rId9" Type="http://schemas.openxmlformats.org/officeDocument/2006/relationships/image" Target="../media/image22.png"/></Relationships>
</file>

<file path=ppt/slides/_rels/slide28.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www.e-radiography.net/radpath/r/risser-sign.ht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8" Type="http://schemas.openxmlformats.org/officeDocument/2006/relationships/customXml" Target="../ink/ink8.xml"/><Relationship Id="rId3" Type="http://schemas.openxmlformats.org/officeDocument/2006/relationships/image" Target="../media/image43.jpeg"/><Relationship Id="rId7" Type="http://schemas.openxmlformats.org/officeDocument/2006/relationships/image" Target="../media/image45.png"/><Relationship Id="rId2" Type="http://schemas.openxmlformats.org/officeDocument/2006/relationships/image" Target="../media/image42.jpeg"/><Relationship Id="rId1" Type="http://schemas.openxmlformats.org/officeDocument/2006/relationships/slideLayout" Target="../slideLayouts/slideLayout2.xml"/><Relationship Id="rId6" Type="http://schemas.openxmlformats.org/officeDocument/2006/relationships/customXml" Target="../ink/ink7.xml"/><Relationship Id="rId5" Type="http://schemas.openxmlformats.org/officeDocument/2006/relationships/image" Target="../media/image44.png"/><Relationship Id="rId4" Type="http://schemas.openxmlformats.org/officeDocument/2006/relationships/customXml" Target="../ink/ink6.xml"/><Relationship Id="rId9" Type="http://schemas.openxmlformats.org/officeDocument/2006/relationships/image" Target="../media/image46.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1A904-410B-314C-8B00-C8C3A353D479}"/>
              </a:ext>
            </a:extLst>
          </p:cNvPr>
          <p:cNvSpPr>
            <a:spLocks noGrp="1"/>
          </p:cNvSpPr>
          <p:nvPr>
            <p:ph type="ctrTitle"/>
          </p:nvPr>
        </p:nvSpPr>
        <p:spPr/>
        <p:txBody>
          <a:bodyPr/>
          <a:lstStyle/>
          <a:p>
            <a:r>
              <a:rPr lang="en-GB" dirty="0"/>
              <a:t>Thoracic Injuries</a:t>
            </a:r>
          </a:p>
        </p:txBody>
      </p:sp>
    </p:spTree>
    <p:extLst>
      <p:ext uri="{BB962C8B-B14F-4D97-AF65-F5344CB8AC3E}">
        <p14:creationId xmlns:p14="http://schemas.microsoft.com/office/powerpoint/2010/main" val="3747636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9" y="7934"/>
            <a:ext cx="12192157" cy="685006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79"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7636DB-EF6F-D543-B316-FB6EC0825C2A}"/>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Objectives</a:t>
            </a:r>
          </a:p>
        </p:txBody>
      </p:sp>
      <p:sp>
        <p:nvSpPr>
          <p:cNvPr id="12"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793648CC-8A98-D547-8C82-8434D9C54661}"/>
              </a:ext>
            </a:extLst>
          </p:cNvPr>
          <p:cNvSpPr>
            <a:spLocks noGrp="1"/>
          </p:cNvSpPr>
          <p:nvPr>
            <p:ph idx="1"/>
          </p:nvPr>
        </p:nvSpPr>
        <p:spPr>
          <a:xfrm>
            <a:off x="4706578" y="589722"/>
            <a:ext cx="6798033" cy="5321500"/>
          </a:xfrm>
        </p:spPr>
        <p:txBody>
          <a:bodyPr anchor="ctr">
            <a:normAutofit/>
          </a:bodyPr>
          <a:lstStyle/>
          <a:p>
            <a:r>
              <a:rPr lang="en-GB" dirty="0"/>
              <a:t>To supplement your thoracic anatomy and arthrokinematics lectures.</a:t>
            </a:r>
          </a:p>
          <a:p>
            <a:r>
              <a:rPr lang="en-GB" dirty="0"/>
              <a:t>To recall and name injuries affecting the thoracic region.</a:t>
            </a:r>
          </a:p>
          <a:p>
            <a:r>
              <a:rPr lang="en-GB" dirty="0"/>
              <a:t>Understand their mechanisms of injury.</a:t>
            </a:r>
          </a:p>
          <a:p>
            <a:r>
              <a:rPr lang="en-GB" dirty="0"/>
              <a:t>Understand their clinical features</a:t>
            </a:r>
          </a:p>
        </p:txBody>
      </p:sp>
    </p:spTree>
    <p:extLst>
      <p:ext uri="{BB962C8B-B14F-4D97-AF65-F5344CB8AC3E}">
        <p14:creationId xmlns:p14="http://schemas.microsoft.com/office/powerpoint/2010/main" val="9408031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26BE2-4A2F-7246-A547-062C58C193F4}"/>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79E8AF73-42BA-FC4E-AD49-1FA4487D7A04}"/>
              </a:ext>
            </a:extLst>
          </p:cNvPr>
          <p:cNvSpPr>
            <a:spLocks noGrp="1"/>
          </p:cNvSpPr>
          <p:nvPr>
            <p:ph idx="1"/>
          </p:nvPr>
        </p:nvSpPr>
        <p:spPr>
          <a:xfrm>
            <a:off x="2592925" y="1632725"/>
            <a:ext cx="3599715" cy="5174166"/>
          </a:xfrm>
        </p:spPr>
        <p:txBody>
          <a:bodyPr>
            <a:normAutofit/>
          </a:bodyPr>
          <a:lstStyle/>
          <a:p>
            <a:r>
              <a:rPr lang="en-GB" sz="2000" dirty="0"/>
              <a:t>Common</a:t>
            </a:r>
          </a:p>
          <a:p>
            <a:pPr lvl="1"/>
            <a:r>
              <a:rPr lang="en-GB" sz="1800" dirty="0"/>
              <a:t>Rib trauma</a:t>
            </a:r>
          </a:p>
          <a:p>
            <a:pPr lvl="1"/>
            <a:r>
              <a:rPr lang="en-GB" sz="1800" dirty="0"/>
              <a:t>SCJ</a:t>
            </a:r>
          </a:p>
          <a:p>
            <a:pPr lvl="1"/>
            <a:r>
              <a:rPr lang="en-GB" sz="1800" dirty="0"/>
              <a:t>Side strain</a:t>
            </a:r>
          </a:p>
          <a:p>
            <a:pPr marL="457200" lvl="1" indent="0">
              <a:buNone/>
            </a:pPr>
            <a:endParaRPr lang="en-GB" sz="1800" dirty="0"/>
          </a:p>
          <a:p>
            <a:r>
              <a:rPr lang="en-GB" sz="2000" dirty="0"/>
              <a:t>Less Common</a:t>
            </a:r>
          </a:p>
          <a:p>
            <a:pPr lvl="1"/>
            <a:r>
              <a:rPr lang="en-GB" sz="1800" dirty="0"/>
              <a:t>Sternocostal </a:t>
            </a:r>
            <a:r>
              <a:rPr lang="en-GB" sz="1800" dirty="0" err="1"/>
              <a:t>jt</a:t>
            </a:r>
            <a:r>
              <a:rPr lang="en-GB" sz="1800" dirty="0"/>
              <a:t> sprain</a:t>
            </a:r>
          </a:p>
          <a:p>
            <a:pPr lvl="1"/>
            <a:r>
              <a:rPr lang="en-GB" sz="1800" dirty="0"/>
              <a:t>Intercostal </a:t>
            </a:r>
            <a:r>
              <a:rPr lang="en-GB" sz="1800" dirty="0" err="1"/>
              <a:t>jt</a:t>
            </a:r>
            <a:r>
              <a:rPr lang="en-GB" sz="1800" dirty="0"/>
              <a:t> sprain</a:t>
            </a:r>
          </a:p>
          <a:p>
            <a:pPr lvl="1"/>
            <a:r>
              <a:rPr lang="en-GB" sz="1800" dirty="0"/>
              <a:t>Fractured sternum</a:t>
            </a:r>
          </a:p>
        </p:txBody>
      </p:sp>
      <p:sp>
        <p:nvSpPr>
          <p:cNvPr id="4" name="Content Placeholder 2">
            <a:extLst>
              <a:ext uri="{FF2B5EF4-FFF2-40B4-BE49-F238E27FC236}">
                <a16:creationId xmlns:a16="http://schemas.microsoft.com/office/drawing/2014/main" id="{AF695D62-3461-8043-A761-44D3333C8062}"/>
              </a:ext>
            </a:extLst>
          </p:cNvPr>
          <p:cNvSpPr txBox="1">
            <a:spLocks/>
          </p:cNvSpPr>
          <p:nvPr/>
        </p:nvSpPr>
        <p:spPr>
          <a:xfrm>
            <a:off x="6756051" y="1632725"/>
            <a:ext cx="3599715" cy="517416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000" dirty="0"/>
              <a:t>Not to be missed</a:t>
            </a:r>
          </a:p>
          <a:p>
            <a:pPr lvl="1"/>
            <a:r>
              <a:rPr lang="en-GB" sz="1800" dirty="0"/>
              <a:t>Cardiac contusion</a:t>
            </a:r>
          </a:p>
          <a:p>
            <a:pPr lvl="1"/>
            <a:r>
              <a:rPr lang="en-GB" sz="1800" dirty="0"/>
              <a:t>Pneumothorax</a:t>
            </a:r>
          </a:p>
          <a:p>
            <a:pPr lvl="1"/>
            <a:r>
              <a:rPr lang="en-GB" sz="1800" dirty="0"/>
              <a:t>Herpes zoster</a:t>
            </a:r>
          </a:p>
          <a:p>
            <a:pPr lvl="1"/>
            <a:endParaRPr lang="en-GB" sz="1800" dirty="0"/>
          </a:p>
          <a:p>
            <a:r>
              <a:rPr lang="en-GB" sz="2000" dirty="0"/>
              <a:t>Other</a:t>
            </a:r>
          </a:p>
          <a:p>
            <a:pPr lvl="1"/>
            <a:r>
              <a:rPr lang="en-GB" sz="1800" dirty="0"/>
              <a:t>Posture</a:t>
            </a:r>
          </a:p>
          <a:p>
            <a:pPr lvl="1"/>
            <a:r>
              <a:rPr lang="en-GB" sz="1800" dirty="0"/>
              <a:t>T4 Syndrome</a:t>
            </a:r>
          </a:p>
          <a:p>
            <a:pPr lvl="1"/>
            <a:r>
              <a:rPr lang="en-GB" sz="1800" dirty="0"/>
              <a:t>Tx Ring Theory</a:t>
            </a:r>
          </a:p>
          <a:p>
            <a:pPr lvl="1"/>
            <a:r>
              <a:rPr lang="en-GB" sz="1800" dirty="0"/>
              <a:t>Thoracic Outlet Syndrome</a:t>
            </a:r>
          </a:p>
          <a:p>
            <a:pPr lvl="1"/>
            <a:endParaRPr lang="en-GB" sz="1800" dirty="0"/>
          </a:p>
          <a:p>
            <a:endParaRPr lang="en-GB" sz="2000" dirty="0"/>
          </a:p>
        </p:txBody>
      </p:sp>
    </p:spTree>
    <p:extLst>
      <p:ext uri="{BB962C8B-B14F-4D97-AF65-F5344CB8AC3E}">
        <p14:creationId xmlns:p14="http://schemas.microsoft.com/office/powerpoint/2010/main" val="3754434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DEF03262-46D8-0854-2CAB-10C6A86C6966}"/>
              </a:ext>
            </a:extLst>
          </p:cNvPr>
          <p:cNvSpPr>
            <a:spLocks noGrp="1"/>
          </p:cNvSpPr>
          <p:nvPr>
            <p:ph type="title"/>
          </p:nvPr>
        </p:nvSpPr>
        <p:spPr/>
        <p:txBody>
          <a:bodyPr/>
          <a:lstStyle/>
          <a:p>
            <a:r>
              <a:rPr lang="en-US" altLang="en-US" dirty="0">
                <a:ea typeface="ＭＳ Ｐゴシック" panose="020B0600070205080204" pitchFamily="34" charset="-128"/>
              </a:rPr>
              <a:t>Other possible causes</a:t>
            </a:r>
          </a:p>
        </p:txBody>
      </p:sp>
      <p:sp>
        <p:nvSpPr>
          <p:cNvPr id="52227" name="Content Placeholder 2">
            <a:extLst>
              <a:ext uri="{FF2B5EF4-FFF2-40B4-BE49-F238E27FC236}">
                <a16:creationId xmlns:a16="http://schemas.microsoft.com/office/drawing/2014/main" id="{5F22DB64-0597-6AEA-2073-A09EF8AAC84F}"/>
              </a:ext>
            </a:extLst>
          </p:cNvPr>
          <p:cNvSpPr>
            <a:spLocks noGrp="1"/>
          </p:cNvSpPr>
          <p:nvPr>
            <p:ph idx="1"/>
          </p:nvPr>
        </p:nvSpPr>
        <p:spPr/>
        <p:txBody>
          <a:bodyPr>
            <a:normAutofit/>
          </a:bodyPr>
          <a:lstStyle/>
          <a:p>
            <a:r>
              <a:rPr lang="en-US" altLang="en-US" dirty="0">
                <a:ea typeface="ＭＳ Ｐゴシック" panose="020B0600070205080204" pitchFamily="34" charset="-128"/>
              </a:rPr>
              <a:t>MI/Silent MI</a:t>
            </a:r>
          </a:p>
          <a:p>
            <a:r>
              <a:rPr lang="en-US" altLang="en-US" dirty="0">
                <a:ea typeface="ＭＳ Ｐゴシック" panose="020B0600070205080204" pitchFamily="34" charset="-128"/>
              </a:rPr>
              <a:t>Dissecting aneurism (tearing pain) / </a:t>
            </a:r>
            <a:r>
              <a:rPr lang="en-GB" dirty="0"/>
              <a:t>Thoracic arch AAA</a:t>
            </a:r>
            <a:endParaRPr lang="en-US" altLang="en-US" dirty="0">
              <a:ea typeface="ＭＳ Ｐゴシック" panose="020B0600070205080204" pitchFamily="34" charset="-128"/>
            </a:endParaRPr>
          </a:p>
          <a:p>
            <a:r>
              <a:rPr lang="en-US" altLang="en-US" dirty="0">
                <a:ea typeface="ＭＳ Ｐゴシック" panose="020B0600070205080204" pitchFamily="34" charset="-128"/>
              </a:rPr>
              <a:t>Pericarditis</a:t>
            </a:r>
          </a:p>
          <a:p>
            <a:r>
              <a:rPr lang="en-US" altLang="en-US" dirty="0">
                <a:ea typeface="ＭＳ Ｐゴシック" panose="020B0600070205080204" pitchFamily="34" charset="-128"/>
              </a:rPr>
              <a:t>Angina pectoris (exercise related?)</a:t>
            </a:r>
          </a:p>
          <a:p>
            <a:r>
              <a:rPr lang="en-US" altLang="en-US" dirty="0">
                <a:ea typeface="ＭＳ Ｐゴシック" panose="020B0600070205080204" pitchFamily="34" charset="-128"/>
              </a:rPr>
              <a:t>Pleuritic disease</a:t>
            </a:r>
          </a:p>
          <a:p>
            <a:r>
              <a:rPr lang="en-GB" dirty="0" err="1"/>
              <a:t>Tietzes</a:t>
            </a:r>
            <a:r>
              <a:rPr lang="en-GB" dirty="0"/>
              <a:t> syndrome / Costochondritis </a:t>
            </a:r>
          </a:p>
          <a:p>
            <a:r>
              <a:rPr lang="en-GB" dirty="0"/>
              <a:t>Shingles</a:t>
            </a:r>
          </a:p>
          <a:p>
            <a:r>
              <a:rPr lang="en-GB" dirty="0"/>
              <a:t>Rib fracture</a:t>
            </a:r>
          </a:p>
          <a:p>
            <a:r>
              <a:rPr lang="en-GB" dirty="0"/>
              <a:t>Asthma/COPD/Other </a:t>
            </a:r>
            <a:r>
              <a:rPr lang="en-GB" dirty="0" err="1"/>
              <a:t>resp</a:t>
            </a:r>
            <a:r>
              <a:rPr lang="en-GB" dirty="0"/>
              <a:t> issues</a:t>
            </a:r>
          </a:p>
          <a:p>
            <a:pPr marL="0" indent="0">
              <a:buNone/>
            </a:pPr>
            <a:endParaRPr lang="en-US" altLang="en-US" dirty="0">
              <a:ea typeface="ＭＳ Ｐゴシック" panose="020B0600070205080204" pitchFamily="34" charset="-128"/>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9113E-C04A-CE49-8F5D-3865FC5EFF79}"/>
              </a:ext>
            </a:extLst>
          </p:cNvPr>
          <p:cNvSpPr>
            <a:spLocks noGrp="1"/>
          </p:cNvSpPr>
          <p:nvPr>
            <p:ph type="title"/>
          </p:nvPr>
        </p:nvSpPr>
        <p:spPr/>
        <p:txBody>
          <a:bodyPr/>
          <a:lstStyle/>
          <a:p>
            <a:r>
              <a:rPr lang="en-GB" dirty="0"/>
              <a:t>Common</a:t>
            </a:r>
          </a:p>
        </p:txBody>
      </p:sp>
      <p:sp>
        <p:nvSpPr>
          <p:cNvPr id="3" name="Text Placeholder 2">
            <a:extLst>
              <a:ext uri="{FF2B5EF4-FFF2-40B4-BE49-F238E27FC236}">
                <a16:creationId xmlns:a16="http://schemas.microsoft.com/office/drawing/2014/main" id="{47CFB137-EF05-5844-925E-21EDF8524AD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536447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47D3502-15D7-40E3-8799-AADA72E46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241787A-5A87-3E43-BB32-561959C94530}"/>
              </a:ext>
            </a:extLst>
          </p:cNvPr>
          <p:cNvSpPr>
            <a:spLocks noGrp="1"/>
          </p:cNvSpPr>
          <p:nvPr>
            <p:ph type="title"/>
          </p:nvPr>
        </p:nvSpPr>
        <p:spPr>
          <a:xfrm>
            <a:off x="649224" y="645106"/>
            <a:ext cx="3650279" cy="1259894"/>
          </a:xfrm>
        </p:spPr>
        <p:txBody>
          <a:bodyPr>
            <a:normAutofit/>
          </a:bodyPr>
          <a:lstStyle/>
          <a:p>
            <a:r>
              <a:rPr lang="en-GB" dirty="0"/>
              <a:t>Thoracic Sprains</a:t>
            </a:r>
          </a:p>
        </p:txBody>
      </p:sp>
      <p:sp>
        <p:nvSpPr>
          <p:cNvPr id="73" name="Rectangle 72">
            <a:extLst>
              <a:ext uri="{FF2B5EF4-FFF2-40B4-BE49-F238E27FC236}">
                <a16:creationId xmlns:a16="http://schemas.microsoft.com/office/drawing/2014/main" id="{A84DC666-97B4-4AC4-9916-A1936C2F6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B8146F3-B067-1847-870D-1EFA852AEFCF}"/>
              </a:ext>
            </a:extLst>
          </p:cNvPr>
          <p:cNvSpPr>
            <a:spLocks noGrp="1"/>
          </p:cNvSpPr>
          <p:nvPr>
            <p:ph idx="1"/>
          </p:nvPr>
        </p:nvSpPr>
        <p:spPr>
          <a:xfrm>
            <a:off x="649225" y="2133600"/>
            <a:ext cx="5049048" cy="3759253"/>
          </a:xfrm>
        </p:spPr>
        <p:txBody>
          <a:bodyPr>
            <a:normAutofit/>
          </a:bodyPr>
          <a:lstStyle/>
          <a:p>
            <a:pPr>
              <a:lnSpc>
                <a:spcPct val="90000"/>
              </a:lnSpc>
            </a:pPr>
            <a:r>
              <a:rPr lang="en-GB" sz="1400" dirty="0"/>
              <a:t>Affecting the intervertebral discs, rib articulations, zygapophyseal joints are most common in the region</a:t>
            </a:r>
          </a:p>
          <a:p>
            <a:pPr>
              <a:lnSpc>
                <a:spcPct val="90000"/>
              </a:lnSpc>
            </a:pPr>
            <a:r>
              <a:rPr lang="en-GB" sz="1400" dirty="0"/>
              <a:t>Sudden or gradual onset</a:t>
            </a:r>
          </a:p>
          <a:p>
            <a:pPr>
              <a:lnSpc>
                <a:spcPct val="90000"/>
              </a:lnSpc>
            </a:pPr>
            <a:r>
              <a:rPr lang="en-GB" sz="1400" dirty="0"/>
              <a:t>It has become irritated by repeated insult from compression, distraction, disuse and overexposure movements and velocities not conditioned for.</a:t>
            </a:r>
          </a:p>
          <a:p>
            <a:pPr>
              <a:lnSpc>
                <a:spcPct val="90000"/>
              </a:lnSpc>
            </a:pPr>
            <a:r>
              <a:rPr lang="en-GB" sz="1400" dirty="0"/>
              <a:t>Results in hypomobility in one or more segments.</a:t>
            </a:r>
          </a:p>
          <a:p>
            <a:pPr>
              <a:lnSpc>
                <a:spcPct val="90000"/>
              </a:lnSpc>
            </a:pPr>
            <a:r>
              <a:rPr lang="en-GB" sz="1400" dirty="0"/>
              <a:t>Sensitivity on palpation</a:t>
            </a:r>
          </a:p>
          <a:p>
            <a:pPr>
              <a:lnSpc>
                <a:spcPct val="90000"/>
              </a:lnSpc>
            </a:pPr>
            <a:r>
              <a:rPr lang="en-GB" sz="1400" dirty="0"/>
              <a:t>Sensitivity to active motion that distracts and compresses the relevant location.</a:t>
            </a:r>
          </a:p>
        </p:txBody>
      </p:sp>
      <p:pic>
        <p:nvPicPr>
          <p:cNvPr id="1026" name="Picture 2" descr="Senior Golf: Golf Instruction for Old Guys That Rule! – AgeDefyingGolf.com  – Solutions for Golfers Over 50">
            <a:extLst>
              <a:ext uri="{FF2B5EF4-FFF2-40B4-BE49-F238E27FC236}">
                <a16:creationId xmlns:a16="http://schemas.microsoft.com/office/drawing/2014/main" id="{3A8C8093-4EDB-1749-928B-BCF713B95B7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4476" y="640080"/>
            <a:ext cx="5200245" cy="5252773"/>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43">
            <a:extLst>
              <a:ext uri="{FF2B5EF4-FFF2-40B4-BE49-F238E27FC236}">
                <a16:creationId xmlns:a16="http://schemas.microsoft.com/office/drawing/2014/main" id="{4EEFCCD7-9BFF-47EA-9C91-94E380FD8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2880" y="6061223"/>
            <a:ext cx="855156" cy="506277"/>
          </a:xfrm>
          <a:custGeom>
            <a:avLst/>
            <a:gdLst>
              <a:gd name="connsiteX0" fmla="*/ 0 w 855156"/>
              <a:gd name="connsiteY0" fmla="*/ 506277 h 506277"/>
              <a:gd name="connsiteX1" fmla="*/ 509169 w 855156"/>
              <a:gd name="connsiteY1" fmla="*/ 505572 h 506277"/>
              <a:gd name="connsiteX2" fmla="*/ 599864 w 855156"/>
              <a:gd name="connsiteY2" fmla="*/ 505572 h 506277"/>
              <a:gd name="connsiteX3" fmla="*/ 614121 w 855156"/>
              <a:gd name="connsiteY3" fmla="*/ 500804 h 506277"/>
              <a:gd name="connsiteX4" fmla="*/ 619102 w 855156"/>
              <a:gd name="connsiteY4" fmla="*/ 496035 h 506277"/>
              <a:gd name="connsiteX5" fmla="*/ 848071 w 855156"/>
              <a:gd name="connsiteY5" fmla="*/ 267092 h 506277"/>
              <a:gd name="connsiteX6" fmla="*/ 848071 w 855156"/>
              <a:gd name="connsiteY6" fmla="*/ 238480 h 506277"/>
              <a:gd name="connsiteX7" fmla="*/ 619102 w 855156"/>
              <a:gd name="connsiteY7" fmla="*/ 9537 h 506277"/>
              <a:gd name="connsiteX8" fmla="*/ 614121 w 855156"/>
              <a:gd name="connsiteY8" fmla="*/ 4769 h 506277"/>
              <a:gd name="connsiteX9" fmla="*/ 599864 w 855156"/>
              <a:gd name="connsiteY9" fmla="*/ 0 h 506277"/>
              <a:gd name="connsiteX10" fmla="*/ 509169 w 855156"/>
              <a:gd name="connsiteY10" fmla="*/ 0 h 506277"/>
              <a:gd name="connsiteX11" fmla="*/ 0 w 855156"/>
              <a:gd name="connsiteY11" fmla="*/ 144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55156" h="506277">
                <a:moveTo>
                  <a:pt x="0" y="506277"/>
                </a:moveTo>
                <a:lnTo>
                  <a:pt x="509169" y="505572"/>
                </a:lnTo>
                <a:lnTo>
                  <a:pt x="599864" y="505572"/>
                </a:lnTo>
                <a:cubicBezTo>
                  <a:pt x="604673" y="505572"/>
                  <a:pt x="609483" y="500804"/>
                  <a:pt x="614121" y="500804"/>
                </a:cubicBezTo>
                <a:cubicBezTo>
                  <a:pt x="614121" y="496035"/>
                  <a:pt x="619102" y="496035"/>
                  <a:pt x="619102" y="496035"/>
                </a:cubicBezTo>
                <a:lnTo>
                  <a:pt x="848071" y="267092"/>
                </a:lnTo>
                <a:cubicBezTo>
                  <a:pt x="857518" y="257555"/>
                  <a:pt x="857518" y="248018"/>
                  <a:pt x="848071" y="238480"/>
                </a:cubicBezTo>
                <a:lnTo>
                  <a:pt x="619102" y="9537"/>
                </a:lnTo>
                <a:cubicBezTo>
                  <a:pt x="617556" y="7914"/>
                  <a:pt x="615667" y="6392"/>
                  <a:pt x="614121" y="4769"/>
                </a:cubicBezTo>
                <a:cubicBezTo>
                  <a:pt x="609483" y="0"/>
                  <a:pt x="604673" y="0"/>
                  <a:pt x="599864" y="0"/>
                </a:cubicBezTo>
                <a:lnTo>
                  <a:pt x="509169" y="0"/>
                </a:lnTo>
                <a:lnTo>
                  <a:pt x="0" y="1447"/>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4138829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FC5700F-7321-4B30-B1DC-BC4F2165B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3" name="Freeform 11">
            <a:extLst>
              <a:ext uri="{FF2B5EF4-FFF2-40B4-BE49-F238E27FC236}">
                <a16:creationId xmlns:a16="http://schemas.microsoft.com/office/drawing/2014/main" id="{8F50300C-C744-4948-BE34-534215C74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2050" name="Picture 2" descr="Rib crunching tackle from French star at the recent Atlanta 7s | RugbyDump  - Rugby News &amp; Videos">
            <a:extLst>
              <a:ext uri="{FF2B5EF4-FFF2-40B4-BE49-F238E27FC236}">
                <a16:creationId xmlns:a16="http://schemas.microsoft.com/office/drawing/2014/main" id="{574EF627-D189-FE44-A450-CD80F343F8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4968" r="29390"/>
          <a:stretch/>
        </p:blipFill>
        <p:spPr bwMode="auto">
          <a:xfrm>
            <a:off x="20" y="1731"/>
            <a:ext cx="4655830"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75" name="Group 74">
            <a:extLst>
              <a:ext uri="{FF2B5EF4-FFF2-40B4-BE49-F238E27FC236}">
                <a16:creationId xmlns:a16="http://schemas.microsoft.com/office/drawing/2014/main" id="{3EF50F21-ED59-4E25-B7BC-73AD45B395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54305" y="228600"/>
            <a:ext cx="2851523" cy="6638625"/>
            <a:chOff x="2487613" y="285750"/>
            <a:chExt cx="2428875" cy="5654676"/>
          </a:xfrm>
          <a:solidFill>
            <a:schemeClr val="accent1">
              <a:lumMod val="75000"/>
              <a:alpha val="40000"/>
            </a:schemeClr>
          </a:solidFill>
        </p:grpSpPr>
        <p:sp>
          <p:nvSpPr>
            <p:cNvPr id="76" name="Freeform 11">
              <a:extLst>
                <a:ext uri="{FF2B5EF4-FFF2-40B4-BE49-F238E27FC236}">
                  <a16:creationId xmlns:a16="http://schemas.microsoft.com/office/drawing/2014/main" id="{B4BBD743-AED0-444D-9902-8DB24436E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77" name="Freeform 12">
              <a:extLst>
                <a:ext uri="{FF2B5EF4-FFF2-40B4-BE49-F238E27FC236}">
                  <a16:creationId xmlns:a16="http://schemas.microsoft.com/office/drawing/2014/main" id="{AD54B70A-5178-48BC-B033-10C4CA75E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78" name="Freeform 13">
              <a:extLst>
                <a:ext uri="{FF2B5EF4-FFF2-40B4-BE49-F238E27FC236}">
                  <a16:creationId xmlns:a16="http://schemas.microsoft.com/office/drawing/2014/main" id="{20FBEA6E-CA5E-44BD-B307-ABC9ECECFB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79" name="Freeform 14">
              <a:extLst>
                <a:ext uri="{FF2B5EF4-FFF2-40B4-BE49-F238E27FC236}">
                  <a16:creationId xmlns:a16="http://schemas.microsoft.com/office/drawing/2014/main" id="{D99675B1-DB47-4C3A-AB88-AAFF5D482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80" name="Freeform 15">
              <a:extLst>
                <a:ext uri="{FF2B5EF4-FFF2-40B4-BE49-F238E27FC236}">
                  <a16:creationId xmlns:a16="http://schemas.microsoft.com/office/drawing/2014/main" id="{E31454EC-7A3E-4AC8-AABC-52AA6AA7E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81" name="Freeform 16">
              <a:extLst>
                <a:ext uri="{FF2B5EF4-FFF2-40B4-BE49-F238E27FC236}">
                  <a16:creationId xmlns:a16="http://schemas.microsoft.com/office/drawing/2014/main" id="{3109BB6F-A346-49B5-82E9-F2650BBF1B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82" name="Freeform 17">
              <a:extLst>
                <a:ext uri="{FF2B5EF4-FFF2-40B4-BE49-F238E27FC236}">
                  <a16:creationId xmlns:a16="http://schemas.microsoft.com/office/drawing/2014/main" id="{F81FA27F-C104-4E7D-BE92-7A2811CDD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83" name="Freeform 18">
              <a:extLst>
                <a:ext uri="{FF2B5EF4-FFF2-40B4-BE49-F238E27FC236}">
                  <a16:creationId xmlns:a16="http://schemas.microsoft.com/office/drawing/2014/main" id="{B677B330-FB3E-4C6C-919C-12B90BE61F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84" name="Freeform 19">
              <a:extLst>
                <a:ext uri="{FF2B5EF4-FFF2-40B4-BE49-F238E27FC236}">
                  <a16:creationId xmlns:a16="http://schemas.microsoft.com/office/drawing/2014/main" id="{6BE1B8BD-E8A5-4794-81A6-F0AC9F3C9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85" name="Freeform 20">
              <a:extLst>
                <a:ext uri="{FF2B5EF4-FFF2-40B4-BE49-F238E27FC236}">
                  <a16:creationId xmlns:a16="http://schemas.microsoft.com/office/drawing/2014/main" id="{18C329D0-2CD6-440D-8585-7BE8A81357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86" name="Freeform 21">
              <a:extLst>
                <a:ext uri="{FF2B5EF4-FFF2-40B4-BE49-F238E27FC236}">
                  <a16:creationId xmlns:a16="http://schemas.microsoft.com/office/drawing/2014/main" id="{DD7E021D-22D7-42E8-9DDE-FF9AB9482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87" name="Freeform 22">
              <a:extLst>
                <a:ext uri="{FF2B5EF4-FFF2-40B4-BE49-F238E27FC236}">
                  <a16:creationId xmlns:a16="http://schemas.microsoft.com/office/drawing/2014/main" id="{7E3DAB05-2B17-4064-B002-E9BCAFE08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89" name="Group 88">
            <a:extLst>
              <a:ext uri="{FF2B5EF4-FFF2-40B4-BE49-F238E27FC236}">
                <a16:creationId xmlns:a16="http://schemas.microsoft.com/office/drawing/2014/main" id="{672F9DC4-C2C4-43CF-9C2C-2EE1826F77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1520" y="-30"/>
            <a:ext cx="2356675" cy="6853284"/>
            <a:chOff x="6627813" y="195452"/>
            <a:chExt cx="1952625" cy="5678299"/>
          </a:xfrm>
          <a:solidFill>
            <a:schemeClr val="accent1"/>
          </a:solidFill>
        </p:grpSpPr>
        <p:sp>
          <p:nvSpPr>
            <p:cNvPr id="90" name="Freeform 27">
              <a:extLst>
                <a:ext uri="{FF2B5EF4-FFF2-40B4-BE49-F238E27FC236}">
                  <a16:creationId xmlns:a16="http://schemas.microsoft.com/office/drawing/2014/main" id="{4E0064C5-2224-49BF-884A-D0118AEAB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91" name="Freeform 28">
              <a:extLst>
                <a:ext uri="{FF2B5EF4-FFF2-40B4-BE49-F238E27FC236}">
                  <a16:creationId xmlns:a16="http://schemas.microsoft.com/office/drawing/2014/main" id="{0D33309E-8132-42DA-B37B-4CAF0F6D1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92" name="Freeform 29">
              <a:extLst>
                <a:ext uri="{FF2B5EF4-FFF2-40B4-BE49-F238E27FC236}">
                  <a16:creationId xmlns:a16="http://schemas.microsoft.com/office/drawing/2014/main" id="{739DA087-BAEC-4E31-946D-3BA859C62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93" name="Freeform 30">
              <a:extLst>
                <a:ext uri="{FF2B5EF4-FFF2-40B4-BE49-F238E27FC236}">
                  <a16:creationId xmlns:a16="http://schemas.microsoft.com/office/drawing/2014/main" id="{395F1535-595E-4F4C-BEC0-F2EA90625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94" name="Freeform 31">
              <a:extLst>
                <a:ext uri="{FF2B5EF4-FFF2-40B4-BE49-F238E27FC236}">
                  <a16:creationId xmlns:a16="http://schemas.microsoft.com/office/drawing/2014/main" id="{FFFD4D55-2142-47EB-B7EB-5C049C731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95" name="Freeform 32">
              <a:extLst>
                <a:ext uri="{FF2B5EF4-FFF2-40B4-BE49-F238E27FC236}">
                  <a16:creationId xmlns:a16="http://schemas.microsoft.com/office/drawing/2014/main" id="{22CAF07E-CB2F-438A-AD2E-86E3A409B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96" name="Freeform 33">
              <a:extLst>
                <a:ext uri="{FF2B5EF4-FFF2-40B4-BE49-F238E27FC236}">
                  <a16:creationId xmlns:a16="http://schemas.microsoft.com/office/drawing/2014/main" id="{148C41FD-1EDA-45D8-AAA4-E79A76198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97" name="Freeform 34">
              <a:extLst>
                <a:ext uri="{FF2B5EF4-FFF2-40B4-BE49-F238E27FC236}">
                  <a16:creationId xmlns:a16="http://schemas.microsoft.com/office/drawing/2014/main" id="{3D1F13F1-22C7-4224-85FE-622B9F3C9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98" name="Freeform 35">
              <a:extLst>
                <a:ext uri="{FF2B5EF4-FFF2-40B4-BE49-F238E27FC236}">
                  <a16:creationId xmlns:a16="http://schemas.microsoft.com/office/drawing/2014/main" id="{0AD99730-19F0-4DB7-8108-25AF31361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99" name="Freeform 36">
              <a:extLst>
                <a:ext uri="{FF2B5EF4-FFF2-40B4-BE49-F238E27FC236}">
                  <a16:creationId xmlns:a16="http://schemas.microsoft.com/office/drawing/2014/main" id="{143A6D61-3504-4654-982B-80B7F0B5B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100" name="Freeform 37">
              <a:extLst>
                <a:ext uri="{FF2B5EF4-FFF2-40B4-BE49-F238E27FC236}">
                  <a16:creationId xmlns:a16="http://schemas.microsoft.com/office/drawing/2014/main" id="{990038CA-7285-43A9-A8FE-30824AC14B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101" name="Freeform 38">
              <a:extLst>
                <a:ext uri="{FF2B5EF4-FFF2-40B4-BE49-F238E27FC236}">
                  <a16:creationId xmlns:a16="http://schemas.microsoft.com/office/drawing/2014/main" id="{0346AEBE-37DC-4BAB-B50D-E0D7638434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2" name="Title 1">
            <a:extLst>
              <a:ext uri="{FF2B5EF4-FFF2-40B4-BE49-F238E27FC236}">
                <a16:creationId xmlns:a16="http://schemas.microsoft.com/office/drawing/2014/main" id="{AB7171E3-76F5-DE45-89B9-19D0BAF3DCD2}"/>
              </a:ext>
            </a:extLst>
          </p:cNvPr>
          <p:cNvSpPr>
            <a:spLocks noGrp="1"/>
          </p:cNvSpPr>
          <p:nvPr>
            <p:ph type="title"/>
          </p:nvPr>
        </p:nvSpPr>
        <p:spPr>
          <a:xfrm>
            <a:off x="6483096" y="624110"/>
            <a:ext cx="5021516" cy="1280890"/>
          </a:xfrm>
        </p:spPr>
        <p:txBody>
          <a:bodyPr>
            <a:normAutofit/>
          </a:bodyPr>
          <a:lstStyle/>
          <a:p>
            <a:r>
              <a:rPr lang="en-GB" dirty="0"/>
              <a:t>Rib trauma</a:t>
            </a:r>
          </a:p>
        </p:txBody>
      </p:sp>
      <p:sp>
        <p:nvSpPr>
          <p:cNvPr id="103" name="Rectangle 102">
            <a:extLst>
              <a:ext uri="{FF2B5EF4-FFF2-40B4-BE49-F238E27FC236}">
                <a16:creationId xmlns:a16="http://schemas.microsoft.com/office/drawing/2014/main" id="{6CA72FCB-DBCC-435A-838B-682978F47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11AC489-BB6F-7048-94E1-F94AA934EFCA}"/>
              </a:ext>
            </a:extLst>
          </p:cNvPr>
          <p:cNvSpPr>
            <a:spLocks noGrp="1"/>
          </p:cNvSpPr>
          <p:nvPr>
            <p:ph idx="1"/>
          </p:nvPr>
        </p:nvSpPr>
        <p:spPr>
          <a:xfrm>
            <a:off x="6438191" y="2133600"/>
            <a:ext cx="5066419" cy="3777622"/>
          </a:xfrm>
        </p:spPr>
        <p:txBody>
          <a:bodyPr>
            <a:normAutofit lnSpcReduction="10000"/>
          </a:bodyPr>
          <a:lstStyle/>
          <a:p>
            <a:r>
              <a:rPr lang="en-GB" dirty="0"/>
              <a:t>Contusion / </a:t>
            </a:r>
            <a:r>
              <a:rPr lang="en-GB" dirty="0" err="1"/>
              <a:t>undisplaced</a:t>
            </a:r>
            <a:r>
              <a:rPr lang="en-GB" dirty="0"/>
              <a:t> rib fracture / displaced rib fracture / costal cartilage displacement </a:t>
            </a:r>
          </a:p>
          <a:p>
            <a:r>
              <a:rPr lang="en-GB" dirty="0"/>
              <a:t>MOI:</a:t>
            </a:r>
          </a:p>
          <a:p>
            <a:pPr lvl="1"/>
            <a:r>
              <a:rPr lang="en-GB" dirty="0"/>
              <a:t>Direct blow </a:t>
            </a:r>
          </a:p>
          <a:p>
            <a:r>
              <a:rPr lang="en-GB" dirty="0"/>
              <a:t>Clinical features</a:t>
            </a:r>
          </a:p>
          <a:p>
            <a:pPr lvl="1"/>
            <a:r>
              <a:rPr lang="en-GB" dirty="0"/>
              <a:t>Pain</a:t>
            </a:r>
          </a:p>
          <a:p>
            <a:pPr lvl="1"/>
            <a:r>
              <a:rPr lang="en-GB" dirty="0"/>
              <a:t>Deep inspiration, Coughing, laughing, sneezing</a:t>
            </a:r>
          </a:p>
          <a:p>
            <a:pPr lvl="1"/>
            <a:r>
              <a:rPr lang="en-GB" dirty="0"/>
              <a:t>Local tenderness</a:t>
            </a:r>
          </a:p>
          <a:p>
            <a:pPr lvl="1"/>
            <a:r>
              <a:rPr lang="en-GB" dirty="0"/>
              <a:t>Query two points of tenderness on same segment – Flail chest</a:t>
            </a:r>
          </a:p>
        </p:txBody>
      </p:sp>
    </p:spTree>
    <p:extLst>
      <p:ext uri="{BB962C8B-B14F-4D97-AF65-F5344CB8AC3E}">
        <p14:creationId xmlns:p14="http://schemas.microsoft.com/office/powerpoint/2010/main" val="3321628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B7BE2-0B6A-C544-B09D-0054C734E0B5}"/>
              </a:ext>
            </a:extLst>
          </p:cNvPr>
          <p:cNvSpPr>
            <a:spLocks noGrp="1"/>
          </p:cNvSpPr>
          <p:nvPr>
            <p:ph type="title"/>
          </p:nvPr>
        </p:nvSpPr>
        <p:spPr/>
        <p:txBody>
          <a:bodyPr/>
          <a:lstStyle/>
          <a:p>
            <a:r>
              <a:rPr lang="en-GB" dirty="0"/>
              <a:t>Flail Chest</a:t>
            </a:r>
          </a:p>
        </p:txBody>
      </p:sp>
      <p:pic>
        <p:nvPicPr>
          <p:cNvPr id="9218" name="Picture 2" descr="Flail chest definition, causes, symptoms, diagnosis, treatment &amp; prognosis">
            <a:extLst>
              <a:ext uri="{FF2B5EF4-FFF2-40B4-BE49-F238E27FC236}">
                <a16:creationId xmlns:a16="http://schemas.microsoft.com/office/drawing/2014/main" id="{701F8BBC-1BF2-8B41-822A-D2279CC779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7702" y="1476375"/>
            <a:ext cx="8866909" cy="487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0444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7B3E34F-FF9F-4DF0-8C25-A6A60F8AD7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3779EA0-04E7-4141-804E-B6EF4CBD116B}"/>
              </a:ext>
            </a:extLst>
          </p:cNvPr>
          <p:cNvSpPr>
            <a:spLocks noGrp="1"/>
          </p:cNvSpPr>
          <p:nvPr>
            <p:ph type="title"/>
          </p:nvPr>
        </p:nvSpPr>
        <p:spPr>
          <a:xfrm>
            <a:off x="649224" y="645106"/>
            <a:ext cx="5122652" cy="1259894"/>
          </a:xfrm>
        </p:spPr>
        <p:txBody>
          <a:bodyPr>
            <a:normAutofit/>
          </a:bodyPr>
          <a:lstStyle/>
          <a:p>
            <a:r>
              <a:rPr lang="en-GB" dirty="0"/>
              <a:t>Referred pain from the Tsp</a:t>
            </a:r>
          </a:p>
        </p:txBody>
      </p:sp>
      <p:sp>
        <p:nvSpPr>
          <p:cNvPr id="73" name="Rectangle 72">
            <a:extLst>
              <a:ext uri="{FF2B5EF4-FFF2-40B4-BE49-F238E27FC236}">
                <a16:creationId xmlns:a16="http://schemas.microsoft.com/office/drawing/2014/main" id="{1DC76790-A558-4E69-8C18-11603E04A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89DBE96-136E-7144-9C6C-6C6EEF8D6C02}"/>
              </a:ext>
            </a:extLst>
          </p:cNvPr>
          <p:cNvSpPr>
            <a:spLocks noGrp="1"/>
          </p:cNvSpPr>
          <p:nvPr>
            <p:ph idx="1"/>
          </p:nvPr>
        </p:nvSpPr>
        <p:spPr>
          <a:xfrm>
            <a:off x="649225" y="2133600"/>
            <a:ext cx="5122652" cy="3759253"/>
          </a:xfrm>
        </p:spPr>
        <p:txBody>
          <a:bodyPr>
            <a:normAutofit fontScale="92500" lnSpcReduction="10000"/>
          </a:bodyPr>
          <a:lstStyle/>
          <a:p>
            <a:pPr>
              <a:lnSpc>
                <a:spcPct val="90000"/>
              </a:lnSpc>
            </a:pPr>
            <a:r>
              <a:rPr lang="en-GB" sz="1400" dirty="0"/>
              <a:t>About</a:t>
            </a:r>
          </a:p>
          <a:p>
            <a:pPr lvl="1">
              <a:lnSpc>
                <a:spcPct val="90000"/>
              </a:lnSpc>
            </a:pPr>
            <a:r>
              <a:rPr lang="en-GB" sz="1400" dirty="0"/>
              <a:t>Prolapse of a Tsp disc?</a:t>
            </a:r>
          </a:p>
          <a:p>
            <a:pPr lvl="1">
              <a:lnSpc>
                <a:spcPct val="90000"/>
              </a:lnSpc>
            </a:pPr>
            <a:r>
              <a:rPr lang="en-GB" sz="1400" dirty="0"/>
              <a:t>Referred from Tsp</a:t>
            </a:r>
          </a:p>
          <a:p>
            <a:pPr lvl="1">
              <a:lnSpc>
                <a:spcPct val="90000"/>
              </a:lnSpc>
            </a:pPr>
            <a:endParaRPr lang="en-GB" sz="1400" dirty="0"/>
          </a:p>
          <a:p>
            <a:pPr>
              <a:lnSpc>
                <a:spcPct val="90000"/>
              </a:lnSpc>
            </a:pPr>
            <a:r>
              <a:rPr lang="en-GB" sz="1400" dirty="0"/>
              <a:t>MOI </a:t>
            </a:r>
          </a:p>
          <a:p>
            <a:pPr lvl="1">
              <a:lnSpc>
                <a:spcPct val="90000"/>
              </a:lnSpc>
            </a:pPr>
            <a:r>
              <a:rPr lang="en-GB" sz="1400" dirty="0"/>
              <a:t>Most common cause of chest pain if no </a:t>
            </a:r>
            <a:r>
              <a:rPr lang="en-GB" sz="1400" dirty="0" err="1"/>
              <a:t>Hx</a:t>
            </a:r>
            <a:r>
              <a:rPr lang="en-GB" sz="1400" dirty="0"/>
              <a:t> of blunt force. So Ax C/Tsp </a:t>
            </a:r>
          </a:p>
          <a:p>
            <a:pPr>
              <a:lnSpc>
                <a:spcPct val="90000"/>
              </a:lnSpc>
            </a:pPr>
            <a:endParaRPr lang="en-GB" sz="1400" dirty="0"/>
          </a:p>
          <a:p>
            <a:pPr>
              <a:lnSpc>
                <a:spcPct val="90000"/>
              </a:lnSpc>
            </a:pPr>
            <a:r>
              <a:rPr lang="en-GB" sz="1400" dirty="0"/>
              <a:t>Clinical Features</a:t>
            </a:r>
          </a:p>
          <a:p>
            <a:pPr lvl="1">
              <a:lnSpc>
                <a:spcPct val="90000"/>
              </a:lnSpc>
            </a:pPr>
            <a:r>
              <a:rPr lang="en-GB" sz="1400" dirty="0"/>
              <a:t>Appear as chest pain? Or arms, lateral chest</a:t>
            </a:r>
          </a:p>
          <a:p>
            <a:pPr lvl="1">
              <a:lnSpc>
                <a:spcPct val="90000"/>
              </a:lnSpc>
            </a:pPr>
            <a:r>
              <a:rPr lang="en-GB" sz="1400" dirty="0"/>
              <a:t>Ipsilateral back and central spinal pain, with stiffness.</a:t>
            </a:r>
          </a:p>
          <a:p>
            <a:pPr lvl="1">
              <a:lnSpc>
                <a:spcPct val="90000"/>
              </a:lnSpc>
            </a:pPr>
            <a:r>
              <a:rPr lang="en-GB" sz="1400" dirty="0"/>
              <a:t>Soft tissue tenderness, especially paraspinals</a:t>
            </a:r>
          </a:p>
          <a:p>
            <a:pPr lvl="1">
              <a:lnSpc>
                <a:spcPct val="90000"/>
              </a:lnSpc>
            </a:pPr>
            <a:r>
              <a:rPr lang="en-GB" sz="1400" dirty="0"/>
              <a:t>Agg by deep inspiration, occasionally sharp, </a:t>
            </a:r>
          </a:p>
        </p:txBody>
      </p:sp>
      <p:pic>
        <p:nvPicPr>
          <p:cNvPr id="8194" name="Picture 2" descr="Pin on Folding Fetish">
            <a:extLst>
              <a:ext uri="{FF2B5EF4-FFF2-40B4-BE49-F238E27FC236}">
                <a16:creationId xmlns:a16="http://schemas.microsoft.com/office/drawing/2014/main" id="{E992DF91-1554-4B42-8C50-198A279E119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93997" y="645106"/>
            <a:ext cx="4447465" cy="5247747"/>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43">
            <a:extLst>
              <a:ext uri="{FF2B5EF4-FFF2-40B4-BE49-F238E27FC236}">
                <a16:creationId xmlns:a16="http://schemas.microsoft.com/office/drawing/2014/main" id="{D36306DC-1748-4A88-8EEC-84359BCAC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2880" y="6061223"/>
            <a:ext cx="855156" cy="506277"/>
          </a:xfrm>
          <a:custGeom>
            <a:avLst/>
            <a:gdLst>
              <a:gd name="connsiteX0" fmla="*/ 0 w 855156"/>
              <a:gd name="connsiteY0" fmla="*/ 506277 h 506277"/>
              <a:gd name="connsiteX1" fmla="*/ 509169 w 855156"/>
              <a:gd name="connsiteY1" fmla="*/ 505572 h 506277"/>
              <a:gd name="connsiteX2" fmla="*/ 599864 w 855156"/>
              <a:gd name="connsiteY2" fmla="*/ 505572 h 506277"/>
              <a:gd name="connsiteX3" fmla="*/ 614121 w 855156"/>
              <a:gd name="connsiteY3" fmla="*/ 500804 h 506277"/>
              <a:gd name="connsiteX4" fmla="*/ 619102 w 855156"/>
              <a:gd name="connsiteY4" fmla="*/ 496035 h 506277"/>
              <a:gd name="connsiteX5" fmla="*/ 848071 w 855156"/>
              <a:gd name="connsiteY5" fmla="*/ 267092 h 506277"/>
              <a:gd name="connsiteX6" fmla="*/ 848071 w 855156"/>
              <a:gd name="connsiteY6" fmla="*/ 238480 h 506277"/>
              <a:gd name="connsiteX7" fmla="*/ 619102 w 855156"/>
              <a:gd name="connsiteY7" fmla="*/ 9537 h 506277"/>
              <a:gd name="connsiteX8" fmla="*/ 614121 w 855156"/>
              <a:gd name="connsiteY8" fmla="*/ 4769 h 506277"/>
              <a:gd name="connsiteX9" fmla="*/ 599864 w 855156"/>
              <a:gd name="connsiteY9" fmla="*/ 0 h 506277"/>
              <a:gd name="connsiteX10" fmla="*/ 509169 w 855156"/>
              <a:gd name="connsiteY10" fmla="*/ 0 h 506277"/>
              <a:gd name="connsiteX11" fmla="*/ 0 w 855156"/>
              <a:gd name="connsiteY11" fmla="*/ 144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55156" h="506277">
                <a:moveTo>
                  <a:pt x="0" y="506277"/>
                </a:moveTo>
                <a:lnTo>
                  <a:pt x="509169" y="505572"/>
                </a:lnTo>
                <a:lnTo>
                  <a:pt x="599864" y="505572"/>
                </a:lnTo>
                <a:cubicBezTo>
                  <a:pt x="604673" y="505572"/>
                  <a:pt x="609483" y="500804"/>
                  <a:pt x="614121" y="500804"/>
                </a:cubicBezTo>
                <a:cubicBezTo>
                  <a:pt x="614121" y="496035"/>
                  <a:pt x="619102" y="496035"/>
                  <a:pt x="619102" y="496035"/>
                </a:cubicBezTo>
                <a:lnTo>
                  <a:pt x="848071" y="267092"/>
                </a:lnTo>
                <a:cubicBezTo>
                  <a:pt x="857518" y="257555"/>
                  <a:pt x="857518" y="248018"/>
                  <a:pt x="848071" y="238480"/>
                </a:cubicBezTo>
                <a:lnTo>
                  <a:pt x="619102" y="9537"/>
                </a:lnTo>
                <a:cubicBezTo>
                  <a:pt x="617556" y="7914"/>
                  <a:pt x="615667" y="6392"/>
                  <a:pt x="614121" y="4769"/>
                </a:cubicBezTo>
                <a:cubicBezTo>
                  <a:pt x="609483" y="0"/>
                  <a:pt x="604673" y="0"/>
                  <a:pt x="599864" y="0"/>
                </a:cubicBezTo>
                <a:lnTo>
                  <a:pt x="509169" y="0"/>
                </a:lnTo>
                <a:lnTo>
                  <a:pt x="0" y="1447"/>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39818653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47D3502-15D7-40E3-8799-AADA72E46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9AEF0E1-412B-E244-AFEF-5C0B6A07108F}"/>
              </a:ext>
            </a:extLst>
          </p:cNvPr>
          <p:cNvSpPr>
            <a:spLocks noGrp="1"/>
          </p:cNvSpPr>
          <p:nvPr>
            <p:ph type="title"/>
          </p:nvPr>
        </p:nvSpPr>
        <p:spPr>
          <a:xfrm>
            <a:off x="649224" y="645106"/>
            <a:ext cx="3650279" cy="1259894"/>
          </a:xfrm>
        </p:spPr>
        <p:txBody>
          <a:bodyPr>
            <a:normAutofit/>
          </a:bodyPr>
          <a:lstStyle/>
          <a:p>
            <a:r>
              <a:rPr lang="en-GB" sz="3300"/>
              <a:t>Sternoclavicular Joint Sprain</a:t>
            </a:r>
          </a:p>
        </p:txBody>
      </p:sp>
      <p:sp>
        <p:nvSpPr>
          <p:cNvPr id="73" name="Rectangle 72">
            <a:extLst>
              <a:ext uri="{FF2B5EF4-FFF2-40B4-BE49-F238E27FC236}">
                <a16:creationId xmlns:a16="http://schemas.microsoft.com/office/drawing/2014/main" id="{A84DC666-97B4-4AC4-9916-A1936C2F6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D44EB03-CCD1-0443-8E4A-505029CF70C9}"/>
              </a:ext>
            </a:extLst>
          </p:cNvPr>
          <p:cNvSpPr>
            <a:spLocks noGrp="1"/>
          </p:cNvSpPr>
          <p:nvPr>
            <p:ph idx="1"/>
          </p:nvPr>
        </p:nvSpPr>
        <p:spPr>
          <a:xfrm>
            <a:off x="649225" y="2133600"/>
            <a:ext cx="3650278" cy="3759253"/>
          </a:xfrm>
        </p:spPr>
        <p:txBody>
          <a:bodyPr>
            <a:normAutofit fontScale="85000" lnSpcReduction="20000"/>
          </a:bodyPr>
          <a:lstStyle/>
          <a:p>
            <a:r>
              <a:rPr lang="en-GB" dirty="0"/>
              <a:t>A shoulder injury?</a:t>
            </a:r>
          </a:p>
          <a:p>
            <a:r>
              <a:rPr lang="en-GB" dirty="0"/>
              <a:t>Sole articulation of axial skeleton to upper extremity</a:t>
            </a:r>
          </a:p>
          <a:p>
            <a:r>
              <a:rPr lang="en-GB" dirty="0"/>
              <a:t>AND only 25% of medial clavicle surface articulates with the sternum.</a:t>
            </a:r>
          </a:p>
          <a:p>
            <a:endParaRPr lang="en-GB" dirty="0"/>
          </a:p>
          <a:p>
            <a:r>
              <a:rPr lang="en-GB" dirty="0"/>
              <a:t>MOI</a:t>
            </a:r>
          </a:p>
          <a:p>
            <a:pPr lvl="1"/>
            <a:r>
              <a:rPr lang="en-GB" dirty="0"/>
              <a:t>Indirect: FOOA</a:t>
            </a:r>
          </a:p>
          <a:p>
            <a:pPr lvl="1"/>
            <a:r>
              <a:rPr lang="en-GB" dirty="0"/>
              <a:t>Direct blow</a:t>
            </a:r>
          </a:p>
          <a:p>
            <a:r>
              <a:rPr lang="en-GB" dirty="0"/>
              <a:t>Clinical Features</a:t>
            </a:r>
          </a:p>
          <a:p>
            <a:pPr lvl="1"/>
            <a:r>
              <a:rPr lang="en-GB" dirty="0"/>
              <a:t>Pain and swelling</a:t>
            </a:r>
          </a:p>
          <a:p>
            <a:pPr lvl="1"/>
            <a:r>
              <a:rPr lang="en-GB" dirty="0"/>
              <a:t>Query subluxation</a:t>
            </a:r>
          </a:p>
          <a:p>
            <a:endParaRPr lang="en-GB" dirty="0"/>
          </a:p>
        </p:txBody>
      </p:sp>
      <p:pic>
        <p:nvPicPr>
          <p:cNvPr id="3074" name="Picture 2" descr="Sternoclavicular Joint Injuries | SpringerLink">
            <a:extLst>
              <a:ext uri="{FF2B5EF4-FFF2-40B4-BE49-F238E27FC236}">
                <a16:creationId xmlns:a16="http://schemas.microsoft.com/office/drawing/2014/main" id="{BA1157AB-BD5A-0D44-ADDE-E88F04B3903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19543" y="1319465"/>
            <a:ext cx="6953577" cy="3894003"/>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43">
            <a:extLst>
              <a:ext uri="{FF2B5EF4-FFF2-40B4-BE49-F238E27FC236}">
                <a16:creationId xmlns:a16="http://schemas.microsoft.com/office/drawing/2014/main" id="{4EEFCCD7-9BFF-47EA-9C91-94E380FD8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2880" y="6061223"/>
            <a:ext cx="855156" cy="506277"/>
          </a:xfrm>
          <a:custGeom>
            <a:avLst/>
            <a:gdLst>
              <a:gd name="connsiteX0" fmla="*/ 0 w 855156"/>
              <a:gd name="connsiteY0" fmla="*/ 506277 h 506277"/>
              <a:gd name="connsiteX1" fmla="*/ 509169 w 855156"/>
              <a:gd name="connsiteY1" fmla="*/ 505572 h 506277"/>
              <a:gd name="connsiteX2" fmla="*/ 599864 w 855156"/>
              <a:gd name="connsiteY2" fmla="*/ 505572 h 506277"/>
              <a:gd name="connsiteX3" fmla="*/ 614121 w 855156"/>
              <a:gd name="connsiteY3" fmla="*/ 500804 h 506277"/>
              <a:gd name="connsiteX4" fmla="*/ 619102 w 855156"/>
              <a:gd name="connsiteY4" fmla="*/ 496035 h 506277"/>
              <a:gd name="connsiteX5" fmla="*/ 848071 w 855156"/>
              <a:gd name="connsiteY5" fmla="*/ 267092 h 506277"/>
              <a:gd name="connsiteX6" fmla="*/ 848071 w 855156"/>
              <a:gd name="connsiteY6" fmla="*/ 238480 h 506277"/>
              <a:gd name="connsiteX7" fmla="*/ 619102 w 855156"/>
              <a:gd name="connsiteY7" fmla="*/ 9537 h 506277"/>
              <a:gd name="connsiteX8" fmla="*/ 614121 w 855156"/>
              <a:gd name="connsiteY8" fmla="*/ 4769 h 506277"/>
              <a:gd name="connsiteX9" fmla="*/ 599864 w 855156"/>
              <a:gd name="connsiteY9" fmla="*/ 0 h 506277"/>
              <a:gd name="connsiteX10" fmla="*/ 509169 w 855156"/>
              <a:gd name="connsiteY10" fmla="*/ 0 h 506277"/>
              <a:gd name="connsiteX11" fmla="*/ 0 w 855156"/>
              <a:gd name="connsiteY11" fmla="*/ 144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55156" h="506277">
                <a:moveTo>
                  <a:pt x="0" y="506277"/>
                </a:moveTo>
                <a:lnTo>
                  <a:pt x="509169" y="505572"/>
                </a:lnTo>
                <a:lnTo>
                  <a:pt x="599864" y="505572"/>
                </a:lnTo>
                <a:cubicBezTo>
                  <a:pt x="604673" y="505572"/>
                  <a:pt x="609483" y="500804"/>
                  <a:pt x="614121" y="500804"/>
                </a:cubicBezTo>
                <a:cubicBezTo>
                  <a:pt x="614121" y="496035"/>
                  <a:pt x="619102" y="496035"/>
                  <a:pt x="619102" y="496035"/>
                </a:cubicBezTo>
                <a:lnTo>
                  <a:pt x="848071" y="267092"/>
                </a:lnTo>
                <a:cubicBezTo>
                  <a:pt x="857518" y="257555"/>
                  <a:pt x="857518" y="248018"/>
                  <a:pt x="848071" y="238480"/>
                </a:cubicBezTo>
                <a:lnTo>
                  <a:pt x="619102" y="9537"/>
                </a:lnTo>
                <a:cubicBezTo>
                  <a:pt x="617556" y="7914"/>
                  <a:pt x="615667" y="6392"/>
                  <a:pt x="614121" y="4769"/>
                </a:cubicBezTo>
                <a:cubicBezTo>
                  <a:pt x="609483" y="0"/>
                  <a:pt x="604673" y="0"/>
                  <a:pt x="599864" y="0"/>
                </a:cubicBezTo>
                <a:lnTo>
                  <a:pt x="509169" y="0"/>
                </a:lnTo>
                <a:lnTo>
                  <a:pt x="0" y="1447"/>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83571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FC5700F-7321-4B30-B1DC-BC4F2165B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3" name="Freeform 11">
            <a:extLst>
              <a:ext uri="{FF2B5EF4-FFF2-40B4-BE49-F238E27FC236}">
                <a16:creationId xmlns:a16="http://schemas.microsoft.com/office/drawing/2014/main" id="{8F50300C-C744-4948-BE34-534215C74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4098" name="Picture 2" descr="Anderson leaves field with side issue | cricket.com.au">
            <a:extLst>
              <a:ext uri="{FF2B5EF4-FFF2-40B4-BE49-F238E27FC236}">
                <a16:creationId xmlns:a16="http://schemas.microsoft.com/office/drawing/2014/main" id="{F433BC5C-174E-704D-8490-CF9810994E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840" r="30202" b="1"/>
          <a:stretch/>
        </p:blipFill>
        <p:spPr bwMode="auto">
          <a:xfrm>
            <a:off x="20" y="1731"/>
            <a:ext cx="4655830"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75" name="Group 74">
            <a:extLst>
              <a:ext uri="{FF2B5EF4-FFF2-40B4-BE49-F238E27FC236}">
                <a16:creationId xmlns:a16="http://schemas.microsoft.com/office/drawing/2014/main" id="{3EF50F21-ED59-4E25-B7BC-73AD45B395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54305" y="228600"/>
            <a:ext cx="2851523" cy="6638625"/>
            <a:chOff x="2487613" y="285750"/>
            <a:chExt cx="2428875" cy="5654676"/>
          </a:xfrm>
          <a:solidFill>
            <a:schemeClr val="accent1">
              <a:lumMod val="75000"/>
              <a:alpha val="40000"/>
            </a:schemeClr>
          </a:solidFill>
        </p:grpSpPr>
        <p:sp>
          <p:nvSpPr>
            <p:cNvPr id="76" name="Freeform 11">
              <a:extLst>
                <a:ext uri="{FF2B5EF4-FFF2-40B4-BE49-F238E27FC236}">
                  <a16:creationId xmlns:a16="http://schemas.microsoft.com/office/drawing/2014/main" id="{B4BBD743-AED0-444D-9902-8DB24436E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77" name="Freeform 12">
              <a:extLst>
                <a:ext uri="{FF2B5EF4-FFF2-40B4-BE49-F238E27FC236}">
                  <a16:creationId xmlns:a16="http://schemas.microsoft.com/office/drawing/2014/main" id="{AD54B70A-5178-48BC-B033-10C4CA75E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78" name="Freeform 13">
              <a:extLst>
                <a:ext uri="{FF2B5EF4-FFF2-40B4-BE49-F238E27FC236}">
                  <a16:creationId xmlns:a16="http://schemas.microsoft.com/office/drawing/2014/main" id="{20FBEA6E-CA5E-44BD-B307-ABC9ECECFB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79" name="Freeform 14">
              <a:extLst>
                <a:ext uri="{FF2B5EF4-FFF2-40B4-BE49-F238E27FC236}">
                  <a16:creationId xmlns:a16="http://schemas.microsoft.com/office/drawing/2014/main" id="{D99675B1-DB47-4C3A-AB88-AAFF5D482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80" name="Freeform 15">
              <a:extLst>
                <a:ext uri="{FF2B5EF4-FFF2-40B4-BE49-F238E27FC236}">
                  <a16:creationId xmlns:a16="http://schemas.microsoft.com/office/drawing/2014/main" id="{E31454EC-7A3E-4AC8-AABC-52AA6AA7E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81" name="Freeform 16">
              <a:extLst>
                <a:ext uri="{FF2B5EF4-FFF2-40B4-BE49-F238E27FC236}">
                  <a16:creationId xmlns:a16="http://schemas.microsoft.com/office/drawing/2014/main" id="{3109BB6F-A346-49B5-82E9-F2650BBF1B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82" name="Freeform 17">
              <a:extLst>
                <a:ext uri="{FF2B5EF4-FFF2-40B4-BE49-F238E27FC236}">
                  <a16:creationId xmlns:a16="http://schemas.microsoft.com/office/drawing/2014/main" id="{F81FA27F-C104-4E7D-BE92-7A2811CDD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83" name="Freeform 18">
              <a:extLst>
                <a:ext uri="{FF2B5EF4-FFF2-40B4-BE49-F238E27FC236}">
                  <a16:creationId xmlns:a16="http://schemas.microsoft.com/office/drawing/2014/main" id="{B677B330-FB3E-4C6C-919C-12B90BE61F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84" name="Freeform 19">
              <a:extLst>
                <a:ext uri="{FF2B5EF4-FFF2-40B4-BE49-F238E27FC236}">
                  <a16:creationId xmlns:a16="http://schemas.microsoft.com/office/drawing/2014/main" id="{6BE1B8BD-E8A5-4794-81A6-F0AC9F3C9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85" name="Freeform 20">
              <a:extLst>
                <a:ext uri="{FF2B5EF4-FFF2-40B4-BE49-F238E27FC236}">
                  <a16:creationId xmlns:a16="http://schemas.microsoft.com/office/drawing/2014/main" id="{18C329D0-2CD6-440D-8585-7BE8A81357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86" name="Freeform 21">
              <a:extLst>
                <a:ext uri="{FF2B5EF4-FFF2-40B4-BE49-F238E27FC236}">
                  <a16:creationId xmlns:a16="http://schemas.microsoft.com/office/drawing/2014/main" id="{DD7E021D-22D7-42E8-9DDE-FF9AB9482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87" name="Freeform 22">
              <a:extLst>
                <a:ext uri="{FF2B5EF4-FFF2-40B4-BE49-F238E27FC236}">
                  <a16:creationId xmlns:a16="http://schemas.microsoft.com/office/drawing/2014/main" id="{7E3DAB05-2B17-4064-B002-E9BCAFE08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89" name="Group 88">
            <a:extLst>
              <a:ext uri="{FF2B5EF4-FFF2-40B4-BE49-F238E27FC236}">
                <a16:creationId xmlns:a16="http://schemas.microsoft.com/office/drawing/2014/main" id="{672F9DC4-C2C4-43CF-9C2C-2EE1826F77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1520" y="-30"/>
            <a:ext cx="2356675" cy="6853284"/>
            <a:chOff x="6627813" y="195452"/>
            <a:chExt cx="1952625" cy="5678299"/>
          </a:xfrm>
          <a:solidFill>
            <a:schemeClr val="accent1"/>
          </a:solidFill>
        </p:grpSpPr>
        <p:sp>
          <p:nvSpPr>
            <p:cNvPr id="90" name="Freeform 27">
              <a:extLst>
                <a:ext uri="{FF2B5EF4-FFF2-40B4-BE49-F238E27FC236}">
                  <a16:creationId xmlns:a16="http://schemas.microsoft.com/office/drawing/2014/main" id="{4E0064C5-2224-49BF-884A-D0118AEAB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91" name="Freeform 28">
              <a:extLst>
                <a:ext uri="{FF2B5EF4-FFF2-40B4-BE49-F238E27FC236}">
                  <a16:creationId xmlns:a16="http://schemas.microsoft.com/office/drawing/2014/main" id="{0D33309E-8132-42DA-B37B-4CAF0F6D1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92" name="Freeform 29">
              <a:extLst>
                <a:ext uri="{FF2B5EF4-FFF2-40B4-BE49-F238E27FC236}">
                  <a16:creationId xmlns:a16="http://schemas.microsoft.com/office/drawing/2014/main" id="{739DA087-BAEC-4E31-946D-3BA859C62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93" name="Freeform 30">
              <a:extLst>
                <a:ext uri="{FF2B5EF4-FFF2-40B4-BE49-F238E27FC236}">
                  <a16:creationId xmlns:a16="http://schemas.microsoft.com/office/drawing/2014/main" id="{395F1535-595E-4F4C-BEC0-F2EA90625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94" name="Freeform 31">
              <a:extLst>
                <a:ext uri="{FF2B5EF4-FFF2-40B4-BE49-F238E27FC236}">
                  <a16:creationId xmlns:a16="http://schemas.microsoft.com/office/drawing/2014/main" id="{FFFD4D55-2142-47EB-B7EB-5C049C731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95" name="Freeform 32">
              <a:extLst>
                <a:ext uri="{FF2B5EF4-FFF2-40B4-BE49-F238E27FC236}">
                  <a16:creationId xmlns:a16="http://schemas.microsoft.com/office/drawing/2014/main" id="{22CAF07E-CB2F-438A-AD2E-86E3A409B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96" name="Freeform 33">
              <a:extLst>
                <a:ext uri="{FF2B5EF4-FFF2-40B4-BE49-F238E27FC236}">
                  <a16:creationId xmlns:a16="http://schemas.microsoft.com/office/drawing/2014/main" id="{148C41FD-1EDA-45D8-AAA4-E79A76198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97" name="Freeform 34">
              <a:extLst>
                <a:ext uri="{FF2B5EF4-FFF2-40B4-BE49-F238E27FC236}">
                  <a16:creationId xmlns:a16="http://schemas.microsoft.com/office/drawing/2014/main" id="{3D1F13F1-22C7-4224-85FE-622B9F3C9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98" name="Freeform 35">
              <a:extLst>
                <a:ext uri="{FF2B5EF4-FFF2-40B4-BE49-F238E27FC236}">
                  <a16:creationId xmlns:a16="http://schemas.microsoft.com/office/drawing/2014/main" id="{0AD99730-19F0-4DB7-8108-25AF31361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99" name="Freeform 36">
              <a:extLst>
                <a:ext uri="{FF2B5EF4-FFF2-40B4-BE49-F238E27FC236}">
                  <a16:creationId xmlns:a16="http://schemas.microsoft.com/office/drawing/2014/main" id="{143A6D61-3504-4654-982B-80B7F0B5B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100" name="Freeform 37">
              <a:extLst>
                <a:ext uri="{FF2B5EF4-FFF2-40B4-BE49-F238E27FC236}">
                  <a16:creationId xmlns:a16="http://schemas.microsoft.com/office/drawing/2014/main" id="{990038CA-7285-43A9-A8FE-30824AC14B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101" name="Freeform 38">
              <a:extLst>
                <a:ext uri="{FF2B5EF4-FFF2-40B4-BE49-F238E27FC236}">
                  <a16:creationId xmlns:a16="http://schemas.microsoft.com/office/drawing/2014/main" id="{0346AEBE-37DC-4BAB-B50D-E0D7638434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2" name="Title 1">
            <a:extLst>
              <a:ext uri="{FF2B5EF4-FFF2-40B4-BE49-F238E27FC236}">
                <a16:creationId xmlns:a16="http://schemas.microsoft.com/office/drawing/2014/main" id="{ADDAE32F-F6B0-2D4C-B319-F4A681A27A1B}"/>
              </a:ext>
            </a:extLst>
          </p:cNvPr>
          <p:cNvSpPr>
            <a:spLocks noGrp="1"/>
          </p:cNvSpPr>
          <p:nvPr>
            <p:ph type="title"/>
          </p:nvPr>
        </p:nvSpPr>
        <p:spPr>
          <a:xfrm>
            <a:off x="6483096" y="624110"/>
            <a:ext cx="5021516" cy="1280890"/>
          </a:xfrm>
        </p:spPr>
        <p:txBody>
          <a:bodyPr>
            <a:normAutofit/>
          </a:bodyPr>
          <a:lstStyle/>
          <a:p>
            <a:r>
              <a:rPr lang="en-GB" dirty="0"/>
              <a:t>Side Strain</a:t>
            </a:r>
          </a:p>
        </p:txBody>
      </p:sp>
      <p:sp>
        <p:nvSpPr>
          <p:cNvPr id="103" name="Rectangle 102">
            <a:extLst>
              <a:ext uri="{FF2B5EF4-FFF2-40B4-BE49-F238E27FC236}">
                <a16:creationId xmlns:a16="http://schemas.microsoft.com/office/drawing/2014/main" id="{6CA72FCB-DBCC-435A-838B-682978F47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1761FD0-21A0-8E4E-89DC-2CA96E6B0A40}"/>
              </a:ext>
            </a:extLst>
          </p:cNvPr>
          <p:cNvSpPr>
            <a:spLocks noGrp="1"/>
          </p:cNvSpPr>
          <p:nvPr>
            <p:ph idx="1"/>
          </p:nvPr>
        </p:nvSpPr>
        <p:spPr>
          <a:xfrm>
            <a:off x="6438191" y="2133600"/>
            <a:ext cx="5066419" cy="3777622"/>
          </a:xfrm>
        </p:spPr>
        <p:txBody>
          <a:bodyPr>
            <a:normAutofit fontScale="92500" lnSpcReduction="20000"/>
          </a:bodyPr>
          <a:lstStyle/>
          <a:p>
            <a:pPr>
              <a:lnSpc>
                <a:spcPct val="90000"/>
              </a:lnSpc>
            </a:pPr>
            <a:r>
              <a:rPr lang="en-GB" sz="1700" dirty="0"/>
              <a:t>Cricket fast bowlers, javelin throwers, rugby players (pointer combo)</a:t>
            </a:r>
          </a:p>
          <a:p>
            <a:pPr>
              <a:lnSpc>
                <a:spcPct val="90000"/>
              </a:lnSpc>
            </a:pPr>
            <a:r>
              <a:rPr lang="en-GB" sz="1700" dirty="0"/>
              <a:t>Highly repetitive, unilateral, asymmetrical, explosive actions, from actively lengthened positions.</a:t>
            </a:r>
          </a:p>
          <a:p>
            <a:pPr>
              <a:lnSpc>
                <a:spcPct val="90000"/>
              </a:lnSpc>
            </a:pPr>
            <a:r>
              <a:rPr lang="en-GB" sz="1700" dirty="0"/>
              <a:t>MOI </a:t>
            </a:r>
          </a:p>
          <a:p>
            <a:pPr lvl="1">
              <a:lnSpc>
                <a:spcPct val="90000"/>
              </a:lnSpc>
            </a:pPr>
            <a:r>
              <a:rPr lang="en-GB" sz="1700" dirty="0"/>
              <a:t>Pain and tenderness</a:t>
            </a:r>
          </a:p>
          <a:p>
            <a:pPr lvl="1">
              <a:lnSpc>
                <a:spcPct val="90000"/>
              </a:lnSpc>
            </a:pPr>
            <a:r>
              <a:rPr lang="en-GB" sz="1700" dirty="0"/>
              <a:t>May have difficulty breathing</a:t>
            </a:r>
          </a:p>
          <a:p>
            <a:pPr>
              <a:lnSpc>
                <a:spcPct val="90000"/>
              </a:lnSpc>
            </a:pPr>
            <a:r>
              <a:rPr lang="en-GB" sz="1700" dirty="0"/>
              <a:t>Clinical Features</a:t>
            </a:r>
          </a:p>
          <a:p>
            <a:pPr lvl="1">
              <a:lnSpc>
                <a:spcPct val="90000"/>
              </a:lnSpc>
            </a:pPr>
            <a:r>
              <a:rPr lang="en-GB" sz="1700" dirty="0"/>
              <a:t>Pain and tenderness of the lateral trunk over the inferior rib cage</a:t>
            </a:r>
          </a:p>
          <a:p>
            <a:pPr lvl="1">
              <a:lnSpc>
                <a:spcPct val="90000"/>
              </a:lnSpc>
            </a:pPr>
            <a:r>
              <a:rPr lang="en-GB" sz="1700" dirty="0"/>
              <a:t>Pain reproduced by clinically recreating MOI</a:t>
            </a:r>
          </a:p>
          <a:p>
            <a:pPr lvl="1">
              <a:lnSpc>
                <a:spcPct val="90000"/>
              </a:lnSpc>
            </a:pPr>
            <a:r>
              <a:rPr lang="en-GB" sz="1700" dirty="0"/>
              <a:t>Compression of lower rib cage?</a:t>
            </a:r>
          </a:p>
        </p:txBody>
      </p:sp>
    </p:spTree>
    <p:extLst>
      <p:ext uri="{BB962C8B-B14F-4D97-AF65-F5344CB8AC3E}">
        <p14:creationId xmlns:p14="http://schemas.microsoft.com/office/powerpoint/2010/main" val="243199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1" name="Freeform 11">
            <a:extLst>
              <a:ext uri="{FF2B5EF4-FFF2-40B4-BE49-F238E27FC236}">
                <a16:creationId xmlns:a16="http://schemas.microsoft.com/office/drawing/2014/main" id="{7E1C44A2-4B37-4B14-B90B-368A88D05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6146" name="Picture 2" descr="Hip pointer injury causes, symptoms, diagnosis, treatment &amp; recovery time">
            <a:extLst>
              <a:ext uri="{FF2B5EF4-FFF2-40B4-BE49-F238E27FC236}">
                <a16:creationId xmlns:a16="http://schemas.microsoft.com/office/drawing/2014/main" id="{75B3080B-5C35-514C-8816-4346BA5C25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28877"/>
          <a:stretch/>
        </p:blipFill>
        <p:spPr bwMode="auto">
          <a:xfrm>
            <a:off x="2589211" y="643467"/>
            <a:ext cx="8951825"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38922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B886A-3B55-694D-B188-5C41C0063D29}"/>
              </a:ext>
            </a:extLst>
          </p:cNvPr>
          <p:cNvSpPr>
            <a:spLocks noGrp="1"/>
          </p:cNvSpPr>
          <p:nvPr>
            <p:ph type="title"/>
          </p:nvPr>
        </p:nvSpPr>
        <p:spPr/>
        <p:txBody>
          <a:bodyPr/>
          <a:lstStyle/>
          <a:p>
            <a:r>
              <a:rPr lang="en-GB" dirty="0"/>
              <a:t>Less Common</a:t>
            </a:r>
          </a:p>
        </p:txBody>
      </p:sp>
      <p:sp>
        <p:nvSpPr>
          <p:cNvPr id="3" name="Text Placeholder 2">
            <a:extLst>
              <a:ext uri="{FF2B5EF4-FFF2-40B4-BE49-F238E27FC236}">
                <a16:creationId xmlns:a16="http://schemas.microsoft.com/office/drawing/2014/main" id="{A41B3233-B96F-3F49-B74F-966D45CD8474}"/>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973747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8100D-0E6F-6142-97E2-64BDEEF7AE19}"/>
              </a:ext>
            </a:extLst>
          </p:cNvPr>
          <p:cNvSpPr>
            <a:spLocks noGrp="1"/>
          </p:cNvSpPr>
          <p:nvPr>
            <p:ph type="title"/>
          </p:nvPr>
        </p:nvSpPr>
        <p:spPr>
          <a:xfrm>
            <a:off x="1640156" y="668715"/>
            <a:ext cx="8911687" cy="1280890"/>
          </a:xfrm>
        </p:spPr>
        <p:txBody>
          <a:bodyPr/>
          <a:lstStyle/>
          <a:p>
            <a:r>
              <a:rPr lang="en-GB" dirty="0"/>
              <a:t>Rib Stress Fracture</a:t>
            </a:r>
          </a:p>
        </p:txBody>
      </p:sp>
      <p:sp>
        <p:nvSpPr>
          <p:cNvPr id="3" name="Content Placeholder 2">
            <a:extLst>
              <a:ext uri="{FF2B5EF4-FFF2-40B4-BE49-F238E27FC236}">
                <a16:creationId xmlns:a16="http://schemas.microsoft.com/office/drawing/2014/main" id="{06CD2D3A-4F01-3848-A151-F85B62201F30}"/>
              </a:ext>
            </a:extLst>
          </p:cNvPr>
          <p:cNvSpPr>
            <a:spLocks noGrp="1"/>
          </p:cNvSpPr>
          <p:nvPr>
            <p:ph idx="1"/>
          </p:nvPr>
        </p:nvSpPr>
        <p:spPr>
          <a:xfrm>
            <a:off x="2265827" y="1763213"/>
            <a:ext cx="4705112" cy="3777622"/>
          </a:xfrm>
        </p:spPr>
        <p:txBody>
          <a:bodyPr/>
          <a:lstStyle/>
          <a:p>
            <a:r>
              <a:rPr lang="en-GB" dirty="0"/>
              <a:t>Throwers and rowers</a:t>
            </a:r>
          </a:p>
          <a:p>
            <a:r>
              <a:rPr lang="en-GB" dirty="0"/>
              <a:t>MOI</a:t>
            </a:r>
          </a:p>
          <a:p>
            <a:pPr lvl="1"/>
            <a:r>
              <a:rPr lang="en-GB" dirty="0"/>
              <a:t>Excessive muscle traction at the attachments to the ribs.</a:t>
            </a:r>
          </a:p>
          <a:p>
            <a:pPr lvl="1"/>
            <a:r>
              <a:rPr lang="en-GB" dirty="0"/>
              <a:t>Site of maximal distraction</a:t>
            </a:r>
          </a:p>
          <a:p>
            <a:r>
              <a:rPr lang="en-GB" dirty="0"/>
              <a:t>Clinical Features</a:t>
            </a:r>
          </a:p>
        </p:txBody>
      </p:sp>
      <p:pic>
        <p:nvPicPr>
          <p:cNvPr id="6" name="Picture 5">
            <a:extLst>
              <a:ext uri="{FF2B5EF4-FFF2-40B4-BE49-F238E27FC236}">
                <a16:creationId xmlns:a16="http://schemas.microsoft.com/office/drawing/2014/main" id="{5377CB7C-EDEB-D545-BF98-DB2DBE18E199}"/>
              </a:ext>
            </a:extLst>
          </p:cNvPr>
          <p:cNvPicPr>
            <a:picLocks noChangeAspect="1"/>
          </p:cNvPicPr>
          <p:nvPr/>
        </p:nvPicPr>
        <p:blipFill>
          <a:blip r:embed="rId2"/>
          <a:stretch>
            <a:fillRect/>
          </a:stretch>
        </p:blipFill>
        <p:spPr>
          <a:xfrm>
            <a:off x="6623824" y="-131914"/>
            <a:ext cx="5564729" cy="7314246"/>
          </a:xfrm>
          <a:prstGeom prst="rect">
            <a:avLst/>
          </a:prstGeom>
        </p:spPr>
      </p:pic>
      <p:cxnSp>
        <p:nvCxnSpPr>
          <p:cNvPr id="8" name="Straight Arrow Connector 7">
            <a:extLst>
              <a:ext uri="{FF2B5EF4-FFF2-40B4-BE49-F238E27FC236}">
                <a16:creationId xmlns:a16="http://schemas.microsoft.com/office/drawing/2014/main" id="{23BE3285-F8D0-4540-A36D-B354D4356932}"/>
              </a:ext>
            </a:extLst>
          </p:cNvPr>
          <p:cNvCxnSpPr/>
          <p:nvPr/>
        </p:nvCxnSpPr>
        <p:spPr>
          <a:xfrm flipV="1">
            <a:off x="4834751" y="2652489"/>
            <a:ext cx="2319453" cy="1182030"/>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14205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1" name="Rectangle 6">
            <a:extLst>
              <a:ext uri="{FF2B5EF4-FFF2-40B4-BE49-F238E27FC236}">
                <a16:creationId xmlns:a16="http://schemas.microsoft.com/office/drawing/2014/main" id="{01520B72-94C4-4ABB-AC64-A3382705B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8">
            <a:extLst>
              <a:ext uri="{FF2B5EF4-FFF2-40B4-BE49-F238E27FC236}">
                <a16:creationId xmlns:a16="http://schemas.microsoft.com/office/drawing/2014/main" id="{9A64CBFD-D6E8-4E6A-8F66-1948BED331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Graphical user interface, text, application, chat or text message&#10;&#10;Description automatically generated">
            <a:extLst>
              <a:ext uri="{FF2B5EF4-FFF2-40B4-BE49-F238E27FC236}">
                <a16:creationId xmlns:a16="http://schemas.microsoft.com/office/drawing/2014/main" id="{84798DBD-C03C-084A-A9D0-4B18DC28E180}"/>
              </a:ext>
            </a:extLst>
          </p:cNvPr>
          <p:cNvPicPr>
            <a:picLocks noChangeAspect="1"/>
          </p:cNvPicPr>
          <p:nvPr/>
        </p:nvPicPr>
        <p:blipFill>
          <a:blip r:embed="rId2"/>
          <a:stretch>
            <a:fillRect/>
          </a:stretch>
        </p:blipFill>
        <p:spPr>
          <a:xfrm>
            <a:off x="739206" y="643467"/>
            <a:ext cx="10713588" cy="5571066"/>
          </a:xfrm>
          <a:prstGeom prst="rect">
            <a:avLst/>
          </a:prstGeom>
        </p:spPr>
      </p:pic>
    </p:spTree>
    <p:extLst>
      <p:ext uri="{BB962C8B-B14F-4D97-AF65-F5344CB8AC3E}">
        <p14:creationId xmlns:p14="http://schemas.microsoft.com/office/powerpoint/2010/main" val="30895659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51C6D932-DFF5-4EAB-9FB1-5073B3305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8574" y="3962"/>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Imaging of rib stress fractures in elite rowers: the promise of ultrasound?  | British Journal of Sports Medicine">
            <a:extLst>
              <a:ext uri="{FF2B5EF4-FFF2-40B4-BE49-F238E27FC236}">
                <a16:creationId xmlns:a16="http://schemas.microsoft.com/office/drawing/2014/main" id="{B2C58C7F-5BB4-C34E-A02A-7A100CAAB48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1297372"/>
            <a:ext cx="5303959" cy="3938189"/>
          </a:xfrm>
          <a:prstGeom prst="rect">
            <a:avLst/>
          </a:prstGeom>
          <a:noFill/>
          <a:ln w="127000" cap="sq">
            <a:solidFill>
              <a:srgbClr val="FFFFFF"/>
            </a:solidFill>
            <a:miter lim="800000"/>
          </a:ln>
          <a:extLst>
            <a:ext uri="{909E8E84-426E-40DD-AFC4-6F175D3DCCD1}">
              <a14:hiddenFill xmlns:a14="http://schemas.microsoft.com/office/drawing/2010/main">
                <a:solidFill>
                  <a:srgbClr val="FFFFFF"/>
                </a:solidFill>
              </a14:hiddenFill>
            </a:ext>
          </a:extLst>
        </p:spPr>
      </p:pic>
      <p:pic>
        <p:nvPicPr>
          <p:cNvPr id="7170" name="Picture 2" descr="The dynamics of rib pain - worldrowing.com">
            <a:extLst>
              <a:ext uri="{FF2B5EF4-FFF2-40B4-BE49-F238E27FC236}">
                <a16:creationId xmlns:a16="http://schemas.microsoft.com/office/drawing/2014/main" id="{BB4C2115-B240-3A49-BED8-5E4F652ED9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56866" y="1774728"/>
            <a:ext cx="5303959" cy="2983476"/>
          </a:xfrm>
          <a:prstGeom prst="rect">
            <a:avLst/>
          </a:prstGeom>
          <a:noFill/>
          <a:ln w="127000" cap="sq">
            <a:solidFill>
              <a:srgbClr val="FFFFFF"/>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8408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0BEFE-EBBC-534A-B8FB-0A05D8803A8F}"/>
              </a:ext>
            </a:extLst>
          </p:cNvPr>
          <p:cNvSpPr>
            <a:spLocks noGrp="1"/>
          </p:cNvSpPr>
          <p:nvPr>
            <p:ph type="title"/>
          </p:nvPr>
        </p:nvSpPr>
        <p:spPr/>
        <p:txBody>
          <a:bodyPr/>
          <a:lstStyle/>
          <a:p>
            <a:r>
              <a:rPr lang="en-GB" dirty="0"/>
              <a:t>Not to be missed</a:t>
            </a:r>
          </a:p>
        </p:txBody>
      </p:sp>
      <p:sp>
        <p:nvSpPr>
          <p:cNvPr id="3" name="Text Placeholder 2">
            <a:extLst>
              <a:ext uri="{FF2B5EF4-FFF2-40B4-BE49-F238E27FC236}">
                <a16:creationId xmlns:a16="http://schemas.microsoft.com/office/drawing/2014/main" id="{D3B577C6-03E6-C340-9397-A091F9738047}"/>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886518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15AD0-2CA7-5749-B78C-429F9F68E17E}"/>
              </a:ext>
            </a:extLst>
          </p:cNvPr>
          <p:cNvSpPr>
            <a:spLocks noGrp="1"/>
          </p:cNvSpPr>
          <p:nvPr>
            <p:ph type="title"/>
          </p:nvPr>
        </p:nvSpPr>
        <p:spPr/>
        <p:txBody>
          <a:bodyPr/>
          <a:lstStyle/>
          <a:p>
            <a:r>
              <a:rPr lang="en-GB" dirty="0"/>
              <a:t>Cardiac Contusion</a:t>
            </a:r>
          </a:p>
        </p:txBody>
      </p:sp>
      <p:sp>
        <p:nvSpPr>
          <p:cNvPr id="3" name="Content Placeholder 2">
            <a:extLst>
              <a:ext uri="{FF2B5EF4-FFF2-40B4-BE49-F238E27FC236}">
                <a16:creationId xmlns:a16="http://schemas.microsoft.com/office/drawing/2014/main" id="{CC3C39D6-BFBB-B349-9000-3187C7E67EAB}"/>
              </a:ext>
            </a:extLst>
          </p:cNvPr>
          <p:cNvSpPr>
            <a:spLocks noGrp="1"/>
          </p:cNvSpPr>
          <p:nvPr>
            <p:ph idx="1"/>
          </p:nvPr>
        </p:nvSpPr>
        <p:spPr/>
        <p:txBody>
          <a:bodyPr/>
          <a:lstStyle/>
          <a:p>
            <a:r>
              <a:rPr lang="en-GB" dirty="0"/>
              <a:t>A haemorrhage of the heart</a:t>
            </a:r>
          </a:p>
          <a:p>
            <a:r>
              <a:rPr lang="en-GB" b="1" dirty="0"/>
              <a:t>MOI</a:t>
            </a:r>
          </a:p>
          <a:p>
            <a:pPr lvl="1"/>
            <a:r>
              <a:rPr lang="en-GB" dirty="0"/>
              <a:t>Caused by a blow to the chest with a blunt object, or a collision in contact sport, or when a hard ball hits the sternum.</a:t>
            </a:r>
          </a:p>
          <a:p>
            <a:pPr lvl="1"/>
            <a:r>
              <a:rPr lang="en-GB" dirty="0"/>
              <a:t>Rapid deceleration</a:t>
            </a:r>
          </a:p>
          <a:p>
            <a:pPr marL="457200" lvl="1" indent="0">
              <a:buNone/>
            </a:pPr>
            <a:endParaRPr lang="en-GB" dirty="0"/>
          </a:p>
          <a:p>
            <a:r>
              <a:rPr lang="en-GB" b="1" dirty="0"/>
              <a:t>Clinical Features</a:t>
            </a:r>
          </a:p>
          <a:p>
            <a:r>
              <a:rPr lang="en-GB" dirty="0"/>
              <a:t>It is difficult to diagnose, but should be suspected after trauma to the chest. </a:t>
            </a:r>
            <a:r>
              <a:rPr lang="en-GB" dirty="0" err="1"/>
              <a:t>Esp</a:t>
            </a:r>
            <a:r>
              <a:rPr lang="en-GB" dirty="0"/>
              <a:t> if caused bruising. Cardiac dysrhythmias are most likely to occur within the first 24 h of the trauma (if they occur at all). They can be fatal so be on alert for the call from the player in the evening. </a:t>
            </a:r>
          </a:p>
        </p:txBody>
      </p:sp>
    </p:spTree>
    <p:extLst>
      <p:ext uri="{BB962C8B-B14F-4D97-AF65-F5344CB8AC3E}">
        <p14:creationId xmlns:p14="http://schemas.microsoft.com/office/powerpoint/2010/main" val="2157628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24" name="Rectangle 70">
            <a:extLst>
              <a:ext uri="{FF2B5EF4-FFF2-40B4-BE49-F238E27FC236}">
                <a16:creationId xmlns:a16="http://schemas.microsoft.com/office/drawing/2014/main" id="{847D3502-15D7-40E3-8799-AADA72E46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B3C4CE2-0E7F-7B42-9107-C54D5EF0A148}"/>
              </a:ext>
            </a:extLst>
          </p:cNvPr>
          <p:cNvSpPr>
            <a:spLocks noGrp="1"/>
          </p:cNvSpPr>
          <p:nvPr>
            <p:ph type="title"/>
          </p:nvPr>
        </p:nvSpPr>
        <p:spPr>
          <a:xfrm>
            <a:off x="649224" y="645106"/>
            <a:ext cx="3650279" cy="1259894"/>
          </a:xfrm>
        </p:spPr>
        <p:txBody>
          <a:bodyPr>
            <a:normAutofit/>
          </a:bodyPr>
          <a:lstStyle/>
          <a:p>
            <a:r>
              <a:rPr lang="en-GB" dirty="0"/>
              <a:t>Pneumothorax</a:t>
            </a:r>
          </a:p>
        </p:txBody>
      </p:sp>
      <p:sp>
        <p:nvSpPr>
          <p:cNvPr id="73" name="Rectangle 72">
            <a:extLst>
              <a:ext uri="{FF2B5EF4-FFF2-40B4-BE49-F238E27FC236}">
                <a16:creationId xmlns:a16="http://schemas.microsoft.com/office/drawing/2014/main" id="{A84DC666-97B4-4AC4-9916-A1936C2F6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38E2480-BA55-9F4C-AFEE-A3C20A1B88C5}"/>
              </a:ext>
            </a:extLst>
          </p:cNvPr>
          <p:cNvSpPr>
            <a:spLocks noGrp="1"/>
          </p:cNvSpPr>
          <p:nvPr>
            <p:ph idx="1"/>
          </p:nvPr>
        </p:nvSpPr>
        <p:spPr>
          <a:xfrm>
            <a:off x="610457" y="1549373"/>
            <a:ext cx="4296079" cy="5018127"/>
          </a:xfrm>
        </p:spPr>
        <p:txBody>
          <a:bodyPr>
            <a:normAutofit fontScale="92500" lnSpcReduction="10000"/>
          </a:bodyPr>
          <a:lstStyle/>
          <a:p>
            <a:r>
              <a:rPr lang="en-GB" dirty="0"/>
              <a:t>Air leaks into the pleural space which, puts pressure on the lung.</a:t>
            </a:r>
          </a:p>
          <a:p>
            <a:r>
              <a:rPr lang="en-GB" dirty="0"/>
              <a:t>“bruised rib” returned too soon?</a:t>
            </a:r>
          </a:p>
          <a:p>
            <a:r>
              <a:rPr lang="en-GB" dirty="0"/>
              <a:t>Need to undergo a respiratory assessment after rib injury and if symptoms change over the next 24-72hrs</a:t>
            </a:r>
          </a:p>
          <a:p>
            <a:endParaRPr lang="en-GB" dirty="0"/>
          </a:p>
          <a:p>
            <a:r>
              <a:rPr lang="en-GB" dirty="0"/>
              <a:t>MOI</a:t>
            </a:r>
          </a:p>
          <a:p>
            <a:pPr lvl="1"/>
            <a:r>
              <a:rPr lang="en-GB" dirty="0"/>
              <a:t>Rapid deceleration</a:t>
            </a:r>
          </a:p>
          <a:p>
            <a:pPr lvl="1"/>
            <a:r>
              <a:rPr lang="en-GB" dirty="0"/>
              <a:t>External force</a:t>
            </a:r>
          </a:p>
          <a:p>
            <a:r>
              <a:rPr lang="en-GB" dirty="0"/>
              <a:t>Clinical features:</a:t>
            </a:r>
          </a:p>
          <a:p>
            <a:pPr lvl="1"/>
            <a:r>
              <a:rPr lang="en-GB" dirty="0"/>
              <a:t>Shortness of breath</a:t>
            </a:r>
          </a:p>
          <a:p>
            <a:pPr lvl="1"/>
            <a:r>
              <a:rPr lang="en-GB" dirty="0"/>
              <a:t>Discomfort on breathing</a:t>
            </a:r>
          </a:p>
          <a:p>
            <a:pPr lvl="1"/>
            <a:r>
              <a:rPr lang="en-GB" dirty="0"/>
              <a:t>Rapid breathing, rapid pulse</a:t>
            </a:r>
          </a:p>
        </p:txBody>
      </p:sp>
      <p:pic>
        <p:nvPicPr>
          <p:cNvPr id="5122" name="Picture 2" descr="I thought it was just a winding, admits Tindall | The Independent">
            <a:extLst>
              <a:ext uri="{FF2B5EF4-FFF2-40B4-BE49-F238E27FC236}">
                <a16:creationId xmlns:a16="http://schemas.microsoft.com/office/drawing/2014/main" id="{3823C4CF-C1F2-2C4C-8785-E166D2D570F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53439" y="802613"/>
            <a:ext cx="6628104" cy="5252773"/>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43">
            <a:extLst>
              <a:ext uri="{FF2B5EF4-FFF2-40B4-BE49-F238E27FC236}">
                <a16:creationId xmlns:a16="http://schemas.microsoft.com/office/drawing/2014/main" id="{4EEFCCD7-9BFF-47EA-9C91-94E380FD8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2880" y="6061223"/>
            <a:ext cx="855156" cy="506277"/>
          </a:xfrm>
          <a:custGeom>
            <a:avLst/>
            <a:gdLst>
              <a:gd name="connsiteX0" fmla="*/ 0 w 855156"/>
              <a:gd name="connsiteY0" fmla="*/ 506277 h 506277"/>
              <a:gd name="connsiteX1" fmla="*/ 509169 w 855156"/>
              <a:gd name="connsiteY1" fmla="*/ 505572 h 506277"/>
              <a:gd name="connsiteX2" fmla="*/ 599864 w 855156"/>
              <a:gd name="connsiteY2" fmla="*/ 505572 h 506277"/>
              <a:gd name="connsiteX3" fmla="*/ 614121 w 855156"/>
              <a:gd name="connsiteY3" fmla="*/ 500804 h 506277"/>
              <a:gd name="connsiteX4" fmla="*/ 619102 w 855156"/>
              <a:gd name="connsiteY4" fmla="*/ 496035 h 506277"/>
              <a:gd name="connsiteX5" fmla="*/ 848071 w 855156"/>
              <a:gd name="connsiteY5" fmla="*/ 267092 h 506277"/>
              <a:gd name="connsiteX6" fmla="*/ 848071 w 855156"/>
              <a:gd name="connsiteY6" fmla="*/ 238480 h 506277"/>
              <a:gd name="connsiteX7" fmla="*/ 619102 w 855156"/>
              <a:gd name="connsiteY7" fmla="*/ 9537 h 506277"/>
              <a:gd name="connsiteX8" fmla="*/ 614121 w 855156"/>
              <a:gd name="connsiteY8" fmla="*/ 4769 h 506277"/>
              <a:gd name="connsiteX9" fmla="*/ 599864 w 855156"/>
              <a:gd name="connsiteY9" fmla="*/ 0 h 506277"/>
              <a:gd name="connsiteX10" fmla="*/ 509169 w 855156"/>
              <a:gd name="connsiteY10" fmla="*/ 0 h 506277"/>
              <a:gd name="connsiteX11" fmla="*/ 0 w 855156"/>
              <a:gd name="connsiteY11" fmla="*/ 144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55156" h="506277">
                <a:moveTo>
                  <a:pt x="0" y="506277"/>
                </a:moveTo>
                <a:lnTo>
                  <a:pt x="509169" y="505572"/>
                </a:lnTo>
                <a:lnTo>
                  <a:pt x="599864" y="505572"/>
                </a:lnTo>
                <a:cubicBezTo>
                  <a:pt x="604673" y="505572"/>
                  <a:pt x="609483" y="500804"/>
                  <a:pt x="614121" y="500804"/>
                </a:cubicBezTo>
                <a:cubicBezTo>
                  <a:pt x="614121" y="496035"/>
                  <a:pt x="619102" y="496035"/>
                  <a:pt x="619102" y="496035"/>
                </a:cubicBezTo>
                <a:lnTo>
                  <a:pt x="848071" y="267092"/>
                </a:lnTo>
                <a:cubicBezTo>
                  <a:pt x="857518" y="257555"/>
                  <a:pt x="857518" y="248018"/>
                  <a:pt x="848071" y="238480"/>
                </a:cubicBezTo>
                <a:lnTo>
                  <a:pt x="619102" y="9537"/>
                </a:lnTo>
                <a:cubicBezTo>
                  <a:pt x="617556" y="7914"/>
                  <a:pt x="615667" y="6392"/>
                  <a:pt x="614121" y="4769"/>
                </a:cubicBezTo>
                <a:cubicBezTo>
                  <a:pt x="609483" y="0"/>
                  <a:pt x="604673" y="0"/>
                  <a:pt x="599864" y="0"/>
                </a:cubicBezTo>
                <a:lnTo>
                  <a:pt x="509169" y="0"/>
                </a:lnTo>
                <a:lnTo>
                  <a:pt x="0" y="1447"/>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15611078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48E2A-CF9F-0B4F-BF3B-5C822B1187F8}"/>
              </a:ext>
            </a:extLst>
          </p:cNvPr>
          <p:cNvSpPr>
            <a:spLocks noGrp="1"/>
          </p:cNvSpPr>
          <p:nvPr>
            <p:ph type="title"/>
          </p:nvPr>
        </p:nvSpPr>
        <p:spPr/>
        <p:txBody>
          <a:bodyPr/>
          <a:lstStyle/>
          <a:p>
            <a:r>
              <a:rPr lang="en-GB" dirty="0"/>
              <a:t>Other</a:t>
            </a:r>
          </a:p>
        </p:txBody>
      </p:sp>
      <p:sp>
        <p:nvSpPr>
          <p:cNvPr id="3" name="Text Placeholder 2">
            <a:extLst>
              <a:ext uri="{FF2B5EF4-FFF2-40B4-BE49-F238E27FC236}">
                <a16:creationId xmlns:a16="http://schemas.microsoft.com/office/drawing/2014/main" id="{725C1CF0-11C7-5246-8C52-5FF1276FE0A1}"/>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0469381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AFC5700F-7321-4B30-B1DC-BC4F2165B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5" name="Freeform 11">
            <a:extLst>
              <a:ext uri="{FF2B5EF4-FFF2-40B4-BE49-F238E27FC236}">
                <a16:creationId xmlns:a16="http://schemas.microsoft.com/office/drawing/2014/main" id="{8F50300C-C744-4948-BE34-534215C74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11268" name="Picture 4" descr="Scheuermann's disease - Wikipedia">
            <a:extLst>
              <a:ext uri="{FF2B5EF4-FFF2-40B4-BE49-F238E27FC236}">
                <a16:creationId xmlns:a16="http://schemas.microsoft.com/office/drawing/2014/main" id="{C6B3579C-742A-5345-88A6-305F1DC3E6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033" r="18374"/>
          <a:stretch/>
        </p:blipFill>
        <p:spPr bwMode="auto">
          <a:xfrm>
            <a:off x="20" y="1731"/>
            <a:ext cx="4655830"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3EF50F21-ED59-4E25-B7BC-73AD45B395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54305" y="228600"/>
            <a:ext cx="2851523" cy="6638625"/>
            <a:chOff x="2487613" y="285750"/>
            <a:chExt cx="2428875" cy="5654676"/>
          </a:xfrm>
          <a:solidFill>
            <a:schemeClr val="accent1">
              <a:lumMod val="75000"/>
              <a:alpha val="40000"/>
            </a:schemeClr>
          </a:solidFill>
        </p:grpSpPr>
        <p:sp>
          <p:nvSpPr>
            <p:cNvPr id="78" name="Freeform 11">
              <a:extLst>
                <a:ext uri="{FF2B5EF4-FFF2-40B4-BE49-F238E27FC236}">
                  <a16:creationId xmlns:a16="http://schemas.microsoft.com/office/drawing/2014/main" id="{B4BBD743-AED0-444D-9902-8DB24436E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79" name="Freeform 12">
              <a:extLst>
                <a:ext uri="{FF2B5EF4-FFF2-40B4-BE49-F238E27FC236}">
                  <a16:creationId xmlns:a16="http://schemas.microsoft.com/office/drawing/2014/main" id="{AD54B70A-5178-48BC-B033-10C4CA75E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80" name="Freeform 13">
              <a:extLst>
                <a:ext uri="{FF2B5EF4-FFF2-40B4-BE49-F238E27FC236}">
                  <a16:creationId xmlns:a16="http://schemas.microsoft.com/office/drawing/2014/main" id="{20FBEA6E-CA5E-44BD-B307-ABC9ECECFB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81" name="Freeform 14">
              <a:extLst>
                <a:ext uri="{FF2B5EF4-FFF2-40B4-BE49-F238E27FC236}">
                  <a16:creationId xmlns:a16="http://schemas.microsoft.com/office/drawing/2014/main" id="{D99675B1-DB47-4C3A-AB88-AAFF5D482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82" name="Freeform 15">
              <a:extLst>
                <a:ext uri="{FF2B5EF4-FFF2-40B4-BE49-F238E27FC236}">
                  <a16:creationId xmlns:a16="http://schemas.microsoft.com/office/drawing/2014/main" id="{E31454EC-7A3E-4AC8-AABC-52AA6AA7E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83" name="Freeform 16">
              <a:extLst>
                <a:ext uri="{FF2B5EF4-FFF2-40B4-BE49-F238E27FC236}">
                  <a16:creationId xmlns:a16="http://schemas.microsoft.com/office/drawing/2014/main" id="{3109BB6F-A346-49B5-82E9-F2650BBF1B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84" name="Freeform 17">
              <a:extLst>
                <a:ext uri="{FF2B5EF4-FFF2-40B4-BE49-F238E27FC236}">
                  <a16:creationId xmlns:a16="http://schemas.microsoft.com/office/drawing/2014/main" id="{F81FA27F-C104-4E7D-BE92-7A2811CDD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85" name="Freeform 18">
              <a:extLst>
                <a:ext uri="{FF2B5EF4-FFF2-40B4-BE49-F238E27FC236}">
                  <a16:creationId xmlns:a16="http://schemas.microsoft.com/office/drawing/2014/main" id="{B677B330-FB3E-4C6C-919C-12B90BE61F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86" name="Freeform 19">
              <a:extLst>
                <a:ext uri="{FF2B5EF4-FFF2-40B4-BE49-F238E27FC236}">
                  <a16:creationId xmlns:a16="http://schemas.microsoft.com/office/drawing/2014/main" id="{6BE1B8BD-E8A5-4794-81A6-F0AC9F3C9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87" name="Freeform 20">
              <a:extLst>
                <a:ext uri="{FF2B5EF4-FFF2-40B4-BE49-F238E27FC236}">
                  <a16:creationId xmlns:a16="http://schemas.microsoft.com/office/drawing/2014/main" id="{18C329D0-2CD6-440D-8585-7BE8A81357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88" name="Freeform 21">
              <a:extLst>
                <a:ext uri="{FF2B5EF4-FFF2-40B4-BE49-F238E27FC236}">
                  <a16:creationId xmlns:a16="http://schemas.microsoft.com/office/drawing/2014/main" id="{DD7E021D-22D7-42E8-9DDE-FF9AB9482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89" name="Freeform 22">
              <a:extLst>
                <a:ext uri="{FF2B5EF4-FFF2-40B4-BE49-F238E27FC236}">
                  <a16:creationId xmlns:a16="http://schemas.microsoft.com/office/drawing/2014/main" id="{7E3DAB05-2B17-4064-B002-E9BCAFE08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91" name="Group 90">
            <a:extLst>
              <a:ext uri="{FF2B5EF4-FFF2-40B4-BE49-F238E27FC236}">
                <a16:creationId xmlns:a16="http://schemas.microsoft.com/office/drawing/2014/main" id="{672F9DC4-C2C4-43CF-9C2C-2EE1826F77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1520" y="-30"/>
            <a:ext cx="2356675" cy="6853284"/>
            <a:chOff x="6627813" y="195452"/>
            <a:chExt cx="1952625" cy="5678299"/>
          </a:xfrm>
          <a:solidFill>
            <a:schemeClr val="accent1"/>
          </a:solidFill>
        </p:grpSpPr>
        <p:sp>
          <p:nvSpPr>
            <p:cNvPr id="92" name="Freeform 27">
              <a:extLst>
                <a:ext uri="{FF2B5EF4-FFF2-40B4-BE49-F238E27FC236}">
                  <a16:creationId xmlns:a16="http://schemas.microsoft.com/office/drawing/2014/main" id="{4E0064C5-2224-49BF-884A-D0118AEAB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93" name="Freeform 28">
              <a:extLst>
                <a:ext uri="{FF2B5EF4-FFF2-40B4-BE49-F238E27FC236}">
                  <a16:creationId xmlns:a16="http://schemas.microsoft.com/office/drawing/2014/main" id="{0D33309E-8132-42DA-B37B-4CAF0F6D1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94" name="Freeform 29">
              <a:extLst>
                <a:ext uri="{FF2B5EF4-FFF2-40B4-BE49-F238E27FC236}">
                  <a16:creationId xmlns:a16="http://schemas.microsoft.com/office/drawing/2014/main" id="{739DA087-BAEC-4E31-946D-3BA859C62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95" name="Freeform 30">
              <a:extLst>
                <a:ext uri="{FF2B5EF4-FFF2-40B4-BE49-F238E27FC236}">
                  <a16:creationId xmlns:a16="http://schemas.microsoft.com/office/drawing/2014/main" id="{395F1535-595E-4F4C-BEC0-F2EA90625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96" name="Freeform 31">
              <a:extLst>
                <a:ext uri="{FF2B5EF4-FFF2-40B4-BE49-F238E27FC236}">
                  <a16:creationId xmlns:a16="http://schemas.microsoft.com/office/drawing/2014/main" id="{FFFD4D55-2142-47EB-B7EB-5C049C731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97" name="Freeform 32">
              <a:extLst>
                <a:ext uri="{FF2B5EF4-FFF2-40B4-BE49-F238E27FC236}">
                  <a16:creationId xmlns:a16="http://schemas.microsoft.com/office/drawing/2014/main" id="{22CAF07E-CB2F-438A-AD2E-86E3A409B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98" name="Freeform 33">
              <a:extLst>
                <a:ext uri="{FF2B5EF4-FFF2-40B4-BE49-F238E27FC236}">
                  <a16:creationId xmlns:a16="http://schemas.microsoft.com/office/drawing/2014/main" id="{148C41FD-1EDA-45D8-AAA4-E79A76198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99" name="Freeform 34">
              <a:extLst>
                <a:ext uri="{FF2B5EF4-FFF2-40B4-BE49-F238E27FC236}">
                  <a16:creationId xmlns:a16="http://schemas.microsoft.com/office/drawing/2014/main" id="{3D1F13F1-22C7-4224-85FE-622B9F3C9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100" name="Freeform 35">
              <a:extLst>
                <a:ext uri="{FF2B5EF4-FFF2-40B4-BE49-F238E27FC236}">
                  <a16:creationId xmlns:a16="http://schemas.microsoft.com/office/drawing/2014/main" id="{0AD99730-19F0-4DB7-8108-25AF31361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101" name="Freeform 36">
              <a:extLst>
                <a:ext uri="{FF2B5EF4-FFF2-40B4-BE49-F238E27FC236}">
                  <a16:creationId xmlns:a16="http://schemas.microsoft.com/office/drawing/2014/main" id="{143A6D61-3504-4654-982B-80B7F0B5B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102" name="Freeform 37">
              <a:extLst>
                <a:ext uri="{FF2B5EF4-FFF2-40B4-BE49-F238E27FC236}">
                  <a16:creationId xmlns:a16="http://schemas.microsoft.com/office/drawing/2014/main" id="{990038CA-7285-43A9-A8FE-30824AC14B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103" name="Freeform 38">
              <a:extLst>
                <a:ext uri="{FF2B5EF4-FFF2-40B4-BE49-F238E27FC236}">
                  <a16:creationId xmlns:a16="http://schemas.microsoft.com/office/drawing/2014/main" id="{0346AEBE-37DC-4BAB-B50D-E0D7638434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2" name="Title 1">
            <a:extLst>
              <a:ext uri="{FF2B5EF4-FFF2-40B4-BE49-F238E27FC236}">
                <a16:creationId xmlns:a16="http://schemas.microsoft.com/office/drawing/2014/main" id="{DB4194BC-0164-7A40-BC13-4A0058B23799}"/>
              </a:ext>
            </a:extLst>
          </p:cNvPr>
          <p:cNvSpPr>
            <a:spLocks noGrp="1"/>
          </p:cNvSpPr>
          <p:nvPr>
            <p:ph type="title"/>
          </p:nvPr>
        </p:nvSpPr>
        <p:spPr>
          <a:xfrm>
            <a:off x="6483096" y="624110"/>
            <a:ext cx="5021516" cy="1280890"/>
          </a:xfrm>
        </p:spPr>
        <p:txBody>
          <a:bodyPr>
            <a:normAutofit/>
          </a:bodyPr>
          <a:lstStyle/>
          <a:p>
            <a:r>
              <a:rPr lang="en-GB" dirty="0"/>
              <a:t>Scheuermann’s disease</a:t>
            </a:r>
          </a:p>
        </p:txBody>
      </p:sp>
      <p:sp>
        <p:nvSpPr>
          <p:cNvPr id="105" name="Rectangle 104">
            <a:extLst>
              <a:ext uri="{FF2B5EF4-FFF2-40B4-BE49-F238E27FC236}">
                <a16:creationId xmlns:a16="http://schemas.microsoft.com/office/drawing/2014/main" id="{6CA72FCB-DBCC-435A-838B-682978F47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5E51A49-50DA-0943-A1E6-BE270BDAA20E}"/>
              </a:ext>
            </a:extLst>
          </p:cNvPr>
          <p:cNvSpPr>
            <a:spLocks noGrp="1"/>
          </p:cNvSpPr>
          <p:nvPr>
            <p:ph idx="1"/>
          </p:nvPr>
        </p:nvSpPr>
        <p:spPr>
          <a:xfrm>
            <a:off x="6438191" y="2133600"/>
            <a:ext cx="5066419" cy="3777622"/>
          </a:xfrm>
        </p:spPr>
        <p:txBody>
          <a:bodyPr>
            <a:normAutofit/>
          </a:bodyPr>
          <a:lstStyle/>
          <a:p>
            <a:r>
              <a:rPr lang="en-GB" dirty="0"/>
              <a:t>Accentuated low kyphosis</a:t>
            </a:r>
          </a:p>
          <a:p>
            <a:r>
              <a:rPr lang="en-GB" dirty="0"/>
              <a:t>MOI</a:t>
            </a:r>
          </a:p>
          <a:p>
            <a:r>
              <a:rPr lang="en-GB" dirty="0"/>
              <a:t>Prolonged exposures to flexion postures</a:t>
            </a:r>
          </a:p>
          <a:p>
            <a:r>
              <a:rPr lang="en-GB" dirty="0"/>
              <a:t>Adolescents and cycling</a:t>
            </a:r>
          </a:p>
          <a:p>
            <a:r>
              <a:rPr lang="en-GB" dirty="0"/>
              <a:t>Clinical Features</a:t>
            </a:r>
          </a:p>
          <a:p>
            <a:pPr lvl="1"/>
            <a:r>
              <a:rPr lang="en-GB" dirty="0"/>
              <a:t>Vertebral irregularities in 4 or more levels – </a:t>
            </a:r>
            <a:r>
              <a:rPr lang="en-GB" dirty="0" err="1"/>
              <a:t>Schmorl’s</a:t>
            </a:r>
            <a:r>
              <a:rPr lang="en-GB" dirty="0"/>
              <a:t> nodes </a:t>
            </a:r>
          </a:p>
          <a:p>
            <a:endParaRPr lang="en-GB" dirty="0"/>
          </a:p>
        </p:txBody>
      </p:sp>
      <p:pic>
        <p:nvPicPr>
          <p:cNvPr id="1026" name="Picture 2" descr="Schmorl's node: What you need to know – Mayfair Wellness Clinic | Best  Physiotherapy Center in Gulshan, Dhaka">
            <a:extLst>
              <a:ext uri="{FF2B5EF4-FFF2-40B4-BE49-F238E27FC236}">
                <a16:creationId xmlns:a16="http://schemas.microsoft.com/office/drawing/2014/main" id="{E90DFD46-6F2B-F0EE-839A-F83BCD2594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8704" y="4779359"/>
            <a:ext cx="4678982" cy="20516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44678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3A05FBC2-7C7D-1FC1-3EC3-E391F5F96F56}"/>
              </a:ext>
            </a:extLst>
          </p:cNvPr>
          <p:cNvSpPr>
            <a:spLocks noGrp="1" noChangeArrowheads="1"/>
          </p:cNvSpPr>
          <p:nvPr>
            <p:ph type="title"/>
          </p:nvPr>
        </p:nvSpPr>
        <p:spPr/>
        <p:txBody>
          <a:bodyPr rtlCol="0">
            <a:normAutofit fontScale="90000"/>
          </a:bodyPr>
          <a:lstStyle/>
          <a:p>
            <a:pPr>
              <a:defRPr/>
            </a:pPr>
            <a:r>
              <a:rPr lang="en-GB" sz="4000"/>
              <a:t>Adolescent kyphosis (Scheuermans disease)</a:t>
            </a:r>
          </a:p>
        </p:txBody>
      </p:sp>
      <p:sp>
        <p:nvSpPr>
          <p:cNvPr id="24579" name="Rectangle 3">
            <a:extLst>
              <a:ext uri="{FF2B5EF4-FFF2-40B4-BE49-F238E27FC236}">
                <a16:creationId xmlns:a16="http://schemas.microsoft.com/office/drawing/2014/main" id="{FE4CDB36-67EC-1578-41BB-BEDAEB08188C}"/>
              </a:ext>
            </a:extLst>
          </p:cNvPr>
          <p:cNvSpPr>
            <a:spLocks noGrp="1" noChangeArrowheads="1"/>
          </p:cNvSpPr>
          <p:nvPr>
            <p:ph type="body" idx="1"/>
          </p:nvPr>
        </p:nvSpPr>
        <p:spPr/>
        <p:txBody>
          <a:bodyPr/>
          <a:lstStyle/>
          <a:p>
            <a:pPr eaLnBrk="1" hangingPunct="1"/>
            <a:r>
              <a:rPr lang="en-GB" altLang="en-US">
                <a:ea typeface="ＭＳ Ｐゴシック" panose="020B0600070205080204" pitchFamily="34" charset="-128"/>
              </a:rPr>
              <a:t>Fixed round back deformity with wedging</a:t>
            </a:r>
          </a:p>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True pathophys unknown- may be collagen defect</a:t>
            </a:r>
          </a:p>
        </p:txBody>
      </p:sp>
      <p:pic>
        <p:nvPicPr>
          <p:cNvPr id="24580" name="Picture 2" descr="http://www.google.co.uk/url?source=imglanding&amp;ct=img&amp;q=http://www.sciencephoto.com/image/262551/large/M2600231-Scheuermann_s_disease,_CT_scan-SPL.jpg&amp;sa=X&amp;ei=nLCRTpHeGNGw8QPom6QV&amp;ved=0CAkQ8wc4Mg&amp;usg=AFQjCNGpAe6hrSnJSmhZwJk_PXJxF4QMuQ">
            <a:extLst>
              <a:ext uri="{FF2B5EF4-FFF2-40B4-BE49-F238E27FC236}">
                <a16:creationId xmlns:a16="http://schemas.microsoft.com/office/drawing/2014/main" id="{5E946D3F-D690-89B2-EF0F-D4A4FAF7F7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0101" y="3341688"/>
            <a:ext cx="3802063" cy="325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369416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A550F328-249E-F00F-06AF-09F825CBD12D}"/>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Clinical features</a:t>
            </a:r>
          </a:p>
        </p:txBody>
      </p:sp>
      <p:sp>
        <p:nvSpPr>
          <p:cNvPr id="25603" name="Rectangle 3">
            <a:extLst>
              <a:ext uri="{FF2B5EF4-FFF2-40B4-BE49-F238E27FC236}">
                <a16:creationId xmlns:a16="http://schemas.microsoft.com/office/drawing/2014/main" id="{3559ADCE-1635-B543-8BEE-BA65A476D898}"/>
              </a:ext>
            </a:extLst>
          </p:cNvPr>
          <p:cNvSpPr>
            <a:spLocks noGrp="1" noChangeArrowheads="1"/>
          </p:cNvSpPr>
          <p:nvPr>
            <p:ph type="body" idx="1"/>
          </p:nvPr>
        </p:nvSpPr>
        <p:spPr/>
        <p:txBody>
          <a:bodyPr>
            <a:normAutofit fontScale="92500" lnSpcReduction="10000"/>
          </a:bodyPr>
          <a:lstStyle/>
          <a:p>
            <a:pPr eaLnBrk="1" hangingPunct="1"/>
            <a:r>
              <a:rPr lang="en-GB" altLang="en-US" sz="2800" dirty="0">
                <a:ea typeface="ＭＳ Ｐゴシック" panose="020B0600070205080204" pitchFamily="34" charset="-128"/>
              </a:rPr>
              <a:t>Onset at puberty</a:t>
            </a:r>
          </a:p>
          <a:p>
            <a:pPr eaLnBrk="1" hangingPunct="1"/>
            <a:r>
              <a:rPr lang="en-GB" altLang="en-US" sz="2800" dirty="0">
                <a:ea typeface="ＭＳ Ｐゴシック" panose="020B0600070205080204" pitchFamily="34" charset="-128"/>
              </a:rPr>
              <a:t>Male preponderance</a:t>
            </a:r>
          </a:p>
          <a:p>
            <a:pPr eaLnBrk="1" hangingPunct="1"/>
            <a:r>
              <a:rPr lang="en-GB" altLang="en-US" sz="2800" dirty="0">
                <a:ea typeface="ＭＳ Ｐゴシック" panose="020B0600070205080204" pitchFamily="34" charset="-128"/>
              </a:rPr>
              <a:t>Smooth thoracic kyphosis with compensatory </a:t>
            </a:r>
            <a:r>
              <a:rPr lang="en-GB" altLang="en-US" sz="2800" dirty="0" err="1">
                <a:ea typeface="ＭＳ Ｐゴシック" panose="020B0600070205080204" pitchFamily="34" charset="-128"/>
              </a:rPr>
              <a:t>hyperlordosis</a:t>
            </a:r>
            <a:endParaRPr lang="en-GB" altLang="en-US" sz="2800" dirty="0">
              <a:ea typeface="ＭＳ Ｐゴシック" panose="020B0600070205080204" pitchFamily="34" charset="-128"/>
            </a:endParaRPr>
          </a:p>
          <a:p>
            <a:pPr eaLnBrk="1" hangingPunct="1"/>
            <a:r>
              <a:rPr lang="en-GB" altLang="en-US" sz="2800" dirty="0">
                <a:ea typeface="ＭＳ Ｐゴシック" panose="020B0600070205080204" pitchFamily="34" charset="-128"/>
              </a:rPr>
              <a:t>Non-correctable with changes in posture</a:t>
            </a:r>
          </a:p>
          <a:p>
            <a:pPr eaLnBrk="1" hangingPunct="1"/>
            <a:r>
              <a:rPr lang="en-GB" altLang="en-US" sz="2800" dirty="0">
                <a:ea typeface="ＭＳ Ｐゴシック" panose="020B0600070205080204" pitchFamily="34" charset="-128"/>
              </a:rPr>
              <a:t>Often limited SLRT /tight hamstrings</a:t>
            </a:r>
          </a:p>
          <a:p>
            <a:pPr eaLnBrk="1" hangingPunct="1"/>
            <a:r>
              <a:rPr lang="en-GB" altLang="en-US" sz="2800" dirty="0">
                <a:ea typeface="ＭＳ Ｐゴシック" panose="020B0600070205080204" pitchFamily="34" charset="-128"/>
              </a:rPr>
              <a:t>Pain?</a:t>
            </a:r>
          </a:p>
          <a:p>
            <a:pPr eaLnBrk="1" hangingPunct="1"/>
            <a:r>
              <a:rPr lang="en-GB" altLang="en-US" sz="2800" dirty="0">
                <a:ea typeface="ＭＳ Ｐゴシック" panose="020B0600070205080204" pitchFamily="34" charset="-128"/>
              </a:rPr>
              <a:t>Distinct from adolescent postural round back</a:t>
            </a:r>
          </a:p>
        </p:txBody>
      </p:sp>
    </p:spTree>
    <p:extLst>
      <p:ext uri="{BB962C8B-B14F-4D97-AF65-F5344CB8AC3E}">
        <p14:creationId xmlns:p14="http://schemas.microsoft.com/office/powerpoint/2010/main" val="3346365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4">
            <a:extLst>
              <a:ext uri="{FF2B5EF4-FFF2-40B4-BE49-F238E27FC236}">
                <a16:creationId xmlns:a16="http://schemas.microsoft.com/office/drawing/2014/main" id="{7268D236-C460-AE72-8B6C-8CDE64E80A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7714" y="260351"/>
            <a:ext cx="4103687" cy="626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463449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C37F14F7-F18E-2B82-CED9-72C2FF5B4D54}"/>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Xray features</a:t>
            </a:r>
          </a:p>
        </p:txBody>
      </p:sp>
      <p:sp>
        <p:nvSpPr>
          <p:cNvPr id="27651" name="Rectangle 3">
            <a:extLst>
              <a:ext uri="{FF2B5EF4-FFF2-40B4-BE49-F238E27FC236}">
                <a16:creationId xmlns:a16="http://schemas.microsoft.com/office/drawing/2014/main" id="{63334EE3-0569-12E4-1938-AA4ED7175291}"/>
              </a:ext>
            </a:extLst>
          </p:cNvPr>
          <p:cNvSpPr>
            <a:spLocks noGrp="1" noChangeArrowheads="1"/>
          </p:cNvSpPr>
          <p:nvPr>
            <p:ph type="body" idx="1"/>
          </p:nvPr>
        </p:nvSpPr>
        <p:spPr/>
        <p:txBody>
          <a:bodyPr/>
          <a:lstStyle/>
          <a:p>
            <a:pPr eaLnBrk="1" hangingPunct="1"/>
            <a:r>
              <a:rPr lang="en-GB" altLang="en-US">
                <a:ea typeface="ＭＳ Ｐゴシック" panose="020B0600070205080204" pitchFamily="34" charset="-128"/>
              </a:rPr>
              <a:t>Lateral radiograph</a:t>
            </a:r>
          </a:p>
          <a:p>
            <a:pPr eaLnBrk="1" hangingPunct="1"/>
            <a:r>
              <a:rPr lang="en-GB" altLang="en-US">
                <a:ea typeface="ＭＳ Ｐゴシック" panose="020B0600070205080204" pitchFamily="34" charset="-128"/>
              </a:rPr>
              <a:t>Irregular/fragmented end plates</a:t>
            </a:r>
          </a:p>
          <a:p>
            <a:pPr eaLnBrk="1" hangingPunct="1"/>
            <a:r>
              <a:rPr lang="en-GB" altLang="en-US">
                <a:ea typeface="ＭＳ Ｐゴシック" panose="020B0600070205080204" pitchFamily="34" charset="-128"/>
              </a:rPr>
              <a:t>Changes more marked anteriorly</a:t>
            </a:r>
          </a:p>
          <a:p>
            <a:pPr eaLnBrk="1" hangingPunct="1"/>
            <a:r>
              <a:rPr lang="en-GB" altLang="en-US">
                <a:ea typeface="ＭＳ Ｐゴシック" panose="020B0600070205080204" pitchFamily="34" charset="-128"/>
              </a:rPr>
              <a:t>Schmorls nodes</a:t>
            </a:r>
          </a:p>
          <a:p>
            <a:pPr eaLnBrk="1" hangingPunct="1"/>
            <a:endParaRPr lang="en-GB" altLang="en-US">
              <a:ea typeface="ＭＳ Ｐゴシック" panose="020B0600070205080204" pitchFamily="34" charset="-128"/>
            </a:endParaRPr>
          </a:p>
        </p:txBody>
      </p:sp>
      <p:pic>
        <p:nvPicPr>
          <p:cNvPr id="27652" name="Picture 4">
            <a:extLst>
              <a:ext uri="{FF2B5EF4-FFF2-40B4-BE49-F238E27FC236}">
                <a16:creationId xmlns:a16="http://schemas.microsoft.com/office/drawing/2014/main" id="{AF952B3D-54FA-5FAE-7E4F-13112EFB16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7439" y="3284538"/>
            <a:ext cx="3817937" cy="3313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62166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FC2BB95C-7587-70EF-291C-2B75ED87B213}"/>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Treatment</a:t>
            </a:r>
          </a:p>
        </p:txBody>
      </p:sp>
      <p:sp>
        <p:nvSpPr>
          <p:cNvPr id="28675" name="Rectangle 3">
            <a:extLst>
              <a:ext uri="{FF2B5EF4-FFF2-40B4-BE49-F238E27FC236}">
                <a16:creationId xmlns:a16="http://schemas.microsoft.com/office/drawing/2014/main" id="{E8CE7A18-5B22-DAD9-EB87-9FE7CAC7794F}"/>
              </a:ext>
            </a:extLst>
          </p:cNvPr>
          <p:cNvSpPr>
            <a:spLocks noGrp="1" noChangeArrowheads="1"/>
          </p:cNvSpPr>
          <p:nvPr>
            <p:ph type="body" idx="1"/>
          </p:nvPr>
        </p:nvSpPr>
        <p:spPr/>
        <p:txBody>
          <a:bodyPr/>
          <a:lstStyle/>
          <a:p>
            <a:pPr eaLnBrk="1" hangingPunct="1"/>
            <a:r>
              <a:rPr lang="en-GB" altLang="en-US">
                <a:ea typeface="ＭＳ Ｐゴシック" panose="020B0600070205080204" pitchFamily="34" charset="-128"/>
              </a:rPr>
              <a:t>Curves less than 40’ –back strengthening/postural training/osteopathic managent</a:t>
            </a:r>
          </a:p>
          <a:p>
            <a:pPr eaLnBrk="1" hangingPunct="1"/>
            <a:r>
              <a:rPr lang="en-GB" altLang="en-US">
                <a:ea typeface="ＭＳ Ｐゴシック" panose="020B0600070205080204" pitchFamily="34" charset="-128"/>
              </a:rPr>
              <a:t>Pre fusion children brace may be appropriate 1-2 years</a:t>
            </a:r>
          </a:p>
          <a:p>
            <a:pPr eaLnBrk="1" hangingPunct="1"/>
            <a:endParaRPr lang="en-GB" altLang="en-US">
              <a:ea typeface="ＭＳ Ｐゴシック" panose="020B0600070205080204" pitchFamily="34" charset="-128"/>
            </a:endParaRPr>
          </a:p>
        </p:txBody>
      </p:sp>
    </p:spTree>
    <p:extLst>
      <p:ext uri="{BB962C8B-B14F-4D97-AF65-F5344CB8AC3E}">
        <p14:creationId xmlns:p14="http://schemas.microsoft.com/office/powerpoint/2010/main" val="3871600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3" name="Picture 3">
            <a:extLst>
              <a:ext uri="{FF2B5EF4-FFF2-40B4-BE49-F238E27FC236}">
                <a16:creationId xmlns:a16="http://schemas.microsoft.com/office/drawing/2014/main" id="{1EDDC300-0707-D960-6317-B5332A2F5FE7}"/>
              </a:ext>
            </a:extLst>
          </p:cNvPr>
          <p:cNvPicPr>
            <a:picLocks noGrp="1" noChangeAspect="1" noChangeArrowheads="1"/>
          </p:cNvPicPr>
          <p:nvPr>
            <p:ph type="body" idx="1"/>
          </p:nvPr>
        </p:nvPicPr>
        <p:blipFill>
          <a:blip r:embed="rId3">
            <a:extLst>
              <a:ext uri="{28A0092B-C50C-407E-A947-70E740481C1C}">
                <a14:useLocalDpi xmlns:a14="http://schemas.microsoft.com/office/drawing/2010/main" val="0"/>
              </a:ext>
            </a:extLst>
          </a:blip>
          <a:srcRect/>
          <a:stretch>
            <a:fillRect/>
          </a:stretch>
        </p:blipFill>
        <p:spPr>
          <a:xfrm>
            <a:off x="2424114" y="1052514"/>
            <a:ext cx="7704137" cy="5184775"/>
          </a:xfrm>
        </p:spPr>
      </p:pic>
      <mc:AlternateContent xmlns:mc="http://schemas.openxmlformats.org/markup-compatibility/2006">
        <mc:Choice xmlns:p14="http://schemas.microsoft.com/office/powerpoint/2010/main" Requires="p14">
          <p:contentPart p14:bwMode="auto" r:id="rId4">
            <p14:nvContentPartPr>
              <p14:cNvPr id="2" name="Ink 1">
                <a:extLst>
                  <a:ext uri="{FF2B5EF4-FFF2-40B4-BE49-F238E27FC236}">
                    <a16:creationId xmlns:a16="http://schemas.microsoft.com/office/drawing/2014/main" id="{98AC44F8-5196-A9A7-CD79-4455DFCFF86D}"/>
                  </a:ext>
                </a:extLst>
              </p14:cNvPr>
              <p14:cNvContentPartPr/>
              <p14:nvPr/>
            </p14:nvContentPartPr>
            <p14:xfrm>
              <a:off x="4008277" y="2511224"/>
              <a:ext cx="571320" cy="431640"/>
            </p14:xfrm>
          </p:contentPart>
        </mc:Choice>
        <mc:Fallback>
          <p:pic>
            <p:nvPicPr>
              <p:cNvPr id="2" name="Ink 1">
                <a:extLst>
                  <a:ext uri="{FF2B5EF4-FFF2-40B4-BE49-F238E27FC236}">
                    <a16:creationId xmlns:a16="http://schemas.microsoft.com/office/drawing/2014/main" id="{98AC44F8-5196-A9A7-CD79-4455DFCFF86D}"/>
                  </a:ext>
                </a:extLst>
              </p:cNvPr>
              <p:cNvPicPr/>
              <p:nvPr/>
            </p:nvPicPr>
            <p:blipFill>
              <a:blip r:embed="rId5"/>
              <a:stretch>
                <a:fillRect/>
              </a:stretch>
            </p:blipFill>
            <p:spPr>
              <a:xfrm>
                <a:off x="3999277" y="2502224"/>
                <a:ext cx="588960" cy="44928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3" name="Ink 2">
                <a:extLst>
                  <a:ext uri="{FF2B5EF4-FFF2-40B4-BE49-F238E27FC236}">
                    <a16:creationId xmlns:a16="http://schemas.microsoft.com/office/drawing/2014/main" id="{D60A508F-3BC0-34A4-4C96-B29AB3DC6B1C}"/>
                  </a:ext>
                </a:extLst>
              </p14:cNvPr>
              <p14:cNvContentPartPr/>
              <p14:nvPr/>
            </p14:nvContentPartPr>
            <p14:xfrm>
              <a:off x="3748357" y="3293144"/>
              <a:ext cx="511920" cy="372600"/>
            </p14:xfrm>
          </p:contentPart>
        </mc:Choice>
        <mc:Fallback>
          <p:pic>
            <p:nvPicPr>
              <p:cNvPr id="3" name="Ink 2">
                <a:extLst>
                  <a:ext uri="{FF2B5EF4-FFF2-40B4-BE49-F238E27FC236}">
                    <a16:creationId xmlns:a16="http://schemas.microsoft.com/office/drawing/2014/main" id="{D60A508F-3BC0-34A4-4C96-B29AB3DC6B1C}"/>
                  </a:ext>
                </a:extLst>
              </p:cNvPr>
              <p:cNvPicPr/>
              <p:nvPr/>
            </p:nvPicPr>
            <p:blipFill>
              <a:blip r:embed="rId7"/>
              <a:stretch>
                <a:fillRect/>
              </a:stretch>
            </p:blipFill>
            <p:spPr>
              <a:xfrm>
                <a:off x="3739717" y="3284144"/>
                <a:ext cx="529560" cy="39024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6" name="Ink 5">
                <a:extLst>
                  <a:ext uri="{FF2B5EF4-FFF2-40B4-BE49-F238E27FC236}">
                    <a16:creationId xmlns:a16="http://schemas.microsoft.com/office/drawing/2014/main" id="{2DA07352-5EC2-7374-AC29-CED0C425D19F}"/>
                  </a:ext>
                </a:extLst>
              </p14:cNvPr>
              <p14:cNvContentPartPr/>
              <p14:nvPr/>
            </p14:nvContentPartPr>
            <p14:xfrm>
              <a:off x="3245437" y="3728744"/>
              <a:ext cx="704520" cy="500760"/>
            </p14:xfrm>
          </p:contentPart>
        </mc:Choice>
        <mc:Fallback>
          <p:pic>
            <p:nvPicPr>
              <p:cNvPr id="6" name="Ink 5">
                <a:extLst>
                  <a:ext uri="{FF2B5EF4-FFF2-40B4-BE49-F238E27FC236}">
                    <a16:creationId xmlns:a16="http://schemas.microsoft.com/office/drawing/2014/main" id="{2DA07352-5EC2-7374-AC29-CED0C425D19F}"/>
                  </a:ext>
                </a:extLst>
              </p:cNvPr>
              <p:cNvPicPr/>
              <p:nvPr/>
            </p:nvPicPr>
            <p:blipFill>
              <a:blip r:embed="rId9"/>
              <a:stretch>
                <a:fillRect/>
              </a:stretch>
            </p:blipFill>
            <p:spPr>
              <a:xfrm>
                <a:off x="3236797" y="3719744"/>
                <a:ext cx="722160" cy="51840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7" name="Ink 6">
                <a:extLst>
                  <a:ext uri="{FF2B5EF4-FFF2-40B4-BE49-F238E27FC236}">
                    <a16:creationId xmlns:a16="http://schemas.microsoft.com/office/drawing/2014/main" id="{EA0774AA-8788-7FCA-CE0A-4143B5D05C03}"/>
                  </a:ext>
                </a:extLst>
              </p14:cNvPr>
              <p14:cNvContentPartPr/>
              <p14:nvPr/>
            </p14:nvContentPartPr>
            <p14:xfrm>
              <a:off x="7492357" y="3285944"/>
              <a:ext cx="699480" cy="473040"/>
            </p14:xfrm>
          </p:contentPart>
        </mc:Choice>
        <mc:Fallback>
          <p:pic>
            <p:nvPicPr>
              <p:cNvPr id="7" name="Ink 6">
                <a:extLst>
                  <a:ext uri="{FF2B5EF4-FFF2-40B4-BE49-F238E27FC236}">
                    <a16:creationId xmlns:a16="http://schemas.microsoft.com/office/drawing/2014/main" id="{EA0774AA-8788-7FCA-CE0A-4143B5D05C03}"/>
                  </a:ext>
                </a:extLst>
              </p:cNvPr>
              <p:cNvPicPr/>
              <p:nvPr/>
            </p:nvPicPr>
            <p:blipFill>
              <a:blip r:embed="rId11"/>
              <a:stretch>
                <a:fillRect/>
              </a:stretch>
            </p:blipFill>
            <p:spPr>
              <a:xfrm>
                <a:off x="7483357" y="3276944"/>
                <a:ext cx="717120" cy="49068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8" name="Ink 7">
                <a:extLst>
                  <a:ext uri="{FF2B5EF4-FFF2-40B4-BE49-F238E27FC236}">
                    <a16:creationId xmlns:a16="http://schemas.microsoft.com/office/drawing/2014/main" id="{F5D96C6D-11E6-2652-6BA9-8A2E4A0DB166}"/>
                  </a:ext>
                </a:extLst>
              </p14:cNvPr>
              <p14:cNvContentPartPr/>
              <p14:nvPr/>
            </p14:nvContentPartPr>
            <p14:xfrm>
              <a:off x="7147477" y="3821264"/>
              <a:ext cx="857880" cy="479880"/>
            </p14:xfrm>
          </p:contentPart>
        </mc:Choice>
        <mc:Fallback>
          <p:pic>
            <p:nvPicPr>
              <p:cNvPr id="8" name="Ink 7">
                <a:extLst>
                  <a:ext uri="{FF2B5EF4-FFF2-40B4-BE49-F238E27FC236}">
                    <a16:creationId xmlns:a16="http://schemas.microsoft.com/office/drawing/2014/main" id="{F5D96C6D-11E6-2652-6BA9-8A2E4A0DB166}"/>
                  </a:ext>
                </a:extLst>
              </p:cNvPr>
              <p:cNvPicPr/>
              <p:nvPr/>
            </p:nvPicPr>
            <p:blipFill>
              <a:blip r:embed="rId13"/>
              <a:stretch>
                <a:fillRect/>
              </a:stretch>
            </p:blipFill>
            <p:spPr>
              <a:xfrm>
                <a:off x="7138837" y="3812264"/>
                <a:ext cx="875520" cy="497520"/>
              </a:xfrm>
              <a:prstGeom prst="rect">
                <a:avLst/>
              </a:prstGeom>
            </p:spPr>
          </p:pic>
        </mc:Fallback>
      </mc:AlternateContent>
    </p:spTree>
    <p:extLst>
      <p:ext uri="{BB962C8B-B14F-4D97-AF65-F5344CB8AC3E}">
        <p14:creationId xmlns:p14="http://schemas.microsoft.com/office/powerpoint/2010/main" val="38001404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AE32FF5-51ED-DB40-B421-EB3F4BD04BE4}"/>
              </a:ext>
            </a:extLst>
          </p:cNvPr>
          <p:cNvPicPr>
            <a:picLocks noChangeAspect="1"/>
          </p:cNvPicPr>
          <p:nvPr/>
        </p:nvPicPr>
        <p:blipFill rotWithShape="1">
          <a:blip r:embed="rId2">
            <a:alphaModFix amt="35000"/>
          </a:blip>
          <a:srcRect l="444"/>
          <a:stretch/>
        </p:blipFill>
        <p:spPr>
          <a:xfrm>
            <a:off x="-8825" y="10"/>
            <a:ext cx="12192000" cy="6857990"/>
          </a:xfrm>
          <a:prstGeom prst="rect">
            <a:avLst/>
          </a:prstGeom>
        </p:spPr>
      </p:pic>
      <p:sp>
        <p:nvSpPr>
          <p:cNvPr id="2" name="Title 1">
            <a:extLst>
              <a:ext uri="{FF2B5EF4-FFF2-40B4-BE49-F238E27FC236}">
                <a16:creationId xmlns:a16="http://schemas.microsoft.com/office/drawing/2014/main" id="{706E9D40-FF67-3B49-919D-AF86C8B99ABA}"/>
              </a:ext>
            </a:extLst>
          </p:cNvPr>
          <p:cNvSpPr>
            <a:spLocks noGrp="1"/>
          </p:cNvSpPr>
          <p:nvPr>
            <p:ph type="title"/>
          </p:nvPr>
        </p:nvSpPr>
        <p:spPr>
          <a:xfrm>
            <a:off x="2592925" y="624110"/>
            <a:ext cx="8911687" cy="1280890"/>
          </a:xfrm>
        </p:spPr>
        <p:txBody>
          <a:bodyPr>
            <a:normAutofit/>
          </a:bodyPr>
          <a:lstStyle/>
          <a:p>
            <a:r>
              <a:rPr lang="en-GB"/>
              <a:t>Story…</a:t>
            </a:r>
          </a:p>
        </p:txBody>
      </p:sp>
      <p:sp>
        <p:nvSpPr>
          <p:cNvPr id="3" name="Text Placeholder 2">
            <a:extLst>
              <a:ext uri="{FF2B5EF4-FFF2-40B4-BE49-F238E27FC236}">
                <a16:creationId xmlns:a16="http://schemas.microsoft.com/office/drawing/2014/main" id="{6C779EFB-8B94-5C49-B6FA-11A5A0C19A12}"/>
              </a:ext>
            </a:extLst>
          </p:cNvPr>
          <p:cNvSpPr>
            <a:spLocks noGrp="1"/>
          </p:cNvSpPr>
          <p:nvPr>
            <p:ph type="body" idx="1"/>
          </p:nvPr>
        </p:nvSpPr>
        <p:spPr>
          <a:xfrm>
            <a:off x="1638300" y="2256263"/>
            <a:ext cx="8915400" cy="3777622"/>
          </a:xfrm>
        </p:spPr>
        <p:txBody>
          <a:bodyPr>
            <a:normAutofit/>
          </a:bodyPr>
          <a:lstStyle/>
          <a:p>
            <a:pPr marL="304793" indent="0">
              <a:buNone/>
            </a:pPr>
            <a:r>
              <a:rPr lang="en-GB" sz="2800" dirty="0">
                <a:solidFill>
                  <a:schemeClr val="accent1"/>
                </a:solidFill>
              </a:rPr>
              <a:t>Something was always hurting Tim. His knees hurt if he sat too long. His back hurt if he stood too long. His neck hurt if he worked too long. Jeff told him he’s got terrible posture. So have lots of people and they’re not in pain, it doesn’t seem fair. </a:t>
            </a:r>
          </a:p>
        </p:txBody>
      </p:sp>
    </p:spTree>
    <p:extLst>
      <p:ext uri="{BB962C8B-B14F-4D97-AF65-F5344CB8AC3E}">
        <p14:creationId xmlns:p14="http://schemas.microsoft.com/office/powerpoint/2010/main" val="39860842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6B28271E-9555-42CD-BD73-34342E2C88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13" name="Freeform 11">
              <a:extLst>
                <a:ext uri="{FF2B5EF4-FFF2-40B4-BE49-F238E27FC236}">
                  <a16:creationId xmlns:a16="http://schemas.microsoft.com/office/drawing/2014/main" id="{6BD4240E-6DDD-4EE5-A78F-73FA03FFB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F140C05-5A32-4121-BA59-39C09D218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22E56440-2EF9-456B-A139-1EE8EAD95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B9475300-3C94-4891-8DC1-32A481BC9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1CFB1402-A2ED-4D11-874C-0AB6FF4D2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E0FE3BE1-58D7-46C0-AE4E-B17543893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4498F76B-1EB5-4825-B5A5-B67DD6F8E5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7E7BF4CC-6307-4B94-9A6F-13CE0FA3B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EF0043F8-898A-4BEE-8EFB-902C0EF25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CE793A4A-9FAE-4C74-904A-E586185E0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DBD540B-DF85-4B25-899B-35EC608D2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3753F73A-23B3-4FAA-A620-BD721A126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26" name="Group 25">
            <a:extLst>
              <a:ext uri="{FF2B5EF4-FFF2-40B4-BE49-F238E27FC236}">
                <a16:creationId xmlns:a16="http://schemas.microsoft.com/office/drawing/2014/main" id="{8267D78B-5467-413E-AA16-317DC14DED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27" name="Freeform 27">
              <a:extLst>
                <a:ext uri="{FF2B5EF4-FFF2-40B4-BE49-F238E27FC236}">
                  <a16:creationId xmlns:a16="http://schemas.microsoft.com/office/drawing/2014/main" id="{DB4FB125-4A45-46ED-BB4C-57BB75D98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28" name="Freeform 28">
              <a:extLst>
                <a:ext uri="{FF2B5EF4-FFF2-40B4-BE49-F238E27FC236}">
                  <a16:creationId xmlns:a16="http://schemas.microsoft.com/office/drawing/2014/main" id="{E3598A84-A979-4879-8893-B8318DCE6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29" name="Freeform 29">
              <a:extLst>
                <a:ext uri="{FF2B5EF4-FFF2-40B4-BE49-F238E27FC236}">
                  <a16:creationId xmlns:a16="http://schemas.microsoft.com/office/drawing/2014/main" id="{112EB207-FB2F-4573-8255-F21ADC664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30" name="Freeform 30">
              <a:extLst>
                <a:ext uri="{FF2B5EF4-FFF2-40B4-BE49-F238E27FC236}">
                  <a16:creationId xmlns:a16="http://schemas.microsoft.com/office/drawing/2014/main" id="{A3484ADB-0708-464C-8AED-81B67BE55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31" name="Freeform 31">
              <a:extLst>
                <a:ext uri="{FF2B5EF4-FFF2-40B4-BE49-F238E27FC236}">
                  <a16:creationId xmlns:a16="http://schemas.microsoft.com/office/drawing/2014/main" id="{1266C770-33FF-4943-AACF-26ABEE311C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32" name="Freeform 32">
              <a:extLst>
                <a:ext uri="{FF2B5EF4-FFF2-40B4-BE49-F238E27FC236}">
                  <a16:creationId xmlns:a16="http://schemas.microsoft.com/office/drawing/2014/main" id="{C2F7E316-AFCD-45C6-B641-0EBDF4737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33" name="Freeform 33">
              <a:extLst>
                <a:ext uri="{FF2B5EF4-FFF2-40B4-BE49-F238E27FC236}">
                  <a16:creationId xmlns:a16="http://schemas.microsoft.com/office/drawing/2014/main" id="{CF53548F-37E3-4E7B-96DD-FDB6DB7C0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34" name="Freeform 34">
              <a:extLst>
                <a:ext uri="{FF2B5EF4-FFF2-40B4-BE49-F238E27FC236}">
                  <a16:creationId xmlns:a16="http://schemas.microsoft.com/office/drawing/2014/main" id="{15551288-4951-4542-8F8C-47E81FEE2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35" name="Freeform 35">
              <a:extLst>
                <a:ext uri="{FF2B5EF4-FFF2-40B4-BE49-F238E27FC236}">
                  <a16:creationId xmlns:a16="http://schemas.microsoft.com/office/drawing/2014/main" id="{F7A81699-A895-4857-971F-AF0BB39B6E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36" name="Freeform 36">
              <a:extLst>
                <a:ext uri="{FF2B5EF4-FFF2-40B4-BE49-F238E27FC236}">
                  <a16:creationId xmlns:a16="http://schemas.microsoft.com/office/drawing/2014/main" id="{0FB9E957-B609-48F1-A907-D42E8CC60E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37" name="Freeform 37">
              <a:extLst>
                <a:ext uri="{FF2B5EF4-FFF2-40B4-BE49-F238E27FC236}">
                  <a16:creationId xmlns:a16="http://schemas.microsoft.com/office/drawing/2014/main" id="{1DB202BD-DA2A-42A1-979D-E66957BD0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38" name="Freeform 38">
              <a:extLst>
                <a:ext uri="{FF2B5EF4-FFF2-40B4-BE49-F238E27FC236}">
                  <a16:creationId xmlns:a16="http://schemas.microsoft.com/office/drawing/2014/main" id="{B56C813B-29AB-460E-A49D-A44263DBD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40" name="Rectangle 39">
            <a:extLst>
              <a:ext uri="{FF2B5EF4-FFF2-40B4-BE49-F238E27FC236}">
                <a16:creationId xmlns:a16="http://schemas.microsoft.com/office/drawing/2014/main" id="{02C63E57-6267-4B3F-B340-7BB32196E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Freeform 11">
            <a:extLst>
              <a:ext uri="{FF2B5EF4-FFF2-40B4-BE49-F238E27FC236}">
                <a16:creationId xmlns:a16="http://schemas.microsoft.com/office/drawing/2014/main" id="{9B69918D-3001-4338-8904-380A53B2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44" name="Rectangle 43">
            <a:extLst>
              <a:ext uri="{FF2B5EF4-FFF2-40B4-BE49-F238E27FC236}">
                <a16:creationId xmlns:a16="http://schemas.microsoft.com/office/drawing/2014/main" id="{A9D17E3F-9160-4D16-8F1D-F8FE94E2A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4CA9C439-11DB-8E4F-BC0B-166CA25F8009}"/>
              </a:ext>
            </a:extLst>
          </p:cNvPr>
          <p:cNvPicPr>
            <a:picLocks noChangeAspect="1"/>
          </p:cNvPicPr>
          <p:nvPr/>
        </p:nvPicPr>
        <p:blipFill rotWithShape="1">
          <a:blip r:embed="rId2">
            <a:duotone>
              <a:prstClr val="black"/>
              <a:schemeClr val="tx2">
                <a:tint val="45000"/>
                <a:satMod val="400000"/>
              </a:schemeClr>
            </a:duotone>
            <a:alphaModFix amt="25000"/>
          </a:blip>
          <a:srcRect l="5111" r="5110" b="-1"/>
          <a:stretch/>
        </p:blipFill>
        <p:spPr>
          <a:xfrm>
            <a:off x="20" y="10"/>
            <a:ext cx="12191980" cy="6857990"/>
          </a:xfrm>
          <a:prstGeom prst="rect">
            <a:avLst/>
          </a:prstGeom>
        </p:spPr>
      </p:pic>
      <p:sp>
        <p:nvSpPr>
          <p:cNvPr id="3" name="Text Placeholder 2">
            <a:extLst>
              <a:ext uri="{FF2B5EF4-FFF2-40B4-BE49-F238E27FC236}">
                <a16:creationId xmlns:a16="http://schemas.microsoft.com/office/drawing/2014/main" id="{67C99CB8-3C35-AB48-ACAC-0D7C3C2A769B}"/>
              </a:ext>
            </a:extLst>
          </p:cNvPr>
          <p:cNvSpPr>
            <a:spLocks noGrp="1"/>
          </p:cNvSpPr>
          <p:nvPr>
            <p:ph type="body" idx="1"/>
          </p:nvPr>
        </p:nvSpPr>
        <p:spPr>
          <a:xfrm>
            <a:off x="1158141" y="1720627"/>
            <a:ext cx="10346471" cy="4190595"/>
          </a:xfrm>
        </p:spPr>
        <p:txBody>
          <a:bodyPr vert="horz" lIns="91440" tIns="45720" rIns="91440" bIns="45720" rtlCol="0">
            <a:normAutofit/>
          </a:bodyPr>
          <a:lstStyle/>
          <a:p>
            <a:pPr marL="647693" indent="-342900">
              <a:spcBef>
                <a:spcPts val="1000"/>
              </a:spcBef>
              <a:buClr>
                <a:schemeClr val="accent1"/>
              </a:buClr>
              <a:buFont typeface="Wingdings 3" charset="2"/>
              <a:buChar char=""/>
            </a:pPr>
            <a:r>
              <a:rPr lang="en-US" dirty="0">
                <a:solidFill>
                  <a:schemeClr val="tx1">
                    <a:lumMod val="75000"/>
                    <a:lumOff val="25000"/>
                  </a:schemeClr>
                </a:solidFill>
              </a:rPr>
              <a:t>We all have a different tolerance to various postures. Consider postural stress instead of a good or bad posture. </a:t>
            </a:r>
          </a:p>
          <a:p>
            <a:pPr marL="647693" indent="-342900">
              <a:spcBef>
                <a:spcPts val="1000"/>
              </a:spcBef>
              <a:buClr>
                <a:schemeClr val="accent1"/>
              </a:buClr>
              <a:buFont typeface="Wingdings 3" charset="2"/>
              <a:buChar char=""/>
            </a:pPr>
            <a:r>
              <a:rPr lang="en-US" dirty="0">
                <a:solidFill>
                  <a:schemeClr val="tx1">
                    <a:lumMod val="75000"/>
                    <a:lumOff val="25000"/>
                  </a:schemeClr>
                </a:solidFill>
              </a:rPr>
              <a:t>The danger isn’t the posture, it’s the amount of time in that posture. Activity distraction during postural stress is a major factor (Steffens et al. 2015). As well as psychosocial stress during that activity (Sommer et al. 2015)</a:t>
            </a:r>
          </a:p>
          <a:p>
            <a:pPr marL="647693" indent="-342900">
              <a:spcBef>
                <a:spcPts val="1000"/>
              </a:spcBef>
              <a:buClr>
                <a:schemeClr val="accent1"/>
              </a:buClr>
              <a:buFont typeface="Wingdings 3" charset="2"/>
              <a:buChar char=""/>
            </a:pPr>
            <a:endParaRPr lang="en-US" dirty="0">
              <a:solidFill>
                <a:schemeClr val="tx1">
                  <a:lumMod val="75000"/>
                  <a:lumOff val="25000"/>
                </a:schemeClr>
              </a:solidFill>
            </a:endParaRPr>
          </a:p>
          <a:p>
            <a:pPr marL="647693" indent="-342900">
              <a:spcBef>
                <a:spcPts val="1000"/>
              </a:spcBef>
              <a:buClr>
                <a:schemeClr val="accent1"/>
              </a:buClr>
              <a:buFont typeface="Wingdings 3" charset="2"/>
              <a:buChar char=""/>
            </a:pPr>
            <a:r>
              <a:rPr lang="en-US" b="1" dirty="0">
                <a:solidFill>
                  <a:schemeClr val="tx1">
                    <a:lumMod val="75000"/>
                    <a:lumOff val="25000"/>
                  </a:schemeClr>
                </a:solidFill>
              </a:rPr>
              <a:t>So generally, </a:t>
            </a:r>
            <a:r>
              <a:rPr lang="en-US" b="1" i="1" dirty="0">
                <a:solidFill>
                  <a:schemeClr val="accent1"/>
                </a:solidFill>
              </a:rPr>
              <a:t>the best posture is your next posture. </a:t>
            </a:r>
          </a:p>
          <a:p>
            <a:pPr marL="304793" indent="0">
              <a:spcBef>
                <a:spcPts val="1000"/>
              </a:spcBef>
              <a:buClr>
                <a:schemeClr val="accent1"/>
              </a:buClr>
            </a:pPr>
            <a:endParaRPr lang="en-US" dirty="0">
              <a:solidFill>
                <a:schemeClr val="tx1">
                  <a:lumMod val="75000"/>
                  <a:lumOff val="25000"/>
                </a:schemeClr>
              </a:solidFill>
            </a:endParaRPr>
          </a:p>
        </p:txBody>
      </p:sp>
      <p:grpSp>
        <p:nvGrpSpPr>
          <p:cNvPr id="46" name="Group 45">
            <a:extLst>
              <a:ext uri="{FF2B5EF4-FFF2-40B4-BE49-F238E27FC236}">
                <a16:creationId xmlns:a16="http://schemas.microsoft.com/office/drawing/2014/main" id="{93DBB853-C277-42C7-80D0-110A8842ED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47" name="Freeform 11">
              <a:extLst>
                <a:ext uri="{FF2B5EF4-FFF2-40B4-BE49-F238E27FC236}">
                  <a16:creationId xmlns:a16="http://schemas.microsoft.com/office/drawing/2014/main" id="{8D2CA353-4AC3-432A-8704-A618563EEC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8" name="Freeform 12">
              <a:extLst>
                <a:ext uri="{FF2B5EF4-FFF2-40B4-BE49-F238E27FC236}">
                  <a16:creationId xmlns:a16="http://schemas.microsoft.com/office/drawing/2014/main" id="{71685CFF-C2D8-4119-9CDA-504914853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9" name="Freeform 13">
              <a:extLst>
                <a:ext uri="{FF2B5EF4-FFF2-40B4-BE49-F238E27FC236}">
                  <a16:creationId xmlns:a16="http://schemas.microsoft.com/office/drawing/2014/main" id="{119C20C9-05B5-4384-9F4E-B4B8FA299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50" name="Freeform 14">
              <a:extLst>
                <a:ext uri="{FF2B5EF4-FFF2-40B4-BE49-F238E27FC236}">
                  <a16:creationId xmlns:a16="http://schemas.microsoft.com/office/drawing/2014/main" id="{F78ACAA7-E69F-43D4-919F-59DCA6482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1" name="Freeform 15">
              <a:extLst>
                <a:ext uri="{FF2B5EF4-FFF2-40B4-BE49-F238E27FC236}">
                  <a16:creationId xmlns:a16="http://schemas.microsoft.com/office/drawing/2014/main" id="{96704AC3-E553-4428-AD42-796DD344A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2" name="Freeform 16">
              <a:extLst>
                <a:ext uri="{FF2B5EF4-FFF2-40B4-BE49-F238E27FC236}">
                  <a16:creationId xmlns:a16="http://schemas.microsoft.com/office/drawing/2014/main" id="{3144CE2D-2D9E-4E16-92AA-F685E45492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3" name="Freeform 17">
              <a:extLst>
                <a:ext uri="{FF2B5EF4-FFF2-40B4-BE49-F238E27FC236}">
                  <a16:creationId xmlns:a16="http://schemas.microsoft.com/office/drawing/2014/main" id="{CD4C0C99-C139-4838-92A2-2C05514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4" name="Freeform 18">
              <a:extLst>
                <a:ext uri="{FF2B5EF4-FFF2-40B4-BE49-F238E27FC236}">
                  <a16:creationId xmlns:a16="http://schemas.microsoft.com/office/drawing/2014/main" id="{6D356AA9-ECE0-4E40-A277-44AC6EF765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5" name="Freeform 19">
              <a:extLst>
                <a:ext uri="{FF2B5EF4-FFF2-40B4-BE49-F238E27FC236}">
                  <a16:creationId xmlns:a16="http://schemas.microsoft.com/office/drawing/2014/main" id="{5A9C3CFE-942C-43DB-9652-8B2647552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6" name="Freeform 20">
              <a:extLst>
                <a:ext uri="{FF2B5EF4-FFF2-40B4-BE49-F238E27FC236}">
                  <a16:creationId xmlns:a16="http://schemas.microsoft.com/office/drawing/2014/main" id="{F3DDB2C0-7B2C-4BA5-8ECA-463274672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7" name="Freeform 21">
              <a:extLst>
                <a:ext uri="{FF2B5EF4-FFF2-40B4-BE49-F238E27FC236}">
                  <a16:creationId xmlns:a16="http://schemas.microsoft.com/office/drawing/2014/main" id="{CCB346B3-FD72-422B-9688-F54E77399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8" name="Freeform 22">
              <a:extLst>
                <a:ext uri="{FF2B5EF4-FFF2-40B4-BE49-F238E27FC236}">
                  <a16:creationId xmlns:a16="http://schemas.microsoft.com/office/drawing/2014/main" id="{A5E738B1-537A-48F5-B99B-72BF4EA8B0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60" name="Group 59">
            <a:extLst>
              <a:ext uri="{FF2B5EF4-FFF2-40B4-BE49-F238E27FC236}">
                <a16:creationId xmlns:a16="http://schemas.microsoft.com/office/drawing/2014/main" id="{65CAAAF8-C872-447C-BCD0-F5CD3016C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61" name="Freeform 27">
              <a:extLst>
                <a:ext uri="{FF2B5EF4-FFF2-40B4-BE49-F238E27FC236}">
                  <a16:creationId xmlns:a16="http://schemas.microsoft.com/office/drawing/2014/main" id="{3CD192F9-4898-4362-B1A2-3DDAA5461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2" name="Freeform 28">
              <a:extLst>
                <a:ext uri="{FF2B5EF4-FFF2-40B4-BE49-F238E27FC236}">
                  <a16:creationId xmlns:a16="http://schemas.microsoft.com/office/drawing/2014/main" id="{25658BAB-0A60-4CAE-B735-5297A284A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3" name="Freeform 29">
              <a:extLst>
                <a:ext uri="{FF2B5EF4-FFF2-40B4-BE49-F238E27FC236}">
                  <a16:creationId xmlns:a16="http://schemas.microsoft.com/office/drawing/2014/main" id="{B176DB7C-2C45-4E08-956B-5D2E339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4" name="Freeform 30">
              <a:extLst>
                <a:ext uri="{FF2B5EF4-FFF2-40B4-BE49-F238E27FC236}">
                  <a16:creationId xmlns:a16="http://schemas.microsoft.com/office/drawing/2014/main" id="{671B014E-7E67-4978-A9AB-7C6E2F99FD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5" name="Freeform 31">
              <a:extLst>
                <a:ext uri="{FF2B5EF4-FFF2-40B4-BE49-F238E27FC236}">
                  <a16:creationId xmlns:a16="http://schemas.microsoft.com/office/drawing/2014/main" id="{193156F8-3B15-4064-8C4B-F21ED4F37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6" name="Freeform 32">
              <a:extLst>
                <a:ext uri="{FF2B5EF4-FFF2-40B4-BE49-F238E27FC236}">
                  <a16:creationId xmlns:a16="http://schemas.microsoft.com/office/drawing/2014/main" id="{96B721A4-876F-43D1-B231-585A55B38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7" name="Freeform 33">
              <a:extLst>
                <a:ext uri="{FF2B5EF4-FFF2-40B4-BE49-F238E27FC236}">
                  <a16:creationId xmlns:a16="http://schemas.microsoft.com/office/drawing/2014/main" id="{3D9AB238-BB7F-4D15-83B0-BD6CA92CC7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8" name="Freeform 34">
              <a:extLst>
                <a:ext uri="{FF2B5EF4-FFF2-40B4-BE49-F238E27FC236}">
                  <a16:creationId xmlns:a16="http://schemas.microsoft.com/office/drawing/2014/main" id="{85F91E03-6B79-4561-AADA-9D9EE51949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9" name="Freeform 35">
              <a:extLst>
                <a:ext uri="{FF2B5EF4-FFF2-40B4-BE49-F238E27FC236}">
                  <a16:creationId xmlns:a16="http://schemas.microsoft.com/office/drawing/2014/main" id="{A2B05A7B-02BB-4384-AB3F-6300769C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70" name="Freeform 36">
              <a:extLst>
                <a:ext uri="{FF2B5EF4-FFF2-40B4-BE49-F238E27FC236}">
                  <a16:creationId xmlns:a16="http://schemas.microsoft.com/office/drawing/2014/main" id="{10C0CEA7-547A-4AB3-99B0-971B1E98A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1" name="Freeform 37">
              <a:extLst>
                <a:ext uri="{FF2B5EF4-FFF2-40B4-BE49-F238E27FC236}">
                  <a16:creationId xmlns:a16="http://schemas.microsoft.com/office/drawing/2014/main" id="{643A7C23-A309-4BDC-AC90-7E150B0A7A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2" name="Freeform 38">
              <a:extLst>
                <a:ext uri="{FF2B5EF4-FFF2-40B4-BE49-F238E27FC236}">
                  <a16:creationId xmlns:a16="http://schemas.microsoft.com/office/drawing/2014/main" id="{CDFCEA60-6323-4E47-A467-83E3D32C0B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4" name="Rectangle 73">
            <a:extLst>
              <a:ext uri="{FF2B5EF4-FFF2-40B4-BE49-F238E27FC236}">
                <a16:creationId xmlns:a16="http://schemas.microsoft.com/office/drawing/2014/main" id="{42D62A3B-08B7-4F45-B0BC-A23B2CC9C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6" name="Freeform 11">
            <a:extLst>
              <a:ext uri="{FF2B5EF4-FFF2-40B4-BE49-F238E27FC236}">
                <a16:creationId xmlns:a16="http://schemas.microsoft.com/office/drawing/2014/main" id="{7527CAFC-17AC-48FE-AB33-811D38361F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Title 1">
            <a:extLst>
              <a:ext uri="{FF2B5EF4-FFF2-40B4-BE49-F238E27FC236}">
                <a16:creationId xmlns:a16="http://schemas.microsoft.com/office/drawing/2014/main" id="{008215EC-E23D-1246-B4BF-BD825C1D6FEA}"/>
              </a:ext>
            </a:extLst>
          </p:cNvPr>
          <p:cNvSpPr txBox="1">
            <a:spLocks/>
          </p:cNvSpPr>
          <p:nvPr/>
        </p:nvSpPr>
        <p:spPr>
          <a:xfrm>
            <a:off x="1636634" y="430862"/>
            <a:ext cx="11040000" cy="1008000"/>
          </a:xfrm>
          <a:prstGeom prst="rect">
            <a:avLst/>
          </a:prstGeom>
          <a:noFill/>
          <a:ln>
            <a:noFill/>
          </a:ln>
        </p:spPr>
        <p:txBody>
          <a:bodyPr spcFirstLastPara="1" wrap="square" lIns="0" tIns="0" rIns="0" bIns="0" anchor="t" anchorCtr="0">
            <a:normAutofit/>
          </a:bodyPr>
          <a:lstStyle>
            <a:defPPr marR="0" lvl="0" algn="l" rtl="0">
              <a:lnSpc>
                <a:spcPct val="100000"/>
              </a:lnSpc>
              <a:spcBef>
                <a:spcPts val="0"/>
              </a:spcBef>
              <a:spcAft>
                <a:spcPts val="0"/>
              </a:spcAft>
            </a:defPPr>
            <a:lvl1pPr marR="0" lvl="0" algn="l" rtl="0">
              <a:lnSpc>
                <a:spcPct val="85000"/>
              </a:lnSpc>
              <a:spcBef>
                <a:spcPts val="0"/>
              </a:spcBef>
              <a:spcAft>
                <a:spcPts val="0"/>
              </a:spcAft>
              <a:buClr>
                <a:schemeClr val="dk1"/>
              </a:buClr>
              <a:buSzPts val="4400"/>
              <a:buFont typeface="Montserrat"/>
              <a:buNone/>
              <a:defRPr sz="5867" b="0" i="0" u="none" strike="noStrike" cap="none">
                <a:solidFill>
                  <a:schemeClr val="dk1"/>
                </a:solidFill>
                <a:latin typeface="Montserrat"/>
                <a:ea typeface="Montserrat"/>
                <a:cs typeface="Montserrat"/>
                <a:sym typeface="Montserrat"/>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spcAft>
                <a:spcPts val="600"/>
              </a:spcAft>
            </a:pPr>
            <a:r>
              <a:rPr lang="en-GB" sz="4000" kern="0" dirty="0"/>
              <a:t>Posture…</a:t>
            </a:r>
          </a:p>
        </p:txBody>
      </p:sp>
    </p:spTree>
    <p:extLst>
      <p:ext uri="{BB962C8B-B14F-4D97-AF65-F5344CB8AC3E}">
        <p14:creationId xmlns:p14="http://schemas.microsoft.com/office/powerpoint/2010/main" val="35468475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7AAE2-7B18-F544-A035-EF029C54EAA0}"/>
              </a:ext>
            </a:extLst>
          </p:cNvPr>
          <p:cNvSpPr>
            <a:spLocks noGrp="1"/>
          </p:cNvSpPr>
          <p:nvPr>
            <p:ph type="title"/>
          </p:nvPr>
        </p:nvSpPr>
        <p:spPr/>
        <p:txBody>
          <a:bodyPr/>
          <a:lstStyle/>
          <a:p>
            <a:r>
              <a:rPr lang="en-GB" dirty="0"/>
              <a:t>T4 Syndrome</a:t>
            </a:r>
          </a:p>
        </p:txBody>
      </p:sp>
      <p:sp>
        <p:nvSpPr>
          <p:cNvPr id="3" name="Content Placeholder 2">
            <a:extLst>
              <a:ext uri="{FF2B5EF4-FFF2-40B4-BE49-F238E27FC236}">
                <a16:creationId xmlns:a16="http://schemas.microsoft.com/office/drawing/2014/main" id="{36F267D2-5D11-614B-9368-16073AB4A88A}"/>
              </a:ext>
            </a:extLst>
          </p:cNvPr>
          <p:cNvSpPr>
            <a:spLocks noGrp="1"/>
          </p:cNvSpPr>
          <p:nvPr>
            <p:ph idx="1"/>
          </p:nvPr>
        </p:nvSpPr>
        <p:spPr/>
        <p:txBody>
          <a:bodyPr>
            <a:normAutofit lnSpcReduction="10000"/>
          </a:bodyPr>
          <a:lstStyle/>
          <a:p>
            <a:r>
              <a:rPr lang="en-GB" dirty="0"/>
              <a:t>About</a:t>
            </a:r>
          </a:p>
          <a:p>
            <a:pPr lvl="1"/>
            <a:r>
              <a:rPr lang="en-GB" dirty="0"/>
              <a:t>Vague constellation of symptoms</a:t>
            </a:r>
          </a:p>
          <a:p>
            <a:pPr marL="0" indent="0">
              <a:buNone/>
            </a:pPr>
            <a:endParaRPr lang="en-GB" dirty="0"/>
          </a:p>
          <a:p>
            <a:r>
              <a:rPr lang="en-GB" dirty="0"/>
              <a:t>MOI</a:t>
            </a:r>
          </a:p>
          <a:p>
            <a:pPr lvl="1"/>
            <a:r>
              <a:rPr lang="en-GB" dirty="0"/>
              <a:t>Prolonged posture exposure</a:t>
            </a:r>
          </a:p>
          <a:p>
            <a:pPr marL="457200" lvl="1" indent="0">
              <a:buNone/>
            </a:pPr>
            <a:endParaRPr lang="en-GB" dirty="0"/>
          </a:p>
          <a:p>
            <a:r>
              <a:rPr lang="en-GB" dirty="0"/>
              <a:t>Clinical Features</a:t>
            </a:r>
          </a:p>
          <a:p>
            <a:pPr lvl="1"/>
            <a:r>
              <a:rPr lang="en-GB" dirty="0"/>
              <a:t>Diffuse arm pain? Paraesthesia? Generalised headache?</a:t>
            </a:r>
          </a:p>
          <a:p>
            <a:pPr lvl="1"/>
            <a:r>
              <a:rPr lang="en-GB" dirty="0" err="1"/>
              <a:t>Intercapsular</a:t>
            </a:r>
            <a:r>
              <a:rPr lang="en-GB" dirty="0"/>
              <a:t> problems of upper Tx and forward head posture</a:t>
            </a:r>
          </a:p>
          <a:p>
            <a:pPr lvl="1"/>
            <a:r>
              <a:rPr lang="en-GB" dirty="0"/>
              <a:t>Taught and toned paraspinals</a:t>
            </a:r>
          </a:p>
        </p:txBody>
      </p:sp>
    </p:spTree>
    <p:extLst>
      <p:ext uri="{BB962C8B-B14F-4D97-AF65-F5344CB8AC3E}">
        <p14:creationId xmlns:p14="http://schemas.microsoft.com/office/powerpoint/2010/main" val="35232688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244" name="Rectangle 70">
            <a:extLst>
              <a:ext uri="{FF2B5EF4-FFF2-40B4-BE49-F238E27FC236}">
                <a16:creationId xmlns:a16="http://schemas.microsoft.com/office/drawing/2014/main" id="{AFC5700F-7321-4B30-B1DC-BC4F2165B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3" name="Freeform 11">
            <a:extLst>
              <a:ext uri="{FF2B5EF4-FFF2-40B4-BE49-F238E27FC236}">
                <a16:creationId xmlns:a16="http://schemas.microsoft.com/office/drawing/2014/main" id="{8F50300C-C744-4948-BE34-534215C74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10242" name="Picture 2" descr="Thoracic Ring approach » West Fourth PhysiotherapyWest Fourth Physiotherapy">
            <a:extLst>
              <a:ext uri="{FF2B5EF4-FFF2-40B4-BE49-F238E27FC236}">
                <a16:creationId xmlns:a16="http://schemas.microsoft.com/office/drawing/2014/main" id="{413F80F8-3293-224F-BB3C-C9597AF3D3A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481" r="24432"/>
          <a:stretch/>
        </p:blipFill>
        <p:spPr bwMode="auto">
          <a:xfrm>
            <a:off x="20" y="1731"/>
            <a:ext cx="4655830"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75" name="Group 74">
            <a:extLst>
              <a:ext uri="{FF2B5EF4-FFF2-40B4-BE49-F238E27FC236}">
                <a16:creationId xmlns:a16="http://schemas.microsoft.com/office/drawing/2014/main" id="{3EF50F21-ED59-4E25-B7BC-73AD45B395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54305" y="228600"/>
            <a:ext cx="2851523" cy="6638625"/>
            <a:chOff x="2487613" y="285750"/>
            <a:chExt cx="2428875" cy="5654676"/>
          </a:xfrm>
          <a:solidFill>
            <a:schemeClr val="accent1">
              <a:lumMod val="75000"/>
              <a:alpha val="40000"/>
            </a:schemeClr>
          </a:solidFill>
        </p:grpSpPr>
        <p:sp>
          <p:nvSpPr>
            <p:cNvPr id="76" name="Freeform 11">
              <a:extLst>
                <a:ext uri="{FF2B5EF4-FFF2-40B4-BE49-F238E27FC236}">
                  <a16:creationId xmlns:a16="http://schemas.microsoft.com/office/drawing/2014/main" id="{B4BBD743-AED0-444D-9902-8DB24436E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77" name="Freeform 12">
              <a:extLst>
                <a:ext uri="{FF2B5EF4-FFF2-40B4-BE49-F238E27FC236}">
                  <a16:creationId xmlns:a16="http://schemas.microsoft.com/office/drawing/2014/main" id="{AD54B70A-5178-48BC-B033-10C4CA75E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78" name="Freeform 13">
              <a:extLst>
                <a:ext uri="{FF2B5EF4-FFF2-40B4-BE49-F238E27FC236}">
                  <a16:creationId xmlns:a16="http://schemas.microsoft.com/office/drawing/2014/main" id="{20FBEA6E-CA5E-44BD-B307-ABC9ECECFB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79" name="Freeform 14">
              <a:extLst>
                <a:ext uri="{FF2B5EF4-FFF2-40B4-BE49-F238E27FC236}">
                  <a16:creationId xmlns:a16="http://schemas.microsoft.com/office/drawing/2014/main" id="{D99675B1-DB47-4C3A-AB88-AAFF5D482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80" name="Freeform 15">
              <a:extLst>
                <a:ext uri="{FF2B5EF4-FFF2-40B4-BE49-F238E27FC236}">
                  <a16:creationId xmlns:a16="http://schemas.microsoft.com/office/drawing/2014/main" id="{E31454EC-7A3E-4AC8-AABC-52AA6AA7E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81" name="Freeform 16">
              <a:extLst>
                <a:ext uri="{FF2B5EF4-FFF2-40B4-BE49-F238E27FC236}">
                  <a16:creationId xmlns:a16="http://schemas.microsoft.com/office/drawing/2014/main" id="{3109BB6F-A346-49B5-82E9-F2650BBF1B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82" name="Freeform 17">
              <a:extLst>
                <a:ext uri="{FF2B5EF4-FFF2-40B4-BE49-F238E27FC236}">
                  <a16:creationId xmlns:a16="http://schemas.microsoft.com/office/drawing/2014/main" id="{F81FA27F-C104-4E7D-BE92-7A2811CDD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83" name="Freeform 18">
              <a:extLst>
                <a:ext uri="{FF2B5EF4-FFF2-40B4-BE49-F238E27FC236}">
                  <a16:creationId xmlns:a16="http://schemas.microsoft.com/office/drawing/2014/main" id="{B677B330-FB3E-4C6C-919C-12B90BE61F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84" name="Freeform 19">
              <a:extLst>
                <a:ext uri="{FF2B5EF4-FFF2-40B4-BE49-F238E27FC236}">
                  <a16:creationId xmlns:a16="http://schemas.microsoft.com/office/drawing/2014/main" id="{6BE1B8BD-E8A5-4794-81A6-F0AC9F3C9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85" name="Freeform 20">
              <a:extLst>
                <a:ext uri="{FF2B5EF4-FFF2-40B4-BE49-F238E27FC236}">
                  <a16:creationId xmlns:a16="http://schemas.microsoft.com/office/drawing/2014/main" id="{18C329D0-2CD6-440D-8585-7BE8A81357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86" name="Freeform 21">
              <a:extLst>
                <a:ext uri="{FF2B5EF4-FFF2-40B4-BE49-F238E27FC236}">
                  <a16:creationId xmlns:a16="http://schemas.microsoft.com/office/drawing/2014/main" id="{DD7E021D-22D7-42E8-9DDE-FF9AB9482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87" name="Freeform 22">
              <a:extLst>
                <a:ext uri="{FF2B5EF4-FFF2-40B4-BE49-F238E27FC236}">
                  <a16:creationId xmlns:a16="http://schemas.microsoft.com/office/drawing/2014/main" id="{7E3DAB05-2B17-4064-B002-E9BCAFE08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89" name="Group 88">
            <a:extLst>
              <a:ext uri="{FF2B5EF4-FFF2-40B4-BE49-F238E27FC236}">
                <a16:creationId xmlns:a16="http://schemas.microsoft.com/office/drawing/2014/main" id="{672F9DC4-C2C4-43CF-9C2C-2EE1826F77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1520" y="-30"/>
            <a:ext cx="2356675" cy="6853284"/>
            <a:chOff x="6627813" y="195452"/>
            <a:chExt cx="1952625" cy="5678299"/>
          </a:xfrm>
          <a:solidFill>
            <a:schemeClr val="accent1"/>
          </a:solidFill>
        </p:grpSpPr>
        <p:sp>
          <p:nvSpPr>
            <p:cNvPr id="90" name="Freeform 27">
              <a:extLst>
                <a:ext uri="{FF2B5EF4-FFF2-40B4-BE49-F238E27FC236}">
                  <a16:creationId xmlns:a16="http://schemas.microsoft.com/office/drawing/2014/main" id="{4E0064C5-2224-49BF-884A-D0118AEAB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91" name="Freeform 28">
              <a:extLst>
                <a:ext uri="{FF2B5EF4-FFF2-40B4-BE49-F238E27FC236}">
                  <a16:creationId xmlns:a16="http://schemas.microsoft.com/office/drawing/2014/main" id="{0D33309E-8132-42DA-B37B-4CAF0F6D1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92" name="Freeform 29">
              <a:extLst>
                <a:ext uri="{FF2B5EF4-FFF2-40B4-BE49-F238E27FC236}">
                  <a16:creationId xmlns:a16="http://schemas.microsoft.com/office/drawing/2014/main" id="{739DA087-BAEC-4E31-946D-3BA859C62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93" name="Freeform 30">
              <a:extLst>
                <a:ext uri="{FF2B5EF4-FFF2-40B4-BE49-F238E27FC236}">
                  <a16:creationId xmlns:a16="http://schemas.microsoft.com/office/drawing/2014/main" id="{395F1535-595E-4F4C-BEC0-F2EA90625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94" name="Freeform 31">
              <a:extLst>
                <a:ext uri="{FF2B5EF4-FFF2-40B4-BE49-F238E27FC236}">
                  <a16:creationId xmlns:a16="http://schemas.microsoft.com/office/drawing/2014/main" id="{FFFD4D55-2142-47EB-B7EB-5C049C731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95" name="Freeform 32">
              <a:extLst>
                <a:ext uri="{FF2B5EF4-FFF2-40B4-BE49-F238E27FC236}">
                  <a16:creationId xmlns:a16="http://schemas.microsoft.com/office/drawing/2014/main" id="{22CAF07E-CB2F-438A-AD2E-86E3A409B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96" name="Freeform 33">
              <a:extLst>
                <a:ext uri="{FF2B5EF4-FFF2-40B4-BE49-F238E27FC236}">
                  <a16:creationId xmlns:a16="http://schemas.microsoft.com/office/drawing/2014/main" id="{148C41FD-1EDA-45D8-AAA4-E79A76198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97" name="Freeform 34">
              <a:extLst>
                <a:ext uri="{FF2B5EF4-FFF2-40B4-BE49-F238E27FC236}">
                  <a16:creationId xmlns:a16="http://schemas.microsoft.com/office/drawing/2014/main" id="{3D1F13F1-22C7-4224-85FE-622B9F3C9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98" name="Freeform 35">
              <a:extLst>
                <a:ext uri="{FF2B5EF4-FFF2-40B4-BE49-F238E27FC236}">
                  <a16:creationId xmlns:a16="http://schemas.microsoft.com/office/drawing/2014/main" id="{0AD99730-19F0-4DB7-8108-25AF31361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99" name="Freeform 36">
              <a:extLst>
                <a:ext uri="{FF2B5EF4-FFF2-40B4-BE49-F238E27FC236}">
                  <a16:creationId xmlns:a16="http://schemas.microsoft.com/office/drawing/2014/main" id="{143A6D61-3504-4654-982B-80B7F0B5B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100" name="Freeform 37">
              <a:extLst>
                <a:ext uri="{FF2B5EF4-FFF2-40B4-BE49-F238E27FC236}">
                  <a16:creationId xmlns:a16="http://schemas.microsoft.com/office/drawing/2014/main" id="{990038CA-7285-43A9-A8FE-30824AC14B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101" name="Freeform 38">
              <a:extLst>
                <a:ext uri="{FF2B5EF4-FFF2-40B4-BE49-F238E27FC236}">
                  <a16:creationId xmlns:a16="http://schemas.microsoft.com/office/drawing/2014/main" id="{0346AEBE-37DC-4BAB-B50D-E0D7638434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2" name="Title 1">
            <a:extLst>
              <a:ext uri="{FF2B5EF4-FFF2-40B4-BE49-F238E27FC236}">
                <a16:creationId xmlns:a16="http://schemas.microsoft.com/office/drawing/2014/main" id="{42DF0F39-41B5-854A-A0D4-01B3FA1800C2}"/>
              </a:ext>
            </a:extLst>
          </p:cNvPr>
          <p:cNvSpPr>
            <a:spLocks noGrp="1"/>
          </p:cNvSpPr>
          <p:nvPr>
            <p:ph type="title"/>
          </p:nvPr>
        </p:nvSpPr>
        <p:spPr>
          <a:xfrm>
            <a:off x="6483096" y="624110"/>
            <a:ext cx="5021516" cy="1280890"/>
          </a:xfrm>
        </p:spPr>
        <p:txBody>
          <a:bodyPr>
            <a:normAutofit/>
          </a:bodyPr>
          <a:lstStyle/>
          <a:p>
            <a:r>
              <a:rPr lang="en-GB" dirty="0"/>
              <a:t>Tx Ring Theory</a:t>
            </a:r>
          </a:p>
        </p:txBody>
      </p:sp>
      <p:sp>
        <p:nvSpPr>
          <p:cNvPr id="103" name="Rectangle 102">
            <a:extLst>
              <a:ext uri="{FF2B5EF4-FFF2-40B4-BE49-F238E27FC236}">
                <a16:creationId xmlns:a16="http://schemas.microsoft.com/office/drawing/2014/main" id="{6CA72FCB-DBCC-435A-838B-682978F47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703ACE7-5C4F-7C4A-AEB4-D069928209B7}"/>
              </a:ext>
            </a:extLst>
          </p:cNvPr>
          <p:cNvSpPr>
            <a:spLocks noGrp="1"/>
          </p:cNvSpPr>
          <p:nvPr>
            <p:ph idx="1"/>
          </p:nvPr>
        </p:nvSpPr>
        <p:spPr>
          <a:xfrm>
            <a:off x="6438191" y="2133600"/>
            <a:ext cx="5066419" cy="3777622"/>
          </a:xfrm>
        </p:spPr>
        <p:txBody>
          <a:bodyPr>
            <a:normAutofit fontScale="92500" lnSpcReduction="20000"/>
          </a:bodyPr>
          <a:lstStyle/>
          <a:p>
            <a:r>
              <a:rPr lang="en-GB" dirty="0"/>
              <a:t>It is a theory!</a:t>
            </a:r>
          </a:p>
          <a:p>
            <a:r>
              <a:rPr lang="en-GB" dirty="0"/>
              <a:t>Post contusion, post fracture, dysfunction etc.</a:t>
            </a:r>
          </a:p>
          <a:p>
            <a:endParaRPr lang="en-GB" dirty="0"/>
          </a:p>
          <a:p>
            <a:r>
              <a:rPr lang="en-GB" dirty="0"/>
              <a:t>The “thoracic ring” consists of two adjacent vertebrae and the related intervertebral disc, the right and left ribs (attached to the vertebra-disc-vertebra complex at the costovertebral joints), and the anterior attachments to the sternum/ manubrium and related cartilages. So the “5th thoracic ring” is defined as the T4-5 vertebral segment and disc, the right and left 5th ribs, and the anterior attachments of the 5th rib to the sternum</a:t>
            </a:r>
          </a:p>
        </p:txBody>
      </p:sp>
      <p:pic>
        <p:nvPicPr>
          <p:cNvPr id="4" name="Picture 4" descr="Polo Mint - Buy Polo Mint,Mint,Mind Candy Product on Alibaba.com">
            <a:extLst>
              <a:ext uri="{FF2B5EF4-FFF2-40B4-BE49-F238E27FC236}">
                <a16:creationId xmlns:a16="http://schemas.microsoft.com/office/drawing/2014/main" id="{D14CFC8F-813F-A74C-816F-7129986795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122039">
            <a:off x="3485743" y="4545645"/>
            <a:ext cx="2313782" cy="23137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47164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lstStyle/>
          <a:p>
            <a:pPr algn="ctr"/>
            <a:r>
              <a:rPr lang="en-GB" dirty="0"/>
              <a:t>Thoracic Outlet Syndrome?</a:t>
            </a:r>
            <a:endParaRPr lang="en-US" dirty="0"/>
          </a:p>
        </p:txBody>
      </p:sp>
      <p:sp>
        <p:nvSpPr>
          <p:cNvPr id="3" name="Content Placeholder 2"/>
          <p:cNvSpPr>
            <a:spLocks noGrp="1"/>
          </p:cNvSpPr>
          <p:nvPr>
            <p:ph idx="1"/>
          </p:nvPr>
        </p:nvSpPr>
        <p:spPr>
          <a:xfrm>
            <a:off x="838200" y="1510743"/>
            <a:ext cx="10814822" cy="797377"/>
          </a:xfrm>
          <a:solidFill>
            <a:schemeClr val="tx1"/>
          </a:solidFill>
        </p:spPr>
        <p:txBody>
          <a:bodyPr>
            <a:normAutofit lnSpcReduction="10000"/>
          </a:bodyPr>
          <a:lstStyle/>
          <a:p>
            <a:pPr marL="0" indent="0">
              <a:buNone/>
            </a:pPr>
            <a:r>
              <a:rPr lang="en-GB" sz="2400" dirty="0">
                <a:solidFill>
                  <a:schemeClr val="bg1"/>
                </a:solidFill>
              </a:rPr>
              <a:t>Group of disorders characterised by compression of neurovascular structures (serving the upper extremity) at the thoracic outlet.</a:t>
            </a:r>
          </a:p>
        </p:txBody>
      </p:sp>
      <p:sp>
        <p:nvSpPr>
          <p:cNvPr id="4" name="Footer Placeholder 3">
            <a:extLst>
              <a:ext uri="{FF2B5EF4-FFF2-40B4-BE49-F238E27FC236}">
                <a16:creationId xmlns:a16="http://schemas.microsoft.com/office/drawing/2014/main" id="{9829EEDB-33CB-45BD-97EE-80F3A7FBD23E}"/>
              </a:ext>
            </a:extLst>
          </p:cNvPr>
          <p:cNvSpPr>
            <a:spLocks noGrp="1"/>
          </p:cNvSpPr>
          <p:nvPr>
            <p:ph type="ftr" sz="quarter" idx="11"/>
          </p:nvPr>
        </p:nvSpPr>
        <p:spPr/>
        <p:txBody>
          <a:bodyPr/>
          <a:lstStyle/>
          <a:p>
            <a:r>
              <a:rPr lang="en-US"/>
              <a:t>Illig et al., 2016</a:t>
            </a:r>
          </a:p>
        </p:txBody>
      </p:sp>
      <p:sp>
        <p:nvSpPr>
          <p:cNvPr id="6" name="TextBox 5">
            <a:extLst>
              <a:ext uri="{FF2B5EF4-FFF2-40B4-BE49-F238E27FC236}">
                <a16:creationId xmlns:a16="http://schemas.microsoft.com/office/drawing/2014/main" id="{1FFA2DB1-0DDD-45B3-B114-35A2E659CB71}"/>
              </a:ext>
            </a:extLst>
          </p:cNvPr>
          <p:cNvSpPr txBox="1"/>
          <p:nvPr/>
        </p:nvSpPr>
        <p:spPr>
          <a:xfrm>
            <a:off x="838199" y="2616338"/>
            <a:ext cx="10814824" cy="1938992"/>
          </a:xfrm>
          <a:prstGeom prst="rect">
            <a:avLst/>
          </a:prstGeom>
          <a:solidFill>
            <a:schemeClr val="tx1">
              <a:lumMod val="50000"/>
              <a:lumOff val="50000"/>
            </a:schemeClr>
          </a:solidFill>
        </p:spPr>
        <p:txBody>
          <a:bodyPr wrap="square" rtlCol="0">
            <a:spAutoFit/>
          </a:bodyPr>
          <a:lstStyle/>
          <a:p>
            <a:r>
              <a:rPr lang="en-GB" sz="2400" dirty="0">
                <a:solidFill>
                  <a:schemeClr val="accent1"/>
                </a:solidFill>
              </a:rPr>
              <a:t>Three distinct types of TOS, existing as separate entities or coexisting, which are defined depending on the structures involved;</a:t>
            </a:r>
          </a:p>
          <a:p>
            <a:pPr marL="342900" indent="-342900">
              <a:buFont typeface="Arial" panose="020B0604020202020204" pitchFamily="34" charset="0"/>
              <a:buChar char="•"/>
            </a:pPr>
            <a:r>
              <a:rPr lang="en-GB" sz="2400" dirty="0">
                <a:solidFill>
                  <a:schemeClr val="accent1"/>
                </a:solidFill>
              </a:rPr>
              <a:t>Neurogenic TOS (</a:t>
            </a:r>
            <a:r>
              <a:rPr lang="en-GB" sz="2400" dirty="0" err="1">
                <a:solidFill>
                  <a:schemeClr val="accent1"/>
                </a:solidFill>
              </a:rPr>
              <a:t>nTOS</a:t>
            </a:r>
            <a:r>
              <a:rPr lang="en-GB" sz="2400" dirty="0">
                <a:solidFill>
                  <a:schemeClr val="accent1"/>
                </a:solidFill>
              </a:rPr>
              <a:t>)- involving the brachial plexus (C5-T1)</a:t>
            </a:r>
          </a:p>
          <a:p>
            <a:pPr marL="342900" indent="-342900">
              <a:buFont typeface="Arial" panose="020B0604020202020204" pitchFamily="34" charset="0"/>
              <a:buChar char="•"/>
            </a:pPr>
            <a:r>
              <a:rPr lang="en-GB" sz="2400" dirty="0">
                <a:solidFill>
                  <a:schemeClr val="accent1"/>
                </a:solidFill>
              </a:rPr>
              <a:t>Venous TOS (</a:t>
            </a:r>
            <a:r>
              <a:rPr lang="en-GB" sz="2400" dirty="0" err="1">
                <a:solidFill>
                  <a:schemeClr val="accent1"/>
                </a:solidFill>
              </a:rPr>
              <a:t>vTOS</a:t>
            </a:r>
            <a:r>
              <a:rPr lang="en-GB" sz="2400" dirty="0">
                <a:solidFill>
                  <a:schemeClr val="accent1"/>
                </a:solidFill>
              </a:rPr>
              <a:t>)- involving the subclavian vein</a:t>
            </a:r>
          </a:p>
          <a:p>
            <a:pPr marL="342900" indent="-342900">
              <a:buFont typeface="Arial" panose="020B0604020202020204" pitchFamily="34" charset="0"/>
              <a:buChar char="•"/>
            </a:pPr>
            <a:r>
              <a:rPr lang="en-GB" sz="2400" dirty="0">
                <a:solidFill>
                  <a:schemeClr val="accent1"/>
                </a:solidFill>
              </a:rPr>
              <a:t>Arterial TOS (</a:t>
            </a:r>
            <a:r>
              <a:rPr lang="en-GB" sz="2400" dirty="0" err="1">
                <a:solidFill>
                  <a:schemeClr val="accent1"/>
                </a:solidFill>
              </a:rPr>
              <a:t>aTOS</a:t>
            </a:r>
            <a:r>
              <a:rPr lang="en-GB" sz="2400" dirty="0">
                <a:solidFill>
                  <a:schemeClr val="accent1"/>
                </a:solidFill>
              </a:rPr>
              <a:t>)- involving the subclavian artery</a:t>
            </a:r>
          </a:p>
        </p:txBody>
      </p:sp>
      <p:sp>
        <p:nvSpPr>
          <p:cNvPr id="7" name="TextBox 6">
            <a:extLst>
              <a:ext uri="{FF2B5EF4-FFF2-40B4-BE49-F238E27FC236}">
                <a16:creationId xmlns:a16="http://schemas.microsoft.com/office/drawing/2014/main" id="{DDACD003-0ABD-456E-B0FC-987C8D7F7379}"/>
              </a:ext>
            </a:extLst>
          </p:cNvPr>
          <p:cNvSpPr txBox="1"/>
          <p:nvPr/>
        </p:nvSpPr>
        <p:spPr>
          <a:xfrm>
            <a:off x="838199" y="4863548"/>
            <a:ext cx="10814823" cy="1200329"/>
          </a:xfrm>
          <a:prstGeom prst="rect">
            <a:avLst/>
          </a:prstGeom>
          <a:solidFill>
            <a:schemeClr val="bg1">
              <a:lumMod val="85000"/>
            </a:schemeClr>
          </a:solidFill>
        </p:spPr>
        <p:txBody>
          <a:bodyPr wrap="square" rtlCol="0">
            <a:spAutoFit/>
          </a:bodyPr>
          <a:lstStyle/>
          <a:p>
            <a:r>
              <a:rPr lang="en-GB" sz="2400" dirty="0"/>
              <a:t>Neurovascular compression occurs at 3 different anatomical levels within the thoracic outlet; the </a:t>
            </a:r>
            <a:r>
              <a:rPr lang="en-GB" sz="2400" dirty="0" err="1"/>
              <a:t>interscalene</a:t>
            </a:r>
            <a:r>
              <a:rPr lang="en-GB" sz="2400" dirty="0"/>
              <a:t> triangle, the costoclavicular space or the pectoralis minor space.</a:t>
            </a:r>
          </a:p>
        </p:txBody>
      </p:sp>
    </p:spTree>
    <p:extLst>
      <p:ext uri="{BB962C8B-B14F-4D97-AF65-F5344CB8AC3E}">
        <p14:creationId xmlns:p14="http://schemas.microsoft.com/office/powerpoint/2010/main" val="208386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right)">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animBg="1"/>
      <p:bldP spid="6" grpId="0" animBg="1"/>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2D38E-C617-4BE8-9F56-6E440B97B6EF}"/>
              </a:ext>
            </a:extLst>
          </p:cNvPr>
          <p:cNvSpPr>
            <a:spLocks noGrp="1"/>
          </p:cNvSpPr>
          <p:nvPr>
            <p:ph type="title"/>
          </p:nvPr>
        </p:nvSpPr>
        <p:spPr>
          <a:xfrm>
            <a:off x="-1439342" y="583780"/>
            <a:ext cx="8911687" cy="1280890"/>
          </a:xfrm>
        </p:spPr>
        <p:txBody>
          <a:bodyPr/>
          <a:lstStyle/>
          <a:p>
            <a:pPr algn="ctr"/>
            <a:r>
              <a:rPr lang="en-GB" dirty="0"/>
              <a:t>Causes of TOS</a:t>
            </a:r>
          </a:p>
        </p:txBody>
      </p:sp>
      <p:sp>
        <p:nvSpPr>
          <p:cNvPr id="3" name="Content Placeholder 2">
            <a:extLst>
              <a:ext uri="{FF2B5EF4-FFF2-40B4-BE49-F238E27FC236}">
                <a16:creationId xmlns:a16="http://schemas.microsoft.com/office/drawing/2014/main" id="{3314AFA7-BFAF-45BB-8C3A-7F28C450AE96}"/>
              </a:ext>
            </a:extLst>
          </p:cNvPr>
          <p:cNvSpPr>
            <a:spLocks noGrp="1"/>
          </p:cNvSpPr>
          <p:nvPr>
            <p:ph idx="1"/>
          </p:nvPr>
        </p:nvSpPr>
        <p:spPr>
          <a:xfrm>
            <a:off x="597552" y="3061178"/>
            <a:ext cx="4893228" cy="3121300"/>
          </a:xfrm>
        </p:spPr>
        <p:txBody>
          <a:bodyPr>
            <a:normAutofit fontScale="85000" lnSpcReduction="20000"/>
          </a:bodyPr>
          <a:lstStyle/>
          <a:p>
            <a:pPr marL="0" indent="0">
              <a:buNone/>
            </a:pPr>
            <a:r>
              <a:rPr lang="en-GB" sz="2000" b="1" dirty="0"/>
              <a:t>Muscle imbalance/dysfunction- </a:t>
            </a:r>
          </a:p>
          <a:p>
            <a:pPr marL="457200" indent="-457200">
              <a:buAutoNum type="arabicParenR"/>
            </a:pPr>
            <a:r>
              <a:rPr lang="en-GB" sz="2000" dirty="0"/>
              <a:t>Increasing pressure on NV sites directly at entrapment sites </a:t>
            </a:r>
          </a:p>
          <a:p>
            <a:pPr marL="457200" indent="-457200">
              <a:buAutoNum type="arabicParenR"/>
            </a:pPr>
            <a:r>
              <a:rPr lang="en-GB" sz="2000" dirty="0"/>
              <a:t>Sustained postures such as forward head, </a:t>
            </a:r>
            <a:r>
              <a:rPr lang="en-GB" sz="2000" dirty="0" err="1"/>
              <a:t>scap</a:t>
            </a:r>
            <a:r>
              <a:rPr lang="en-GB" sz="2000" dirty="0"/>
              <a:t> </a:t>
            </a:r>
            <a:r>
              <a:rPr lang="en-GB" sz="2000" dirty="0" err="1"/>
              <a:t>abd</a:t>
            </a:r>
            <a:r>
              <a:rPr lang="en-GB" sz="2000" dirty="0"/>
              <a:t> (Scalene and </a:t>
            </a:r>
            <a:r>
              <a:rPr lang="en-GB" sz="2000" dirty="0" err="1"/>
              <a:t>PecMinor</a:t>
            </a:r>
            <a:r>
              <a:rPr lang="en-GB" sz="2000" dirty="0"/>
              <a:t> inc. tone) tractions brachial plexus.</a:t>
            </a:r>
          </a:p>
          <a:p>
            <a:pPr marL="457200" indent="-457200">
              <a:buAutoNum type="arabicParenR"/>
            </a:pPr>
            <a:r>
              <a:rPr lang="en-GB" sz="2000" dirty="0"/>
              <a:t>Abnormal positioning disadvantages muscles (some adaptively shorten, some lengthen) causes compensatory muscle work elsewhere -&gt; increased nerve compression perpetuating a cycle of muscle imbalance.</a:t>
            </a:r>
          </a:p>
          <a:p>
            <a:pPr marL="457200" indent="-457200">
              <a:buAutoNum type="arabicParenR"/>
            </a:pPr>
            <a:endParaRPr lang="en-GB" sz="2000" dirty="0"/>
          </a:p>
          <a:p>
            <a:pPr marL="0" indent="0">
              <a:buNone/>
            </a:pPr>
            <a:endParaRPr lang="en-GB" sz="2000" b="1" dirty="0"/>
          </a:p>
          <a:p>
            <a:pPr marL="0" indent="0">
              <a:buNone/>
            </a:pPr>
            <a:endParaRPr lang="en-GB" sz="2000" b="1" dirty="0"/>
          </a:p>
        </p:txBody>
      </p:sp>
      <p:sp>
        <p:nvSpPr>
          <p:cNvPr id="4" name="Footer Placeholder 3">
            <a:extLst>
              <a:ext uri="{FF2B5EF4-FFF2-40B4-BE49-F238E27FC236}">
                <a16:creationId xmlns:a16="http://schemas.microsoft.com/office/drawing/2014/main" id="{47364785-3179-464A-97FE-DD5918C44D40}"/>
              </a:ext>
            </a:extLst>
          </p:cNvPr>
          <p:cNvSpPr>
            <a:spLocks noGrp="1"/>
          </p:cNvSpPr>
          <p:nvPr>
            <p:ph type="ftr" sz="quarter" idx="11"/>
          </p:nvPr>
        </p:nvSpPr>
        <p:spPr/>
        <p:txBody>
          <a:bodyPr/>
          <a:lstStyle/>
          <a:p>
            <a:r>
              <a:rPr lang="en-US" dirty="0"/>
              <a:t>Mackinnon &amp; Novak, 2002</a:t>
            </a:r>
          </a:p>
        </p:txBody>
      </p:sp>
      <p:sp>
        <p:nvSpPr>
          <p:cNvPr id="6" name="Content Placeholder 2">
            <a:extLst>
              <a:ext uri="{FF2B5EF4-FFF2-40B4-BE49-F238E27FC236}">
                <a16:creationId xmlns:a16="http://schemas.microsoft.com/office/drawing/2014/main" id="{5FFCA712-FDD8-40D2-AB42-BAC1DFC9A997}"/>
              </a:ext>
            </a:extLst>
          </p:cNvPr>
          <p:cNvSpPr txBox="1">
            <a:spLocks/>
          </p:cNvSpPr>
          <p:nvPr/>
        </p:nvSpPr>
        <p:spPr>
          <a:xfrm>
            <a:off x="818324" y="1527451"/>
            <a:ext cx="4566436" cy="1482315"/>
          </a:xfrm>
          <a:prstGeom prst="rect">
            <a:avLst/>
          </a:prstGeom>
        </p:spPr>
        <p:txBody>
          <a:bodyPr vert="horz" lIns="91440" tIns="45720" rIns="91440" bIns="4572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a:t>MOI:</a:t>
            </a:r>
            <a:r>
              <a:rPr lang="en-GB" dirty="0"/>
              <a:t> (especially relating to arm elevation, abduction and with abnormal coracoid depression)</a:t>
            </a:r>
          </a:p>
          <a:p>
            <a:pPr>
              <a:buFontTx/>
              <a:buChar char="-"/>
            </a:pPr>
            <a:r>
              <a:rPr lang="en-GB" dirty="0"/>
              <a:t>Strenuous or repetitive activity</a:t>
            </a:r>
          </a:p>
          <a:p>
            <a:pPr>
              <a:buFontTx/>
              <a:buChar char="-"/>
            </a:pPr>
            <a:r>
              <a:rPr lang="en-GB" dirty="0"/>
              <a:t>Unusual positioning of arm</a:t>
            </a:r>
          </a:p>
          <a:p>
            <a:pPr>
              <a:buFontTx/>
              <a:buChar char="-"/>
            </a:pPr>
            <a:r>
              <a:rPr lang="en-GB" dirty="0"/>
              <a:t>Increase in activity</a:t>
            </a:r>
          </a:p>
          <a:p>
            <a:pPr>
              <a:buFontTx/>
              <a:buChar char="-"/>
            </a:pPr>
            <a:endParaRPr lang="en-GB" dirty="0"/>
          </a:p>
        </p:txBody>
      </p:sp>
      <p:pic>
        <p:nvPicPr>
          <p:cNvPr id="11" name="Content Placeholder 9">
            <a:extLst>
              <a:ext uri="{FF2B5EF4-FFF2-40B4-BE49-F238E27FC236}">
                <a16:creationId xmlns:a16="http://schemas.microsoft.com/office/drawing/2014/main" id="{7CCAFEE0-46C1-F643-B048-804AD9A227D6}"/>
              </a:ext>
            </a:extLst>
          </p:cNvPr>
          <p:cNvPicPr>
            <a:picLocks/>
          </p:cNvPicPr>
          <p:nvPr/>
        </p:nvPicPr>
        <p:blipFill rotWithShape="1">
          <a:blip r:embed="rId2"/>
          <a:srcRect l="39885" t="18916" r="40172" b="37045"/>
          <a:stretch/>
        </p:blipFill>
        <p:spPr bwMode="auto">
          <a:xfrm>
            <a:off x="5490779" y="846845"/>
            <a:ext cx="6103670" cy="5521025"/>
          </a:xfrm>
          <a:prstGeom prst="rect">
            <a:avLst/>
          </a:prstGeom>
          <a:ln>
            <a:noFill/>
          </a:ln>
          <a:extLst>
            <a:ext uri="{53640926-AAD7-44D8-BBD7-CCE9431645EC}">
              <a14:shadowObscured xmlns:a14="http://schemas.microsoft.com/office/drawing/2010/main"/>
            </a:ext>
          </a:extLst>
        </p:spPr>
      </p:pic>
      <p:sp>
        <p:nvSpPr>
          <p:cNvPr id="12" name="Oval 11">
            <a:extLst>
              <a:ext uri="{FF2B5EF4-FFF2-40B4-BE49-F238E27FC236}">
                <a16:creationId xmlns:a16="http://schemas.microsoft.com/office/drawing/2014/main" id="{35E022A2-0E2F-3A45-AD55-8D9C57FE5D87}"/>
              </a:ext>
            </a:extLst>
          </p:cNvPr>
          <p:cNvSpPr/>
          <p:nvPr/>
        </p:nvSpPr>
        <p:spPr>
          <a:xfrm>
            <a:off x="8206733" y="1527451"/>
            <a:ext cx="880396" cy="1759227"/>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770F8CFE-7D81-1149-9431-4C947FFC9DEF}"/>
              </a:ext>
            </a:extLst>
          </p:cNvPr>
          <p:cNvSpPr/>
          <p:nvPr/>
        </p:nvSpPr>
        <p:spPr>
          <a:xfrm>
            <a:off x="7519111" y="3011006"/>
            <a:ext cx="1674038"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333E2A85-371A-B246-9731-C494A9FB8EEF}"/>
              </a:ext>
            </a:extLst>
          </p:cNvPr>
          <p:cNvSpPr/>
          <p:nvPr/>
        </p:nvSpPr>
        <p:spPr>
          <a:xfrm>
            <a:off x="6408928" y="4013521"/>
            <a:ext cx="1397707"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32431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B52AF-8B10-4061-B56F-E648757039A6}"/>
              </a:ext>
            </a:extLst>
          </p:cNvPr>
          <p:cNvSpPr>
            <a:spLocks noGrp="1"/>
          </p:cNvSpPr>
          <p:nvPr>
            <p:ph idx="1"/>
          </p:nvPr>
        </p:nvSpPr>
        <p:spPr>
          <a:xfrm>
            <a:off x="3226596" y="2482051"/>
            <a:ext cx="2355574" cy="904323"/>
          </a:xfrm>
        </p:spPr>
        <p:txBody>
          <a:bodyPr>
            <a:normAutofit/>
          </a:bodyPr>
          <a:lstStyle/>
          <a:p>
            <a:pPr marL="0" indent="0" algn="ctr">
              <a:buNone/>
            </a:pPr>
            <a:r>
              <a:rPr lang="en-GB" dirty="0"/>
              <a:t>Neural mobility</a:t>
            </a:r>
          </a:p>
        </p:txBody>
      </p:sp>
      <p:sp>
        <p:nvSpPr>
          <p:cNvPr id="4" name="Footer Placeholder 3">
            <a:extLst>
              <a:ext uri="{FF2B5EF4-FFF2-40B4-BE49-F238E27FC236}">
                <a16:creationId xmlns:a16="http://schemas.microsoft.com/office/drawing/2014/main" id="{02485E8F-85A2-4D8D-8BBA-D1D943255C1C}"/>
              </a:ext>
            </a:extLst>
          </p:cNvPr>
          <p:cNvSpPr>
            <a:spLocks noGrp="1"/>
          </p:cNvSpPr>
          <p:nvPr>
            <p:ph type="ftr" sz="quarter" idx="11"/>
          </p:nvPr>
        </p:nvSpPr>
        <p:spPr/>
        <p:txBody>
          <a:bodyPr/>
          <a:lstStyle/>
          <a:p>
            <a:r>
              <a:rPr lang="en-US"/>
              <a:t>Illig et al., 2016</a:t>
            </a:r>
          </a:p>
        </p:txBody>
      </p:sp>
      <p:sp>
        <p:nvSpPr>
          <p:cNvPr id="6" name="Content Placeholder 2">
            <a:extLst>
              <a:ext uri="{FF2B5EF4-FFF2-40B4-BE49-F238E27FC236}">
                <a16:creationId xmlns:a16="http://schemas.microsoft.com/office/drawing/2014/main" id="{4DCFB317-5CFC-4EE2-B95E-DAF66A5591CF}"/>
              </a:ext>
            </a:extLst>
          </p:cNvPr>
          <p:cNvSpPr txBox="1">
            <a:spLocks/>
          </p:cNvSpPr>
          <p:nvPr/>
        </p:nvSpPr>
        <p:spPr>
          <a:xfrm>
            <a:off x="671601" y="1550440"/>
            <a:ext cx="2355574" cy="904323"/>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Postural </a:t>
            </a:r>
            <a:r>
              <a:rPr lang="en-GB" dirty="0" err="1"/>
              <a:t>abnormalites</a:t>
            </a:r>
            <a:endParaRPr lang="en-GB" dirty="0"/>
          </a:p>
        </p:txBody>
      </p:sp>
      <p:sp>
        <p:nvSpPr>
          <p:cNvPr id="7" name="Content Placeholder 2">
            <a:extLst>
              <a:ext uri="{FF2B5EF4-FFF2-40B4-BE49-F238E27FC236}">
                <a16:creationId xmlns:a16="http://schemas.microsoft.com/office/drawing/2014/main" id="{2B427EB4-63CD-4347-925E-1F9476A4798C}"/>
              </a:ext>
            </a:extLst>
          </p:cNvPr>
          <p:cNvSpPr txBox="1">
            <a:spLocks/>
          </p:cNvSpPr>
          <p:nvPr/>
        </p:nvSpPr>
        <p:spPr>
          <a:xfrm>
            <a:off x="7820249" y="1968168"/>
            <a:ext cx="2560981" cy="973190"/>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Address muscle imbalance</a:t>
            </a:r>
          </a:p>
        </p:txBody>
      </p:sp>
      <p:sp>
        <p:nvSpPr>
          <p:cNvPr id="8" name="Content Placeholder 2">
            <a:extLst>
              <a:ext uri="{FF2B5EF4-FFF2-40B4-BE49-F238E27FC236}">
                <a16:creationId xmlns:a16="http://schemas.microsoft.com/office/drawing/2014/main" id="{CBE7DE7A-8EEC-4831-84F6-89947A08048C}"/>
              </a:ext>
            </a:extLst>
          </p:cNvPr>
          <p:cNvSpPr txBox="1">
            <a:spLocks/>
          </p:cNvSpPr>
          <p:nvPr/>
        </p:nvSpPr>
        <p:spPr>
          <a:xfrm>
            <a:off x="4710674" y="4990672"/>
            <a:ext cx="2770651" cy="12721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Strengthen weakened muscles</a:t>
            </a:r>
          </a:p>
        </p:txBody>
      </p:sp>
      <p:sp>
        <p:nvSpPr>
          <p:cNvPr id="9" name="Content Placeholder 2">
            <a:extLst>
              <a:ext uri="{FF2B5EF4-FFF2-40B4-BE49-F238E27FC236}">
                <a16:creationId xmlns:a16="http://schemas.microsoft.com/office/drawing/2014/main" id="{D902E426-EC2B-4095-A262-5EA8ED78CCFA}"/>
              </a:ext>
            </a:extLst>
          </p:cNvPr>
          <p:cNvSpPr txBox="1">
            <a:spLocks/>
          </p:cNvSpPr>
          <p:nvPr/>
        </p:nvSpPr>
        <p:spPr>
          <a:xfrm>
            <a:off x="1849387" y="4960618"/>
            <a:ext cx="2731321" cy="1117965"/>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Lengthen shortened muscles</a:t>
            </a:r>
          </a:p>
        </p:txBody>
      </p:sp>
      <p:sp>
        <p:nvSpPr>
          <p:cNvPr id="10" name="Title 1">
            <a:extLst>
              <a:ext uri="{FF2B5EF4-FFF2-40B4-BE49-F238E27FC236}">
                <a16:creationId xmlns:a16="http://schemas.microsoft.com/office/drawing/2014/main" id="{F9F358C4-1B00-4E04-99EE-0653A235F8CE}"/>
              </a:ext>
            </a:extLst>
          </p:cNvPr>
          <p:cNvSpPr>
            <a:spLocks noGrp="1"/>
          </p:cNvSpPr>
          <p:nvPr>
            <p:ph type="title"/>
          </p:nvPr>
        </p:nvSpPr>
        <p:spPr/>
        <p:txBody>
          <a:bodyPr/>
          <a:lstStyle/>
          <a:p>
            <a:pPr algn="ctr"/>
            <a:r>
              <a:rPr lang="en-GB" dirty="0"/>
              <a:t>Conservative approach?</a:t>
            </a:r>
          </a:p>
        </p:txBody>
      </p:sp>
      <p:sp>
        <p:nvSpPr>
          <p:cNvPr id="11" name="Content Placeholder 2">
            <a:extLst>
              <a:ext uri="{FF2B5EF4-FFF2-40B4-BE49-F238E27FC236}">
                <a16:creationId xmlns:a16="http://schemas.microsoft.com/office/drawing/2014/main" id="{AE83953D-0281-4795-B641-EA2BFEC147AC}"/>
              </a:ext>
            </a:extLst>
          </p:cNvPr>
          <p:cNvSpPr txBox="1">
            <a:spLocks/>
          </p:cNvSpPr>
          <p:nvPr/>
        </p:nvSpPr>
        <p:spPr>
          <a:xfrm>
            <a:off x="8629151" y="4112185"/>
            <a:ext cx="2743199" cy="1696866"/>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Education around avoidance of provocative movement</a:t>
            </a:r>
          </a:p>
        </p:txBody>
      </p:sp>
      <p:sp>
        <p:nvSpPr>
          <p:cNvPr id="13" name="Content Placeholder 2">
            <a:extLst>
              <a:ext uri="{FF2B5EF4-FFF2-40B4-BE49-F238E27FC236}">
                <a16:creationId xmlns:a16="http://schemas.microsoft.com/office/drawing/2014/main" id="{4DCFB317-5CFC-4EE2-B95E-DAF66A5591CF}"/>
              </a:ext>
            </a:extLst>
          </p:cNvPr>
          <p:cNvSpPr txBox="1">
            <a:spLocks/>
          </p:cNvSpPr>
          <p:nvPr/>
        </p:nvSpPr>
        <p:spPr>
          <a:xfrm>
            <a:off x="589675" y="3291890"/>
            <a:ext cx="2355574" cy="904323"/>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Elevate shoulder girdle</a:t>
            </a:r>
          </a:p>
        </p:txBody>
      </p:sp>
      <p:sp>
        <p:nvSpPr>
          <p:cNvPr id="14" name="Content Placeholder 2">
            <a:extLst>
              <a:ext uri="{FF2B5EF4-FFF2-40B4-BE49-F238E27FC236}">
                <a16:creationId xmlns:a16="http://schemas.microsoft.com/office/drawing/2014/main" id="{4DCFB317-5CFC-4EE2-B95E-DAF66A5591CF}"/>
              </a:ext>
            </a:extLst>
          </p:cNvPr>
          <p:cNvSpPr txBox="1">
            <a:spLocks/>
          </p:cNvSpPr>
          <p:nvPr/>
        </p:nvSpPr>
        <p:spPr>
          <a:xfrm>
            <a:off x="5699664" y="2870255"/>
            <a:ext cx="2355574" cy="124193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Restore Scapular control</a:t>
            </a:r>
          </a:p>
        </p:txBody>
      </p:sp>
    </p:spTree>
    <p:extLst>
      <p:ext uri="{BB962C8B-B14F-4D97-AF65-F5344CB8AC3E}">
        <p14:creationId xmlns:p14="http://schemas.microsoft.com/office/powerpoint/2010/main" val="3513522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ircle(in)">
                                      <p:cBhvr>
                                        <p:cTn id="12" dur="2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8">
                                            <p:txEl>
                                              <p:pRg st="0" end="0"/>
                                            </p:txEl>
                                          </p:spTgt>
                                        </p:tgtEl>
                                        <p:attrNameLst>
                                          <p:attrName>style.visibility</p:attrName>
                                        </p:attrNameLst>
                                      </p:cBhvr>
                                      <p:to>
                                        <p:strVal val="visible"/>
                                      </p:to>
                                    </p:set>
                                    <p:animEffect transition="in" filter="circle(in)">
                                      <p:cBhvr>
                                        <p:cTn id="22" dur="2000"/>
                                        <p:tgtEl>
                                          <p:spTgt spid="8">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animEffect transition="in" filter="circle(in)">
                                      <p:cBhvr>
                                        <p:cTn id="27" dur="2000"/>
                                        <p:tgtEl>
                                          <p:spTgt spid="9">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11">
                                            <p:txEl>
                                              <p:pRg st="0" end="0"/>
                                            </p:txEl>
                                          </p:spTgt>
                                        </p:tgtEl>
                                        <p:attrNameLst>
                                          <p:attrName>style.visibility</p:attrName>
                                        </p:attrNameLst>
                                      </p:cBhvr>
                                      <p:to>
                                        <p:strVal val="visible"/>
                                      </p:to>
                                    </p:set>
                                    <p:animEffect transition="in" filter="circle(in)">
                                      <p:cBhvr>
                                        <p:cTn id="32" dur="2000"/>
                                        <p:tgtEl>
                                          <p:spTgt spid="11">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circle(in)">
                                      <p:cBhvr>
                                        <p:cTn id="37" dur="20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circle(in)">
                                      <p:cBhvr>
                                        <p:cTn id="42"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13" grpId="0"/>
      <p:bldP spid="1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D62A45D1-1205-FFE4-F457-8589423C5645}"/>
              </a:ext>
            </a:extLst>
          </p:cNvPr>
          <p:cNvSpPr>
            <a:spLocks noGrp="1"/>
          </p:cNvSpPr>
          <p:nvPr>
            <p:ph type="title"/>
          </p:nvPr>
        </p:nvSpPr>
        <p:spPr/>
        <p:txBody>
          <a:bodyPr/>
          <a:lstStyle/>
          <a:p>
            <a:r>
              <a:rPr lang="en-US" altLang="en-US">
                <a:ea typeface="ＭＳ Ｐゴシック" panose="020B0600070205080204" pitchFamily="34" charset="-128"/>
              </a:rPr>
              <a:t>Pain referral in the TSP</a:t>
            </a:r>
          </a:p>
        </p:txBody>
      </p:sp>
      <p:pic>
        <p:nvPicPr>
          <p:cNvPr id="9219" name="Content Placeholder 3" descr="cervial-facet-referral-pattern.jpg">
            <a:extLst>
              <a:ext uri="{FF2B5EF4-FFF2-40B4-BE49-F238E27FC236}">
                <a16:creationId xmlns:a16="http://schemas.microsoft.com/office/drawing/2014/main" id="{B7F0F065-F907-CAE9-B1C8-1087489C877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29308" b="29308"/>
          <a:stretch>
            <a:fillRect/>
          </a:stretch>
        </p:blipFill>
        <p:spPr>
          <a:xfrm>
            <a:off x="5951538" y="1341438"/>
            <a:ext cx="4330700" cy="3776662"/>
          </a:xfrm>
        </p:spPr>
      </p:pic>
      <p:pic>
        <p:nvPicPr>
          <p:cNvPr id="9220" name="Picture 4" descr="10839-0550x0475.jpg">
            <a:extLst>
              <a:ext uri="{FF2B5EF4-FFF2-40B4-BE49-F238E27FC236}">
                <a16:creationId xmlns:a16="http://schemas.microsoft.com/office/drawing/2014/main" id="{665BBC16-8098-5F63-F932-8C5214EFF63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19288" y="1341438"/>
            <a:ext cx="403225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D98B27C-4954-57E3-0F3A-68C38ABA76E3}"/>
              </a:ext>
            </a:extLst>
          </p:cNvPr>
          <p:cNvSpPr>
            <a:spLocks noGrp="1"/>
          </p:cNvSpPr>
          <p:nvPr>
            <p:ph type="title"/>
          </p:nvPr>
        </p:nvSpPr>
        <p:spPr/>
        <p:txBody>
          <a:bodyPr/>
          <a:lstStyle/>
          <a:p>
            <a:pPr eaLnBrk="1" hangingPunct="1"/>
            <a:r>
              <a:rPr lang="en-GB" altLang="en-US" dirty="0">
                <a:ea typeface="ＭＳ Ｐゴシック" panose="020B0600070205080204" pitchFamily="34" charset="-128"/>
              </a:rPr>
              <a:t>Scoliosis</a:t>
            </a:r>
          </a:p>
        </p:txBody>
      </p:sp>
      <p:sp>
        <p:nvSpPr>
          <p:cNvPr id="20482" name="Content Placeholder 2">
            <a:extLst>
              <a:ext uri="{FF2B5EF4-FFF2-40B4-BE49-F238E27FC236}">
                <a16:creationId xmlns:a16="http://schemas.microsoft.com/office/drawing/2014/main" id="{382A0083-3493-81D5-231B-FE8A19B51E37}"/>
              </a:ext>
            </a:extLst>
          </p:cNvPr>
          <p:cNvSpPr>
            <a:spLocks noGrp="1"/>
          </p:cNvSpPr>
          <p:nvPr>
            <p:ph idx="1"/>
          </p:nvPr>
        </p:nvSpPr>
        <p:spPr/>
        <p:txBody>
          <a:bodyPr/>
          <a:lstStyle/>
          <a:p>
            <a:pPr eaLnBrk="1" hangingPunct="1">
              <a:lnSpc>
                <a:spcPct val="90000"/>
              </a:lnSpc>
              <a:buFont typeface="Arial" charset="0"/>
              <a:buChar char="•"/>
              <a:defRPr/>
            </a:pPr>
            <a:r>
              <a:rPr lang="en-GB" sz="2600" dirty="0">
                <a:solidFill>
                  <a:schemeClr val="tx1"/>
                </a:solidFill>
              </a:rPr>
              <a:t>Lateral curvature of the spine</a:t>
            </a:r>
          </a:p>
          <a:p>
            <a:pPr eaLnBrk="1" hangingPunct="1">
              <a:lnSpc>
                <a:spcPct val="90000"/>
              </a:lnSpc>
              <a:buFont typeface="Arial" charset="0"/>
              <a:buChar char="•"/>
              <a:defRPr/>
            </a:pPr>
            <a:r>
              <a:rPr lang="en-GB" sz="2600" dirty="0">
                <a:solidFill>
                  <a:schemeClr val="tx1"/>
                </a:solidFill>
              </a:rPr>
              <a:t>Congenital</a:t>
            </a:r>
          </a:p>
          <a:p>
            <a:pPr eaLnBrk="1" hangingPunct="1">
              <a:lnSpc>
                <a:spcPct val="90000"/>
              </a:lnSpc>
              <a:buFont typeface="Arial" charset="0"/>
              <a:buChar char="•"/>
              <a:defRPr/>
            </a:pPr>
            <a:r>
              <a:rPr lang="en-GB" sz="2600" dirty="0">
                <a:solidFill>
                  <a:schemeClr val="tx1"/>
                </a:solidFill>
              </a:rPr>
              <a:t>Neuromuscular</a:t>
            </a:r>
          </a:p>
          <a:p>
            <a:pPr eaLnBrk="1" hangingPunct="1">
              <a:lnSpc>
                <a:spcPct val="90000"/>
              </a:lnSpc>
              <a:buFont typeface="Arial" charset="0"/>
              <a:buChar char="•"/>
              <a:defRPr/>
            </a:pPr>
            <a:r>
              <a:rPr lang="en-GB" sz="2600" dirty="0">
                <a:solidFill>
                  <a:schemeClr val="tx1"/>
                </a:solidFill>
              </a:rPr>
              <a:t>Idiopathic</a:t>
            </a:r>
          </a:p>
          <a:p>
            <a:pPr marL="0" indent="0">
              <a:lnSpc>
                <a:spcPct val="90000"/>
              </a:lnSpc>
              <a:buNone/>
              <a:defRPr/>
            </a:pPr>
            <a:r>
              <a:rPr lang="en-GB" sz="2600" dirty="0">
                <a:solidFill>
                  <a:schemeClr val="tx1"/>
                </a:solidFill>
              </a:rPr>
              <a:t>Infantile ( 0-3yrs), Juvenile (4-9 </a:t>
            </a:r>
            <a:r>
              <a:rPr lang="en-GB" sz="2600" dirty="0" err="1">
                <a:solidFill>
                  <a:schemeClr val="tx1"/>
                </a:solidFill>
              </a:rPr>
              <a:t>yrs</a:t>
            </a:r>
            <a:r>
              <a:rPr lang="en-GB" sz="2600" dirty="0">
                <a:solidFill>
                  <a:schemeClr val="tx1"/>
                </a:solidFill>
              </a:rPr>
              <a:t>), Adolescent (10 to maturity), Adult</a:t>
            </a:r>
          </a:p>
          <a:p>
            <a:pPr eaLnBrk="1" hangingPunct="1">
              <a:lnSpc>
                <a:spcPct val="90000"/>
              </a:lnSpc>
              <a:buFont typeface="Arial" charset="0"/>
              <a:buChar char="•"/>
              <a:defRPr/>
            </a:pPr>
            <a:r>
              <a:rPr lang="en-GB" sz="2600" dirty="0">
                <a:solidFill>
                  <a:schemeClr val="tx1"/>
                </a:solidFill>
              </a:rPr>
              <a:t>Complication-Cardiopulmonary, Psychosocial.</a:t>
            </a:r>
          </a:p>
          <a:p>
            <a:pPr eaLnBrk="1" hangingPunct="1">
              <a:lnSpc>
                <a:spcPct val="90000"/>
              </a:lnSpc>
              <a:buFont typeface="Arial" charset="0"/>
              <a:buChar char="•"/>
              <a:defRPr/>
            </a:pPr>
            <a:r>
              <a:rPr lang="en-GB" sz="2600" dirty="0">
                <a:solidFill>
                  <a:schemeClr val="tx1"/>
                </a:solidFill>
              </a:rPr>
              <a:t>TTT-Observe/Monitor, brace, surgery</a:t>
            </a:r>
          </a:p>
          <a:p>
            <a:pPr eaLnBrk="1" hangingPunct="1">
              <a:buFont typeface="Arial" charset="0"/>
              <a:buChar char="•"/>
              <a:defRPr/>
            </a:pPr>
            <a:endParaRPr lang="en-GB" dirty="0">
              <a:solidFill>
                <a:schemeClr val="tx1"/>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Content Placeholder 2">
            <a:extLst>
              <a:ext uri="{FF2B5EF4-FFF2-40B4-BE49-F238E27FC236}">
                <a16:creationId xmlns:a16="http://schemas.microsoft.com/office/drawing/2014/main" id="{DA1EC03E-C22F-BB41-360C-CC22713B8552}"/>
              </a:ext>
            </a:extLst>
          </p:cNvPr>
          <p:cNvSpPr>
            <a:spLocks noGrp="1"/>
          </p:cNvSpPr>
          <p:nvPr>
            <p:ph idx="1"/>
          </p:nvPr>
        </p:nvSpPr>
        <p:spPr/>
        <p:txBody>
          <a:bodyPr/>
          <a:lstStyle/>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eurospine.org</a:t>
            </a:r>
          </a:p>
        </p:txBody>
      </p:sp>
      <p:pic>
        <p:nvPicPr>
          <p:cNvPr id="11268" name="Picture 2" descr="http://www.google.co.uk/url?source=imglanding&amp;ct=img&amp;q=http://www.eurospine.org/cm_data/Scoliosis_Fig03_en.jpg&amp;sa=X&amp;ei=NqeRTsSzBtK48gPop50s&amp;ved=0CAoQ8wc&amp;usg=AFQjCNEgv6OeE10HypwSCPYV9Ku0_1ZDvw">
            <a:extLst>
              <a:ext uri="{FF2B5EF4-FFF2-40B4-BE49-F238E27FC236}">
                <a16:creationId xmlns:a16="http://schemas.microsoft.com/office/drawing/2014/main" id="{0C77D99C-8D8A-568F-4253-57D1F8AA63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43250" y="1557339"/>
            <a:ext cx="5734050" cy="347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Content Placeholder 2">
            <a:extLst>
              <a:ext uri="{FF2B5EF4-FFF2-40B4-BE49-F238E27FC236}">
                <a16:creationId xmlns:a16="http://schemas.microsoft.com/office/drawing/2014/main" id="{2FB2D74C-5B48-7B1D-C3AC-D0B8E3E3645B}"/>
              </a:ext>
            </a:extLst>
          </p:cNvPr>
          <p:cNvSpPr>
            <a:spLocks noGrp="1"/>
          </p:cNvSpPr>
          <p:nvPr>
            <p:ph idx="1"/>
          </p:nvPr>
        </p:nvSpPr>
        <p:spPr/>
        <p:txBody>
          <a:bodyPr>
            <a:normAutofit fontScale="62500" lnSpcReduction="20000"/>
          </a:bodyPr>
          <a:lstStyle/>
          <a:p>
            <a:pPr eaLnBrk="1" hangingPunct="1"/>
            <a:endParaRPr lang="en-GB" altLang="en-US" sz="1600">
              <a:ea typeface="ＭＳ Ｐゴシック" panose="020B0600070205080204" pitchFamily="34" charset="-128"/>
            </a:endParaRPr>
          </a:p>
          <a:p>
            <a:pPr eaLnBrk="1" hangingPunct="1"/>
            <a:endParaRPr lang="en-GB" altLang="en-US" sz="1600">
              <a:ea typeface="ＭＳ Ｐゴシック" panose="020B0600070205080204" pitchFamily="34" charset="-128"/>
            </a:endParaRPr>
          </a:p>
          <a:p>
            <a:pPr eaLnBrk="1" hangingPunct="1"/>
            <a:endParaRPr lang="en-GB" altLang="en-US" sz="1600">
              <a:ea typeface="ＭＳ Ｐゴシック" panose="020B0600070205080204" pitchFamily="34" charset="-128"/>
            </a:endParaRPr>
          </a:p>
          <a:p>
            <a:pPr eaLnBrk="1" hangingPunct="1"/>
            <a:endParaRPr lang="en-GB" altLang="en-US" sz="1600">
              <a:ea typeface="ＭＳ Ｐゴシック" panose="020B0600070205080204" pitchFamily="34" charset="-128"/>
            </a:endParaRPr>
          </a:p>
          <a:p>
            <a:pPr eaLnBrk="1" hangingPunct="1"/>
            <a:endParaRPr lang="en-GB" altLang="en-US" sz="1600">
              <a:ea typeface="ＭＳ Ｐゴシック" panose="020B0600070205080204" pitchFamily="34" charset="-128"/>
            </a:endParaRPr>
          </a:p>
          <a:p>
            <a:pPr eaLnBrk="1" hangingPunct="1"/>
            <a:endParaRPr lang="en-GB" altLang="en-US" sz="1600">
              <a:ea typeface="ＭＳ Ｐゴシック" panose="020B0600070205080204" pitchFamily="34" charset="-128"/>
            </a:endParaRPr>
          </a:p>
          <a:p>
            <a:pPr eaLnBrk="1" hangingPunct="1"/>
            <a:endParaRPr lang="en-GB" altLang="en-US" sz="1600">
              <a:ea typeface="ＭＳ Ｐゴシック" panose="020B0600070205080204" pitchFamily="34" charset="-128"/>
            </a:endParaRPr>
          </a:p>
          <a:p>
            <a:pPr eaLnBrk="1" hangingPunct="1"/>
            <a:endParaRPr lang="en-GB" altLang="en-US" sz="1600">
              <a:ea typeface="ＭＳ Ｐゴシック" panose="020B0600070205080204" pitchFamily="34" charset="-128"/>
            </a:endParaRPr>
          </a:p>
          <a:p>
            <a:pPr eaLnBrk="1" hangingPunct="1"/>
            <a:endParaRPr lang="en-GB" altLang="en-US" sz="1600">
              <a:ea typeface="ＭＳ Ｐゴシック" panose="020B0600070205080204" pitchFamily="34" charset="-128"/>
            </a:endParaRPr>
          </a:p>
          <a:p>
            <a:pPr eaLnBrk="1" hangingPunct="1"/>
            <a:endParaRPr lang="en-GB" altLang="en-US" sz="1600">
              <a:ea typeface="ＭＳ Ｐゴシック" panose="020B0600070205080204" pitchFamily="34" charset="-128"/>
            </a:endParaRPr>
          </a:p>
          <a:p>
            <a:pPr eaLnBrk="1" hangingPunct="1"/>
            <a:endParaRPr lang="en-GB" altLang="en-US" sz="1600">
              <a:ea typeface="ＭＳ Ｐゴシック" panose="020B0600070205080204" pitchFamily="34" charset="-128"/>
            </a:endParaRPr>
          </a:p>
          <a:p>
            <a:pPr eaLnBrk="1" hangingPunct="1"/>
            <a:endParaRPr lang="en-GB" altLang="en-US" sz="1600">
              <a:ea typeface="ＭＳ Ｐゴシック" panose="020B0600070205080204" pitchFamily="34" charset="-128"/>
            </a:endParaRPr>
          </a:p>
          <a:p>
            <a:pPr eaLnBrk="1" hangingPunct="1"/>
            <a:endParaRPr lang="en-GB" altLang="en-US" sz="1600">
              <a:ea typeface="ＭＳ Ｐゴシック" panose="020B0600070205080204" pitchFamily="34" charset="-128"/>
            </a:endParaRPr>
          </a:p>
          <a:p>
            <a:pPr eaLnBrk="1" hangingPunct="1"/>
            <a:endParaRPr lang="en-GB" altLang="en-US" sz="1600">
              <a:ea typeface="ＭＳ Ｐゴシック" panose="020B0600070205080204" pitchFamily="34" charset="-128"/>
            </a:endParaRPr>
          </a:p>
          <a:p>
            <a:pPr eaLnBrk="1" hangingPunct="1"/>
            <a:r>
              <a:rPr lang="en-GB" altLang="en-US" sz="1600">
                <a:ea typeface="ＭＳ Ｐゴシック" panose="020B0600070205080204" pitchFamily="34" charset="-128"/>
              </a:rPr>
              <a:t>rad.washington.edu</a:t>
            </a:r>
          </a:p>
        </p:txBody>
      </p:sp>
      <p:pic>
        <p:nvPicPr>
          <p:cNvPr id="12292" name="Picture 2" descr="http://www.google.co.uk/url?source=imglanding&amp;ct=img&amp;q=http://www.rad.washington.edu/staticpix/mskbook/RibHump.gif&amp;sa=X&amp;ei=06eRTuTSIISk8QOm4tQY&amp;ved=0CAwQ8wc&amp;usg=AFQjCNHOnp4lalXIBYyLFgFT2AYIdwd8Wg">
            <a:extLst>
              <a:ext uri="{FF2B5EF4-FFF2-40B4-BE49-F238E27FC236}">
                <a16:creationId xmlns:a16="http://schemas.microsoft.com/office/drawing/2014/main" id="{17BE838F-2034-FCF0-15E8-F828482E80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35414" y="981075"/>
            <a:ext cx="4681537"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5372C58-5A5B-84CF-7EBF-C1837696464F}"/>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Congenital</a:t>
            </a:r>
          </a:p>
        </p:txBody>
      </p:sp>
      <p:sp>
        <p:nvSpPr>
          <p:cNvPr id="13315" name="Rectangle 3">
            <a:extLst>
              <a:ext uri="{FF2B5EF4-FFF2-40B4-BE49-F238E27FC236}">
                <a16:creationId xmlns:a16="http://schemas.microsoft.com/office/drawing/2014/main" id="{3131A272-4BD8-B2AC-B4AF-509D10F65655}"/>
              </a:ext>
            </a:extLst>
          </p:cNvPr>
          <p:cNvSpPr>
            <a:spLocks noGrp="1" noChangeArrowheads="1"/>
          </p:cNvSpPr>
          <p:nvPr>
            <p:ph type="body" idx="1"/>
          </p:nvPr>
        </p:nvSpPr>
        <p:spPr/>
        <p:txBody>
          <a:bodyPr/>
          <a:lstStyle/>
          <a:p>
            <a:pPr marL="0" indent="0">
              <a:buNone/>
            </a:pPr>
            <a:r>
              <a:rPr lang="en-GB" altLang="en-US">
                <a:ea typeface="ＭＳ Ｐゴシック" panose="020B0600070205080204" pitchFamily="34" charset="-128"/>
              </a:rPr>
              <a:t>No genetic component</a:t>
            </a:r>
          </a:p>
          <a:p>
            <a:pPr marL="0" indent="0">
              <a:buNone/>
            </a:pPr>
            <a:r>
              <a:rPr lang="en-GB" altLang="en-US">
                <a:ea typeface="ＭＳ Ｐゴシック" panose="020B0600070205080204" pitchFamily="34" charset="-128"/>
              </a:rPr>
              <a:t>Often forms in fist six weeks but not spotted until childhood or adolescence</a:t>
            </a:r>
          </a:p>
          <a:p>
            <a:pPr marL="0" indent="0">
              <a:buNone/>
            </a:pPr>
            <a:r>
              <a:rPr lang="en-US" altLang="en-US">
                <a:ea typeface="ＭＳ Ｐゴシック" panose="020B0600070205080204" pitchFamily="34" charset="-128"/>
              </a:rPr>
              <a:t>failure of segmentation</a:t>
            </a:r>
            <a:endParaRPr lang="en-GB" altLang="en-US">
              <a:ea typeface="ＭＳ Ｐゴシック" panose="020B0600070205080204" pitchFamily="34" charset="-128"/>
            </a:endParaRPr>
          </a:p>
          <a:p>
            <a:pPr marL="0" indent="0">
              <a:buNone/>
            </a:pPr>
            <a:endParaRPr lang="en-GB" altLang="en-US">
              <a:ea typeface="ＭＳ Ｐゴシック" panose="020B0600070205080204" pitchFamily="34" charset="-128"/>
            </a:endParaRPr>
          </a:p>
          <a:p>
            <a:pPr marL="0" indent="0">
              <a:buNone/>
            </a:pPr>
            <a:endParaRPr lang="en-GB" altLang="en-US">
              <a:ea typeface="ＭＳ Ｐゴシック" panose="020B0600070205080204" pitchFamily="34" charset="-128"/>
            </a:endParaRPr>
          </a:p>
        </p:txBody>
      </p:sp>
      <p:pic>
        <p:nvPicPr>
          <p:cNvPr id="13316" name="Picture 1" descr="Combo-congen-scoli.jpg">
            <a:extLst>
              <a:ext uri="{FF2B5EF4-FFF2-40B4-BE49-F238E27FC236}">
                <a16:creationId xmlns:a16="http://schemas.microsoft.com/office/drawing/2014/main" id="{870C2131-E0C3-4DFB-49F9-C3FC477EB55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55914" y="3933826"/>
            <a:ext cx="6480175" cy="227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961ED7F6-2653-1624-9649-D50A6C4119D3}"/>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Idiopathic Scoliosis</a:t>
            </a:r>
          </a:p>
        </p:txBody>
      </p:sp>
      <p:sp>
        <p:nvSpPr>
          <p:cNvPr id="14339" name="Rectangle 3">
            <a:extLst>
              <a:ext uri="{FF2B5EF4-FFF2-40B4-BE49-F238E27FC236}">
                <a16:creationId xmlns:a16="http://schemas.microsoft.com/office/drawing/2014/main" id="{C849747B-8F18-888B-7969-B1B150E42BA6}"/>
              </a:ext>
            </a:extLst>
          </p:cNvPr>
          <p:cNvSpPr>
            <a:spLocks noGrp="1" noChangeArrowheads="1"/>
          </p:cNvSpPr>
          <p:nvPr>
            <p:ph type="body" idx="1"/>
          </p:nvPr>
        </p:nvSpPr>
        <p:spPr/>
        <p:txBody>
          <a:bodyPr/>
          <a:lstStyle/>
          <a:p>
            <a:pPr eaLnBrk="1" hangingPunct="1"/>
            <a:r>
              <a:rPr lang="en-GB" altLang="en-US">
                <a:ea typeface="ＭＳ Ｐゴシック" panose="020B0600070205080204" pitchFamily="34" charset="-128"/>
              </a:rPr>
              <a:t>80% of all cases (approx)</a:t>
            </a:r>
          </a:p>
          <a:p>
            <a:pPr eaLnBrk="1" hangingPunct="1"/>
            <a:r>
              <a:rPr lang="en-GB" altLang="en-US">
                <a:ea typeface="ＭＳ Ｐゴシック" panose="020B0600070205080204" pitchFamily="34" charset="-128"/>
              </a:rPr>
              <a:t>Often familial</a:t>
            </a:r>
          </a:p>
          <a:p>
            <a:pPr eaLnBrk="1" hangingPunct="1"/>
            <a:r>
              <a:rPr lang="en-GB" altLang="en-US">
                <a:ea typeface="ＭＳ Ｐゴシック" panose="020B0600070205080204" pitchFamily="34" charset="-128"/>
              </a:rPr>
              <a:t>3 per 1000 population incidence of “serious curves”</a:t>
            </a:r>
          </a:p>
          <a:p>
            <a:pPr eaLnBrk="1" hangingPunct="1"/>
            <a:r>
              <a:rPr lang="en-GB" altLang="en-US">
                <a:ea typeface="ＭＳ Ｐゴシック" panose="020B0600070205080204" pitchFamily="34" charset="-128"/>
              </a:rPr>
              <a:t>Divided into : infantile, Adolescent, juvenile, Adult </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4B87CA36-A7E8-0E31-0E52-BFC0DC2EDC94}"/>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Adolescent idiopathic Scoliosis</a:t>
            </a:r>
          </a:p>
        </p:txBody>
      </p:sp>
      <p:sp>
        <p:nvSpPr>
          <p:cNvPr id="15363" name="Rectangle 3">
            <a:extLst>
              <a:ext uri="{FF2B5EF4-FFF2-40B4-BE49-F238E27FC236}">
                <a16:creationId xmlns:a16="http://schemas.microsoft.com/office/drawing/2014/main" id="{FEFD60FD-8215-800C-FC7C-D83273A215BC}"/>
              </a:ext>
            </a:extLst>
          </p:cNvPr>
          <p:cNvSpPr>
            <a:spLocks noGrp="1" noChangeArrowheads="1"/>
          </p:cNvSpPr>
          <p:nvPr>
            <p:ph type="body" idx="1"/>
          </p:nvPr>
        </p:nvSpPr>
        <p:spPr/>
        <p:txBody>
          <a:bodyPr/>
          <a:lstStyle/>
          <a:p>
            <a:pPr eaLnBrk="1" hangingPunct="1"/>
            <a:r>
              <a:rPr lang="en-GB" altLang="en-US" sz="2800">
                <a:ea typeface="ＭＳ Ｐゴシック" panose="020B0600070205080204" pitchFamily="34" charset="-128"/>
              </a:rPr>
              <a:t>Most common 90%</a:t>
            </a:r>
          </a:p>
          <a:p>
            <a:pPr eaLnBrk="1" hangingPunct="1"/>
            <a:r>
              <a:rPr lang="en-GB" altLang="en-US" sz="2800">
                <a:ea typeface="ＭＳ Ｐゴシック" panose="020B0600070205080204" pitchFamily="34" charset="-128"/>
              </a:rPr>
              <a:t>Primary thoracic curves usually convex to right</a:t>
            </a:r>
          </a:p>
          <a:p>
            <a:pPr eaLnBrk="1" hangingPunct="1"/>
            <a:r>
              <a:rPr lang="en-GB" altLang="en-US" sz="2800">
                <a:ea typeface="ＭＳ Ｐゴシック" panose="020B0600070205080204" pitchFamily="34" charset="-128"/>
              </a:rPr>
              <a:t>Primary lumbar usually convex to left</a:t>
            </a:r>
          </a:p>
          <a:p>
            <a:pPr eaLnBrk="1" hangingPunct="1"/>
            <a:r>
              <a:rPr lang="en-GB" altLang="en-US" sz="2800">
                <a:ea typeface="ＭＳ Ｐゴシック" panose="020B0600070205080204" pitchFamily="34" charset="-128"/>
              </a:rPr>
              <a:t>Intermediate curves may occur</a:t>
            </a:r>
          </a:p>
          <a:p>
            <a:pPr eaLnBrk="1" hangingPunct="1"/>
            <a:r>
              <a:rPr lang="en-GB" altLang="en-US" sz="2800">
                <a:ea typeface="ＭＳ Ｐゴシック" panose="020B0600070205080204" pitchFamily="34" charset="-128"/>
              </a:rPr>
              <a:t>Most curves under 20’ resolve spontaneously</a:t>
            </a:r>
          </a:p>
          <a:p>
            <a:pPr eaLnBrk="1" hangingPunct="1"/>
            <a:r>
              <a:rPr lang="en-GB" altLang="en-US" sz="2800">
                <a:ea typeface="ＭＳ Ｐゴシック" panose="020B0600070205080204" pitchFamily="34" charset="-128"/>
              </a:rPr>
              <a:t>However once progression starts –continuation through growth period</a:t>
            </a:r>
          </a:p>
          <a:p>
            <a:pPr eaLnBrk="1" hangingPunct="1"/>
            <a:endParaRPr lang="en-GB" altLang="en-US" sz="2800">
              <a:ea typeface="ＭＳ Ｐゴシック" panose="020B0600070205080204" pitchFamily="34" charset="-128"/>
            </a:endParaRPr>
          </a:p>
          <a:p>
            <a:pPr eaLnBrk="1" hangingPunct="1"/>
            <a:endParaRPr lang="en-GB" altLang="en-US" sz="2800">
              <a:ea typeface="ＭＳ Ｐゴシック" panose="020B0600070205080204" pitchFamily="34" charset="-128"/>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B8549C8F-AA18-3695-3F2B-F88C7DDA147C}"/>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Juvenile idiopathic scoliosis</a:t>
            </a:r>
          </a:p>
        </p:txBody>
      </p:sp>
      <p:sp>
        <p:nvSpPr>
          <p:cNvPr id="16387" name="Rectangle 3">
            <a:extLst>
              <a:ext uri="{FF2B5EF4-FFF2-40B4-BE49-F238E27FC236}">
                <a16:creationId xmlns:a16="http://schemas.microsoft.com/office/drawing/2014/main" id="{F042EC59-21AB-BB1A-3734-08A20B19E1A7}"/>
              </a:ext>
            </a:extLst>
          </p:cNvPr>
          <p:cNvSpPr>
            <a:spLocks noGrp="1" noChangeArrowheads="1"/>
          </p:cNvSpPr>
          <p:nvPr>
            <p:ph type="body" idx="1"/>
          </p:nvPr>
        </p:nvSpPr>
        <p:spPr/>
        <p:txBody>
          <a:bodyPr/>
          <a:lstStyle/>
          <a:p>
            <a:pPr eaLnBrk="1" hangingPunct="1"/>
            <a:r>
              <a:rPr lang="en-GB" altLang="en-US">
                <a:ea typeface="ＭＳ Ｐゴシック" panose="020B0600070205080204" pitchFamily="34" charset="-128"/>
              </a:rPr>
              <a:t>4-9 years old</a:t>
            </a:r>
          </a:p>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Uncommon</a:t>
            </a:r>
          </a:p>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Similar to adolescent but with</a:t>
            </a:r>
          </a:p>
          <a:p>
            <a:pPr eaLnBrk="1" hangingPunct="1">
              <a:buFont typeface="Arial" panose="020B0604020202020204" pitchFamily="34" charset="0"/>
              <a:buNone/>
            </a:pPr>
            <a:r>
              <a:rPr lang="en-GB" altLang="en-US">
                <a:ea typeface="ＭＳ Ｐゴシック" panose="020B0600070205080204" pitchFamily="34" charset="-128"/>
              </a:rPr>
              <a:t>worse prognosis</a:t>
            </a:r>
          </a:p>
          <a:p>
            <a:pPr eaLnBrk="1" hangingPunct="1">
              <a:buFont typeface="Arial" panose="020B0604020202020204" pitchFamily="34" charset="0"/>
              <a:buNone/>
            </a:pPr>
            <a:endParaRPr lang="en-GB" altLang="en-US">
              <a:ea typeface="ＭＳ Ｐゴシック" panose="020B0600070205080204" pitchFamily="34" charset="-128"/>
            </a:endParaRPr>
          </a:p>
          <a:p>
            <a:pPr eaLnBrk="1" hangingPunct="1">
              <a:buFont typeface="Arial" panose="020B0604020202020204" pitchFamily="34" charset="0"/>
              <a:buNone/>
            </a:pPr>
            <a:r>
              <a:rPr lang="en-GB" altLang="en-US" sz="1600">
                <a:ea typeface="ＭＳ Ｐゴシック" panose="020B0600070205080204" pitchFamily="34" charset="-128"/>
              </a:rPr>
              <a:t>orthobullets.com</a:t>
            </a:r>
          </a:p>
        </p:txBody>
      </p:sp>
      <p:pic>
        <p:nvPicPr>
          <p:cNvPr id="16388" name="Picture 2" descr="http://www.google.co.uk/url?source=imglanding&amp;ct=img&amp;q=http://img.orthobullets.com/Spine/Pediatric%20Spine/Idiopathic%20Scoliosis/Juvenile/Images/Scolios%5B1%5D.jpg&amp;sa=X&amp;ei=uKqRTvtMwsXxA6PziRQ&amp;ved=0CAkQ8wc&amp;usg=AFQjCNH4E7cYtxzR303iT5YMYhXTIaR8tg">
            <a:extLst>
              <a:ext uri="{FF2B5EF4-FFF2-40B4-BE49-F238E27FC236}">
                <a16:creationId xmlns:a16="http://schemas.microsoft.com/office/drawing/2014/main" id="{E6F73226-2951-EDA5-541A-65E4A2B394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8888" y="2133601"/>
            <a:ext cx="2381250" cy="385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CA47F811-5120-1C2D-295D-E1C9FE760269}"/>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Infantile idiopathic scoliosis</a:t>
            </a:r>
          </a:p>
        </p:txBody>
      </p:sp>
      <p:sp>
        <p:nvSpPr>
          <p:cNvPr id="17411" name="Rectangle 3">
            <a:extLst>
              <a:ext uri="{FF2B5EF4-FFF2-40B4-BE49-F238E27FC236}">
                <a16:creationId xmlns:a16="http://schemas.microsoft.com/office/drawing/2014/main" id="{83091D67-FD8D-E8EB-CAA0-7F414FAD0AD2}"/>
              </a:ext>
            </a:extLst>
          </p:cNvPr>
          <p:cNvSpPr>
            <a:spLocks noGrp="1" noChangeArrowheads="1"/>
          </p:cNvSpPr>
          <p:nvPr>
            <p:ph type="body" idx="1"/>
          </p:nvPr>
        </p:nvSpPr>
        <p:spPr/>
        <p:txBody>
          <a:bodyPr/>
          <a:lstStyle/>
          <a:p>
            <a:pPr eaLnBrk="1" hangingPunct="1"/>
            <a:r>
              <a:rPr lang="en-GB" altLang="en-US">
                <a:ea typeface="ＭＳ Ｐゴシック" panose="020B0600070205080204" pitchFamily="34" charset="-128"/>
              </a:rPr>
              <a:t>Relativley rare</a:t>
            </a:r>
          </a:p>
          <a:p>
            <a:pPr eaLnBrk="1" hangingPunct="1"/>
            <a:r>
              <a:rPr lang="en-GB" altLang="en-US">
                <a:ea typeface="ＭＳ Ｐゴシック" panose="020B0600070205080204" pitchFamily="34" charset="-128"/>
              </a:rPr>
              <a:t>Male preponderance</a:t>
            </a:r>
          </a:p>
          <a:p>
            <a:pPr eaLnBrk="1" hangingPunct="1"/>
            <a:r>
              <a:rPr lang="en-GB" altLang="en-US">
                <a:ea typeface="ＭＳ Ｐゴシック" panose="020B0600070205080204" pitchFamily="34" charset="-128"/>
              </a:rPr>
              <a:t>Thoracic convex left</a:t>
            </a:r>
          </a:p>
          <a:p>
            <a:pPr eaLnBrk="1" hangingPunct="1"/>
            <a:r>
              <a:rPr lang="en-GB" altLang="en-US">
                <a:ea typeface="ＭＳ Ｐゴシック" panose="020B0600070205080204" pitchFamily="34" charset="-128"/>
              </a:rPr>
              <a:t>90% resolve</a:t>
            </a:r>
          </a:p>
          <a:p>
            <a:pPr eaLnBrk="1" hangingPunct="1"/>
            <a:r>
              <a:rPr lang="en-GB" altLang="en-US">
                <a:ea typeface="ＭＳ Ｐゴシック" panose="020B0600070205080204" pitchFamily="34" charset="-128"/>
              </a:rPr>
              <a:t>High incidence cardiopulmonary compromise</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D4FE2D25-9A9A-9C83-D71E-D12D1E4DCF8D}"/>
              </a:ext>
            </a:extLst>
          </p:cNvPr>
          <p:cNvSpPr>
            <a:spLocks noGrp="1" noChangeArrowheads="1"/>
          </p:cNvSpPr>
          <p:nvPr>
            <p:ph type="title"/>
          </p:nvPr>
        </p:nvSpPr>
        <p:spPr/>
        <p:txBody>
          <a:bodyPr rtlCol="0">
            <a:normAutofit/>
          </a:bodyPr>
          <a:lstStyle/>
          <a:p>
            <a:pPr>
              <a:defRPr/>
            </a:pPr>
            <a:r>
              <a:rPr lang="en-GB">
                <a:ea typeface="+mj-ea"/>
                <a:cs typeface="+mj-cs"/>
              </a:rPr>
              <a:t>Reliable predictors of adolescent progression</a:t>
            </a:r>
          </a:p>
        </p:txBody>
      </p:sp>
      <p:sp>
        <p:nvSpPr>
          <p:cNvPr id="31746" name="Rectangle 3">
            <a:extLst>
              <a:ext uri="{FF2B5EF4-FFF2-40B4-BE49-F238E27FC236}">
                <a16:creationId xmlns:a16="http://schemas.microsoft.com/office/drawing/2014/main" id="{FC0B462B-4331-54DE-5D80-460EB0CA45DF}"/>
              </a:ext>
            </a:extLst>
          </p:cNvPr>
          <p:cNvSpPr>
            <a:spLocks noGrp="1" noChangeArrowheads="1"/>
          </p:cNvSpPr>
          <p:nvPr>
            <p:ph type="body" idx="1"/>
          </p:nvPr>
        </p:nvSpPr>
        <p:spPr/>
        <p:txBody>
          <a:bodyPr/>
          <a:lstStyle/>
          <a:p>
            <a:pPr eaLnBrk="1" hangingPunct="1">
              <a:buFont typeface="Arial" charset="0"/>
              <a:buChar char="•"/>
              <a:defRPr/>
            </a:pPr>
            <a:r>
              <a:rPr lang="en-GB" dirty="0"/>
              <a:t>Very young age</a:t>
            </a:r>
          </a:p>
          <a:p>
            <a:pPr eaLnBrk="1" hangingPunct="1">
              <a:buFont typeface="Arial" charset="0"/>
              <a:buChar char="•"/>
              <a:defRPr/>
            </a:pPr>
            <a:r>
              <a:rPr lang="en-GB" dirty="0"/>
              <a:t>Marked curvature</a:t>
            </a:r>
          </a:p>
          <a:p>
            <a:pPr eaLnBrk="1" hangingPunct="1">
              <a:buFont typeface="Arial" charset="0"/>
              <a:buChar char="•"/>
              <a:defRPr/>
            </a:pPr>
            <a:r>
              <a:rPr lang="en-GB" dirty="0"/>
              <a:t>Incomplete </a:t>
            </a:r>
            <a:r>
              <a:rPr lang="en-GB" dirty="0" err="1"/>
              <a:t>Risser</a:t>
            </a:r>
            <a:r>
              <a:rPr lang="en-GB" dirty="0"/>
              <a:t> sign</a:t>
            </a:r>
          </a:p>
          <a:p>
            <a:pPr marL="0" indent="0">
              <a:buNone/>
              <a:defRPr/>
            </a:pPr>
            <a:r>
              <a:rPr lang="en-GB" dirty="0">
                <a:hlinkClick r:id="rId3"/>
              </a:rPr>
              <a:t>http://www.e-radiography.net/radpath/r/risser-sign.htm</a:t>
            </a:r>
            <a:endParaRPr lang="en-GB" dirty="0"/>
          </a:p>
          <a:p>
            <a:pPr eaLnBrk="1" hangingPunct="1">
              <a:buFont typeface="Arial" charset="0"/>
              <a:buChar char="•"/>
              <a:defRPr/>
            </a:pPr>
            <a:endParaRPr lang="en-GB" dirty="0"/>
          </a:p>
          <a:p>
            <a:pPr eaLnBrk="1" hangingPunct="1">
              <a:buFont typeface="Arial" charset="0"/>
              <a:buChar char="•"/>
              <a:defRPr/>
            </a:pPr>
            <a:r>
              <a:rPr lang="en-GB" dirty="0"/>
              <a:t>(</a:t>
            </a:r>
            <a:r>
              <a:rPr lang="en-GB" dirty="0" err="1"/>
              <a:t>Lonstein</a:t>
            </a:r>
            <a:r>
              <a:rPr lang="en-GB" dirty="0"/>
              <a:t> &amp; </a:t>
            </a:r>
            <a:r>
              <a:rPr lang="en-GB" dirty="0" err="1"/>
              <a:t>Carlston</a:t>
            </a:r>
            <a:r>
              <a:rPr lang="en-GB" dirty="0"/>
              <a:t> 1984)</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713EB70A-BED8-66B3-AF46-79C5A8485CD0}"/>
              </a:ext>
            </a:extLst>
          </p:cNvPr>
          <p:cNvSpPr>
            <a:spLocks noGrp="1"/>
          </p:cNvSpPr>
          <p:nvPr>
            <p:ph type="title"/>
          </p:nvPr>
        </p:nvSpPr>
        <p:spPr/>
        <p:txBody>
          <a:bodyPr/>
          <a:lstStyle/>
          <a:p>
            <a:pPr eaLnBrk="1" hangingPunct="1"/>
            <a:r>
              <a:rPr lang="en-GB" altLang="en-US">
                <a:ea typeface="ＭＳ Ｐゴシック" panose="020B0600070205080204" pitchFamily="34" charset="-128"/>
              </a:rPr>
              <a:t>What can you do?</a:t>
            </a:r>
          </a:p>
        </p:txBody>
      </p:sp>
      <p:sp>
        <p:nvSpPr>
          <p:cNvPr id="19459" name="Content Placeholder 2">
            <a:extLst>
              <a:ext uri="{FF2B5EF4-FFF2-40B4-BE49-F238E27FC236}">
                <a16:creationId xmlns:a16="http://schemas.microsoft.com/office/drawing/2014/main" id="{CA54C802-DC8E-AACC-995D-221B769B75C6}"/>
              </a:ext>
            </a:extLst>
          </p:cNvPr>
          <p:cNvSpPr>
            <a:spLocks noGrp="1"/>
          </p:cNvSpPr>
          <p:nvPr>
            <p:ph idx="1"/>
          </p:nvPr>
        </p:nvSpPr>
        <p:spPr/>
        <p:txBody>
          <a:bodyPr>
            <a:normAutofit fontScale="70000" lnSpcReduction="20000"/>
          </a:bodyPr>
          <a:lstStyle/>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orthoinfo.aaos.org</a:t>
            </a:r>
          </a:p>
        </p:txBody>
      </p:sp>
      <p:pic>
        <p:nvPicPr>
          <p:cNvPr id="19460" name="Picture 2" descr="http://www.google.co.uk/url?source=imglanding&amp;ct=img&amp;q=http://orthoinfo.aaos.org/figures/A00353F01.jpg&amp;sa=X&amp;ei=AKqRTuTxJ4al8QPy2oQY&amp;ved=0CAoQ8wc&amp;usg=AFQjCNFvPrb2hZoNT-Q4mq0czfix8e1Pag">
            <a:extLst>
              <a:ext uri="{FF2B5EF4-FFF2-40B4-BE49-F238E27FC236}">
                <a16:creationId xmlns:a16="http://schemas.microsoft.com/office/drawing/2014/main" id="{3F5E4A4A-526A-D68B-7F8A-C8A09C5218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5913" y="1628775"/>
            <a:ext cx="6234112" cy="338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A03C2E83-6F43-55D9-833F-6E747F7126E9}"/>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Complications of surgery</a:t>
            </a:r>
          </a:p>
        </p:txBody>
      </p:sp>
      <p:sp>
        <p:nvSpPr>
          <p:cNvPr id="20483" name="Rectangle 3">
            <a:extLst>
              <a:ext uri="{FF2B5EF4-FFF2-40B4-BE49-F238E27FC236}">
                <a16:creationId xmlns:a16="http://schemas.microsoft.com/office/drawing/2014/main" id="{E8113FC7-00C0-C892-DB3A-F44C28CB1AE4}"/>
              </a:ext>
            </a:extLst>
          </p:cNvPr>
          <p:cNvSpPr>
            <a:spLocks noGrp="1" noChangeArrowheads="1"/>
          </p:cNvSpPr>
          <p:nvPr>
            <p:ph type="body" idx="1"/>
          </p:nvPr>
        </p:nvSpPr>
        <p:spPr/>
        <p:txBody>
          <a:bodyPr/>
          <a:lstStyle/>
          <a:p>
            <a:pPr eaLnBrk="1" hangingPunct="1"/>
            <a:r>
              <a:rPr lang="en-GB" altLang="en-US">
                <a:ea typeface="ＭＳ Ｐゴシック" panose="020B0600070205080204" pitchFamily="34" charset="-128"/>
              </a:rPr>
              <a:t>Neurological compromise</a:t>
            </a:r>
          </a:p>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Spinal decompensation</a:t>
            </a:r>
          </a:p>
          <a:p>
            <a:pPr eaLnBrk="1" hangingPunct="1">
              <a:buFontTx/>
              <a:buNone/>
            </a:pPr>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Pseudoarthrosis</a:t>
            </a:r>
          </a:p>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Implant failure</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3C877B47-6C05-8B9D-CD69-B7840E52765A}"/>
              </a:ext>
            </a:extLst>
          </p:cNvPr>
          <p:cNvSpPr>
            <a:spLocks noGrp="1" noChangeArrowheads="1"/>
          </p:cNvSpPr>
          <p:nvPr>
            <p:ph type="title"/>
          </p:nvPr>
        </p:nvSpPr>
        <p:spPr/>
        <p:txBody>
          <a:bodyPr/>
          <a:lstStyle/>
          <a:p>
            <a:pPr eaLnBrk="1" hangingPunct="1"/>
            <a:r>
              <a:rPr lang="en-GB" altLang="en-US" dirty="0">
                <a:ea typeface="ＭＳ Ｐゴシック" panose="020B0600070205080204" pitchFamily="34" charset="-128"/>
              </a:rPr>
              <a:t>Kyphosis</a:t>
            </a:r>
          </a:p>
        </p:txBody>
      </p:sp>
      <p:sp>
        <p:nvSpPr>
          <p:cNvPr id="21507" name="Rectangle 3">
            <a:extLst>
              <a:ext uri="{FF2B5EF4-FFF2-40B4-BE49-F238E27FC236}">
                <a16:creationId xmlns:a16="http://schemas.microsoft.com/office/drawing/2014/main" id="{51BB83A4-E099-EACA-7A0A-250F9ACF103E}"/>
              </a:ext>
            </a:extLst>
          </p:cNvPr>
          <p:cNvSpPr>
            <a:spLocks noGrp="1" noChangeArrowheads="1"/>
          </p:cNvSpPr>
          <p:nvPr>
            <p:ph type="body" idx="1"/>
          </p:nvPr>
        </p:nvSpPr>
        <p:spPr/>
        <p:txBody>
          <a:bodyPr/>
          <a:lstStyle/>
          <a:p>
            <a:pPr eaLnBrk="1" hangingPunct="1"/>
            <a:r>
              <a:rPr lang="en-GB" altLang="en-US" dirty="0">
                <a:ea typeface="ＭＳ Ｐゴシック" panose="020B0600070205080204" pitchFamily="34" charset="-128"/>
              </a:rPr>
              <a:t>Postural</a:t>
            </a:r>
          </a:p>
          <a:p>
            <a:pPr eaLnBrk="1" hangingPunct="1"/>
            <a:endParaRPr lang="en-GB" altLang="en-US" dirty="0">
              <a:ea typeface="ＭＳ Ｐゴシック" panose="020B0600070205080204" pitchFamily="34" charset="-128"/>
            </a:endParaRPr>
          </a:p>
          <a:p>
            <a:pPr eaLnBrk="1" hangingPunct="1"/>
            <a:r>
              <a:rPr lang="en-GB" altLang="en-US" dirty="0">
                <a:ea typeface="ＭＳ Ｐゴシック" panose="020B0600070205080204" pitchFamily="34" charset="-128"/>
              </a:rPr>
              <a:t>Structural</a:t>
            </a:r>
          </a:p>
          <a:p>
            <a:pPr eaLnBrk="1" hangingPunct="1">
              <a:buFontTx/>
              <a:buNone/>
            </a:pPr>
            <a:endParaRPr lang="en-GB" altLang="en-US" dirty="0">
              <a:ea typeface="ＭＳ Ｐゴシック" panose="020B0600070205080204" pitchFamily="34" charset="-128"/>
            </a:endParaRPr>
          </a:p>
          <a:p>
            <a:pPr eaLnBrk="1" hangingPunct="1"/>
            <a:r>
              <a:rPr lang="en-GB" altLang="en-US" dirty="0">
                <a:ea typeface="ＭＳ Ｐゴシック" panose="020B0600070205080204" pitchFamily="34" charset="-128"/>
              </a:rPr>
              <a:t>Congenital</a:t>
            </a:r>
          </a:p>
          <a:p>
            <a:pPr eaLnBrk="1" hangingPunct="1"/>
            <a:endParaRPr lang="en-GB" altLang="en-US" dirty="0">
              <a:ea typeface="ＭＳ Ｐゴシック" panose="020B0600070205080204" pitchFamily="34" charset="-128"/>
            </a:endParaRPr>
          </a:p>
          <a:p>
            <a:pPr marL="0" indent="0" eaLnBrk="1" hangingPunct="1">
              <a:buNone/>
            </a:pPr>
            <a:endParaRPr lang="en-GB" altLang="en-US" dirty="0">
              <a:ea typeface="ＭＳ Ｐゴシック" panose="020B0600070205080204" pitchFamily="34" charset="-128"/>
            </a:endParaRPr>
          </a:p>
        </p:txBody>
      </p:sp>
      <p:pic>
        <p:nvPicPr>
          <p:cNvPr id="21508" name="Picture 2" descr="http://www.google.co.uk/url?source=imglanding&amp;ct=img&amp;q=http://medimages.healthopedia.com/large/kyphosis.jpg&amp;sa=X&amp;ei=Y6yRTu7lItCq8QOv4t0H&amp;ved=0CAkQ8wc&amp;usg=AFQjCNGZ7IQau114DlRkihcnMl76SH4iNA">
            <a:extLst>
              <a:ext uri="{FF2B5EF4-FFF2-40B4-BE49-F238E27FC236}">
                <a16:creationId xmlns:a16="http://schemas.microsoft.com/office/drawing/2014/main" id="{B938B7CC-114A-E600-AE49-D6F70B79BA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1539" y="1844676"/>
            <a:ext cx="2808287" cy="374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CFB1F430-07FC-43DD-0C02-40BD26B11EDB}"/>
              </a:ext>
            </a:extLst>
          </p:cNvPr>
          <p:cNvSpPr>
            <a:spLocks noGrp="1"/>
          </p:cNvSpPr>
          <p:nvPr>
            <p:ph type="title"/>
          </p:nvPr>
        </p:nvSpPr>
        <p:spPr/>
        <p:txBody>
          <a:bodyPr/>
          <a:lstStyle/>
          <a:p>
            <a:pPr eaLnBrk="1" hangingPunct="1"/>
            <a:r>
              <a:rPr lang="en-GB" altLang="en-US">
                <a:ea typeface="ＭＳ Ｐゴシック" panose="020B0600070205080204" pitchFamily="34" charset="-128"/>
              </a:rPr>
              <a:t>Thoracic spine disc lesions</a:t>
            </a:r>
          </a:p>
        </p:txBody>
      </p:sp>
      <p:sp>
        <p:nvSpPr>
          <p:cNvPr id="31747" name="Content Placeholder 2">
            <a:extLst>
              <a:ext uri="{FF2B5EF4-FFF2-40B4-BE49-F238E27FC236}">
                <a16:creationId xmlns:a16="http://schemas.microsoft.com/office/drawing/2014/main" id="{10A361C7-574F-AD26-EB2A-F4289DAE800C}"/>
              </a:ext>
            </a:extLst>
          </p:cNvPr>
          <p:cNvSpPr>
            <a:spLocks noGrp="1"/>
          </p:cNvSpPr>
          <p:nvPr>
            <p:ph idx="1"/>
          </p:nvPr>
        </p:nvSpPr>
        <p:spPr>
          <a:xfrm>
            <a:off x="2178051" y="1451113"/>
            <a:ext cx="8915400" cy="3777622"/>
          </a:xfrm>
        </p:spPr>
        <p:txBody>
          <a:bodyPr/>
          <a:lstStyle/>
          <a:p>
            <a:pPr eaLnBrk="1" hangingPunct="1"/>
            <a:r>
              <a:rPr lang="en-GB" altLang="en-US" sz="2000" dirty="0">
                <a:ea typeface="ＭＳ Ｐゴシック" panose="020B0600070205080204" pitchFamily="34" charset="-128"/>
              </a:rPr>
              <a:t>Rare</a:t>
            </a:r>
          </a:p>
          <a:p>
            <a:pPr eaLnBrk="1" hangingPunct="1"/>
            <a:r>
              <a:rPr lang="en-GB" altLang="en-US" sz="2000" dirty="0">
                <a:ea typeface="ＭＳ Ｐゴシック" panose="020B0600070205080204" pitchFamily="34" charset="-128"/>
              </a:rPr>
              <a:t>Particularly significant due to smaller space around the spinal cord</a:t>
            </a:r>
          </a:p>
          <a:p>
            <a:pPr eaLnBrk="1" hangingPunct="1"/>
            <a:r>
              <a:rPr lang="en-GB" altLang="en-US" sz="2000" dirty="0">
                <a:ea typeface="ＭＳ Ｐゴシック" panose="020B0600070205080204" pitchFamily="34" charset="-128"/>
              </a:rPr>
              <a:t>Pain may be localised to the back or spread round the chest</a:t>
            </a:r>
          </a:p>
          <a:p>
            <a:pPr eaLnBrk="1" hangingPunct="1"/>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Parasthesia</a:t>
            </a:r>
            <a:r>
              <a:rPr lang="en-GB" altLang="en-US" sz="2000" dirty="0">
                <a:ea typeface="ＭＳ Ｐゴシック" panose="020B0600070205080204" pitchFamily="34" charset="-128"/>
              </a:rPr>
              <a:t> and weakness</a:t>
            </a:r>
          </a:p>
          <a:p>
            <a:pPr eaLnBrk="1" hangingPunct="1"/>
            <a:r>
              <a:rPr lang="en-GB" altLang="en-US" sz="2000" dirty="0">
                <a:ea typeface="ＭＳ Ｐゴシック" panose="020B0600070205080204" pitchFamily="34" charset="-128"/>
              </a:rPr>
              <a:t>Neurological signs may occur in the lower limb (severity dependant)</a:t>
            </a:r>
          </a:p>
        </p:txBody>
      </p:sp>
      <p:pic>
        <p:nvPicPr>
          <p:cNvPr id="31748" name="Picture 2" descr="http://www.google.co.uk/url?source=imglanding&amp;ct=img&amp;q=http://education.advancedorthopedic.net/media/img/1267/thoracic_herniation_cause02.jpg&amp;sa=X&amp;ei=g7iRTpu8FZGv8QPZgqEE&amp;ved=0CAoQ8wc&amp;usg=AFQjCNG94JzidESQiqjahba57b5euJGTnA">
            <a:extLst>
              <a:ext uri="{FF2B5EF4-FFF2-40B4-BE49-F238E27FC236}">
                <a16:creationId xmlns:a16="http://schemas.microsoft.com/office/drawing/2014/main" id="{3183AFA2-E313-0E1C-9CE8-800EC0CCCC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7864" y="3896029"/>
            <a:ext cx="2663825" cy="2665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9" name="Picture 4" descr="http://www.google.co.uk/url?source=imglanding&amp;ct=img&amp;q=http://www.eorthopod.com/images/ContentImages/spine/spine_thoracic/herniation/thoracic_herniation_intro01.jpg&amp;sa=X&amp;ei=5LmRTraMGM698gOk4Jwf&amp;ved=0CAoQ8wc&amp;usg=AFQjCNEd3YvpkKaTSIVx90F9HLtUaoVKiw">
            <a:extLst>
              <a:ext uri="{FF2B5EF4-FFF2-40B4-BE49-F238E27FC236}">
                <a16:creationId xmlns:a16="http://schemas.microsoft.com/office/drawing/2014/main" id="{677D2D93-9F8E-021C-729D-C5A57F6341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4291" y="3896029"/>
            <a:ext cx="2663825" cy="2665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A394E-7157-FA0E-7C9A-1EBB3639AC7F}"/>
              </a:ext>
            </a:extLst>
          </p:cNvPr>
          <p:cNvSpPr>
            <a:spLocks noGrp="1"/>
          </p:cNvSpPr>
          <p:nvPr>
            <p:ph type="title"/>
          </p:nvPr>
        </p:nvSpPr>
        <p:spPr/>
        <p:txBody>
          <a:bodyPr rtlCol="0">
            <a:normAutofit/>
          </a:bodyPr>
          <a:lstStyle/>
          <a:p>
            <a:pPr>
              <a:defRPr/>
            </a:pPr>
            <a:r>
              <a:rPr lang="en-GB" dirty="0">
                <a:ea typeface="+mj-ea"/>
                <a:cs typeface="+mj-cs"/>
              </a:rPr>
              <a:t>Mechanical back pain of the thoracic spine</a:t>
            </a:r>
          </a:p>
        </p:txBody>
      </p:sp>
      <p:sp>
        <p:nvSpPr>
          <p:cNvPr id="3" name="Content Placeholder 2">
            <a:extLst>
              <a:ext uri="{FF2B5EF4-FFF2-40B4-BE49-F238E27FC236}">
                <a16:creationId xmlns:a16="http://schemas.microsoft.com/office/drawing/2014/main" id="{625D3206-21F0-D399-DAAA-B65E3A850A0B}"/>
              </a:ext>
            </a:extLst>
          </p:cNvPr>
          <p:cNvSpPr>
            <a:spLocks noGrp="1"/>
          </p:cNvSpPr>
          <p:nvPr>
            <p:ph idx="1"/>
          </p:nvPr>
        </p:nvSpPr>
        <p:spPr/>
        <p:txBody>
          <a:bodyPr rtlCol="0">
            <a:normAutofit lnSpcReduction="10000"/>
          </a:bodyPr>
          <a:lstStyle/>
          <a:p>
            <a:pPr>
              <a:defRPr/>
            </a:pPr>
            <a:r>
              <a:rPr lang="en-GB" dirty="0">
                <a:ea typeface="+mn-ea"/>
                <a:cs typeface="+mn-cs"/>
              </a:rPr>
              <a:t>Richly innervated facet joints and ligaments may be compromised by :</a:t>
            </a:r>
          </a:p>
          <a:p>
            <a:pPr>
              <a:defRPr/>
            </a:pPr>
            <a:r>
              <a:rPr lang="en-GB" dirty="0">
                <a:ea typeface="+mn-ea"/>
                <a:cs typeface="+mn-cs"/>
              </a:rPr>
              <a:t>Overuse</a:t>
            </a:r>
          </a:p>
          <a:p>
            <a:pPr>
              <a:defRPr/>
            </a:pPr>
            <a:r>
              <a:rPr lang="en-GB" dirty="0">
                <a:ea typeface="+mn-ea"/>
                <a:cs typeface="+mn-cs"/>
              </a:rPr>
              <a:t>Postural strain</a:t>
            </a:r>
          </a:p>
          <a:p>
            <a:pPr>
              <a:defRPr/>
            </a:pPr>
            <a:r>
              <a:rPr lang="en-GB" dirty="0">
                <a:ea typeface="+mn-ea"/>
                <a:cs typeface="+mn-cs"/>
              </a:rPr>
              <a:t>Acute trauma </a:t>
            </a:r>
          </a:p>
          <a:p>
            <a:pPr>
              <a:defRPr/>
            </a:pPr>
            <a:endParaRPr lang="en-GB" dirty="0">
              <a:ea typeface="+mn-ea"/>
              <a:cs typeface="+mn-cs"/>
            </a:endParaRPr>
          </a:p>
          <a:p>
            <a:pPr>
              <a:defRPr/>
            </a:pPr>
            <a:r>
              <a:rPr lang="en-GB" dirty="0">
                <a:ea typeface="+mn-ea"/>
                <a:cs typeface="+mn-cs"/>
              </a:rPr>
              <a:t>May be provoked by extension</a:t>
            </a:r>
          </a:p>
          <a:p>
            <a:pPr>
              <a:buNone/>
              <a:defRPr/>
            </a:pPr>
            <a:r>
              <a:rPr lang="en-GB" dirty="0">
                <a:ea typeface="+mn-ea"/>
                <a:cs typeface="+mn-cs"/>
              </a:rPr>
              <a:t> or compressive tests</a:t>
            </a:r>
          </a:p>
          <a:p>
            <a:pPr>
              <a:defRPr/>
            </a:pPr>
            <a:endParaRPr lang="en-GB" dirty="0">
              <a:ea typeface="+mn-ea"/>
              <a:cs typeface="+mn-cs"/>
            </a:endParaRPr>
          </a:p>
          <a:p>
            <a:pPr>
              <a:defRPr/>
            </a:pPr>
            <a:endParaRPr lang="en-GB" dirty="0">
              <a:ea typeface="+mn-ea"/>
              <a:cs typeface="+mn-cs"/>
            </a:endParaRPr>
          </a:p>
          <a:p>
            <a:pPr>
              <a:defRPr/>
            </a:pPr>
            <a:r>
              <a:rPr lang="en-GB" sz="1400" dirty="0"/>
              <a:t>winchesterhospitalchiro.com</a:t>
            </a:r>
          </a:p>
          <a:p>
            <a:pPr>
              <a:buNone/>
              <a:defRPr/>
            </a:pPr>
            <a:endParaRPr lang="en-GB" dirty="0">
              <a:ea typeface="+mn-ea"/>
              <a:cs typeface="+mn-cs"/>
            </a:endParaRPr>
          </a:p>
          <a:p>
            <a:pPr>
              <a:buNone/>
              <a:defRPr/>
            </a:pPr>
            <a:endParaRPr lang="en-GB" dirty="0">
              <a:ea typeface="+mn-ea"/>
              <a:cs typeface="+mn-cs"/>
            </a:endParaRPr>
          </a:p>
        </p:txBody>
      </p:sp>
      <p:pic>
        <p:nvPicPr>
          <p:cNvPr id="32772" name="Picture 2" descr="http://www.google.co.uk/url?source=imglanding&amp;ct=img&amp;q=http://www.eorthopod.com/images/ContentImages/spine/spine_thoracic/anatomy/thoracic_spine_anatomy05.jpg&amp;sa=X&amp;ei=nemRTvOOPNSr8QPFo9kd&amp;ved=0CAkQ8wc&amp;usg=AFQjCNEin-DyJP8B3P3MC4gSIrwltFu0dQ">
            <a:extLst>
              <a:ext uri="{FF2B5EF4-FFF2-40B4-BE49-F238E27FC236}">
                <a16:creationId xmlns:a16="http://schemas.microsoft.com/office/drawing/2014/main" id="{6A7625C9-3267-9A6F-8058-BA56DF4FFC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9600" y="2420938"/>
            <a:ext cx="2736850" cy="273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FA8086E6-263B-F53C-847D-AAC31629628A}"/>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Osteoporosis</a:t>
            </a:r>
          </a:p>
        </p:txBody>
      </p:sp>
      <p:sp>
        <p:nvSpPr>
          <p:cNvPr id="33795" name="Rectangle 3">
            <a:extLst>
              <a:ext uri="{FF2B5EF4-FFF2-40B4-BE49-F238E27FC236}">
                <a16:creationId xmlns:a16="http://schemas.microsoft.com/office/drawing/2014/main" id="{38F6052A-95CF-6226-D521-7B0DA55A5AD1}"/>
              </a:ext>
            </a:extLst>
          </p:cNvPr>
          <p:cNvSpPr>
            <a:spLocks noGrp="1" noChangeArrowheads="1"/>
          </p:cNvSpPr>
          <p:nvPr>
            <p:ph type="body" idx="1"/>
          </p:nvPr>
        </p:nvSpPr>
        <p:spPr/>
        <p:txBody>
          <a:bodyPr/>
          <a:lstStyle/>
          <a:p>
            <a:pPr eaLnBrk="1" hangingPunct="1"/>
            <a:endParaRPr lang="en-GB" altLang="en-US">
              <a:ea typeface="ＭＳ Ｐゴシック" panose="020B0600070205080204" pitchFamily="34" charset="-128"/>
            </a:endParaRPr>
          </a:p>
          <a:p>
            <a:pPr eaLnBrk="1" hangingPunct="1"/>
            <a:r>
              <a:rPr lang="en-GB" altLang="en-US" i="1">
                <a:ea typeface="ＭＳ Ｐゴシック" panose="020B0600070205080204" pitchFamily="34" charset="-128"/>
              </a:rPr>
              <a:t>“Osteoporosis is currently defined as as systemic skeletal disorder characterised by low bone mass and micro architectural deterioration of bone tissue, with a consequent increase in bone fragility and susceptibility to fracture” WHO</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72E4673E-27B5-D908-2F0B-8B47BA33DA86}"/>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Definition</a:t>
            </a:r>
          </a:p>
        </p:txBody>
      </p:sp>
      <p:sp>
        <p:nvSpPr>
          <p:cNvPr id="34819" name="Rectangle 3">
            <a:extLst>
              <a:ext uri="{FF2B5EF4-FFF2-40B4-BE49-F238E27FC236}">
                <a16:creationId xmlns:a16="http://schemas.microsoft.com/office/drawing/2014/main" id="{5DA1AB3E-DE87-FDA8-4D04-F61E2A05AB04}"/>
              </a:ext>
            </a:extLst>
          </p:cNvPr>
          <p:cNvSpPr>
            <a:spLocks noGrp="1" noChangeArrowheads="1"/>
          </p:cNvSpPr>
          <p:nvPr>
            <p:ph type="body" idx="1"/>
          </p:nvPr>
        </p:nvSpPr>
        <p:spPr/>
        <p:txBody>
          <a:bodyPr/>
          <a:lstStyle/>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Loss of bone mass per unit volume</a:t>
            </a:r>
          </a:p>
          <a:p>
            <a:pPr eaLnBrk="1" hangingPunct="1"/>
            <a:r>
              <a:rPr lang="en-GB" altLang="en-US">
                <a:ea typeface="ＭＳ Ｐゴシック" panose="020B0600070205080204" pitchFamily="34" charset="-128"/>
              </a:rPr>
              <a:t>Bone composition normal</a:t>
            </a:r>
          </a:p>
          <a:p>
            <a:pPr eaLnBrk="1" hangingPunct="1"/>
            <a:r>
              <a:rPr lang="en-GB" altLang="en-US">
                <a:ea typeface="ＭＳ Ｐゴシック" panose="020B0600070205080204" pitchFamily="34" charset="-128"/>
              </a:rPr>
              <a:t>Increased Bone fragility and possibility of #</a:t>
            </a:r>
          </a:p>
          <a:p>
            <a:pPr eaLnBrk="1" hangingPunct="1"/>
            <a:r>
              <a:rPr lang="en-GB" altLang="en-US">
                <a:ea typeface="ＭＳ Ｐゴシック" panose="020B0600070205080204" pitchFamily="34" charset="-128"/>
              </a:rPr>
              <a:t>Osteoporosis present if bone densitometry &lt; 2.5 standard deviations below the mean for young people</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7E2D517A-8F05-11AB-AD9B-47A0B372CD5D}"/>
              </a:ext>
            </a:extLst>
          </p:cNvPr>
          <p:cNvSpPr>
            <a:spLocks noGrp="1" noChangeArrowheads="1"/>
          </p:cNvSpPr>
          <p:nvPr>
            <p:ph type="title"/>
          </p:nvPr>
        </p:nvSpPr>
        <p:spPr/>
        <p:txBody>
          <a:bodyPr/>
          <a:lstStyle/>
          <a:p>
            <a:pPr eaLnBrk="1" hangingPunct="1"/>
            <a:br>
              <a:rPr lang="en-GB" altLang="en-US" sz="3200">
                <a:ea typeface="ＭＳ Ｐゴシック" panose="020B0600070205080204" pitchFamily="34" charset="-128"/>
              </a:rPr>
            </a:br>
            <a:r>
              <a:rPr lang="en-GB" altLang="en-US" sz="3200">
                <a:ea typeface="ＭＳ Ｐゴシック" panose="020B0600070205080204" pitchFamily="34" charset="-128"/>
              </a:rPr>
              <a:t>Aetiology</a:t>
            </a:r>
          </a:p>
        </p:txBody>
      </p:sp>
      <p:sp>
        <p:nvSpPr>
          <p:cNvPr id="35843" name="Rectangle 3">
            <a:extLst>
              <a:ext uri="{FF2B5EF4-FFF2-40B4-BE49-F238E27FC236}">
                <a16:creationId xmlns:a16="http://schemas.microsoft.com/office/drawing/2014/main" id="{68AB2B99-61DC-4C84-433B-0E305C633D8A}"/>
              </a:ext>
            </a:extLst>
          </p:cNvPr>
          <p:cNvSpPr>
            <a:spLocks noGrp="1" noChangeArrowheads="1"/>
          </p:cNvSpPr>
          <p:nvPr>
            <p:ph type="body" idx="1"/>
          </p:nvPr>
        </p:nvSpPr>
        <p:spPr/>
        <p:txBody>
          <a:bodyPr>
            <a:normAutofit fontScale="92500" lnSpcReduction="10000"/>
          </a:bodyPr>
          <a:lstStyle/>
          <a:p>
            <a:pPr eaLnBrk="1" hangingPunct="1">
              <a:lnSpc>
                <a:spcPct val="90000"/>
              </a:lnSpc>
            </a:pPr>
            <a:endParaRPr lang="en-GB" altLang="en-US" sz="2400">
              <a:ea typeface="ＭＳ Ｐゴシック" panose="020B0600070205080204" pitchFamily="34" charset="-128"/>
            </a:endParaRPr>
          </a:p>
          <a:p>
            <a:pPr eaLnBrk="1" hangingPunct="1">
              <a:lnSpc>
                <a:spcPct val="90000"/>
              </a:lnSpc>
            </a:pPr>
            <a:r>
              <a:rPr lang="en-GB" altLang="en-US" sz="2400" b="1" i="1">
                <a:ea typeface="ＭＳ Ｐゴシック" panose="020B0600070205080204" pitchFamily="34" charset="-128"/>
              </a:rPr>
              <a:t>Primary</a:t>
            </a:r>
            <a:endParaRPr lang="en-GB" altLang="en-US" sz="2400">
              <a:ea typeface="ＭＳ Ｐゴシック" panose="020B0600070205080204" pitchFamily="34" charset="-128"/>
            </a:endParaRPr>
          </a:p>
          <a:p>
            <a:pPr eaLnBrk="1" hangingPunct="1">
              <a:lnSpc>
                <a:spcPct val="90000"/>
              </a:lnSpc>
            </a:pPr>
            <a:r>
              <a:rPr lang="en-GB" altLang="en-US" sz="2400" b="1" i="1">
                <a:ea typeface="ＭＳ Ｐゴシック" panose="020B0600070205080204" pitchFamily="34" charset="-128"/>
              </a:rPr>
              <a:t>Secondary</a:t>
            </a:r>
            <a:endParaRPr lang="en-GB" altLang="en-US" sz="2400">
              <a:ea typeface="ＭＳ Ｐゴシック" panose="020B0600070205080204" pitchFamily="34" charset="-128"/>
            </a:endParaRPr>
          </a:p>
          <a:p>
            <a:pPr eaLnBrk="1" hangingPunct="1">
              <a:lnSpc>
                <a:spcPct val="90000"/>
              </a:lnSpc>
            </a:pPr>
            <a:r>
              <a:rPr lang="en-GB" altLang="en-US" sz="2400" i="1">
                <a:ea typeface="ＭＳ Ｐゴシック" panose="020B0600070205080204" pitchFamily="34" charset="-128"/>
              </a:rPr>
              <a:t>Endocrine</a:t>
            </a:r>
            <a:r>
              <a:rPr lang="en-GB" altLang="en-US" sz="2400">
                <a:ea typeface="ＭＳ Ｐゴシック" panose="020B0600070205080204" pitchFamily="34" charset="-128"/>
              </a:rPr>
              <a:t>-Thyrotoxicosis, primary Hyperparathyroidism, Cushing’s syndrome, Hypogonadism</a:t>
            </a:r>
          </a:p>
          <a:p>
            <a:pPr eaLnBrk="1" hangingPunct="1">
              <a:lnSpc>
                <a:spcPct val="90000"/>
              </a:lnSpc>
            </a:pPr>
            <a:r>
              <a:rPr lang="en-GB" altLang="en-US" sz="2400" i="1">
                <a:ea typeface="ＭＳ Ｐゴシック" panose="020B0600070205080204" pitchFamily="34" charset="-128"/>
              </a:rPr>
              <a:t>Gastrointestinal-</a:t>
            </a:r>
            <a:r>
              <a:rPr lang="en-GB" altLang="en-US" sz="2400">
                <a:ea typeface="ＭＳ Ｐゴシック" panose="020B0600070205080204" pitchFamily="34" charset="-128"/>
              </a:rPr>
              <a:t>Malabsorption, Partial gastrectomy, Liver disease</a:t>
            </a:r>
          </a:p>
          <a:p>
            <a:pPr eaLnBrk="1" hangingPunct="1">
              <a:lnSpc>
                <a:spcPct val="90000"/>
              </a:lnSpc>
            </a:pPr>
            <a:r>
              <a:rPr lang="en-GB" altLang="en-US" sz="2400" i="1">
                <a:ea typeface="ＭＳ Ｐゴシック" panose="020B0600070205080204" pitchFamily="34" charset="-128"/>
              </a:rPr>
              <a:t>Rheumatological</a:t>
            </a:r>
            <a:r>
              <a:rPr lang="en-GB" altLang="en-US" sz="2400">
                <a:ea typeface="ＭＳ Ｐゴシック" panose="020B0600070205080204" pitchFamily="34" charset="-128"/>
              </a:rPr>
              <a:t>-Rheumatoid arthritis</a:t>
            </a:r>
          </a:p>
          <a:p>
            <a:pPr eaLnBrk="1" hangingPunct="1">
              <a:lnSpc>
                <a:spcPct val="90000"/>
              </a:lnSpc>
            </a:pPr>
            <a:r>
              <a:rPr lang="en-GB" altLang="en-US" sz="2400" i="1">
                <a:ea typeface="ＭＳ Ｐゴシック" panose="020B0600070205080204" pitchFamily="34" charset="-128"/>
              </a:rPr>
              <a:t>Malignancy-</a:t>
            </a:r>
            <a:r>
              <a:rPr lang="en-GB" altLang="en-US" sz="2400">
                <a:ea typeface="ＭＳ Ｐゴシック" panose="020B0600070205080204" pitchFamily="34" charset="-128"/>
              </a:rPr>
              <a:t>Multiple Myeloma, Metastatic CA</a:t>
            </a:r>
          </a:p>
          <a:p>
            <a:pPr eaLnBrk="1" hangingPunct="1">
              <a:lnSpc>
                <a:spcPct val="90000"/>
              </a:lnSpc>
            </a:pPr>
            <a:r>
              <a:rPr lang="en-GB" altLang="en-US" sz="2400" i="1">
                <a:ea typeface="ＭＳ Ｐゴシック" panose="020B0600070205080204" pitchFamily="34" charset="-128"/>
              </a:rPr>
              <a:t>Drugs</a:t>
            </a:r>
            <a:r>
              <a:rPr lang="en-GB" altLang="en-US" sz="2400">
                <a:ea typeface="ＭＳ Ｐゴシック" panose="020B0600070205080204" pitchFamily="34" charset="-128"/>
              </a:rPr>
              <a:t>-Corticosteroids, Heparin, Thyroxine, cytotoxic drugs</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3E119CE1-1C82-0CA9-EC21-921A0010318D}"/>
              </a:ext>
            </a:extLst>
          </p:cNvPr>
          <p:cNvSpPr>
            <a:spLocks noGrp="1"/>
          </p:cNvSpPr>
          <p:nvPr>
            <p:ph type="title"/>
          </p:nvPr>
        </p:nvSpPr>
        <p:spPr/>
        <p:txBody>
          <a:bodyPr/>
          <a:lstStyle/>
          <a:p>
            <a:pPr eaLnBrk="1" hangingPunct="1"/>
            <a:r>
              <a:rPr lang="en-GB" altLang="en-US">
                <a:ea typeface="ＭＳ Ｐゴシック" panose="020B0600070205080204" pitchFamily="34" charset="-128"/>
              </a:rPr>
              <a:t>Osteoporosis of the thoracic spine</a:t>
            </a:r>
          </a:p>
        </p:txBody>
      </p:sp>
      <p:sp>
        <p:nvSpPr>
          <p:cNvPr id="36867" name="Content Placeholder 2">
            <a:extLst>
              <a:ext uri="{FF2B5EF4-FFF2-40B4-BE49-F238E27FC236}">
                <a16:creationId xmlns:a16="http://schemas.microsoft.com/office/drawing/2014/main" id="{553CFAF0-C2E3-7750-0B90-D3A1C1B1DF86}"/>
              </a:ext>
            </a:extLst>
          </p:cNvPr>
          <p:cNvSpPr>
            <a:spLocks noGrp="1"/>
          </p:cNvSpPr>
          <p:nvPr>
            <p:ph idx="1"/>
          </p:nvPr>
        </p:nvSpPr>
        <p:spPr/>
        <p:txBody>
          <a:bodyPr/>
          <a:lstStyle/>
          <a:p>
            <a:pPr eaLnBrk="1" hangingPunct="1"/>
            <a:r>
              <a:rPr lang="en-GB" altLang="en-US">
                <a:ea typeface="ＭＳ Ｐゴシック" panose="020B0600070205080204" pitchFamily="34" charset="-128"/>
              </a:rPr>
              <a:t>Osteoporosis may affect any bone </a:t>
            </a:r>
          </a:p>
          <a:p>
            <a:pPr eaLnBrk="1" hangingPunct="1"/>
            <a:r>
              <a:rPr lang="en-GB" altLang="en-US">
                <a:ea typeface="ＭＳ Ｐゴシック" panose="020B0600070205080204" pitchFamily="34" charset="-128"/>
              </a:rPr>
              <a:t>Thoracic spine is commonly affected</a:t>
            </a:r>
          </a:p>
        </p:txBody>
      </p:sp>
      <p:pic>
        <p:nvPicPr>
          <p:cNvPr id="36868" name="Picture 2" descr="http://www.google.co.uk/url?source=imglanding&amp;ct=img&amp;q=http://www.iofbonehealth.org/osteofound/cache/img/614a6ba9c615824c181fa51a346596df/visuals_bone_xl-240x242.jpg&amp;sa=X&amp;ei=aduRTqHuLcS18QOl8Ikg&amp;ved=0CAoQ8wc&amp;usg=AFQjCNEWPiOaYw-Tm9y2WZn1NfwxTTOgvA">
            <a:extLst>
              <a:ext uri="{FF2B5EF4-FFF2-40B4-BE49-F238E27FC236}">
                <a16:creationId xmlns:a16="http://schemas.microsoft.com/office/drawing/2014/main" id="{FD793C4C-1720-94BC-BD8A-1B4D904D4F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9177" y="2728285"/>
            <a:ext cx="3384550" cy="341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60AEB335-0479-6511-EF6E-2AD65D87750E}"/>
              </a:ext>
            </a:extLst>
          </p:cNvPr>
          <p:cNvSpPr>
            <a:spLocks noGrp="1" noChangeArrowheads="1"/>
          </p:cNvSpPr>
          <p:nvPr>
            <p:ph type="title"/>
          </p:nvPr>
        </p:nvSpPr>
        <p:spPr/>
        <p:txBody>
          <a:bodyPr/>
          <a:lstStyle/>
          <a:p>
            <a:pPr eaLnBrk="1" hangingPunct="1"/>
            <a:br>
              <a:rPr lang="en-GB" altLang="en-US" sz="3200">
                <a:ea typeface="ＭＳ Ｐゴシック" panose="020B0600070205080204" pitchFamily="34" charset="-128"/>
              </a:rPr>
            </a:br>
            <a:r>
              <a:rPr lang="en-GB" altLang="en-US" sz="3200">
                <a:ea typeface="ＭＳ Ｐゴシック" panose="020B0600070205080204" pitchFamily="34" charset="-128"/>
              </a:rPr>
              <a:t>Epidemiology</a:t>
            </a:r>
          </a:p>
        </p:txBody>
      </p:sp>
      <p:sp>
        <p:nvSpPr>
          <p:cNvPr id="37891" name="Rectangle 3">
            <a:extLst>
              <a:ext uri="{FF2B5EF4-FFF2-40B4-BE49-F238E27FC236}">
                <a16:creationId xmlns:a16="http://schemas.microsoft.com/office/drawing/2014/main" id="{591AA5F4-D92A-29F0-FA62-BEDCF6561021}"/>
              </a:ext>
            </a:extLst>
          </p:cNvPr>
          <p:cNvSpPr>
            <a:spLocks noGrp="1" noChangeArrowheads="1"/>
          </p:cNvSpPr>
          <p:nvPr>
            <p:ph type="body" idx="1"/>
          </p:nvPr>
        </p:nvSpPr>
        <p:spPr/>
        <p:txBody>
          <a:bodyPr/>
          <a:lstStyle/>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Essentially a disease of the Elderly</a:t>
            </a:r>
          </a:p>
          <a:p>
            <a:pPr eaLnBrk="1" hangingPunct="1"/>
            <a:r>
              <a:rPr lang="en-GB" altLang="en-US">
                <a:ea typeface="ＭＳ Ｐゴシック" panose="020B0600070205080204" pitchFamily="34" charset="-128"/>
              </a:rPr>
              <a:t>Seen in Middle age</a:t>
            </a:r>
          </a:p>
          <a:p>
            <a:pPr eaLnBrk="1" hangingPunct="1"/>
            <a:r>
              <a:rPr lang="en-GB" altLang="en-US">
                <a:ea typeface="ＭＳ Ｐゴシック" panose="020B0600070205080204" pitchFamily="34" charset="-128"/>
              </a:rPr>
              <a:t>&gt; F, (3yrs after menopause-accelerated bone loss)</a:t>
            </a:r>
          </a:p>
          <a:p>
            <a:pPr eaLnBrk="1" hangingPunct="1"/>
            <a:r>
              <a:rPr lang="en-GB" altLang="en-US">
                <a:ea typeface="ＭＳ Ｐゴシック" panose="020B0600070205080204" pitchFamily="34" charset="-128"/>
              </a:rPr>
              <a:t>Primary</a:t>
            </a:r>
          </a:p>
          <a:p>
            <a:pPr eaLnBrk="1" hangingPunct="1"/>
            <a:r>
              <a:rPr lang="en-GB" altLang="en-US">
                <a:ea typeface="ＭＳ Ｐゴシック" panose="020B0600070205080204" pitchFamily="34" charset="-128"/>
              </a:rPr>
              <a:t>Secondary( 20% cases in Females, 40% cases in Males)</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9D6F0C30-87BF-99F7-4194-44ADCC228CB6}"/>
              </a:ext>
            </a:extLst>
          </p:cNvPr>
          <p:cNvSpPr>
            <a:spLocks noGrp="1"/>
          </p:cNvSpPr>
          <p:nvPr>
            <p:ph type="title"/>
          </p:nvPr>
        </p:nvSpPr>
        <p:spPr/>
        <p:txBody>
          <a:bodyPr/>
          <a:lstStyle/>
          <a:p>
            <a:pPr eaLnBrk="1" hangingPunct="1"/>
            <a:r>
              <a:rPr lang="en-GB" altLang="en-US">
                <a:ea typeface="ＭＳ Ｐゴシック" panose="020B0600070205080204" pitchFamily="34" charset="-128"/>
              </a:rPr>
              <a:t>Osteoporosis of the thoracic spine</a:t>
            </a:r>
          </a:p>
        </p:txBody>
      </p:sp>
      <p:sp>
        <p:nvSpPr>
          <p:cNvPr id="38915" name="Content Placeholder 2">
            <a:extLst>
              <a:ext uri="{FF2B5EF4-FFF2-40B4-BE49-F238E27FC236}">
                <a16:creationId xmlns:a16="http://schemas.microsoft.com/office/drawing/2014/main" id="{A639457F-1E8C-111F-BCBB-D4D3365C3E1B}"/>
              </a:ext>
            </a:extLst>
          </p:cNvPr>
          <p:cNvSpPr>
            <a:spLocks noGrp="1"/>
          </p:cNvSpPr>
          <p:nvPr>
            <p:ph idx="1"/>
          </p:nvPr>
        </p:nvSpPr>
        <p:spPr/>
        <p:txBody>
          <a:bodyPr/>
          <a:lstStyle/>
          <a:p>
            <a:pPr eaLnBrk="1" hangingPunct="1"/>
            <a:endParaRPr lang="en-GB" altLang="en-US">
              <a:ea typeface="ＭＳ Ｐゴシック" panose="020B0600070205080204" pitchFamily="34" charset="-128"/>
            </a:endParaRPr>
          </a:p>
        </p:txBody>
      </p:sp>
      <p:pic>
        <p:nvPicPr>
          <p:cNvPr id="38916" name="Picture 2" descr="http://www.google.co.uk/url?source=imglanding&amp;ct=img&amp;q=http://www.cradiology.com/images/bone_compression_fracture.jpg&amp;sa=X&amp;ei=xNqRToixGIzG8QOfwbgs&amp;ved=0CAkQ8wc4Hw&amp;usg=AFQjCNHEhjrvzfUas1zT5JS4tU0Z2BkOkw">
            <a:extLst>
              <a:ext uri="{FF2B5EF4-FFF2-40B4-BE49-F238E27FC236}">
                <a16:creationId xmlns:a16="http://schemas.microsoft.com/office/drawing/2014/main" id="{C7C15FFC-17A4-E196-C8C9-A3A0FC489C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79651" y="1916113"/>
            <a:ext cx="3529013" cy="3529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17" name="Picture 4" descr="http://www.google.co.uk/url?source=imglanding&amp;ct=img&amp;q=http://www.pulsedsignaltherapy.ie/phpThumb/phpThumb.php?src=/images/images/pst-osteoporosis.jpg&amp;sa=X&amp;ei=ANuRTpK6Koav8QOb3d0D&amp;ved=0CAoQ8wc&amp;usg=AFQjCNF68XPH9t3HOGMzipZ2Y-b9eI7xkA">
            <a:extLst>
              <a:ext uri="{FF2B5EF4-FFF2-40B4-BE49-F238E27FC236}">
                <a16:creationId xmlns:a16="http://schemas.microsoft.com/office/drawing/2014/main" id="{BB45C17F-9AC2-4AFF-5DFD-6727F91D8F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0464" y="1916114"/>
            <a:ext cx="3622675" cy="345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mc:AlternateContent xmlns:mc="http://schemas.openxmlformats.org/markup-compatibility/2006">
        <mc:Choice xmlns:p14="http://schemas.microsoft.com/office/powerpoint/2010/main" Requires="p14">
          <p:contentPart p14:bwMode="auto" r:id="rId4">
            <p14:nvContentPartPr>
              <p14:cNvPr id="2" name="Ink 1">
                <a:extLst>
                  <a:ext uri="{FF2B5EF4-FFF2-40B4-BE49-F238E27FC236}">
                    <a16:creationId xmlns:a16="http://schemas.microsoft.com/office/drawing/2014/main" id="{97CC2E40-01EE-520B-36BB-3E2C99FE6150}"/>
                  </a:ext>
                </a:extLst>
              </p14:cNvPr>
              <p14:cNvContentPartPr/>
              <p14:nvPr/>
            </p14:nvContentPartPr>
            <p14:xfrm>
              <a:off x="3735757" y="3543704"/>
              <a:ext cx="1242000" cy="850320"/>
            </p14:xfrm>
          </p:contentPart>
        </mc:Choice>
        <mc:Fallback>
          <p:pic>
            <p:nvPicPr>
              <p:cNvPr id="2" name="Ink 1">
                <a:extLst>
                  <a:ext uri="{FF2B5EF4-FFF2-40B4-BE49-F238E27FC236}">
                    <a16:creationId xmlns:a16="http://schemas.microsoft.com/office/drawing/2014/main" id="{97CC2E40-01EE-520B-36BB-3E2C99FE6150}"/>
                  </a:ext>
                </a:extLst>
              </p:cNvPr>
              <p:cNvPicPr/>
              <p:nvPr/>
            </p:nvPicPr>
            <p:blipFill>
              <a:blip r:embed="rId5"/>
              <a:stretch>
                <a:fillRect/>
              </a:stretch>
            </p:blipFill>
            <p:spPr>
              <a:xfrm>
                <a:off x="3726757" y="3535064"/>
                <a:ext cx="1259640" cy="86796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3" name="Ink 2">
                <a:extLst>
                  <a:ext uri="{FF2B5EF4-FFF2-40B4-BE49-F238E27FC236}">
                    <a16:creationId xmlns:a16="http://schemas.microsoft.com/office/drawing/2014/main" id="{29F35805-84D4-2D09-BCC8-F124351D0C83}"/>
                  </a:ext>
                </a:extLst>
              </p14:cNvPr>
              <p14:cNvContentPartPr/>
              <p14:nvPr/>
            </p14:nvContentPartPr>
            <p14:xfrm>
              <a:off x="3688957" y="2544344"/>
              <a:ext cx="591840" cy="299520"/>
            </p14:xfrm>
          </p:contentPart>
        </mc:Choice>
        <mc:Fallback>
          <p:pic>
            <p:nvPicPr>
              <p:cNvPr id="3" name="Ink 2">
                <a:extLst>
                  <a:ext uri="{FF2B5EF4-FFF2-40B4-BE49-F238E27FC236}">
                    <a16:creationId xmlns:a16="http://schemas.microsoft.com/office/drawing/2014/main" id="{29F35805-84D4-2D09-BCC8-F124351D0C83}"/>
                  </a:ext>
                </a:extLst>
              </p:cNvPr>
              <p:cNvPicPr/>
              <p:nvPr/>
            </p:nvPicPr>
            <p:blipFill>
              <a:blip r:embed="rId7"/>
              <a:stretch>
                <a:fillRect/>
              </a:stretch>
            </p:blipFill>
            <p:spPr>
              <a:xfrm>
                <a:off x="3680317" y="2535344"/>
                <a:ext cx="609480" cy="31716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4" name="Ink 3">
                <a:extLst>
                  <a:ext uri="{FF2B5EF4-FFF2-40B4-BE49-F238E27FC236}">
                    <a16:creationId xmlns:a16="http://schemas.microsoft.com/office/drawing/2014/main" id="{1902F623-18E2-EFBC-13BE-6F9980F3832D}"/>
                  </a:ext>
                </a:extLst>
              </p14:cNvPr>
              <p14:cNvContentPartPr/>
              <p14:nvPr/>
            </p14:nvContentPartPr>
            <p14:xfrm>
              <a:off x="3537397" y="4689584"/>
              <a:ext cx="505800" cy="432000"/>
            </p14:xfrm>
          </p:contentPart>
        </mc:Choice>
        <mc:Fallback>
          <p:pic>
            <p:nvPicPr>
              <p:cNvPr id="4" name="Ink 3">
                <a:extLst>
                  <a:ext uri="{FF2B5EF4-FFF2-40B4-BE49-F238E27FC236}">
                    <a16:creationId xmlns:a16="http://schemas.microsoft.com/office/drawing/2014/main" id="{1902F623-18E2-EFBC-13BE-6F9980F3832D}"/>
                  </a:ext>
                </a:extLst>
              </p:cNvPr>
              <p:cNvPicPr/>
              <p:nvPr/>
            </p:nvPicPr>
            <p:blipFill>
              <a:blip r:embed="rId9"/>
              <a:stretch>
                <a:fillRect/>
              </a:stretch>
            </p:blipFill>
            <p:spPr>
              <a:xfrm>
                <a:off x="3528397" y="4680944"/>
                <a:ext cx="523440" cy="449640"/>
              </a:xfrm>
              <a:prstGeom prst="rect">
                <a:avLst/>
              </a:prstGeom>
            </p:spPr>
          </p:pic>
        </mc:Fallback>
      </mc:AlternateContent>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E9C1A7B3-AE3B-87DB-700E-12A4DFE1B3AC}"/>
              </a:ext>
            </a:extLst>
          </p:cNvPr>
          <p:cNvSpPr>
            <a:spLocks noGrp="1" noChangeArrowheads="1"/>
          </p:cNvSpPr>
          <p:nvPr>
            <p:ph type="title"/>
          </p:nvPr>
        </p:nvSpPr>
        <p:spPr/>
        <p:txBody>
          <a:bodyPr/>
          <a:lstStyle/>
          <a:p>
            <a:pPr eaLnBrk="1" hangingPunct="1"/>
            <a:br>
              <a:rPr lang="en-GB" altLang="en-US" sz="3200">
                <a:ea typeface="ＭＳ Ｐゴシック" panose="020B0600070205080204" pitchFamily="34" charset="-128"/>
              </a:rPr>
            </a:br>
            <a:r>
              <a:rPr lang="en-GB" altLang="en-US" sz="3200">
                <a:ea typeface="ＭＳ Ｐゴシック" panose="020B0600070205080204" pitchFamily="34" charset="-128"/>
              </a:rPr>
              <a:t>Factors increasing bone loss</a:t>
            </a:r>
          </a:p>
        </p:txBody>
      </p:sp>
      <p:sp>
        <p:nvSpPr>
          <p:cNvPr id="39939" name="Rectangle 4">
            <a:extLst>
              <a:ext uri="{FF2B5EF4-FFF2-40B4-BE49-F238E27FC236}">
                <a16:creationId xmlns:a16="http://schemas.microsoft.com/office/drawing/2014/main" id="{32D437EA-2C2A-AAE6-9CF1-8ABE276BE504}"/>
              </a:ext>
            </a:extLst>
          </p:cNvPr>
          <p:cNvSpPr>
            <a:spLocks noGrp="1" noChangeArrowheads="1"/>
          </p:cNvSpPr>
          <p:nvPr>
            <p:ph type="body" sz="half" idx="1"/>
          </p:nvPr>
        </p:nvSpPr>
        <p:spPr/>
        <p:txBody>
          <a:bodyPr/>
          <a:lstStyle/>
          <a:p>
            <a:pPr eaLnBrk="1" hangingPunct="1">
              <a:lnSpc>
                <a:spcPct val="90000"/>
              </a:lnSpc>
            </a:pPr>
            <a:endParaRPr lang="en-GB" altLang="en-US">
              <a:ea typeface="ＭＳ Ｐゴシック" panose="020B0600070205080204" pitchFamily="34" charset="-128"/>
            </a:endParaRPr>
          </a:p>
          <a:p>
            <a:pPr eaLnBrk="1" hangingPunct="1">
              <a:lnSpc>
                <a:spcPct val="90000"/>
              </a:lnSpc>
            </a:pPr>
            <a:r>
              <a:rPr lang="en-GB" altLang="en-US">
                <a:ea typeface="ＭＳ Ｐゴシック" panose="020B0600070205080204" pitchFamily="34" charset="-128"/>
              </a:rPr>
              <a:t>+ve family history</a:t>
            </a:r>
          </a:p>
          <a:p>
            <a:pPr eaLnBrk="1" hangingPunct="1">
              <a:lnSpc>
                <a:spcPct val="90000"/>
              </a:lnSpc>
            </a:pPr>
            <a:r>
              <a:rPr lang="en-GB" altLang="en-US">
                <a:ea typeface="ＭＳ Ｐゴシック" panose="020B0600070205080204" pitchFamily="34" charset="-128"/>
              </a:rPr>
              <a:t>Female gender</a:t>
            </a:r>
          </a:p>
          <a:p>
            <a:pPr eaLnBrk="1" hangingPunct="1">
              <a:lnSpc>
                <a:spcPct val="90000"/>
              </a:lnSpc>
            </a:pPr>
            <a:r>
              <a:rPr lang="en-GB" altLang="en-US">
                <a:ea typeface="ＭＳ Ｐゴシック" panose="020B0600070205080204" pitchFamily="34" charset="-128"/>
              </a:rPr>
              <a:t>Early menopause</a:t>
            </a:r>
          </a:p>
          <a:p>
            <a:pPr eaLnBrk="1" hangingPunct="1">
              <a:lnSpc>
                <a:spcPct val="90000"/>
              </a:lnSpc>
            </a:pPr>
            <a:r>
              <a:rPr lang="en-GB" altLang="en-US">
                <a:ea typeface="ＭＳ Ｐゴシック" panose="020B0600070205080204" pitchFamily="34" charset="-128"/>
              </a:rPr>
              <a:t>Oophorectomy</a:t>
            </a:r>
          </a:p>
          <a:p>
            <a:pPr eaLnBrk="1" hangingPunct="1">
              <a:lnSpc>
                <a:spcPct val="90000"/>
              </a:lnSpc>
            </a:pPr>
            <a:r>
              <a:rPr lang="en-GB" altLang="en-US">
                <a:ea typeface="ＭＳ Ｐゴシック" panose="020B0600070205080204" pitchFamily="34" charset="-128"/>
              </a:rPr>
              <a:t>Postmenopause</a:t>
            </a:r>
          </a:p>
          <a:p>
            <a:pPr eaLnBrk="1" hangingPunct="1">
              <a:lnSpc>
                <a:spcPct val="90000"/>
              </a:lnSpc>
            </a:pPr>
            <a:r>
              <a:rPr lang="en-GB" altLang="en-US">
                <a:ea typeface="ＭＳ Ｐゴシック" panose="020B0600070205080204" pitchFamily="34" charset="-128"/>
              </a:rPr>
              <a:t>Amennorhea&gt;6/12</a:t>
            </a:r>
          </a:p>
          <a:p>
            <a:pPr eaLnBrk="1" hangingPunct="1">
              <a:lnSpc>
                <a:spcPct val="90000"/>
              </a:lnSpc>
            </a:pPr>
            <a:r>
              <a:rPr lang="en-GB" altLang="en-US">
                <a:ea typeface="ＭＳ Ｐゴシック" panose="020B0600070205080204" pitchFamily="34" charset="-128"/>
              </a:rPr>
              <a:t>Endocrine diseases</a:t>
            </a:r>
          </a:p>
        </p:txBody>
      </p:sp>
      <p:sp>
        <p:nvSpPr>
          <p:cNvPr id="39940" name="Rectangle 5">
            <a:extLst>
              <a:ext uri="{FF2B5EF4-FFF2-40B4-BE49-F238E27FC236}">
                <a16:creationId xmlns:a16="http://schemas.microsoft.com/office/drawing/2014/main" id="{B2912FB4-86E1-5BA2-E2E3-0628DFDF81B3}"/>
              </a:ext>
            </a:extLst>
          </p:cNvPr>
          <p:cNvSpPr>
            <a:spLocks noGrp="1" noChangeArrowheads="1"/>
          </p:cNvSpPr>
          <p:nvPr>
            <p:ph type="body" sz="half" idx="2"/>
          </p:nvPr>
        </p:nvSpPr>
        <p:spPr/>
        <p:txBody>
          <a:bodyPr/>
          <a:lstStyle/>
          <a:p>
            <a:pPr eaLnBrk="1" hangingPunct="1">
              <a:lnSpc>
                <a:spcPct val="90000"/>
              </a:lnSpc>
            </a:pPr>
            <a:endParaRPr lang="en-GB" altLang="en-US">
              <a:ea typeface="ＭＳ Ｐゴシック" panose="020B0600070205080204" pitchFamily="34" charset="-128"/>
            </a:endParaRPr>
          </a:p>
          <a:p>
            <a:pPr eaLnBrk="1" hangingPunct="1">
              <a:lnSpc>
                <a:spcPct val="90000"/>
              </a:lnSpc>
            </a:pPr>
            <a:r>
              <a:rPr lang="en-GB" altLang="en-US">
                <a:ea typeface="ＭＳ Ｐゴシック" panose="020B0600070205080204" pitchFamily="34" charset="-128"/>
              </a:rPr>
              <a:t>Drugs</a:t>
            </a:r>
          </a:p>
          <a:p>
            <a:pPr eaLnBrk="1" hangingPunct="1">
              <a:lnSpc>
                <a:spcPct val="90000"/>
              </a:lnSpc>
            </a:pPr>
            <a:r>
              <a:rPr lang="en-GB" altLang="en-US">
                <a:ea typeface="ＭＳ Ｐゴシック" panose="020B0600070205080204" pitchFamily="34" charset="-128"/>
              </a:rPr>
              <a:t>Body weight/anorexia</a:t>
            </a:r>
          </a:p>
          <a:p>
            <a:pPr eaLnBrk="1" hangingPunct="1">
              <a:lnSpc>
                <a:spcPct val="90000"/>
              </a:lnSpc>
            </a:pPr>
            <a:r>
              <a:rPr lang="en-GB" altLang="en-US">
                <a:ea typeface="ＭＳ Ｐゴシック" panose="020B0600070205080204" pitchFamily="34" charset="-128"/>
              </a:rPr>
              <a:t>Protein intake</a:t>
            </a:r>
          </a:p>
          <a:p>
            <a:pPr eaLnBrk="1" hangingPunct="1">
              <a:lnSpc>
                <a:spcPct val="90000"/>
              </a:lnSpc>
            </a:pPr>
            <a:r>
              <a:rPr lang="en-GB" altLang="en-US">
                <a:ea typeface="ＭＳ Ｐゴシック" panose="020B0600070205080204" pitchFamily="34" charset="-128"/>
              </a:rPr>
              <a:t>Alcohol</a:t>
            </a:r>
          </a:p>
          <a:p>
            <a:pPr eaLnBrk="1" hangingPunct="1">
              <a:lnSpc>
                <a:spcPct val="90000"/>
              </a:lnSpc>
            </a:pPr>
            <a:r>
              <a:rPr lang="en-GB" altLang="en-US">
                <a:ea typeface="ＭＳ Ｐゴシック" panose="020B0600070205080204" pitchFamily="34" charset="-128"/>
              </a:rPr>
              <a:t>Caffeine</a:t>
            </a:r>
          </a:p>
          <a:p>
            <a:pPr eaLnBrk="1" hangingPunct="1">
              <a:lnSpc>
                <a:spcPct val="90000"/>
              </a:lnSpc>
            </a:pPr>
            <a:r>
              <a:rPr lang="en-GB" altLang="en-US">
                <a:ea typeface="ＭＳ Ｐゴシック" panose="020B0600070205080204" pitchFamily="34" charset="-128"/>
              </a:rPr>
              <a:t>Bed rest/Inactivity</a:t>
            </a:r>
          </a:p>
          <a:p>
            <a:pPr eaLnBrk="1" hangingPunct="1">
              <a:lnSpc>
                <a:spcPct val="90000"/>
              </a:lnSpc>
            </a:pPr>
            <a:r>
              <a:rPr lang="en-GB" altLang="en-US">
                <a:ea typeface="ＭＳ Ｐゴシック" panose="020B0600070205080204" pitchFamily="34" charset="-128"/>
              </a:rPr>
              <a:t>Smoking</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E28A7D59-1932-B8B9-8F20-FF6AF525CD04}"/>
              </a:ext>
            </a:extLst>
          </p:cNvPr>
          <p:cNvSpPr>
            <a:spLocks noGrp="1" noChangeArrowheads="1"/>
          </p:cNvSpPr>
          <p:nvPr>
            <p:ph type="title"/>
          </p:nvPr>
        </p:nvSpPr>
        <p:spPr/>
        <p:txBody>
          <a:bodyPr/>
          <a:lstStyle/>
          <a:p>
            <a:pPr eaLnBrk="1" hangingPunct="1"/>
            <a:br>
              <a:rPr lang="en-GB" altLang="en-US" sz="3200">
                <a:ea typeface="ＭＳ Ｐゴシック" panose="020B0600070205080204" pitchFamily="34" charset="-128"/>
              </a:rPr>
            </a:br>
            <a:r>
              <a:rPr lang="en-GB" altLang="en-US" sz="3200">
                <a:ea typeface="ＭＳ Ｐゴシック" panose="020B0600070205080204" pitchFamily="34" charset="-128"/>
              </a:rPr>
              <a:t>Factors decreasing bone loss</a:t>
            </a:r>
          </a:p>
        </p:txBody>
      </p:sp>
      <p:sp>
        <p:nvSpPr>
          <p:cNvPr id="40963" name="Rectangle 3">
            <a:extLst>
              <a:ext uri="{FF2B5EF4-FFF2-40B4-BE49-F238E27FC236}">
                <a16:creationId xmlns:a16="http://schemas.microsoft.com/office/drawing/2014/main" id="{DC556278-718D-3CE6-EFD6-C4664896BC74}"/>
              </a:ext>
            </a:extLst>
          </p:cNvPr>
          <p:cNvSpPr>
            <a:spLocks noGrp="1" noChangeArrowheads="1"/>
          </p:cNvSpPr>
          <p:nvPr>
            <p:ph type="body" idx="1"/>
          </p:nvPr>
        </p:nvSpPr>
        <p:spPr/>
        <p:txBody>
          <a:bodyPr/>
          <a:lstStyle/>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Calcium</a:t>
            </a:r>
          </a:p>
          <a:p>
            <a:pPr eaLnBrk="1" hangingPunct="1"/>
            <a:r>
              <a:rPr lang="en-GB" altLang="en-US">
                <a:ea typeface="ＭＳ Ｐゴシック" panose="020B0600070205080204" pitchFamily="34" charset="-128"/>
              </a:rPr>
              <a:t>Dietary lifestyle</a:t>
            </a:r>
          </a:p>
          <a:p>
            <a:pPr eaLnBrk="1" hangingPunct="1"/>
            <a:r>
              <a:rPr lang="en-GB" altLang="en-US">
                <a:ea typeface="ＭＳ Ｐゴシック" panose="020B0600070205080204" pitchFamily="34" charset="-128"/>
              </a:rPr>
              <a:t>Obesity</a:t>
            </a:r>
          </a:p>
          <a:p>
            <a:pPr eaLnBrk="1" hangingPunct="1"/>
            <a:r>
              <a:rPr lang="en-GB" altLang="en-US">
                <a:ea typeface="ＭＳ Ｐゴシック" panose="020B0600070205080204" pitchFamily="34" charset="-128"/>
              </a:rPr>
              <a:t>Increased exercise</a:t>
            </a:r>
          </a:p>
          <a:p>
            <a:pPr eaLnBrk="1" hangingPunct="1"/>
            <a:r>
              <a:rPr lang="en-GB" altLang="en-US">
                <a:ea typeface="ＭＳ Ｐゴシック" panose="020B0600070205080204" pitchFamily="34" charset="-128"/>
              </a:rPr>
              <a:t>Pregnancy</a:t>
            </a:r>
          </a:p>
          <a:p>
            <a:pPr eaLnBrk="1" hangingPunct="1"/>
            <a:r>
              <a:rPr lang="en-GB" altLang="en-US">
                <a:ea typeface="ＭＳ Ｐゴシック" panose="020B0600070205080204" pitchFamily="34" charset="-128"/>
              </a:rPr>
              <a:t>Drugs</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F24E342A-5CF5-F253-6B2F-8E446F07EF5F}"/>
              </a:ext>
            </a:extLst>
          </p:cNvPr>
          <p:cNvSpPr>
            <a:spLocks noGrp="1" noChangeArrowheads="1"/>
          </p:cNvSpPr>
          <p:nvPr>
            <p:ph type="title"/>
          </p:nvPr>
        </p:nvSpPr>
        <p:spPr/>
        <p:txBody>
          <a:bodyPr/>
          <a:lstStyle/>
          <a:p>
            <a:pPr eaLnBrk="1" hangingPunct="1"/>
            <a:br>
              <a:rPr lang="en-GB" altLang="en-US" sz="3200">
                <a:ea typeface="ＭＳ Ｐゴシック" panose="020B0600070205080204" pitchFamily="34" charset="-128"/>
              </a:rPr>
            </a:br>
            <a:r>
              <a:rPr lang="en-GB" altLang="en-US" sz="3200">
                <a:ea typeface="ＭＳ Ｐゴシック" panose="020B0600070205080204" pitchFamily="34" charset="-128"/>
              </a:rPr>
              <a:t>Clinical Features</a:t>
            </a:r>
          </a:p>
        </p:txBody>
      </p:sp>
      <p:sp>
        <p:nvSpPr>
          <p:cNvPr id="41987" name="Rectangle 3">
            <a:extLst>
              <a:ext uri="{FF2B5EF4-FFF2-40B4-BE49-F238E27FC236}">
                <a16:creationId xmlns:a16="http://schemas.microsoft.com/office/drawing/2014/main" id="{0F0A9E1A-A724-A350-A86A-F2E873A97437}"/>
              </a:ext>
            </a:extLst>
          </p:cNvPr>
          <p:cNvSpPr>
            <a:spLocks noGrp="1" noChangeArrowheads="1"/>
          </p:cNvSpPr>
          <p:nvPr>
            <p:ph type="body" idx="1"/>
          </p:nvPr>
        </p:nvSpPr>
        <p:spPr/>
        <p:txBody>
          <a:bodyPr>
            <a:normAutofit fontScale="92500" lnSpcReduction="20000"/>
          </a:bodyPr>
          <a:lstStyle/>
          <a:p>
            <a:pPr eaLnBrk="1" hangingPunct="1"/>
            <a:endParaRPr lang="en-GB" altLang="en-US" sz="2800" dirty="0">
              <a:ea typeface="ＭＳ Ｐゴシック" panose="020B0600070205080204" pitchFamily="34" charset="-128"/>
            </a:endParaRPr>
          </a:p>
          <a:p>
            <a:pPr eaLnBrk="1" hangingPunct="1"/>
            <a:r>
              <a:rPr lang="en-GB" altLang="en-US" sz="2800" dirty="0">
                <a:ea typeface="ＭＳ Ｐゴシック" panose="020B0600070205080204" pitchFamily="34" charset="-128"/>
              </a:rPr>
              <a:t>Asymptomatic</a:t>
            </a:r>
          </a:p>
          <a:p>
            <a:pPr eaLnBrk="1" hangingPunct="1"/>
            <a:r>
              <a:rPr lang="en-GB" altLang="en-US" sz="2800" dirty="0">
                <a:ea typeface="ＭＳ Ｐゴシック" panose="020B0600070205080204" pitchFamily="34" charset="-128"/>
              </a:rPr>
              <a:t>Back /bone pain-dull/generalized ache, acute onset of sharp pain of compression #</a:t>
            </a:r>
          </a:p>
          <a:p>
            <a:pPr eaLnBrk="1" hangingPunct="1"/>
            <a:r>
              <a:rPr lang="en-GB" altLang="en-US" sz="2800" dirty="0">
                <a:ea typeface="ＭＳ Ｐゴシック" panose="020B0600070205080204" pitchFamily="34" charset="-128"/>
              </a:rPr>
              <a:t>Angular kyphosis, shortened trunk, transverse furrow across abdomen</a:t>
            </a:r>
          </a:p>
          <a:p>
            <a:pPr eaLnBrk="1" hangingPunct="1"/>
            <a:r>
              <a:rPr lang="en-GB" altLang="en-US" sz="2800" dirty="0">
                <a:ea typeface="ＭＳ Ｐゴシック" panose="020B0600070205080204" pitchFamily="34" charset="-128"/>
              </a:rPr>
              <a:t>Hip #</a:t>
            </a:r>
          </a:p>
          <a:p>
            <a:pPr eaLnBrk="1" hangingPunct="1"/>
            <a:r>
              <a:rPr lang="en-GB" altLang="en-US" sz="2800" dirty="0">
                <a:ea typeface="ＭＳ Ｐゴシック" panose="020B0600070205080204" pitchFamily="34" charset="-128"/>
              </a:rPr>
              <a:t>Vertebral #</a:t>
            </a:r>
          </a:p>
          <a:p>
            <a:pPr eaLnBrk="1" hangingPunct="1"/>
            <a:r>
              <a:rPr lang="en-GB" altLang="en-US" sz="2800" dirty="0">
                <a:ea typeface="ＭＳ Ｐゴシック" panose="020B0600070205080204" pitchFamily="34" charset="-128"/>
              </a:rPr>
              <a:t>Radial #</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C6EDD89B-6B1B-DC09-3811-5EE4F884B5A0}"/>
              </a:ext>
            </a:extLst>
          </p:cNvPr>
          <p:cNvSpPr>
            <a:spLocks noGrp="1" noChangeArrowheads="1"/>
          </p:cNvSpPr>
          <p:nvPr>
            <p:ph type="title"/>
          </p:nvPr>
        </p:nvSpPr>
        <p:spPr/>
        <p:txBody>
          <a:bodyPr/>
          <a:lstStyle/>
          <a:p>
            <a:pPr eaLnBrk="1" hangingPunct="1"/>
            <a:br>
              <a:rPr lang="en-GB" altLang="en-US" sz="3200" dirty="0">
                <a:ea typeface="ＭＳ Ｐゴシック" panose="020B0600070205080204" pitchFamily="34" charset="-128"/>
              </a:rPr>
            </a:br>
            <a:r>
              <a:rPr lang="en-GB" altLang="en-US" sz="3200" dirty="0">
                <a:ea typeface="ＭＳ Ｐゴシック" panose="020B0600070205080204" pitchFamily="34" charset="-128"/>
              </a:rPr>
              <a:t>Investigations</a:t>
            </a:r>
          </a:p>
        </p:txBody>
      </p:sp>
      <p:sp>
        <p:nvSpPr>
          <p:cNvPr id="43011" name="Rectangle 3">
            <a:extLst>
              <a:ext uri="{FF2B5EF4-FFF2-40B4-BE49-F238E27FC236}">
                <a16:creationId xmlns:a16="http://schemas.microsoft.com/office/drawing/2014/main" id="{1F8F2F0B-8CCB-839B-9035-7F3FAEB97E25}"/>
              </a:ext>
            </a:extLst>
          </p:cNvPr>
          <p:cNvSpPr>
            <a:spLocks noGrp="1" noChangeArrowheads="1"/>
          </p:cNvSpPr>
          <p:nvPr>
            <p:ph type="body" idx="1"/>
          </p:nvPr>
        </p:nvSpPr>
        <p:spPr>
          <a:xfrm>
            <a:off x="2589212" y="2133599"/>
            <a:ext cx="8915400" cy="4366591"/>
          </a:xfrm>
        </p:spPr>
        <p:txBody>
          <a:bodyPr>
            <a:normAutofit fontScale="62500" lnSpcReduction="20000"/>
          </a:bodyPr>
          <a:lstStyle/>
          <a:p>
            <a:pPr eaLnBrk="1" hangingPunct="1"/>
            <a:endParaRPr lang="en-GB" altLang="en-US" dirty="0">
              <a:solidFill>
                <a:schemeClr val="tx1"/>
              </a:solidFill>
              <a:ea typeface="ＭＳ Ｐゴシック" panose="020B0600070205080204" pitchFamily="34" charset="-128"/>
            </a:endParaRPr>
          </a:p>
          <a:p>
            <a:pPr eaLnBrk="1" hangingPunct="1"/>
            <a:r>
              <a:rPr lang="en-GB" altLang="en-US" b="1" i="1" u="sng" dirty="0">
                <a:solidFill>
                  <a:schemeClr val="tx1"/>
                </a:solidFill>
                <a:ea typeface="ＭＳ Ｐゴシック" panose="020B0600070205080204" pitchFamily="34" charset="-128"/>
              </a:rPr>
              <a:t>Bone mineral density (BMD) measurements</a:t>
            </a:r>
            <a:endParaRPr lang="en-GB" altLang="en-US" dirty="0">
              <a:solidFill>
                <a:schemeClr val="tx1"/>
              </a:solidFill>
              <a:ea typeface="ＭＳ Ｐゴシック" panose="020B0600070205080204" pitchFamily="34" charset="-128"/>
            </a:endParaRPr>
          </a:p>
          <a:p>
            <a:pPr eaLnBrk="1" hangingPunct="1"/>
            <a:r>
              <a:rPr lang="en-GB" altLang="en-US" dirty="0">
                <a:solidFill>
                  <a:schemeClr val="tx1"/>
                </a:solidFill>
                <a:ea typeface="ＭＳ Ｐゴシック" panose="020B0600070205080204" pitchFamily="34" charset="-128"/>
              </a:rPr>
              <a:t>Dual energy x-ray absorptiometry DEXA</a:t>
            </a:r>
          </a:p>
          <a:p>
            <a:pPr eaLnBrk="1" hangingPunct="1"/>
            <a:r>
              <a:rPr lang="en-GB" altLang="en-US" dirty="0">
                <a:solidFill>
                  <a:schemeClr val="tx1"/>
                </a:solidFill>
                <a:ea typeface="ＭＳ Ｐゴシック" panose="020B0600070205080204" pitchFamily="34" charset="-128"/>
              </a:rPr>
              <a:t>Quantitative ultrasound measurements</a:t>
            </a:r>
          </a:p>
          <a:p>
            <a:pPr eaLnBrk="1" hangingPunct="1"/>
            <a:endParaRPr lang="en-GB" altLang="en-US" dirty="0">
              <a:solidFill>
                <a:schemeClr val="tx1"/>
              </a:solidFill>
              <a:ea typeface="ＭＳ Ｐゴシック" panose="020B0600070205080204" pitchFamily="34" charset="-128"/>
            </a:endParaRPr>
          </a:p>
          <a:p>
            <a:pPr eaLnBrk="1" hangingPunct="1"/>
            <a:r>
              <a:rPr lang="en-GB" b="1" i="0" dirty="0">
                <a:solidFill>
                  <a:schemeClr val="tx1"/>
                </a:solidFill>
                <a:effectLst/>
                <a:latin typeface="Open Sans" panose="020B0606030504020204" pitchFamily="34" charset="0"/>
              </a:rPr>
              <a:t>T score</a:t>
            </a:r>
            <a:r>
              <a:rPr lang="en-GB" b="0" i="0" dirty="0">
                <a:solidFill>
                  <a:schemeClr val="tx1"/>
                </a:solidFill>
                <a:effectLst/>
                <a:latin typeface="Open Sans" panose="020B0606030504020204" pitchFamily="34" charset="0"/>
              </a:rPr>
              <a:t> — This number shows the amount of bone you have compared with a young adult of the same gender with peak bone mass. </a:t>
            </a:r>
          </a:p>
          <a:p>
            <a:pPr eaLnBrk="1" hangingPunct="1"/>
            <a:r>
              <a:rPr lang="en-GB" dirty="0">
                <a:solidFill>
                  <a:schemeClr val="tx1"/>
                </a:solidFill>
                <a:latin typeface="Open Sans" panose="020B0606030504020204" pitchFamily="34" charset="0"/>
              </a:rPr>
              <a:t>Normal = -1</a:t>
            </a:r>
          </a:p>
          <a:p>
            <a:pPr eaLnBrk="1" hangingPunct="1"/>
            <a:r>
              <a:rPr lang="en-GB" b="0" i="0" dirty="0">
                <a:solidFill>
                  <a:schemeClr val="tx1"/>
                </a:solidFill>
                <a:effectLst/>
                <a:latin typeface="Open Sans" panose="020B0606030504020204" pitchFamily="34" charset="0"/>
              </a:rPr>
              <a:t>Osteopenia = -1.1 to -2.4</a:t>
            </a:r>
          </a:p>
          <a:p>
            <a:pPr eaLnBrk="1" hangingPunct="1"/>
            <a:r>
              <a:rPr lang="en-GB" b="0" i="0" dirty="0">
                <a:solidFill>
                  <a:schemeClr val="tx1"/>
                </a:solidFill>
                <a:effectLst/>
                <a:latin typeface="Open Sans" panose="020B0606030504020204" pitchFamily="34" charset="0"/>
              </a:rPr>
              <a:t>Osteoporosis = -2.5 and below</a:t>
            </a:r>
          </a:p>
          <a:p>
            <a:pPr eaLnBrk="1" hangingPunct="1"/>
            <a:r>
              <a:rPr lang="en-GB" b="0" i="0" dirty="0">
                <a:solidFill>
                  <a:schemeClr val="tx1"/>
                </a:solidFill>
                <a:effectLst/>
                <a:latin typeface="Open Sans" panose="020B0606030504020204" pitchFamily="34" charset="0"/>
              </a:rPr>
              <a:t>The T score is used to estimate your risk of developing a fracture and also to determine if treatment is required.</a:t>
            </a:r>
            <a:endParaRPr lang="en-GB" altLang="en-US" dirty="0">
              <a:solidFill>
                <a:schemeClr val="tx1"/>
              </a:solidFill>
              <a:ea typeface="ＭＳ Ｐゴシック" panose="020B0600070205080204" pitchFamily="34" charset="-128"/>
            </a:endParaRPr>
          </a:p>
          <a:p>
            <a:pPr eaLnBrk="1" hangingPunct="1">
              <a:buFont typeface="Arial" panose="020B0604020202020204" pitchFamily="34" charset="0"/>
              <a:buNone/>
            </a:pPr>
            <a:endParaRPr lang="en-GB" altLang="en-US" dirty="0">
              <a:solidFill>
                <a:schemeClr val="tx1"/>
              </a:solidFill>
              <a:ea typeface="ＭＳ Ｐゴシック" panose="020B0600070205080204" pitchFamily="34" charset="-128"/>
            </a:endParaRPr>
          </a:p>
          <a:p>
            <a:pPr eaLnBrk="1" hangingPunct="1">
              <a:buFont typeface="Arial" panose="020B0604020202020204" pitchFamily="34" charset="0"/>
              <a:buNone/>
            </a:pPr>
            <a:r>
              <a:rPr lang="en-GB" altLang="en-US" dirty="0">
                <a:solidFill>
                  <a:schemeClr val="tx1"/>
                </a:solidFill>
                <a:ea typeface="ＭＳ Ｐゴシック" panose="020B0600070205080204" pitchFamily="34" charset="-128"/>
              </a:rPr>
              <a:t>A specific bone or bones, usually the spine, hip, and wrist are measured using one of the forms of measurement above. The density of these bones is then compared with an average index based on age, sex, and size. The resulting comparison is used to determine risk for fractures and the stage of osteoporosis in an individual.</a:t>
            </a:r>
          </a:p>
          <a:p>
            <a:pPr eaLnBrk="1" hangingPunct="1">
              <a:buFont typeface="Arial" panose="020B0604020202020204" pitchFamily="34" charset="0"/>
              <a:buNone/>
            </a:pPr>
            <a:endParaRPr lang="en-GB" altLang="en-US" dirty="0">
              <a:solidFill>
                <a:schemeClr val="tx1"/>
              </a:solidFill>
              <a:ea typeface="ＭＳ Ｐゴシック" panose="020B0600070205080204" pitchFamily="34" charset="-128"/>
            </a:endParaRPr>
          </a:p>
          <a:p>
            <a:pPr eaLnBrk="1" hangingPunct="1">
              <a:buFont typeface="Arial" panose="020B0604020202020204" pitchFamily="34" charset="0"/>
              <a:buNone/>
            </a:pPr>
            <a:r>
              <a:rPr lang="en-GB" altLang="en-US" dirty="0">
                <a:solidFill>
                  <a:schemeClr val="tx1"/>
                </a:solidFill>
                <a:ea typeface="ＭＳ Ｐゴシック" panose="020B0600070205080204" pitchFamily="34" charset="-128"/>
              </a:rPr>
              <a:t>Other tests are available but are rare</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D56453CC-2DBA-CBAB-10FF-24F85DE96BA4}"/>
              </a:ext>
            </a:extLst>
          </p:cNvPr>
          <p:cNvSpPr>
            <a:spLocks noGrp="1" noChangeArrowheads="1"/>
          </p:cNvSpPr>
          <p:nvPr>
            <p:ph type="title"/>
          </p:nvPr>
        </p:nvSpPr>
        <p:spPr/>
        <p:txBody>
          <a:bodyPr/>
          <a:lstStyle/>
          <a:p>
            <a:pPr eaLnBrk="1" hangingPunct="1"/>
            <a:br>
              <a:rPr lang="en-GB" altLang="en-US" sz="3200">
                <a:ea typeface="ＭＳ Ｐゴシック" panose="020B0600070205080204" pitchFamily="34" charset="-128"/>
              </a:rPr>
            </a:br>
            <a:r>
              <a:rPr lang="en-GB" altLang="en-US" sz="3200">
                <a:ea typeface="ＭＳ Ｐゴシック" panose="020B0600070205080204" pitchFamily="34" charset="-128"/>
              </a:rPr>
              <a:t>Treatment</a:t>
            </a:r>
          </a:p>
        </p:txBody>
      </p:sp>
      <p:sp>
        <p:nvSpPr>
          <p:cNvPr id="44035" name="Rectangle 4">
            <a:extLst>
              <a:ext uri="{FF2B5EF4-FFF2-40B4-BE49-F238E27FC236}">
                <a16:creationId xmlns:a16="http://schemas.microsoft.com/office/drawing/2014/main" id="{E41CEAE5-E357-E61C-BD05-F1F60EB6789D}"/>
              </a:ext>
            </a:extLst>
          </p:cNvPr>
          <p:cNvSpPr>
            <a:spLocks noGrp="1" noChangeArrowheads="1"/>
          </p:cNvSpPr>
          <p:nvPr>
            <p:ph type="body" sz="half" idx="1"/>
          </p:nvPr>
        </p:nvSpPr>
        <p:spPr/>
        <p:txBody>
          <a:bodyPr/>
          <a:lstStyle/>
          <a:p>
            <a:pPr eaLnBrk="1" hangingPunct="1">
              <a:lnSpc>
                <a:spcPct val="80000"/>
              </a:lnSpc>
            </a:pPr>
            <a:endParaRPr lang="en-GB" altLang="en-US" sz="2400">
              <a:ea typeface="ＭＳ Ｐゴシック" panose="020B0600070205080204" pitchFamily="34" charset="-128"/>
            </a:endParaRPr>
          </a:p>
          <a:p>
            <a:pPr eaLnBrk="1" hangingPunct="1">
              <a:lnSpc>
                <a:spcPct val="80000"/>
              </a:lnSpc>
            </a:pPr>
            <a:r>
              <a:rPr lang="en-GB" altLang="en-US" sz="2400" b="1" i="1" u="sng">
                <a:ea typeface="ＭＳ Ｐゴシック" panose="020B0600070205080204" pitchFamily="34" charset="-128"/>
              </a:rPr>
              <a:t>General Advice</a:t>
            </a:r>
            <a:endParaRPr lang="en-GB" altLang="en-US" sz="2400">
              <a:ea typeface="ＭＳ Ｐゴシック" panose="020B0600070205080204" pitchFamily="34" charset="-128"/>
            </a:endParaRPr>
          </a:p>
          <a:p>
            <a:pPr eaLnBrk="1" hangingPunct="1">
              <a:lnSpc>
                <a:spcPct val="80000"/>
              </a:lnSpc>
            </a:pPr>
            <a:r>
              <a:rPr lang="en-GB" altLang="en-US" sz="2400">
                <a:ea typeface="ＭＳ Ｐゴシック" panose="020B0600070205080204" pitchFamily="34" charset="-128"/>
              </a:rPr>
              <a:t>Exercise</a:t>
            </a:r>
          </a:p>
          <a:p>
            <a:pPr eaLnBrk="1" hangingPunct="1">
              <a:lnSpc>
                <a:spcPct val="80000"/>
              </a:lnSpc>
            </a:pPr>
            <a:r>
              <a:rPr lang="en-GB" altLang="en-US" sz="2400">
                <a:ea typeface="ＭＳ Ｐゴシック" panose="020B0600070205080204" pitchFamily="34" charset="-128"/>
              </a:rPr>
              <a:t>Dietary change</a:t>
            </a:r>
          </a:p>
          <a:p>
            <a:pPr eaLnBrk="1" hangingPunct="1">
              <a:lnSpc>
                <a:spcPct val="80000"/>
              </a:lnSpc>
            </a:pPr>
            <a:r>
              <a:rPr lang="en-GB" altLang="en-US" sz="2400">
                <a:ea typeface="ＭＳ Ｐゴシック" panose="020B0600070205080204" pitchFamily="34" charset="-128"/>
              </a:rPr>
              <a:t>Calcium/Vit D</a:t>
            </a:r>
          </a:p>
          <a:p>
            <a:pPr eaLnBrk="1" hangingPunct="1">
              <a:lnSpc>
                <a:spcPct val="80000"/>
              </a:lnSpc>
            </a:pPr>
            <a:r>
              <a:rPr lang="en-GB" altLang="en-US" sz="2400">
                <a:ea typeface="ＭＳ Ｐゴシック" panose="020B0600070205080204" pitchFamily="34" charset="-128"/>
              </a:rPr>
              <a:t>Moderate alcohol intake + caffeine</a:t>
            </a:r>
          </a:p>
          <a:p>
            <a:pPr eaLnBrk="1" hangingPunct="1">
              <a:lnSpc>
                <a:spcPct val="80000"/>
              </a:lnSpc>
            </a:pPr>
            <a:r>
              <a:rPr lang="en-GB" altLang="en-US" sz="2400">
                <a:ea typeface="ＭＳ Ｐゴシック" panose="020B0600070205080204" pitchFamily="34" charset="-128"/>
              </a:rPr>
              <a:t>No smoking</a:t>
            </a:r>
          </a:p>
          <a:p>
            <a:pPr eaLnBrk="1" hangingPunct="1">
              <a:lnSpc>
                <a:spcPct val="80000"/>
              </a:lnSpc>
            </a:pPr>
            <a:r>
              <a:rPr lang="en-GB" altLang="en-US" sz="2400">
                <a:ea typeface="ＭＳ Ｐゴシック" panose="020B0600070205080204" pitchFamily="34" charset="-128"/>
              </a:rPr>
              <a:t>HRT?</a:t>
            </a:r>
          </a:p>
        </p:txBody>
      </p:sp>
      <p:sp>
        <p:nvSpPr>
          <p:cNvPr id="44036" name="Rectangle 5">
            <a:extLst>
              <a:ext uri="{FF2B5EF4-FFF2-40B4-BE49-F238E27FC236}">
                <a16:creationId xmlns:a16="http://schemas.microsoft.com/office/drawing/2014/main" id="{81634F43-C696-12DD-DBF0-11113D59E11B}"/>
              </a:ext>
            </a:extLst>
          </p:cNvPr>
          <p:cNvSpPr>
            <a:spLocks noGrp="1" noChangeArrowheads="1"/>
          </p:cNvSpPr>
          <p:nvPr>
            <p:ph type="body" sz="half" idx="2"/>
          </p:nvPr>
        </p:nvSpPr>
        <p:spPr/>
        <p:txBody>
          <a:bodyPr>
            <a:normAutofit fontScale="85000" lnSpcReduction="20000"/>
          </a:bodyPr>
          <a:lstStyle/>
          <a:p>
            <a:pPr eaLnBrk="1" hangingPunct="1">
              <a:lnSpc>
                <a:spcPct val="80000"/>
              </a:lnSpc>
            </a:pPr>
            <a:endParaRPr lang="en-GB" altLang="en-US" sz="2400" dirty="0">
              <a:ea typeface="ＭＳ Ｐゴシック" panose="020B0600070205080204" pitchFamily="34" charset="-128"/>
            </a:endParaRPr>
          </a:p>
          <a:p>
            <a:pPr eaLnBrk="1" hangingPunct="1">
              <a:lnSpc>
                <a:spcPct val="80000"/>
              </a:lnSpc>
            </a:pPr>
            <a:r>
              <a:rPr lang="en-GB" altLang="en-US" sz="2400" b="1" i="1" u="sng" dirty="0">
                <a:ea typeface="ＭＳ Ｐゴシック" panose="020B0600070205080204" pitchFamily="34" charset="-128"/>
              </a:rPr>
              <a:t>Drug therapy</a:t>
            </a:r>
            <a:endParaRPr lang="en-GB" altLang="en-US" sz="2400" dirty="0">
              <a:ea typeface="ＭＳ Ｐゴシック" panose="020B0600070205080204" pitchFamily="34" charset="-128"/>
            </a:endParaRPr>
          </a:p>
          <a:p>
            <a:pPr eaLnBrk="1" hangingPunct="1">
              <a:lnSpc>
                <a:spcPct val="80000"/>
              </a:lnSpc>
            </a:pPr>
            <a:r>
              <a:rPr lang="en-GB" altLang="en-US" sz="2400" dirty="0">
                <a:ea typeface="ＭＳ Ｐゴシック" panose="020B0600070205080204" pitchFamily="34" charset="-128"/>
              </a:rPr>
              <a:t>Bisphosphonates</a:t>
            </a:r>
          </a:p>
          <a:p>
            <a:pPr eaLnBrk="1" hangingPunct="1">
              <a:lnSpc>
                <a:spcPct val="80000"/>
              </a:lnSpc>
            </a:pPr>
            <a:r>
              <a:rPr lang="en-GB" altLang="en-US" sz="2400" dirty="0">
                <a:ea typeface="ＭＳ Ｐゴシック" panose="020B0600070205080204" pitchFamily="34" charset="-128"/>
              </a:rPr>
              <a:t>SERMS-Raloxifene</a:t>
            </a:r>
          </a:p>
          <a:p>
            <a:pPr eaLnBrk="1" hangingPunct="1">
              <a:lnSpc>
                <a:spcPct val="80000"/>
              </a:lnSpc>
            </a:pPr>
            <a:r>
              <a:rPr lang="en-GB" altLang="en-US" sz="2400" dirty="0">
                <a:ea typeface="ＭＳ Ｐゴシック" panose="020B0600070205080204" pitchFamily="34" charset="-128"/>
              </a:rPr>
              <a:t>Calcitonin</a:t>
            </a:r>
          </a:p>
          <a:p>
            <a:pPr eaLnBrk="1" hangingPunct="1">
              <a:lnSpc>
                <a:spcPct val="80000"/>
              </a:lnSpc>
            </a:pPr>
            <a:r>
              <a:rPr lang="en-GB" altLang="en-US" sz="2400" dirty="0">
                <a:ea typeface="ＭＳ Ｐゴシック" panose="020B0600070205080204" pitchFamily="34" charset="-128"/>
              </a:rPr>
              <a:t>Formulation-stimulation drugs </a:t>
            </a:r>
            <a:r>
              <a:rPr lang="en-GB" altLang="en-US" sz="2400" dirty="0" err="1">
                <a:ea typeface="ＭＳ Ｐゴシック" panose="020B0600070205080204" pitchFamily="34" charset="-128"/>
              </a:rPr>
              <a:t>eg</a:t>
            </a:r>
            <a:r>
              <a:rPr lang="en-GB" altLang="en-US" sz="2400" dirty="0">
                <a:ea typeface="ＭＳ Ｐゴシック" panose="020B0600070205080204" pitchFamily="34" charset="-128"/>
              </a:rPr>
              <a:t> calcium </a:t>
            </a:r>
            <a:r>
              <a:rPr lang="en-GB" altLang="en-US" sz="2400" dirty="0" err="1">
                <a:ea typeface="ＭＳ Ｐゴシック" panose="020B0600070205080204" pitchFamily="34" charset="-128"/>
              </a:rPr>
              <a:t>flouride</a:t>
            </a:r>
            <a:endParaRPr lang="en-GB" altLang="en-US" sz="2400" dirty="0">
              <a:ea typeface="ＭＳ Ｐゴシック" panose="020B0600070205080204" pitchFamily="34" charset="-128"/>
            </a:endParaRPr>
          </a:p>
          <a:p>
            <a:pPr eaLnBrk="1" hangingPunct="1">
              <a:lnSpc>
                <a:spcPct val="80000"/>
              </a:lnSpc>
            </a:pPr>
            <a:r>
              <a:rPr lang="en-GB" altLang="en-US" sz="2400" dirty="0">
                <a:ea typeface="ＭＳ Ｐゴシック" panose="020B0600070205080204" pitchFamily="34" charset="-128"/>
              </a:rPr>
              <a:t>Parathyroid Hormone (PTH)</a:t>
            </a:r>
          </a:p>
          <a:p>
            <a:pPr marL="0" indent="0" eaLnBrk="1" hangingPunct="1">
              <a:lnSpc>
                <a:spcPct val="80000"/>
              </a:lnSpc>
              <a:buNone/>
            </a:pPr>
            <a:endParaRPr lang="en-GB" altLang="en-US" sz="2400" dirty="0">
              <a:ea typeface="ＭＳ Ｐゴシック" panose="020B0600070205080204" pitchFamily="34" charset="-128"/>
            </a:endParaRPr>
          </a:p>
          <a:p>
            <a:pPr eaLnBrk="1" hangingPunct="1">
              <a:lnSpc>
                <a:spcPct val="80000"/>
              </a:lnSpc>
            </a:pPr>
            <a:r>
              <a:rPr lang="en-GB" altLang="en-US" sz="2400" b="1" i="1" u="sng" dirty="0">
                <a:ea typeface="ＭＳ Ｐゴシック" panose="020B0600070205080204" pitchFamily="34" charset="-128"/>
              </a:rPr>
              <a:t>Preventing falls</a:t>
            </a:r>
            <a:endParaRPr lang="en-GB" altLang="en-US" sz="2400" dirty="0">
              <a:ea typeface="ＭＳ Ｐゴシック" panose="020B0600070205080204" pitchFamily="34" charset="-128"/>
            </a:endParaRPr>
          </a:p>
          <a:p>
            <a:pPr eaLnBrk="1" hangingPunct="1">
              <a:lnSpc>
                <a:spcPct val="80000"/>
              </a:lnSpc>
            </a:pPr>
            <a:r>
              <a:rPr lang="en-GB" altLang="en-US" sz="2400" dirty="0">
                <a:ea typeface="ＭＳ Ｐゴシック" panose="020B0600070205080204" pitchFamily="34" charset="-128"/>
              </a:rPr>
              <a:t>Avoidance of drugs in elderly, using walking aids and hip protectors</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8220135F-6AE1-C25C-2E0B-C805206D3C1A}"/>
              </a:ext>
            </a:extLst>
          </p:cNvPr>
          <p:cNvSpPr>
            <a:spLocks noGrp="1"/>
          </p:cNvSpPr>
          <p:nvPr>
            <p:ph type="title"/>
          </p:nvPr>
        </p:nvSpPr>
        <p:spPr/>
        <p:txBody>
          <a:bodyPr/>
          <a:lstStyle/>
          <a:p>
            <a:pPr eaLnBrk="1" hangingPunct="1"/>
            <a:r>
              <a:rPr lang="en-GB" altLang="en-US">
                <a:ea typeface="ＭＳ Ｐゴシック" panose="020B0600070205080204" pitchFamily="34" charset="-128"/>
              </a:rPr>
              <a:t>Disorders of the rib cage</a:t>
            </a:r>
          </a:p>
        </p:txBody>
      </p:sp>
      <p:sp>
        <p:nvSpPr>
          <p:cNvPr id="47107" name="Content Placeholder 2">
            <a:extLst>
              <a:ext uri="{FF2B5EF4-FFF2-40B4-BE49-F238E27FC236}">
                <a16:creationId xmlns:a16="http://schemas.microsoft.com/office/drawing/2014/main" id="{24519011-E184-1EAB-75EC-9C0C365E66F5}"/>
              </a:ext>
            </a:extLst>
          </p:cNvPr>
          <p:cNvSpPr>
            <a:spLocks noGrp="1"/>
          </p:cNvSpPr>
          <p:nvPr>
            <p:ph idx="1"/>
          </p:nvPr>
        </p:nvSpPr>
        <p:spPr/>
        <p:txBody>
          <a:bodyPr/>
          <a:lstStyle/>
          <a:p>
            <a:pPr eaLnBrk="1" hangingPunct="1"/>
            <a:r>
              <a:rPr lang="en-GB" altLang="en-US">
                <a:ea typeface="ＭＳ Ｐゴシック" panose="020B0600070205080204" pitchFamily="34" charset="-128"/>
              </a:rPr>
              <a:t>Rib head arthrosis</a:t>
            </a:r>
          </a:p>
          <a:p>
            <a:pPr eaLnBrk="1" hangingPunct="1"/>
            <a:r>
              <a:rPr lang="en-GB" altLang="en-US">
                <a:ea typeface="ＭＳ Ｐゴシック" panose="020B0600070205080204" pitchFamily="34" charset="-128"/>
              </a:rPr>
              <a:t>Rib “subluxation”</a:t>
            </a:r>
          </a:p>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Pain with respiration</a:t>
            </a:r>
          </a:p>
        </p:txBody>
      </p:sp>
      <p:pic>
        <p:nvPicPr>
          <p:cNvPr id="47108" name="Picture 2" descr="http://www.google.co.uk/url?source=imglanding&amp;ct=img&amp;q=http://www.cascadewellnessclinic.com/GRAPHICS/2ARTGFX/00ARTGFX/RIBSC.GIF&amp;sa=X&amp;ei=zOiRTpPXO8S08QPNhew0&amp;ved=0CAoQ8wc&amp;usg=AFQjCNH0KoQWHOYIsPHzoj02XvBGnAPFLQ">
            <a:extLst>
              <a:ext uri="{FF2B5EF4-FFF2-40B4-BE49-F238E27FC236}">
                <a16:creationId xmlns:a16="http://schemas.microsoft.com/office/drawing/2014/main" id="{1EB4D312-20D4-9995-0B03-F2D783B768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9600" y="1268413"/>
            <a:ext cx="2400300" cy="209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9" name="Picture 4" descr="http://www.google.co.uk/url?source=imglanding&amp;ct=img&amp;q=http://www.cascadewellnessclinic.com/GRAPHICS/2ARTGFX/00ARTGFX/RIBSB.GIF&amp;sa=X&amp;ei=SumRTuCpA4Gv8gPG39EG&amp;ved=0CAoQ8wc&amp;usg=AFQjCNGvynd98ZGTv-SraEBFmtc-QnpV5Q">
            <a:extLst>
              <a:ext uri="{FF2B5EF4-FFF2-40B4-BE49-F238E27FC236}">
                <a16:creationId xmlns:a16="http://schemas.microsoft.com/office/drawing/2014/main" id="{D57680BF-2470-1688-83E4-9331EEB2B7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4064" y="3716338"/>
            <a:ext cx="2592387" cy="247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974CEB8B-E814-51B5-31A6-12DDC771BCDC}"/>
              </a:ext>
            </a:extLst>
          </p:cNvPr>
          <p:cNvSpPr>
            <a:spLocks noGrp="1"/>
          </p:cNvSpPr>
          <p:nvPr>
            <p:ph type="title"/>
          </p:nvPr>
        </p:nvSpPr>
        <p:spPr/>
        <p:txBody>
          <a:bodyPr/>
          <a:lstStyle/>
          <a:p>
            <a:pPr eaLnBrk="1" hangingPunct="1"/>
            <a:r>
              <a:rPr lang="en-GB" altLang="en-US">
                <a:ea typeface="ＭＳ Ｐゴシック" panose="020B0600070205080204" pitchFamily="34" charset="-128"/>
              </a:rPr>
              <a:t>costochondritis</a:t>
            </a:r>
          </a:p>
        </p:txBody>
      </p:sp>
      <p:pic>
        <p:nvPicPr>
          <p:cNvPr id="48132" name="Picture 2" descr="http://www.google.co.uk/url?source=imglanding&amp;ct=img&amp;q=http://gardenrain.files.wordpress.com/2009/03/costochondritis_sm.jpg&amp;sa=X&amp;ei=IeWRTrfXC8i28QPm3Jwr&amp;ved=0CAoQ8wc&amp;usg=AFQjCNH4AfVk-8AdLrg3cxijGWY1ZaRvmw">
            <a:extLst>
              <a:ext uri="{FF2B5EF4-FFF2-40B4-BE49-F238E27FC236}">
                <a16:creationId xmlns:a16="http://schemas.microsoft.com/office/drawing/2014/main" id="{71840887-8A0A-C2CC-FE19-F53BF935DE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8214" y="1773238"/>
            <a:ext cx="4313237" cy="338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3" name="Picture 4" descr="http://www.google.co.uk/url?source=imglanding&amp;ct=img&amp;q=http://www.triggerpointbook.com/pectoralispoints.gif&amp;sa=X&amp;ei=TuWRTsLuGcqw8gO4sdwq&amp;ved=0CAkQ8wc&amp;usg=AFQjCNEe3Ia96sp8cWOjGBFcrH_iinDxhg">
            <a:extLst>
              <a:ext uri="{FF2B5EF4-FFF2-40B4-BE49-F238E27FC236}">
                <a16:creationId xmlns:a16="http://schemas.microsoft.com/office/drawing/2014/main" id="{7FDAA67D-3339-2585-075B-EDA9F84EEE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8164" y="1412875"/>
            <a:ext cx="3240087"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10425436-B946-EF8B-0EF8-1D2381F6BD86}"/>
              </a:ext>
            </a:extLst>
          </p:cNvPr>
          <p:cNvSpPr>
            <a:spLocks noGrp="1"/>
          </p:cNvSpPr>
          <p:nvPr>
            <p:ph type="title"/>
          </p:nvPr>
        </p:nvSpPr>
        <p:spPr/>
        <p:txBody>
          <a:bodyPr/>
          <a:lstStyle/>
          <a:p>
            <a:pPr eaLnBrk="1" hangingPunct="1"/>
            <a:r>
              <a:rPr lang="en-GB" altLang="en-US">
                <a:ea typeface="ＭＳ Ｐゴシック" panose="020B0600070205080204" pitchFamily="34" charset="-128"/>
              </a:rPr>
              <a:t>Tietze’s Syndrome</a:t>
            </a:r>
          </a:p>
        </p:txBody>
      </p:sp>
      <p:sp>
        <p:nvSpPr>
          <p:cNvPr id="49155" name="Content Placeholder 2">
            <a:extLst>
              <a:ext uri="{FF2B5EF4-FFF2-40B4-BE49-F238E27FC236}">
                <a16:creationId xmlns:a16="http://schemas.microsoft.com/office/drawing/2014/main" id="{5AFCA87F-47F1-DD29-D842-557376602384}"/>
              </a:ext>
            </a:extLst>
          </p:cNvPr>
          <p:cNvSpPr>
            <a:spLocks noGrp="1"/>
          </p:cNvSpPr>
          <p:nvPr>
            <p:ph idx="1"/>
          </p:nvPr>
        </p:nvSpPr>
        <p:spPr>
          <a:xfrm>
            <a:off x="1886847" y="1756089"/>
            <a:ext cx="8915400" cy="3777622"/>
          </a:xfrm>
        </p:spPr>
        <p:txBody>
          <a:bodyPr/>
          <a:lstStyle/>
          <a:p>
            <a:pPr eaLnBrk="1" hangingPunct="1"/>
            <a:r>
              <a:rPr lang="en-US" altLang="en-US" sz="2000" dirty="0">
                <a:ea typeface="ＭＳ Ｐゴシック" panose="020B0600070205080204" pitchFamily="34" charset="-128"/>
              </a:rPr>
              <a:t>a disorder characterized by nonsuppurative swellings of one or more costal cartilages that may accompany chronic respiratory infections. Often the 2</a:t>
            </a:r>
            <a:r>
              <a:rPr lang="en-US" altLang="en-US" sz="2000" baseline="30000" dirty="0">
                <a:ea typeface="ＭＳ Ｐゴシック" panose="020B0600070205080204" pitchFamily="34" charset="-128"/>
              </a:rPr>
              <a:t>nd</a:t>
            </a:r>
            <a:r>
              <a:rPr lang="en-US" altLang="en-US" sz="2000" dirty="0">
                <a:ea typeface="ＭＳ Ｐゴシック" panose="020B0600070205080204" pitchFamily="34" charset="-128"/>
              </a:rPr>
              <a:t> rib</a:t>
            </a:r>
          </a:p>
          <a:p>
            <a:pPr eaLnBrk="1" hangingPunct="1"/>
            <a:r>
              <a:rPr lang="en-US" altLang="en-US" sz="2000" dirty="0">
                <a:ea typeface="ＭＳ Ｐゴシック" panose="020B0600070205080204" pitchFamily="34" charset="-128"/>
              </a:rPr>
              <a:t>It causes pain that may radiate to the neck, shoulder, or arm, mimicking the pain of coronary artery disease. </a:t>
            </a:r>
            <a:endParaRPr lang="en-GB" altLang="en-US" sz="2000" dirty="0">
              <a:ea typeface="ＭＳ Ｐゴシック" panose="020B0600070205080204" pitchFamily="34" charset="-128"/>
            </a:endParaRPr>
          </a:p>
        </p:txBody>
      </p:sp>
      <p:pic>
        <p:nvPicPr>
          <p:cNvPr id="49156" name="Picture 4" descr="http://www.google.co.uk/url?source=imglanding&amp;ct=img&amp;q=http://www.gotpaindocs.com/images/tietzes_syndrma.jpg&amp;sa=X&amp;ei=8-eRTunKGYK68gPM4MAV&amp;ved=0CAkQ8wc4Iw&amp;usg=AFQjCNFwLYFOkNT7dB0tEP8ZTPPukf9hPQ">
            <a:extLst>
              <a:ext uri="{FF2B5EF4-FFF2-40B4-BE49-F238E27FC236}">
                <a16:creationId xmlns:a16="http://schemas.microsoft.com/office/drawing/2014/main" id="{E63BC9CA-4717-2610-F1EA-07DB22C6FE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9600" y="3644900"/>
            <a:ext cx="35433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77C19D0D-24F4-E555-1043-8BA0486FC2C7}"/>
              </a:ext>
            </a:extLst>
          </p:cNvPr>
          <p:cNvSpPr>
            <a:spLocks noGrp="1"/>
          </p:cNvSpPr>
          <p:nvPr>
            <p:ph type="title"/>
          </p:nvPr>
        </p:nvSpPr>
        <p:spPr/>
        <p:txBody>
          <a:bodyPr/>
          <a:lstStyle/>
          <a:p>
            <a:r>
              <a:rPr lang="en-US" altLang="en-US">
                <a:ea typeface="ＭＳ Ｐゴシック" panose="020B0600070205080204" pitchFamily="34" charset="-128"/>
              </a:rPr>
              <a:t>Neoplasia and infections</a:t>
            </a:r>
          </a:p>
        </p:txBody>
      </p:sp>
      <p:sp>
        <p:nvSpPr>
          <p:cNvPr id="51203" name="Content Placeholder 2">
            <a:extLst>
              <a:ext uri="{FF2B5EF4-FFF2-40B4-BE49-F238E27FC236}">
                <a16:creationId xmlns:a16="http://schemas.microsoft.com/office/drawing/2014/main" id="{7D0DF746-4A0C-C8D5-66FF-8C5A0513E7A4}"/>
              </a:ext>
            </a:extLst>
          </p:cNvPr>
          <p:cNvSpPr>
            <a:spLocks noGrp="1"/>
          </p:cNvSpPr>
          <p:nvPr>
            <p:ph idx="1"/>
          </p:nvPr>
        </p:nvSpPr>
        <p:spPr/>
        <p:txBody>
          <a:bodyPr/>
          <a:lstStyle/>
          <a:p>
            <a:r>
              <a:rPr lang="en-US" altLang="en-US">
                <a:ea typeface="ＭＳ Ｐゴシック" panose="020B0600070205080204" pitchFamily="34" charset="-128"/>
              </a:rPr>
              <a:t>Red Flags…….</a:t>
            </a:r>
          </a:p>
          <a:p>
            <a:r>
              <a:rPr lang="en-US" altLang="en-US">
                <a:ea typeface="ＭＳ Ｐゴシック" panose="020B0600070205080204" pitchFamily="34" charset="-128"/>
              </a:rPr>
              <a:t>Neoplastic spread from lung or breast to thoracic spine will usually present with mailaise, constant pain, not related to activity &amp; night pain </a:t>
            </a:r>
          </a:p>
          <a:p>
            <a:r>
              <a:rPr lang="en-US" altLang="en-US">
                <a:ea typeface="ＭＳ Ｐゴシック" panose="020B0600070205080204" pitchFamily="34" charset="-128"/>
              </a:rPr>
              <a:t>Infection will usually be accompanied by malaise and increased temperature</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Thoracic Spine and </a:t>
            </a:r>
            <a:r>
              <a:rPr lang="en-GB" dirty="0" err="1"/>
              <a:t>Sarcopenia</a:t>
            </a:r>
            <a:endParaRPr lang="en-GB" dirty="0"/>
          </a:p>
        </p:txBody>
      </p:sp>
      <p:sp>
        <p:nvSpPr>
          <p:cNvPr id="3" name="Content Placeholder 2"/>
          <p:cNvSpPr>
            <a:spLocks noGrp="1"/>
          </p:cNvSpPr>
          <p:nvPr>
            <p:ph sz="half" idx="1"/>
          </p:nvPr>
        </p:nvSpPr>
        <p:spPr/>
        <p:txBody>
          <a:bodyPr>
            <a:normAutofit/>
          </a:bodyPr>
          <a:lstStyle/>
          <a:p>
            <a:r>
              <a:rPr lang="en-GB" dirty="0"/>
              <a:t>Age related muscle loss “poverty of flesh”</a:t>
            </a:r>
          </a:p>
          <a:p>
            <a:endParaRPr lang="en-GB" dirty="0"/>
          </a:p>
          <a:p>
            <a:r>
              <a:rPr lang="en-GB" dirty="0"/>
              <a:t>Many be caused by hormonal, metabolic, neurological and inflammatory factors</a:t>
            </a:r>
          </a:p>
          <a:p>
            <a:endParaRPr lang="en-GB" dirty="0"/>
          </a:p>
          <a:p>
            <a:r>
              <a:rPr lang="en-GB" dirty="0"/>
              <a:t>strongly associated with bone loss / osteoporosis and causes a large percentage of late-life disability (</a:t>
            </a:r>
            <a:r>
              <a:rPr lang="en-GB" dirty="0" err="1"/>
              <a:t>Crepaldi</a:t>
            </a:r>
            <a:r>
              <a:rPr lang="en-GB" dirty="0"/>
              <a:t> and </a:t>
            </a:r>
            <a:r>
              <a:rPr lang="en-GB" dirty="0" err="1"/>
              <a:t>Maggi</a:t>
            </a:r>
            <a:r>
              <a:rPr lang="en-GB" dirty="0"/>
              <a:t> 2005)</a:t>
            </a:r>
          </a:p>
        </p:txBody>
      </p:sp>
      <p:pic>
        <p:nvPicPr>
          <p:cNvPr id="70658" name="Picture 2" descr="http://exercisesforinjuries.com/wp-content/uploads/2012/05/4311899940_00811cf5be.jpg"/>
          <p:cNvPicPr>
            <a:picLocks noChangeAspect="1" noChangeArrowheads="1"/>
          </p:cNvPicPr>
          <p:nvPr/>
        </p:nvPicPr>
        <p:blipFill>
          <a:blip r:embed="rId2" cstate="print"/>
          <a:srcRect/>
          <a:stretch>
            <a:fillRect/>
          </a:stretch>
        </p:blipFill>
        <p:spPr bwMode="auto">
          <a:xfrm>
            <a:off x="7391198" y="1556793"/>
            <a:ext cx="3384376" cy="4512501"/>
          </a:xfrm>
          <a:prstGeom prst="rect">
            <a:avLst/>
          </a:prstGeom>
          <a:noFill/>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descr="http://ars.els-cdn.com/content/image/1-s2.0-S0261561409002428-gr1.jpg"/>
          <p:cNvPicPr>
            <a:picLocks noChangeAspect="1" noChangeArrowheads="1"/>
          </p:cNvPicPr>
          <p:nvPr/>
        </p:nvPicPr>
        <p:blipFill>
          <a:blip r:embed="rId2" cstate="print"/>
          <a:srcRect/>
          <a:stretch>
            <a:fillRect/>
          </a:stretch>
        </p:blipFill>
        <p:spPr bwMode="auto">
          <a:xfrm>
            <a:off x="3215680" y="1556792"/>
            <a:ext cx="5718282" cy="3888432"/>
          </a:xfrm>
          <a:prstGeom prst="rect">
            <a:avLst/>
          </a:prstGeom>
          <a:noFill/>
        </p:spPr>
      </p:pic>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986239" y="2027583"/>
            <a:ext cx="4313864" cy="3777622"/>
          </a:xfrm>
        </p:spPr>
        <p:txBody>
          <a:bodyPr/>
          <a:lstStyle/>
          <a:p>
            <a:r>
              <a:rPr lang="en-GB" dirty="0"/>
              <a:t>Low muscle mass at older age has been associated with functional impairments, cognitive decline and mortality (</a:t>
            </a:r>
            <a:r>
              <a:rPr lang="en-GB" dirty="0" err="1"/>
              <a:t>Bijlsmal</a:t>
            </a:r>
            <a:r>
              <a:rPr lang="en-GB" dirty="0"/>
              <a:t> et al 2012)</a:t>
            </a:r>
          </a:p>
        </p:txBody>
      </p:sp>
      <p:pic>
        <p:nvPicPr>
          <p:cNvPr id="72706" name="Picture 2" descr="http://bp0.blogger.com/_NC5846yjURg/SIErwCbtziI/AAAAAAAAAsI/wDNcUizaMuQ/s400/fitness01.jpg"/>
          <p:cNvPicPr>
            <a:picLocks noChangeAspect="1" noChangeArrowheads="1"/>
          </p:cNvPicPr>
          <p:nvPr/>
        </p:nvPicPr>
        <p:blipFill>
          <a:blip r:embed="rId2" cstate="print"/>
          <a:srcRect/>
          <a:stretch>
            <a:fillRect/>
          </a:stretch>
        </p:blipFill>
        <p:spPr bwMode="auto">
          <a:xfrm>
            <a:off x="6672065" y="1628800"/>
            <a:ext cx="2689499" cy="4320480"/>
          </a:xfrm>
          <a:prstGeom prst="rect">
            <a:avLst/>
          </a:prstGeom>
          <a:noFill/>
        </p:spPr>
      </p:pic>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1280</TotalTime>
  <Words>2159</Words>
  <Application>Microsoft Office PowerPoint</Application>
  <PresentationFormat>Widescreen</PresentationFormat>
  <Paragraphs>441</Paragraphs>
  <Slides>67</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67</vt:i4>
      </vt:variant>
    </vt:vector>
  </HeadingPairs>
  <TitlesOfParts>
    <vt:vector size="74" baseType="lpstr">
      <vt:lpstr>Arial</vt:lpstr>
      <vt:lpstr>Calibri</vt:lpstr>
      <vt:lpstr>Century Gothic</vt:lpstr>
      <vt:lpstr>Montserrat</vt:lpstr>
      <vt:lpstr>Open Sans</vt:lpstr>
      <vt:lpstr>Wingdings 3</vt:lpstr>
      <vt:lpstr>Wisp</vt:lpstr>
      <vt:lpstr>Thoracic Injuries</vt:lpstr>
      <vt:lpstr>Objectives</vt:lpstr>
      <vt:lpstr>Overview</vt:lpstr>
      <vt:lpstr>Other possible causes</vt:lpstr>
      <vt:lpstr>Common</vt:lpstr>
      <vt:lpstr>Thoracic Sprains</vt:lpstr>
      <vt:lpstr>Rib trauma</vt:lpstr>
      <vt:lpstr>Flail Chest</vt:lpstr>
      <vt:lpstr>Referred pain from the Tsp</vt:lpstr>
      <vt:lpstr>Sternoclavicular Joint Sprain</vt:lpstr>
      <vt:lpstr>Side Strain</vt:lpstr>
      <vt:lpstr>PowerPoint Presentation</vt:lpstr>
      <vt:lpstr>Less Common</vt:lpstr>
      <vt:lpstr>Rib Stress Fracture</vt:lpstr>
      <vt:lpstr>PowerPoint Presentation</vt:lpstr>
      <vt:lpstr>PowerPoint Presentation</vt:lpstr>
      <vt:lpstr>Not to be missed</vt:lpstr>
      <vt:lpstr>Cardiac Contusion</vt:lpstr>
      <vt:lpstr>Pneumothorax</vt:lpstr>
      <vt:lpstr>Other</vt:lpstr>
      <vt:lpstr>Scheuermann’s disease</vt:lpstr>
      <vt:lpstr>Adolescent kyphosis (Scheuermans disease)</vt:lpstr>
      <vt:lpstr>Clinical features</vt:lpstr>
      <vt:lpstr>PowerPoint Presentation</vt:lpstr>
      <vt:lpstr>Xray features</vt:lpstr>
      <vt:lpstr>Treatment</vt:lpstr>
      <vt:lpstr>PowerPoint Presentation</vt:lpstr>
      <vt:lpstr>Story…</vt:lpstr>
      <vt:lpstr>PowerPoint Presentation</vt:lpstr>
      <vt:lpstr>T4 Syndrome</vt:lpstr>
      <vt:lpstr>Tx Ring Theory</vt:lpstr>
      <vt:lpstr>Thoracic Outlet Syndrome?</vt:lpstr>
      <vt:lpstr>Causes of TOS</vt:lpstr>
      <vt:lpstr>Conservative approach?</vt:lpstr>
      <vt:lpstr>Pain referral in the TSP</vt:lpstr>
      <vt:lpstr>Scoliosis</vt:lpstr>
      <vt:lpstr>PowerPoint Presentation</vt:lpstr>
      <vt:lpstr>PowerPoint Presentation</vt:lpstr>
      <vt:lpstr>Congenital</vt:lpstr>
      <vt:lpstr>Idiopathic Scoliosis</vt:lpstr>
      <vt:lpstr>Adolescent idiopathic Scoliosis</vt:lpstr>
      <vt:lpstr>Juvenile idiopathic scoliosis</vt:lpstr>
      <vt:lpstr>Infantile idiopathic scoliosis</vt:lpstr>
      <vt:lpstr>Reliable predictors of adolescent progression</vt:lpstr>
      <vt:lpstr>What can you do?</vt:lpstr>
      <vt:lpstr>Complications of surgery</vt:lpstr>
      <vt:lpstr>Kyphosis</vt:lpstr>
      <vt:lpstr>Thoracic spine disc lesions</vt:lpstr>
      <vt:lpstr>Mechanical back pain of the thoracic spine</vt:lpstr>
      <vt:lpstr>Osteoporosis</vt:lpstr>
      <vt:lpstr>Definition</vt:lpstr>
      <vt:lpstr> Aetiology</vt:lpstr>
      <vt:lpstr>Osteoporosis of the thoracic spine</vt:lpstr>
      <vt:lpstr> Epidemiology</vt:lpstr>
      <vt:lpstr>Osteoporosis of the thoracic spine</vt:lpstr>
      <vt:lpstr> Factors increasing bone loss</vt:lpstr>
      <vt:lpstr> Factors decreasing bone loss</vt:lpstr>
      <vt:lpstr> Clinical Features</vt:lpstr>
      <vt:lpstr> Investigations</vt:lpstr>
      <vt:lpstr> Treatment</vt:lpstr>
      <vt:lpstr>Disorders of the rib cage</vt:lpstr>
      <vt:lpstr>costochondritis</vt:lpstr>
      <vt:lpstr>Tietze’s Syndrome</vt:lpstr>
      <vt:lpstr>Neoplasia and infections</vt:lpstr>
      <vt:lpstr>The Thoracic Spine and Sarcopenia</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Thoracic Injuries</dc:title>
  <dc:creator>Thomas Cresswell</dc:creator>
  <cp:lastModifiedBy>Sian Bowen</cp:lastModifiedBy>
  <cp:revision>4</cp:revision>
  <dcterms:created xsi:type="dcterms:W3CDTF">2020-10-16T22:20:49Z</dcterms:created>
  <dcterms:modified xsi:type="dcterms:W3CDTF">2024-02-15T13:53:35Z</dcterms:modified>
</cp:coreProperties>
</file>