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49"/>
    <p:restoredTop sz="94746"/>
  </p:normalViewPr>
  <p:slideViewPr>
    <p:cSldViewPr snapToGrid="0" snapToObjects="1">
      <p:cViewPr varScale="1">
        <p:scale>
          <a:sx n="63" d="100"/>
          <a:sy n="63" d="100"/>
        </p:scale>
        <p:origin x="77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E3A302A-1091-CF44-ABD4-7CBC6A90F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647" y="5423498"/>
            <a:ext cx="1272267" cy="14345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4FE3D4-1332-F946-BECB-5C3171F41F8A}"/>
              </a:ext>
            </a:extLst>
          </p:cNvPr>
          <p:cNvSpPr txBox="1"/>
          <p:nvPr/>
        </p:nvSpPr>
        <p:spPr>
          <a:xfrm>
            <a:off x="1173708" y="1041129"/>
            <a:ext cx="10781731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Comic Sans MS" panose="030F0902030302020204" pitchFamily="66" charset="0"/>
              </a:rPr>
              <a:t>Katie Crockford Morris</a:t>
            </a:r>
          </a:p>
          <a:p>
            <a:pPr algn="ctr"/>
            <a:r>
              <a:rPr lang="en-US" sz="2800" dirty="0">
                <a:latin typeface="Comic Sans MS" panose="030F0902030302020204" pitchFamily="66" charset="0"/>
              </a:rPr>
              <a:t>Pembroke Dock Community </a:t>
            </a:r>
            <a:r>
              <a:rPr lang="en-US" sz="2800" dirty="0" smtClean="0">
                <a:latin typeface="Comic Sans MS" panose="030F0902030302020204" pitchFamily="66" charset="0"/>
              </a:rPr>
              <a:t>School</a:t>
            </a:r>
            <a:endParaRPr lang="en-US" sz="3200" dirty="0">
              <a:latin typeface="Comic Sans MS" panose="030F0902030302020204" pitchFamily="66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omic Sans MS" panose="030F0902030302020204" pitchFamily="66" charset="0"/>
              </a:rPr>
              <a:t>Flying Start Area – area of high deprivation 25% </a:t>
            </a:r>
            <a:r>
              <a:rPr lang="en-US" dirty="0" err="1">
                <a:latin typeface="Comic Sans MS" panose="030F0902030302020204" pitchFamily="66" charset="0"/>
              </a:rPr>
              <a:t>efsm</a:t>
            </a:r>
            <a:r>
              <a:rPr lang="en-US" dirty="0">
                <a:latin typeface="Comic Sans MS" panose="030F0902030302020204" pitchFamily="66" charset="0"/>
              </a:rPr>
              <a:t> 21% ALN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omic Sans MS" panose="030F0902030302020204" pitchFamily="66" charset="0"/>
              </a:rPr>
              <a:t>651 on roll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omic Sans MS" panose="030F0902030302020204" pitchFamily="66" charset="0"/>
              </a:rPr>
              <a:t>Pioneer School and Coherence school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omic Sans MS" panose="030F0902030302020204" pitchFamily="66" charset="0"/>
              </a:rPr>
              <a:t>Lead school </a:t>
            </a:r>
            <a:r>
              <a:rPr lang="en-US" dirty="0" smtClean="0">
                <a:latin typeface="Comic Sans MS" panose="030F0902030302020204" pitchFamily="66" charset="0"/>
              </a:rPr>
              <a:t>APLP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latin typeface="Comic Sans MS" panose="030F0902030302020204" pitchFamily="66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Ardal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uchel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o ran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difreintedd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25%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cy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add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21% AAY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651 o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ddisgyblion</a:t>
            </a:r>
            <a:endParaRPr lang="en-US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Ysgol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arloesol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ac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Ysgol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Cysylltedd</a:t>
            </a:r>
            <a:endParaRPr lang="en-US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Ysgol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Arweiniol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o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fewn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Partneriaeth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yr</a:t>
            </a:r>
            <a:r>
              <a:rPr lang="en-US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Athrofa</a:t>
            </a:r>
            <a:endParaRPr lang="en-US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latin typeface="Comic Sans MS" panose="030F0902030302020204" pitchFamily="66" charset="0"/>
            </a:endParaRPr>
          </a:p>
          <a:p>
            <a:endParaRPr lang="en-US" sz="3200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5962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3849D4A-6D6A-3642-9DFE-996C1A5F03F1}"/>
              </a:ext>
            </a:extLst>
          </p:cNvPr>
          <p:cNvSpPr txBox="1"/>
          <p:nvPr/>
        </p:nvSpPr>
        <p:spPr>
          <a:xfrm>
            <a:off x="1243013" y="457200"/>
            <a:ext cx="1068704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u="sng" dirty="0">
                <a:latin typeface="Comic Sans MS" panose="030F0902030302020204" pitchFamily="66" charset="0"/>
              </a:rPr>
              <a:t>Katie Crockford Morris</a:t>
            </a:r>
          </a:p>
          <a:p>
            <a:endParaRPr lang="en-US" sz="4000" dirty="0">
              <a:latin typeface="Comic Sans MS" panose="030F09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Head of Year 5 and 6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Member of SLT in PDCS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Network Lead for PD Network – </a:t>
            </a:r>
            <a:r>
              <a:rPr lang="en-US" sz="2800" dirty="0" err="1">
                <a:latin typeface="Comic Sans MS" panose="030F0902030302020204" pitchFamily="66" charset="0"/>
              </a:rPr>
              <a:t>Yr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Athrofa</a:t>
            </a:r>
            <a:endParaRPr lang="en-US" sz="2800" dirty="0">
              <a:latin typeface="Comic Sans MS" panose="030F09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>
                <a:latin typeface="Comic Sans MS" panose="030F0902030302020204" pitchFamily="66" charset="0"/>
              </a:rPr>
              <a:t>External Verifier for Pembroke </a:t>
            </a:r>
            <a:r>
              <a:rPr lang="en-US" sz="2800" dirty="0" smtClean="0">
                <a:latin typeface="Comic Sans MS" panose="030F0902030302020204" pitchFamily="66" charset="0"/>
              </a:rPr>
              <a:t>Cluster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>
              <a:latin typeface="Comic Sans MS" panose="030F09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Arweinydd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Blynyddoedd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5 a 6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Aelod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o’r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tim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Arweinyddol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Arweinydd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Rhwydwaith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yn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yr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ysgol</a:t>
            </a:r>
            <a:endParaRPr lang="en-US" sz="2800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Gwireddwr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Allanol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ar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gyfer</a:t>
            </a:r>
            <a:r>
              <a:rPr lang="en-US" sz="28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y </a:t>
            </a:r>
            <a:r>
              <a:rPr lang="en-US" sz="28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clwstwr</a:t>
            </a:r>
            <a:endParaRPr lang="en-US" sz="2800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endParaRPr lang="en-US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933B0F-93E8-2C43-A865-D8EAFAD4BF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7795" y="5135404"/>
            <a:ext cx="1272267" cy="1434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732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376B16F-50FD-8844-9ACB-FF2F53115A2B}"/>
              </a:ext>
            </a:extLst>
          </p:cNvPr>
          <p:cNvSpPr txBox="1"/>
          <p:nvPr/>
        </p:nvSpPr>
        <p:spPr>
          <a:xfrm>
            <a:off x="1077746" y="1518493"/>
            <a:ext cx="77866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en-US" sz="3600" dirty="0">
                <a:latin typeface="Comic Sans MS" panose="030F0902030302020204" pitchFamily="66" charset="0"/>
              </a:rPr>
              <a:t>Home to school </a:t>
            </a:r>
          </a:p>
          <a:p>
            <a:r>
              <a:rPr lang="en-US" sz="3600" dirty="0">
                <a:latin typeface="Comic Sans MS" panose="030F0902030302020204" pitchFamily="66" charset="0"/>
              </a:rPr>
              <a:t> - Year group to year </a:t>
            </a:r>
            <a:r>
              <a:rPr lang="en-US" sz="3600" dirty="0" smtClean="0">
                <a:latin typeface="Comic Sans MS" panose="030F0902030302020204" pitchFamily="66" charset="0"/>
              </a:rPr>
              <a:t>group</a:t>
            </a:r>
            <a:endParaRPr lang="en-US" sz="3600" dirty="0">
              <a:latin typeface="Comic Sans MS" panose="030F0902030302020204" pitchFamily="66" charset="0"/>
            </a:endParaRPr>
          </a:p>
          <a:p>
            <a:r>
              <a:rPr lang="en-US" sz="3600" dirty="0">
                <a:latin typeface="Comic Sans MS" panose="030F0902030302020204" pitchFamily="66" charset="0"/>
              </a:rPr>
              <a:t> - Primary to Secondary </a:t>
            </a:r>
            <a:endParaRPr lang="en-US" sz="3600" dirty="0" smtClean="0">
              <a:latin typeface="Comic Sans MS" panose="030F0902030302020204" pitchFamily="66" charset="0"/>
            </a:endParaRPr>
          </a:p>
          <a:p>
            <a:endParaRPr lang="en-US" sz="3600" dirty="0">
              <a:latin typeface="Comic Sans MS" panose="030F0902030302020204" pitchFamily="66" charset="0"/>
            </a:endParaRPr>
          </a:p>
          <a:p>
            <a:pPr marL="571500" indent="-571500">
              <a:buFontTx/>
              <a:buChar char="-"/>
            </a:pP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O’r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cartref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solidFill>
                  <a:srgbClr val="0070C0"/>
                </a:solidFill>
                <a:latin typeface="Comic Sans MS" panose="030F0902030302020204" pitchFamily="66" charset="0"/>
              </a:rPr>
              <a:t>i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’r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ysgol</a:t>
            </a:r>
            <a:endParaRPr lang="en-US" sz="3600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 marL="571500" indent="-571500">
              <a:buFontTx/>
              <a:buChar char="-"/>
            </a:pP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Blwyddyn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i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flwyddyn</a:t>
            </a:r>
            <a:endParaRPr lang="en-US" sz="3600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 marL="571500" indent="-571500">
              <a:buFontTx/>
              <a:buChar char="-"/>
            </a:pP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Cynradd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solidFill>
                  <a:srgbClr val="0070C0"/>
                </a:solidFill>
                <a:latin typeface="Comic Sans MS" panose="030F0902030302020204" pitchFamily="66" charset="0"/>
              </a:rPr>
              <a:t>i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’r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Uwchradd</a:t>
            </a:r>
            <a:endParaRPr lang="en-US" sz="3600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r>
              <a:rPr lang="en-US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F8912A-9027-F741-B28D-AB639CB919E6}"/>
              </a:ext>
            </a:extLst>
          </p:cNvPr>
          <p:cNvSpPr txBox="1"/>
          <p:nvPr/>
        </p:nvSpPr>
        <p:spPr>
          <a:xfrm>
            <a:off x="1550353" y="271462"/>
            <a:ext cx="89439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latin typeface="Comic Sans MS" panose="030F0902030302020204" pitchFamily="66" charset="0"/>
              </a:rPr>
              <a:t>Transition / </a:t>
            </a:r>
            <a:r>
              <a:rPr lang="en-US" sz="4400" b="1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Trosglwyddo</a:t>
            </a:r>
            <a:endParaRPr lang="en-US" sz="4400" dirty="0">
              <a:solidFill>
                <a:srgbClr val="0070C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8CE85E-024B-BF46-AB63-B2BD4BDCE9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7795" y="5135404"/>
            <a:ext cx="1272267" cy="1434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183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376B16F-50FD-8844-9ACB-FF2F53115A2B}"/>
              </a:ext>
            </a:extLst>
          </p:cNvPr>
          <p:cNvSpPr txBox="1"/>
          <p:nvPr/>
        </p:nvSpPr>
        <p:spPr>
          <a:xfrm>
            <a:off x="1102484" y="2713334"/>
            <a:ext cx="1082757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en-US" sz="3600" dirty="0">
                <a:latin typeface="Comic Sans MS" panose="030F0902030302020204" pitchFamily="66" charset="0"/>
              </a:rPr>
              <a:t>Onsite LRC </a:t>
            </a:r>
            <a:r>
              <a:rPr lang="en-US" sz="3600" dirty="0" smtClean="0">
                <a:latin typeface="Comic Sans MS" panose="030F0902030302020204" pitchFamily="66" charset="0"/>
              </a:rPr>
              <a:t> /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Canolfan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ar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y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safle</a:t>
            </a:r>
            <a:endParaRPr lang="en-US" sz="3600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endParaRPr lang="en-US" sz="3600" dirty="0">
              <a:latin typeface="Comic Sans MS" panose="030F0902030302020204" pitchFamily="66" charset="0"/>
            </a:endParaRPr>
          </a:p>
          <a:p>
            <a:pPr marL="571500" indent="-571500">
              <a:buFontTx/>
              <a:buChar char="-"/>
            </a:pPr>
            <a:r>
              <a:rPr lang="en-US" sz="3600" dirty="0">
                <a:latin typeface="Comic Sans MS" panose="030F0902030302020204" pitchFamily="66" charset="0"/>
              </a:rPr>
              <a:t>Progress Team  - </a:t>
            </a:r>
            <a:r>
              <a:rPr lang="en-US" sz="3600" dirty="0" smtClean="0">
                <a:latin typeface="Comic Sans MS" panose="030F0902030302020204" pitchFamily="66" charset="0"/>
              </a:rPr>
              <a:t>Equity / 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Tim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Datblygu</a:t>
            </a:r>
            <a:endParaRPr lang="en-US" sz="3600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endParaRPr lang="en-US" sz="3600" dirty="0">
              <a:latin typeface="Comic Sans MS" panose="030F0902030302020204" pitchFamily="66" charset="0"/>
            </a:endParaRPr>
          </a:p>
          <a:p>
            <a:r>
              <a:rPr lang="en-US" sz="3600" dirty="0">
                <a:latin typeface="Comic Sans MS" panose="030F0902030302020204" pitchFamily="66" charset="0"/>
              </a:rPr>
              <a:t> - </a:t>
            </a:r>
            <a:r>
              <a:rPr lang="en-US" sz="3600" dirty="0" smtClean="0">
                <a:latin typeface="Comic Sans MS" panose="030F0902030302020204" pitchFamily="66" charset="0"/>
              </a:rPr>
              <a:t>ALN / 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AAY</a:t>
            </a:r>
            <a:endParaRPr lang="en-US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F8912A-9027-F741-B28D-AB639CB919E6}"/>
              </a:ext>
            </a:extLst>
          </p:cNvPr>
          <p:cNvSpPr txBox="1"/>
          <p:nvPr/>
        </p:nvSpPr>
        <p:spPr>
          <a:xfrm>
            <a:off x="805218" y="271462"/>
            <a:ext cx="11386781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latin typeface="Comic Sans MS" panose="030F0902030302020204" pitchFamily="66" charset="0"/>
              </a:rPr>
              <a:t>Inclusion/ </a:t>
            </a:r>
            <a:r>
              <a:rPr lang="en-US" sz="4400" b="1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Cynhwysiant</a:t>
            </a:r>
            <a:r>
              <a:rPr lang="en-US" sz="4400" b="1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smtClean="0">
                <a:latin typeface="Comic Sans MS" panose="030F0902030302020204" pitchFamily="66" charset="0"/>
              </a:rPr>
              <a:t> </a:t>
            </a:r>
            <a:endParaRPr lang="en-US" sz="4400" b="1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“</a:t>
            </a:r>
            <a:r>
              <a:rPr lang="en-US" sz="3600" i="1" dirty="0">
                <a:latin typeface="Comic Sans MS" panose="030F0902030302020204" pitchFamily="66" charset="0"/>
              </a:rPr>
              <a:t>What is essential for some is good for all</a:t>
            </a:r>
            <a:r>
              <a:rPr lang="en-US" sz="3600" dirty="0">
                <a:latin typeface="Comic Sans MS" panose="030F0902030302020204" pitchFamily="66" charset="0"/>
              </a:rPr>
              <a:t>.” Andy Hargreaves</a:t>
            </a:r>
          </a:p>
          <a:p>
            <a:pPr algn="ctr"/>
            <a:endParaRPr lang="en-US" sz="3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634715-87C8-B848-9AD3-C3FE458F07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7795" y="5135404"/>
            <a:ext cx="1272267" cy="1434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778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376B16F-50FD-8844-9ACB-FF2F53115A2B}"/>
              </a:ext>
            </a:extLst>
          </p:cNvPr>
          <p:cNvSpPr txBox="1"/>
          <p:nvPr/>
        </p:nvSpPr>
        <p:spPr>
          <a:xfrm>
            <a:off x="1239813" y="2330676"/>
            <a:ext cx="941798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Tx/>
              <a:buChar char="-"/>
            </a:pPr>
            <a:r>
              <a:rPr lang="en-US" sz="3600" dirty="0">
                <a:latin typeface="Comic Sans MS" panose="030F0902030302020204" pitchFamily="66" charset="0"/>
              </a:rPr>
              <a:t>Pupil and </a:t>
            </a:r>
            <a:r>
              <a:rPr lang="en-US" sz="3600" dirty="0" smtClean="0">
                <a:latin typeface="Comic Sans MS" panose="030F0902030302020204" pitchFamily="66" charset="0"/>
              </a:rPr>
              <a:t>pupil / 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Plant</a:t>
            </a:r>
          </a:p>
          <a:p>
            <a:pPr marL="571500" indent="-571500">
              <a:lnSpc>
                <a:spcPct val="150000"/>
              </a:lnSpc>
              <a:buFontTx/>
              <a:buChar char="-"/>
            </a:pPr>
            <a:r>
              <a:rPr lang="en-US" sz="3600" dirty="0" smtClean="0">
                <a:latin typeface="Comic Sans MS" panose="030F0902030302020204" pitchFamily="66" charset="0"/>
              </a:rPr>
              <a:t>Pupil </a:t>
            </a:r>
            <a:r>
              <a:rPr lang="en-US" sz="3600" dirty="0">
                <a:latin typeface="Comic Sans MS" panose="030F0902030302020204" pitchFamily="66" charset="0"/>
              </a:rPr>
              <a:t>and </a:t>
            </a:r>
            <a:r>
              <a:rPr lang="en-US" sz="3600" dirty="0" smtClean="0">
                <a:latin typeface="Comic Sans MS" panose="030F0902030302020204" pitchFamily="66" charset="0"/>
              </a:rPr>
              <a:t>teacher/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Plentyn</a:t>
            </a:r>
            <a:r>
              <a:rPr lang="en-US" sz="36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ac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athro</a:t>
            </a:r>
            <a:endParaRPr lang="en-US" sz="3600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 marL="571500" indent="-571500">
              <a:lnSpc>
                <a:spcPct val="150000"/>
              </a:lnSpc>
              <a:buFontTx/>
              <a:buChar char="-"/>
            </a:pPr>
            <a:r>
              <a:rPr lang="en-US" sz="3600" dirty="0">
                <a:latin typeface="Comic Sans MS" panose="030F0902030302020204" pitchFamily="66" charset="0"/>
              </a:rPr>
              <a:t>Teacher and </a:t>
            </a:r>
            <a:r>
              <a:rPr lang="en-US" sz="3600" dirty="0" smtClean="0">
                <a:latin typeface="Comic Sans MS" panose="030F0902030302020204" pitchFamily="66" charset="0"/>
              </a:rPr>
              <a:t>teacher /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Athrawon</a:t>
            </a:r>
            <a:endParaRPr lang="en-US" sz="3600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 marL="571500" indent="-571500">
              <a:lnSpc>
                <a:spcPct val="150000"/>
              </a:lnSpc>
              <a:buFontTx/>
              <a:buChar char="-"/>
            </a:pPr>
            <a:r>
              <a:rPr lang="en-US" sz="3600" dirty="0" smtClean="0">
                <a:latin typeface="Comic Sans MS" panose="030F0902030302020204" pitchFamily="66" charset="0"/>
              </a:rPr>
              <a:t>School </a:t>
            </a:r>
            <a:r>
              <a:rPr lang="en-US" sz="3600" dirty="0">
                <a:latin typeface="Comic Sans MS" panose="030F0902030302020204" pitchFamily="66" charset="0"/>
              </a:rPr>
              <a:t>and </a:t>
            </a:r>
            <a:r>
              <a:rPr lang="en-US" sz="3600" dirty="0" smtClean="0">
                <a:latin typeface="Comic Sans MS" panose="030F0902030302020204" pitchFamily="66" charset="0"/>
              </a:rPr>
              <a:t>school /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Ysgolion</a:t>
            </a:r>
            <a:endParaRPr lang="en-US" sz="3600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 marL="571500" indent="-571500">
              <a:lnSpc>
                <a:spcPct val="150000"/>
              </a:lnSpc>
              <a:buFontTx/>
              <a:buChar char="-"/>
            </a:pPr>
            <a:r>
              <a:rPr lang="en-US" sz="3600" dirty="0">
                <a:latin typeface="Comic Sans MS" panose="030F0902030302020204" pitchFamily="66" charset="0"/>
              </a:rPr>
              <a:t>Network and </a:t>
            </a:r>
            <a:r>
              <a:rPr lang="en-US" sz="3600" dirty="0" smtClean="0">
                <a:latin typeface="Comic Sans MS" panose="030F0902030302020204" pitchFamily="66" charset="0"/>
              </a:rPr>
              <a:t>network / </a:t>
            </a:r>
            <a:r>
              <a:rPr lang="en-US" sz="36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Rhwydweithiau</a:t>
            </a:r>
            <a:r>
              <a:rPr lang="en-US" sz="3600" dirty="0" smtClean="0">
                <a:latin typeface="Comic Sans MS" panose="030F0902030302020204" pitchFamily="66" charset="0"/>
              </a:rPr>
              <a:t> </a:t>
            </a:r>
            <a:endParaRPr lang="en-US" sz="3600" dirty="0">
              <a:latin typeface="Comic Sans MS" panose="030F0902030302020204" pitchFamily="66" charset="0"/>
            </a:endParaRPr>
          </a:p>
          <a:p>
            <a:pPr marL="571500" indent="-571500">
              <a:buFontTx/>
              <a:buChar char="-"/>
            </a:pPr>
            <a:endParaRPr lang="en-US" sz="3600" dirty="0">
              <a:latin typeface="Comic Sans MS" panose="030F0902030302020204" pitchFamily="66" charset="0"/>
            </a:endParaRPr>
          </a:p>
          <a:p>
            <a:r>
              <a:rPr lang="en-US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F8912A-9027-F741-B28D-AB639CB919E6}"/>
              </a:ext>
            </a:extLst>
          </p:cNvPr>
          <p:cNvSpPr txBox="1"/>
          <p:nvPr/>
        </p:nvSpPr>
        <p:spPr>
          <a:xfrm>
            <a:off x="545911" y="271462"/>
            <a:ext cx="1151871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latin typeface="Comic Sans MS" panose="030F0902030302020204" pitchFamily="66" charset="0"/>
              </a:rPr>
              <a:t>Collaboration / </a:t>
            </a:r>
            <a:r>
              <a:rPr lang="en-US" sz="4400" b="1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Cydweithio</a:t>
            </a:r>
            <a:endParaRPr lang="en-US" sz="4400" b="1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“</a:t>
            </a:r>
            <a:r>
              <a:rPr lang="en-US" sz="3600" i="1" dirty="0">
                <a:latin typeface="Comic Sans MS" panose="030F0902030302020204" pitchFamily="66" charset="0"/>
              </a:rPr>
              <a:t>It is better to walk together in the dark than walking alone in the light.” </a:t>
            </a:r>
            <a:r>
              <a:rPr lang="en-US" sz="3600" dirty="0">
                <a:latin typeface="Comic Sans MS" panose="030F0902030302020204" pitchFamily="66" charset="0"/>
              </a:rPr>
              <a:t>Helen Keller</a:t>
            </a:r>
          </a:p>
          <a:p>
            <a:pPr algn="ctr"/>
            <a:r>
              <a:rPr lang="en-US" sz="4400" b="1" dirty="0">
                <a:latin typeface="Comic Sans MS" panose="030F0902030302020204" pitchFamily="66" charset="0"/>
              </a:rPr>
              <a:t>  </a:t>
            </a:r>
            <a:endParaRPr lang="en-US" sz="4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E5D5C5-41AE-E941-B2F8-7233C9B67A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7795" y="5135404"/>
            <a:ext cx="1272267" cy="1434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900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376B16F-50FD-8844-9ACB-FF2F53115A2B}"/>
              </a:ext>
            </a:extLst>
          </p:cNvPr>
          <p:cNvSpPr txBox="1"/>
          <p:nvPr/>
        </p:nvSpPr>
        <p:spPr>
          <a:xfrm>
            <a:off x="1336493" y="964208"/>
            <a:ext cx="968680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600" dirty="0">
                <a:latin typeface="Comic Sans MS" panose="030F0902030302020204" pitchFamily="66" charset="0"/>
              </a:rPr>
              <a:t> - </a:t>
            </a:r>
            <a:r>
              <a:rPr lang="en-US" sz="2000" dirty="0">
                <a:latin typeface="Comic Sans MS" panose="030F0902030302020204" pitchFamily="66" charset="0"/>
              </a:rPr>
              <a:t>Closely monitored throughout the </a:t>
            </a:r>
            <a:r>
              <a:rPr lang="en-US" sz="2000" dirty="0" smtClean="0">
                <a:latin typeface="Comic Sans MS" panose="030F0902030302020204" pitchFamily="66" charset="0"/>
              </a:rPr>
              <a:t>year / 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Monitro</a:t>
            </a:r>
            <a:r>
              <a:rPr lang="en-US" sz="20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ar</a:t>
            </a:r>
            <a:r>
              <a:rPr lang="en-US" sz="20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draws y 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flwyddyn</a:t>
            </a:r>
            <a:endParaRPr lang="en-US" sz="2000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>
              <a:lnSpc>
                <a:spcPct val="150000"/>
              </a:lnSpc>
            </a:pPr>
            <a:endParaRPr lang="en-US" sz="2000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Comic Sans MS" panose="030F0902030302020204" pitchFamily="66" charset="0"/>
              </a:rPr>
              <a:t> - Pupil </a:t>
            </a:r>
            <a:r>
              <a:rPr lang="en-US" sz="2000" dirty="0" smtClean="0">
                <a:latin typeface="Comic Sans MS" panose="030F0902030302020204" pitchFamily="66" charset="0"/>
              </a:rPr>
              <a:t>reviews / 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Adolygiadau</a:t>
            </a:r>
            <a:r>
              <a:rPr lang="en-US" sz="20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disgyblion</a:t>
            </a:r>
            <a:endParaRPr lang="en-US" sz="2000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>
              <a:lnSpc>
                <a:spcPct val="150000"/>
              </a:lnSpc>
            </a:pPr>
            <a:endParaRPr lang="en-US" sz="2000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Comic Sans MS" panose="030F0902030302020204" pitchFamily="66" charset="0"/>
              </a:rPr>
              <a:t> - </a:t>
            </a:r>
            <a:r>
              <a:rPr lang="en-US" sz="2000" dirty="0" smtClean="0">
                <a:latin typeface="Comic Sans MS" panose="030F0902030302020204" pitchFamily="66" charset="0"/>
              </a:rPr>
              <a:t>Dashboard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Comic Sans MS" panose="030F09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Comic Sans MS" panose="030F0902030302020204" pitchFamily="66" charset="0"/>
              </a:rPr>
              <a:t> - HOW, HOY and Headteacher review </a:t>
            </a:r>
            <a:r>
              <a:rPr lang="en-US" sz="2000" dirty="0" smtClean="0">
                <a:latin typeface="Comic Sans MS" panose="030F0902030302020204" pitchFamily="66" charset="0"/>
              </a:rPr>
              <a:t>/ 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Adolygiad</a:t>
            </a:r>
            <a:r>
              <a:rPr lang="en-US" sz="20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y 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Pennaeth</a:t>
            </a:r>
            <a:endParaRPr lang="en-US" sz="2000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>
              <a:lnSpc>
                <a:spcPct val="150000"/>
              </a:lnSpc>
            </a:pPr>
            <a:endParaRPr lang="en-US" sz="2000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Comic Sans MS" panose="030F0902030302020204" pitchFamily="66" charset="0"/>
              </a:rPr>
              <a:t> - Mid year </a:t>
            </a:r>
            <a:r>
              <a:rPr lang="en-US" sz="2000" dirty="0" smtClean="0">
                <a:latin typeface="Comic Sans MS" panose="030F0902030302020204" pitchFamily="66" charset="0"/>
              </a:rPr>
              <a:t>review / 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Adolygiadau</a:t>
            </a:r>
            <a:r>
              <a:rPr lang="en-US" sz="20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canol</a:t>
            </a:r>
            <a:endParaRPr lang="en-US" sz="2000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>
              <a:lnSpc>
                <a:spcPct val="150000"/>
              </a:lnSpc>
            </a:pPr>
            <a:endParaRPr lang="en-US" sz="2000" dirty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Comic Sans MS" panose="030F0902030302020204" pitchFamily="66" charset="0"/>
              </a:rPr>
              <a:t> - Tracking </a:t>
            </a:r>
            <a:r>
              <a:rPr lang="en-US" sz="2000" dirty="0" smtClean="0">
                <a:latin typeface="Comic Sans MS" panose="030F0902030302020204" pitchFamily="66" charset="0"/>
              </a:rPr>
              <a:t>documents / 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Dogfenau</a:t>
            </a:r>
            <a:r>
              <a:rPr lang="en-US" sz="2000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solidFill>
                  <a:srgbClr val="0070C0"/>
                </a:solidFill>
                <a:latin typeface="Comic Sans MS" panose="030F0902030302020204" pitchFamily="66" charset="0"/>
              </a:rPr>
              <a:t>t</a:t>
            </a:r>
            <a:r>
              <a:rPr lang="en-US" sz="2000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racio</a:t>
            </a:r>
            <a:endParaRPr lang="en-US" sz="2000" dirty="0" smtClean="0">
              <a:solidFill>
                <a:srgbClr val="0070C0"/>
              </a:solidFill>
              <a:latin typeface="Comic Sans MS" panose="030F0902030302020204" pitchFamily="66" charset="0"/>
            </a:endParaRPr>
          </a:p>
          <a:p>
            <a:pPr>
              <a:lnSpc>
                <a:spcPct val="150000"/>
              </a:lnSpc>
            </a:pPr>
            <a:endParaRPr lang="en-US" sz="2000" dirty="0">
              <a:latin typeface="Comic Sans MS" panose="030F09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F8912A-9027-F741-B28D-AB639CB919E6}"/>
              </a:ext>
            </a:extLst>
          </p:cNvPr>
          <p:cNvSpPr txBox="1"/>
          <p:nvPr/>
        </p:nvSpPr>
        <p:spPr>
          <a:xfrm>
            <a:off x="1814513" y="271462"/>
            <a:ext cx="101155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Comic Sans MS" panose="030F0902030302020204" pitchFamily="66" charset="0"/>
              </a:rPr>
              <a:t>Pupil </a:t>
            </a:r>
            <a:r>
              <a:rPr lang="en-US" sz="4400" b="1" dirty="0" smtClean="0">
                <a:latin typeface="Comic Sans MS" panose="030F0902030302020204" pitchFamily="66" charset="0"/>
              </a:rPr>
              <a:t>Progress / </a:t>
            </a:r>
            <a:r>
              <a:rPr lang="en-US" sz="4400" b="1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Cynnydd</a:t>
            </a:r>
            <a:r>
              <a:rPr lang="en-US" sz="4400" b="1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 smtClean="0">
                <a:solidFill>
                  <a:srgbClr val="0070C0"/>
                </a:solidFill>
                <a:latin typeface="Comic Sans MS" panose="030F0902030302020204" pitchFamily="66" charset="0"/>
              </a:rPr>
              <a:t>Disgyblion</a:t>
            </a:r>
            <a:r>
              <a:rPr lang="en-US" sz="4400" b="1" dirty="0" smtClean="0">
                <a:solidFill>
                  <a:srgbClr val="0070C0"/>
                </a:solidFill>
                <a:latin typeface="Comic Sans MS" panose="030F0902030302020204" pitchFamily="66" charset="0"/>
              </a:rPr>
              <a:t>  </a:t>
            </a:r>
            <a:endParaRPr lang="en-US" sz="4400" dirty="0">
              <a:solidFill>
                <a:srgbClr val="0070C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5756F5-185D-864B-AB0B-BF6CE6B24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7795" y="5135404"/>
            <a:ext cx="1272267" cy="1434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36745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53</TotalTime>
  <Words>276</Words>
  <Application>Microsoft Office PowerPoint</Application>
  <PresentationFormat>Widescreen</PresentationFormat>
  <Paragraphs>66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Comic Sans MS</vt:lpstr>
      <vt:lpstr>Franklin Gothic Book</vt:lpstr>
      <vt:lpstr>Crop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 Crockford-Morris (Pembroke Dock Community School)</dc:creator>
  <cp:lastModifiedBy>Carys Jennings</cp:lastModifiedBy>
  <cp:revision>7</cp:revision>
  <dcterms:created xsi:type="dcterms:W3CDTF">2019-09-29T17:24:15Z</dcterms:created>
  <dcterms:modified xsi:type="dcterms:W3CDTF">2019-10-01T07:26:08Z</dcterms:modified>
</cp:coreProperties>
</file>