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70" r:id="rId3"/>
    <p:sldId id="271" r:id="rId4"/>
    <p:sldId id="273" r:id="rId5"/>
    <p:sldId id="272" r:id="rId6"/>
    <p:sldId id="261" r:id="rId7"/>
    <p:sldId id="269" r:id="rId8"/>
    <p:sldId id="275" r:id="rId9"/>
    <p:sldId id="279" r:id="rId10"/>
    <p:sldId id="274" r:id="rId11"/>
    <p:sldId id="262" r:id="rId12"/>
    <p:sldId id="263" r:id="rId13"/>
    <p:sldId id="284" r:id="rId14"/>
    <p:sldId id="264" r:id="rId15"/>
    <p:sldId id="267" r:id="rId16"/>
    <p:sldId id="285" r:id="rId17"/>
    <p:sldId id="266" r:id="rId18"/>
    <p:sldId id="276" r:id="rId19"/>
    <p:sldId id="287" r:id="rId20"/>
    <p:sldId id="286" r:id="rId21"/>
    <p:sldId id="268" r:id="rId22"/>
    <p:sldId id="277" r:id="rId23"/>
    <p:sldId id="278" r:id="rId24"/>
    <p:sldId id="281" r:id="rId25"/>
    <p:sldId id="282" r:id="rId26"/>
    <p:sldId id="283" r:id="rId27"/>
    <p:sldId id="265"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BD0FF"/>
    <a:srgbClr val="D3481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24" d="100"/>
          <a:sy n="124" d="100"/>
        </p:scale>
        <p:origin x="-1254" y="4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66802" y="1406021"/>
            <a:ext cx="6172199" cy="2251579"/>
          </a:xfrm>
        </p:spPr>
        <p:txBody>
          <a:bodyPr lIns="0" rIns="0" anchor="t">
            <a:noAutofit/>
          </a:bodyPr>
          <a:lstStyle>
            <a:lvl1pPr>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1066800" y="3905865"/>
            <a:ext cx="6172200" cy="1123336"/>
          </a:xfrm>
        </p:spPr>
        <p:txBody>
          <a:bodyPr>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58BF004B-F180-4D1E-B4C7-F976806241D0}" type="datetimeFigureOut">
              <a:rPr lang="en-GB" smtClean="0"/>
              <a:t>14/01/2019</a:t>
            </a:fld>
            <a:endParaRPr lang="en-GB"/>
          </a:p>
        </p:txBody>
      </p:sp>
      <p:sp>
        <p:nvSpPr>
          <p:cNvPr id="8" name="Slide Number Placeholder 7"/>
          <p:cNvSpPr>
            <a:spLocks noGrp="1"/>
          </p:cNvSpPr>
          <p:nvPr>
            <p:ph type="sldNum" sz="quarter" idx="11"/>
          </p:nvPr>
        </p:nvSpPr>
        <p:spPr/>
        <p:txBody>
          <a:bodyPr/>
          <a:lstStyle/>
          <a:p>
            <a:fld id="{8A63A553-360A-453F-AFAE-1323A2F6C7D6}"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Content Placeholder 7"/>
          <p:cNvSpPr>
            <a:spLocks noGrp="1"/>
          </p:cNvSpPr>
          <p:nvPr>
            <p:ph sz="quarter" idx="13"/>
          </p:nvPr>
        </p:nvSpPr>
        <p:spPr>
          <a:xfrm>
            <a:off x="3456432" y="1545336"/>
            <a:ext cx="4224528"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Date Placeholder 8"/>
          <p:cNvSpPr>
            <a:spLocks noGrp="1"/>
          </p:cNvSpPr>
          <p:nvPr>
            <p:ph type="dt" sz="half" idx="14"/>
          </p:nvPr>
        </p:nvSpPr>
        <p:spPr/>
        <p:txBody>
          <a:bodyPr/>
          <a:lstStyle/>
          <a:p>
            <a:fld id="{58BF004B-F180-4D1E-B4C7-F976806241D0}" type="datetimeFigureOut">
              <a:rPr lang="en-GB" smtClean="0"/>
              <a:t>14/01/2019</a:t>
            </a:fld>
            <a:endParaRPr lang="en-GB"/>
          </a:p>
        </p:txBody>
      </p:sp>
      <p:sp>
        <p:nvSpPr>
          <p:cNvPr id="10" name="Slide Number Placeholder 9"/>
          <p:cNvSpPr>
            <a:spLocks noGrp="1"/>
          </p:cNvSpPr>
          <p:nvPr>
            <p:ph type="sldNum" sz="quarter" idx="15"/>
          </p:nvPr>
        </p:nvSpPr>
        <p:spPr/>
        <p:txBody>
          <a:bodyPr/>
          <a:lstStyle/>
          <a:p>
            <a:fld id="{8A63A553-360A-453F-AFAE-1323A2F6C7D6}" type="slidenum">
              <a:rPr lang="en-GB" smtClean="0"/>
              <a:t>‹#›</a:t>
            </a:fld>
            <a:endParaRPr lang="en-GB"/>
          </a:p>
        </p:txBody>
      </p:sp>
      <p:sp>
        <p:nvSpPr>
          <p:cNvPr id="11" name="Footer Placeholder 10"/>
          <p:cNvSpPr>
            <a:spLocks noGrp="1"/>
          </p:cNvSpPr>
          <p:nvPr>
            <p:ph type="ftr" sz="quarter" idx="16"/>
          </p:nvPr>
        </p:nvSpPr>
        <p:spPr/>
        <p:txBody>
          <a:bodyPr/>
          <a:lstStyle/>
          <a:p>
            <a:endParaRPr lang="en-GB"/>
          </a:p>
        </p:txBody>
      </p:sp>
      <p:sp>
        <p:nvSpPr>
          <p:cNvPr id="12" name="Title 11"/>
          <p:cNvSpPr>
            <a:spLocks noGrp="1"/>
          </p:cNvSpPr>
          <p:nvPr>
            <p:ph type="title"/>
          </p:nvPr>
        </p:nvSpPr>
        <p:spPr/>
        <p:txBody>
          <a:body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9848" y="1472184"/>
            <a:ext cx="6172200" cy="2130552"/>
          </a:xfrm>
        </p:spPr>
        <p:txBody>
          <a:bodyPr anchor="t">
            <a:noAutofit/>
          </a:bodyPr>
          <a:lstStyle>
            <a:lvl1pPr algn="l">
              <a:defRPr sz="4800" b="1" cap="all"/>
            </a:lvl1pPr>
          </a:lstStyle>
          <a:p>
            <a:r>
              <a:rPr lang="en-US" smtClean="0"/>
              <a:t>Click to edit Master title style</a:t>
            </a:r>
            <a:endParaRPr lang="en-US" dirty="0"/>
          </a:p>
        </p:txBody>
      </p:sp>
      <p:sp>
        <p:nvSpPr>
          <p:cNvPr id="3" name="Text Placeholder 2"/>
          <p:cNvSpPr>
            <a:spLocks noGrp="1"/>
          </p:cNvSpPr>
          <p:nvPr>
            <p:ph type="body" idx="1"/>
          </p:nvPr>
        </p:nvSpPr>
        <p:spPr>
          <a:xfrm>
            <a:off x="1069848" y="3886200"/>
            <a:ext cx="6172200" cy="914400"/>
          </a:xfrm>
        </p:spPr>
        <p:txBody>
          <a:bodyPr anchor="t">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58BF004B-F180-4D1E-B4C7-F976806241D0}" type="datetimeFigureOut">
              <a:rPr lang="en-GB" smtClean="0"/>
              <a:t>14/01/2019</a:t>
            </a:fld>
            <a:endParaRPr lang="en-GB"/>
          </a:p>
        </p:txBody>
      </p:sp>
      <p:sp>
        <p:nvSpPr>
          <p:cNvPr id="8" name="Slide Number Placeholder 7"/>
          <p:cNvSpPr>
            <a:spLocks noGrp="1"/>
          </p:cNvSpPr>
          <p:nvPr>
            <p:ph type="sldNum" sz="quarter" idx="11"/>
          </p:nvPr>
        </p:nvSpPr>
        <p:spPr/>
        <p:txBody>
          <a:bodyPr/>
          <a:lstStyle/>
          <a:p>
            <a:fld id="{8A63A553-360A-453F-AFAE-1323A2F6C7D6}"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93776" y="609600"/>
            <a:ext cx="3616325" cy="1066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486998" y="1915860"/>
            <a:ext cx="3646967" cy="2881426"/>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96755" y="1915881"/>
            <a:ext cx="3639311" cy="2881398"/>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Date Placeholder 8"/>
          <p:cNvSpPr>
            <a:spLocks noGrp="1"/>
          </p:cNvSpPr>
          <p:nvPr>
            <p:ph type="dt" sz="half" idx="10"/>
          </p:nvPr>
        </p:nvSpPr>
        <p:spPr/>
        <p:txBody>
          <a:bodyPr/>
          <a:lstStyle/>
          <a:p>
            <a:fld id="{58BF004B-F180-4D1E-B4C7-F976806241D0}" type="datetimeFigureOut">
              <a:rPr lang="en-GB" smtClean="0"/>
              <a:t>14/01/2019</a:t>
            </a:fld>
            <a:endParaRPr lang="en-GB"/>
          </a:p>
        </p:txBody>
      </p:sp>
      <p:sp>
        <p:nvSpPr>
          <p:cNvPr id="10" name="Slide Number Placeholder 9"/>
          <p:cNvSpPr>
            <a:spLocks noGrp="1"/>
          </p:cNvSpPr>
          <p:nvPr>
            <p:ph type="sldNum" sz="quarter" idx="11"/>
          </p:nvPr>
        </p:nvSpPr>
        <p:spPr/>
        <p:txBody>
          <a:bodyPr/>
          <a:lstStyle/>
          <a:p>
            <a:fld id="{8A63A553-360A-453F-AFAE-1323A2F6C7D6}" type="slidenum">
              <a:rPr lang="en-GB" smtClean="0"/>
              <a:t>‹#›</a:t>
            </a:fld>
            <a:endParaRPr lang="en-GB"/>
          </a:p>
        </p:txBody>
      </p:sp>
      <p:sp>
        <p:nvSpPr>
          <p:cNvPr id="11" name="Footer Placeholder 10"/>
          <p:cNvSpPr>
            <a:spLocks noGrp="1"/>
          </p:cNvSpPr>
          <p:nvPr>
            <p:ph type="ftr" sz="quarter" idx="12"/>
          </p:nvPr>
        </p:nvSpPr>
        <p:spPr>
          <a:xfrm>
            <a:off x="493776" y="6356351"/>
            <a:ext cx="5102352" cy="365125"/>
          </a:xfrm>
        </p:spPr>
        <p:txBody>
          <a:bodyPr/>
          <a:lstStyle/>
          <a:p>
            <a:endParaRPr lang="en-GB"/>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93777" y="609601"/>
            <a:ext cx="3615735" cy="1066799"/>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95301" y="1916113"/>
            <a:ext cx="3638551" cy="646112"/>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95301" y="2860677"/>
            <a:ext cx="3638551" cy="2882899"/>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2626" y="1916113"/>
            <a:ext cx="3660775" cy="646112"/>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92625" y="2860677"/>
            <a:ext cx="3651251" cy="2882900"/>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Date Placeholder 9"/>
          <p:cNvSpPr>
            <a:spLocks noGrp="1"/>
          </p:cNvSpPr>
          <p:nvPr>
            <p:ph type="dt" sz="half" idx="10"/>
          </p:nvPr>
        </p:nvSpPr>
        <p:spPr/>
        <p:txBody>
          <a:bodyPr/>
          <a:lstStyle/>
          <a:p>
            <a:fld id="{58BF004B-F180-4D1E-B4C7-F976806241D0}" type="datetimeFigureOut">
              <a:rPr lang="en-GB" smtClean="0"/>
              <a:t>14/01/2019</a:t>
            </a:fld>
            <a:endParaRPr lang="en-GB"/>
          </a:p>
        </p:txBody>
      </p:sp>
      <p:sp>
        <p:nvSpPr>
          <p:cNvPr id="11" name="Slide Number Placeholder 10"/>
          <p:cNvSpPr>
            <a:spLocks noGrp="1"/>
          </p:cNvSpPr>
          <p:nvPr>
            <p:ph type="sldNum" sz="quarter" idx="11"/>
          </p:nvPr>
        </p:nvSpPr>
        <p:spPr/>
        <p:txBody>
          <a:bodyPr/>
          <a:lstStyle/>
          <a:p>
            <a:fld id="{8A63A553-360A-453F-AFAE-1323A2F6C7D6}" type="slidenum">
              <a:rPr lang="en-GB" smtClean="0"/>
              <a:t>‹#›</a:t>
            </a:fld>
            <a:endParaRPr lang="en-GB"/>
          </a:p>
        </p:txBody>
      </p:sp>
      <p:sp>
        <p:nvSpPr>
          <p:cNvPr id="12" name="Footer Placeholder 11"/>
          <p:cNvSpPr>
            <a:spLocks noGrp="1"/>
          </p:cNvSpPr>
          <p:nvPr>
            <p:ph type="ftr" sz="quarter" idx="12"/>
          </p:nvPr>
        </p:nvSpPr>
        <p:spPr>
          <a:xfrm>
            <a:off x="493776" y="6356351"/>
            <a:ext cx="5102352" cy="365125"/>
          </a:xfrm>
        </p:spPr>
        <p:txBody>
          <a:bodyPr/>
          <a:lstStyle/>
          <a:p>
            <a:endParaRPr lang="en-GB"/>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7162800" y="1551544"/>
            <a:ext cx="1828800" cy="365125"/>
          </a:xfrm>
        </p:spPr>
        <p:txBody>
          <a:bodyPr/>
          <a:lstStyle/>
          <a:p>
            <a:fld id="{58BF004B-F180-4D1E-B4C7-F976806241D0}" type="datetimeFigureOut">
              <a:rPr lang="en-GB" smtClean="0"/>
              <a:t>14/01/2019</a:t>
            </a:fld>
            <a:endParaRPr lang="en-GB"/>
          </a:p>
        </p:txBody>
      </p:sp>
      <p:sp>
        <p:nvSpPr>
          <p:cNvPr id="5" name="Title 4"/>
          <p:cNvSpPr>
            <a:spLocks noGrp="1"/>
          </p:cNvSpPr>
          <p:nvPr>
            <p:ph type="title"/>
          </p:nvPr>
        </p:nvSpPr>
        <p:spPr/>
        <p:txBody>
          <a:bodyPr/>
          <a:lstStyle/>
          <a:p>
            <a:r>
              <a:rPr lang="en-US" smtClean="0"/>
              <a:t>Click to edit Master title style</a:t>
            </a:r>
            <a:endParaRPr lang="en-US" dirty="0"/>
          </a:p>
        </p:txBody>
      </p:sp>
      <p:sp>
        <p:nvSpPr>
          <p:cNvPr id="4" name="Slide Number Placeholder 3"/>
          <p:cNvSpPr>
            <a:spLocks noGrp="1"/>
          </p:cNvSpPr>
          <p:nvPr>
            <p:ph type="sldNum" sz="quarter" idx="11"/>
          </p:nvPr>
        </p:nvSpPr>
        <p:spPr/>
        <p:txBody>
          <a:bodyPr/>
          <a:lstStyle/>
          <a:p>
            <a:fld id="{8A63A553-360A-453F-AFAE-1323A2F6C7D6}" type="slidenum">
              <a:rPr lang="en-GB" smtClean="0"/>
              <a:t>‹#›</a:t>
            </a:fld>
            <a:endParaRPr lang="en-GB"/>
          </a:p>
        </p:txBody>
      </p:sp>
      <p:sp>
        <p:nvSpPr>
          <p:cNvPr id="6" name="Footer Placeholder 5"/>
          <p:cNvSpPr>
            <a:spLocks noGrp="1"/>
          </p:cNvSpPr>
          <p:nvPr>
            <p:ph type="ftr" sz="quarter" idx="12"/>
          </p:nvPr>
        </p:nvSpPr>
        <p:spPr/>
        <p:txBody>
          <a:bodyPr/>
          <a:lstStyle/>
          <a:p>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BF004B-F180-4D1E-B4C7-F976806241D0}" type="datetimeFigureOut">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63A553-360A-453F-AFAE-1323A2F6C7D6}"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4489452" y="1920877"/>
            <a:ext cx="3654425" cy="2889249"/>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a:xfrm>
            <a:off x="493777" y="606426"/>
            <a:ext cx="3629025" cy="1041400"/>
          </a:xfrm>
        </p:spPr>
        <p:txBody>
          <a:bodyPr anchor="t">
            <a:normAutofit/>
          </a:bodyPr>
          <a:lstStyle>
            <a:lvl1pPr algn="l">
              <a:defRPr sz="18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495301" y="1920876"/>
            <a:ext cx="3629025" cy="1812925"/>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8BF004B-F180-4D1E-B4C7-F976806241D0}" type="datetimeFigureOut">
              <a:rPr lang="en-GB" smtClean="0"/>
              <a:t>14/01/2019</a:t>
            </a:fld>
            <a:endParaRPr lang="en-GB"/>
          </a:p>
        </p:txBody>
      </p:sp>
      <p:sp>
        <p:nvSpPr>
          <p:cNvPr id="9" name="Slide Number Placeholder 8"/>
          <p:cNvSpPr>
            <a:spLocks noGrp="1"/>
          </p:cNvSpPr>
          <p:nvPr>
            <p:ph type="sldNum" sz="quarter" idx="11"/>
          </p:nvPr>
        </p:nvSpPr>
        <p:spPr/>
        <p:txBody>
          <a:bodyPr/>
          <a:lstStyle/>
          <a:p>
            <a:fld id="{8A63A553-360A-453F-AFAE-1323A2F6C7D6}" type="slidenum">
              <a:rPr lang="en-GB" smtClean="0"/>
              <a:t>‹#›</a:t>
            </a:fld>
            <a:endParaRPr lang="en-GB"/>
          </a:p>
        </p:txBody>
      </p:sp>
      <p:sp>
        <p:nvSpPr>
          <p:cNvPr id="10" name="Footer Placeholder 9"/>
          <p:cNvSpPr>
            <a:spLocks noGrp="1"/>
          </p:cNvSpPr>
          <p:nvPr>
            <p:ph type="ftr" sz="quarter" idx="12"/>
          </p:nvPr>
        </p:nvSpPr>
        <p:spPr>
          <a:xfrm>
            <a:off x="493776" y="6356351"/>
            <a:ext cx="5102352" cy="365125"/>
          </a:xfrm>
        </p:spPr>
        <p:txBody>
          <a:bodyPr/>
          <a:lstStyle/>
          <a:p>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3777" y="600075"/>
            <a:ext cx="2074863" cy="1981201"/>
          </a:xfrm>
          <a:ln>
            <a:noFill/>
          </a:ln>
        </p:spPr>
        <p:txBody>
          <a:bodyPr anchor="t">
            <a:normAutofit/>
          </a:bodyPr>
          <a:lstStyle>
            <a:lvl1pPr algn="l">
              <a:defRPr sz="1800" b="0"/>
            </a:lvl1pPr>
          </a:lstStyle>
          <a:p>
            <a:r>
              <a:rPr lang="en-US" smtClean="0"/>
              <a:t>Click to edit Master title style</a:t>
            </a:r>
            <a:endParaRPr lang="en-US" dirty="0"/>
          </a:p>
        </p:txBody>
      </p:sp>
      <p:sp>
        <p:nvSpPr>
          <p:cNvPr id="3" name="Picture Placeholder 2"/>
          <p:cNvSpPr>
            <a:spLocks noGrp="1"/>
          </p:cNvSpPr>
          <p:nvPr>
            <p:ph type="pic" idx="1"/>
          </p:nvPr>
        </p:nvSpPr>
        <p:spPr>
          <a:xfrm>
            <a:off x="2963863" y="1651000"/>
            <a:ext cx="5627687" cy="422076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2963861" y="614364"/>
            <a:ext cx="3741739" cy="909637"/>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8BF004B-F180-4D1E-B4C7-F976806241D0}" type="datetimeFigureOut">
              <a:rPr lang="en-GB" smtClean="0"/>
              <a:t>14/01/2019</a:t>
            </a:fld>
            <a:endParaRPr lang="en-GB"/>
          </a:p>
        </p:txBody>
      </p:sp>
      <p:sp>
        <p:nvSpPr>
          <p:cNvPr id="9" name="Slide Number Placeholder 8"/>
          <p:cNvSpPr>
            <a:spLocks noGrp="1"/>
          </p:cNvSpPr>
          <p:nvPr>
            <p:ph type="sldNum" sz="quarter" idx="11"/>
          </p:nvPr>
        </p:nvSpPr>
        <p:spPr/>
        <p:txBody>
          <a:bodyPr/>
          <a:lstStyle/>
          <a:p>
            <a:fld id="{8A63A553-360A-453F-AFAE-1323A2F6C7D6}" type="slidenum">
              <a:rPr lang="en-GB" smtClean="0"/>
              <a:t>‹#›</a:t>
            </a:fld>
            <a:endParaRPr lang="en-GB"/>
          </a:p>
        </p:txBody>
      </p:sp>
      <p:sp>
        <p:nvSpPr>
          <p:cNvPr id="10" name="Footer Placeholder 9"/>
          <p:cNvSpPr>
            <a:spLocks noGrp="1"/>
          </p:cNvSpPr>
          <p:nvPr>
            <p:ph type="ftr" sz="quarter" idx="12"/>
          </p:nvPr>
        </p:nvSpPr>
        <p:spPr>
          <a:xfrm>
            <a:off x="493776" y="6356351"/>
            <a:ext cx="5102352" cy="365125"/>
          </a:xfrm>
        </p:spPr>
        <p:txBody>
          <a:bodyPr/>
          <a:lstStyle/>
          <a:p>
            <a:endParaRPr lang="en-GB"/>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454401" y="1554481"/>
            <a:ext cx="4222308" cy="388620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8BF004B-F180-4D1E-B4C7-F976806241D0}"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63A553-360A-453F-AFAE-1323A2F6C7D6}"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69848" y="1554480"/>
            <a:ext cx="2075688" cy="3886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456432" y="1554480"/>
            <a:ext cx="4224528" cy="3886200"/>
          </a:xfrm>
        </p:spPr>
        <p:txBody>
          <a:bodyPr vert="eaVert"/>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8BF004B-F180-4D1E-B4C7-F976806241D0}" type="datetimeFigureOut">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63A553-360A-453F-AFAE-1323A2F6C7D6}" type="slidenum">
              <a:rPr lang="en-GB" smtClean="0"/>
              <a:t>‹#›</a:t>
            </a:fld>
            <a:endParaRPr lang="en-GB"/>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9" y="1554480"/>
            <a:ext cx="2073348" cy="197946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3454401" y="1547036"/>
            <a:ext cx="4222308" cy="388620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162800" y="189469"/>
            <a:ext cx="1828800" cy="365125"/>
          </a:xfrm>
          <a:prstGeom prst="rect">
            <a:avLst/>
          </a:prstGeom>
        </p:spPr>
        <p:txBody>
          <a:bodyPr vert="horz" lIns="91440" tIns="45720" rIns="91440" bIns="45720" rtlCol="0" anchor="t"/>
          <a:lstStyle>
            <a:lvl1pPr algn="l">
              <a:defRPr sz="1200">
                <a:solidFill>
                  <a:schemeClr val="tx1">
                    <a:tint val="75000"/>
                  </a:schemeClr>
                </a:solidFill>
              </a:defRPr>
            </a:lvl1pPr>
          </a:lstStyle>
          <a:p>
            <a:fld id="{58BF004B-F180-4D1E-B4C7-F976806241D0}" type="datetimeFigureOut">
              <a:rPr lang="en-GB" smtClean="0"/>
              <a:t>14/01/2019</a:t>
            </a:fld>
            <a:endParaRPr lang="en-GB"/>
          </a:p>
        </p:txBody>
      </p:sp>
      <p:sp>
        <p:nvSpPr>
          <p:cNvPr id="5" name="Footer Placeholder 4"/>
          <p:cNvSpPr>
            <a:spLocks noGrp="1"/>
          </p:cNvSpPr>
          <p:nvPr>
            <p:ph type="ftr" sz="quarter" idx="3"/>
          </p:nvPr>
        </p:nvSpPr>
        <p:spPr>
          <a:xfrm>
            <a:off x="1069848" y="6356351"/>
            <a:ext cx="5102352" cy="365125"/>
          </a:xfrm>
          <a:prstGeom prst="rect">
            <a:avLst/>
          </a:prstGeom>
        </p:spPr>
        <p:txBody>
          <a:bodyPr vert="horz" lIns="91440" tIns="45720" rIns="91440" bIns="45720" rtlCol="0" anchor="t"/>
          <a:lstStyle>
            <a:lvl1pPr algn="l">
              <a:defRPr sz="1200">
                <a:solidFill>
                  <a:schemeClr val="tx1"/>
                </a:solidFill>
              </a:defRPr>
            </a:lvl1pPr>
          </a:lstStyle>
          <a:p>
            <a:endParaRPr lang="en-GB"/>
          </a:p>
        </p:txBody>
      </p:sp>
      <p:sp>
        <p:nvSpPr>
          <p:cNvPr id="6" name="Slide Number Placeholder 5"/>
          <p:cNvSpPr>
            <a:spLocks noGrp="1"/>
          </p:cNvSpPr>
          <p:nvPr>
            <p:ph type="sldNum" sz="quarter" idx="4"/>
          </p:nvPr>
        </p:nvSpPr>
        <p:spPr>
          <a:xfrm>
            <a:off x="7159753" y="6356351"/>
            <a:ext cx="1137684" cy="365125"/>
          </a:xfrm>
          <a:prstGeom prst="rect">
            <a:avLst/>
          </a:prstGeom>
        </p:spPr>
        <p:txBody>
          <a:bodyPr vert="horz" lIns="91440" tIns="45720" rIns="91440" bIns="45720" rtlCol="0" anchor="t"/>
          <a:lstStyle>
            <a:lvl1pPr algn="l">
              <a:defRPr sz="1200">
                <a:solidFill>
                  <a:schemeClr val="tx1">
                    <a:tint val="75000"/>
                  </a:schemeClr>
                </a:solidFill>
              </a:defRPr>
            </a:lvl1pPr>
          </a:lstStyle>
          <a:p>
            <a:fld id="{8A63A553-360A-453F-AFAE-1323A2F6C7D6}"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iming>
    <p:tnLst>
      <p:par>
        <p:cTn id="1" dur="indefinite" restart="never" nodeType="tmRoot"/>
      </p:par>
    </p:tnLst>
  </p:timing>
  <p:txStyles>
    <p:titleStyle>
      <a:lvl1pPr algn="l" defTabSz="914400" rtl="0" eaLnBrk="1" latinLnBrk="0" hangingPunct="1">
        <a:spcBef>
          <a:spcPct val="0"/>
        </a:spcBef>
        <a:buNone/>
        <a:defRPr sz="18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hyperlink" Target="https://www.bing.com/videos/search?q=WHAT+IS+BIM&amp;view=detail&amp;mid=9DF944C8A48560F76D609DF944C8A48560F76D60&amp;FORM=VIR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2.png"/><Relationship Id="rId7" Type="http://schemas.openxmlformats.org/officeDocument/2006/relationships/image" Target="../media/image24.png"/><Relationship Id="rId2" Type="http://schemas.openxmlformats.org/officeDocument/2006/relationships/image" Target="../media/image21.pn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23.png"/><Relationship Id="rId4" Type="http://schemas.microsoft.com/office/2007/relationships/hdphoto" Target="../media/hdphoto1.wdp"/><Relationship Id="rId9" Type="http://schemas.openxmlformats.org/officeDocument/2006/relationships/image" Target="../media/image26.png"/></Relationships>
</file>

<file path=ppt/slides/_rels/slide15.xml.rels><?xml version="1.0" encoding="UTF-8" standalone="yes"?>
<Relationships xmlns="http://schemas.openxmlformats.org/package/2006/relationships"><Relationship Id="rId2" Type="http://schemas.openxmlformats.org/officeDocument/2006/relationships/image" Target="../media/image27.gif"/><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8.png"/><Relationship Id="rId1" Type="http://schemas.openxmlformats.org/officeDocument/2006/relationships/slideLayout" Target="../slideLayouts/slideLayout1.xml"/><Relationship Id="rId6" Type="http://schemas.openxmlformats.org/officeDocument/2006/relationships/image" Target="../media/image40.png"/><Relationship Id="rId5" Type="http://schemas.microsoft.com/office/2007/relationships/hdphoto" Target="../media/hdphoto4.wdp"/><Relationship Id="rId4" Type="http://schemas.openxmlformats.org/officeDocument/2006/relationships/image" Target="../media/image3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rb07\Pictures\th.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344" y="404664"/>
            <a:ext cx="1080120" cy="111777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732585" y="1776262"/>
            <a:ext cx="3534814" cy="1708160"/>
          </a:xfrm>
          <a:prstGeom prst="rect">
            <a:avLst/>
          </a:prstGeom>
          <a:noFill/>
          <a:ln>
            <a:noFill/>
          </a:ln>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lnSpc>
                <a:spcPct val="150000"/>
              </a:lnSpc>
            </a:pPr>
            <a:r>
              <a:rPr lang="en-US" sz="5400" b="1" cap="all" spc="0" dirty="0" smtClean="0">
                <a:ln w="0"/>
                <a:solidFill>
                  <a:srgbClr val="00B0F0"/>
                </a:solidFill>
                <a:effectLst>
                  <a:reflection blurRad="12700" stA="50000" endPos="50000" dist="5000" dir="5400000" sy="-100000" rotWithShape="0"/>
                </a:effectLst>
              </a:rPr>
              <a:t>BIM</a:t>
            </a:r>
          </a:p>
          <a:p>
            <a:pPr algn="ctr">
              <a:lnSpc>
                <a:spcPct val="150000"/>
              </a:lnSpc>
            </a:pPr>
            <a:r>
              <a:rPr lang="en-US" sz="1600" b="1" cap="all" dirty="0" smtClean="0">
                <a:ln w="0"/>
                <a:solidFill>
                  <a:schemeClr val="bg1"/>
                </a:solidFill>
                <a:effectLst>
                  <a:outerShdw blurRad="38100" dist="38100" dir="2700000" algn="tl">
                    <a:srgbClr val="000000">
                      <a:alpha val="43137"/>
                    </a:srgbClr>
                  </a:outerShdw>
                  <a:reflection blurRad="12700" stA="50000" endPos="50000" dist="5000" dir="5400000" sy="-100000" rotWithShape="0"/>
                </a:effectLst>
              </a:rPr>
              <a:t>Building information Modelling</a:t>
            </a:r>
            <a:endParaRPr lang="en-US" sz="1600" b="1" cap="all" spc="0" dirty="0" smtClean="0">
              <a:ln w="0"/>
              <a:solidFill>
                <a:schemeClr val="bg1"/>
              </a:solidFill>
              <a:effectLst>
                <a:outerShdw blurRad="38100" dist="38100" dir="2700000" algn="tl">
                  <a:srgbClr val="000000">
                    <a:alpha val="43137"/>
                  </a:srgbClr>
                </a:outerShdw>
                <a:reflection blurRad="12700" stA="50000" endPos="50000" dist="5000" dir="5400000" sy="-100000" rotWithShape="0"/>
              </a:effectLst>
            </a:endParaRPr>
          </a:p>
        </p:txBody>
      </p:sp>
      <p:sp>
        <p:nvSpPr>
          <p:cNvPr id="8" name="Snip Diagonal Corner Rectangle 7"/>
          <p:cNvSpPr/>
          <p:nvPr/>
        </p:nvSpPr>
        <p:spPr>
          <a:xfrm>
            <a:off x="1943708" y="1788675"/>
            <a:ext cx="4968552" cy="1944216"/>
          </a:xfrm>
          <a:prstGeom prst="snip2DiagRect">
            <a:avLst/>
          </a:prstGeom>
          <a:noFill/>
          <a:ln>
            <a:solidFill>
              <a:srgbClr val="FFC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lumMod val="85000"/>
                  <a:lumOff val="15000"/>
                </a:schemeClr>
              </a:solidFill>
            </a:endParaRPr>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spTree>
    <p:extLst>
      <p:ext uri="{BB962C8B-B14F-4D97-AF65-F5344CB8AC3E}">
        <p14:creationId xmlns:p14="http://schemas.microsoft.com/office/powerpoint/2010/main" val="448473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075" y="6424613"/>
            <a:ext cx="4352925" cy="433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3" name="Picture 5" descr="C:\Users\rb07\Pictures\life_before_autocad_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404664"/>
            <a:ext cx="7434572" cy="5594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3685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075" y="6424613"/>
            <a:ext cx="4352925" cy="433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0" name="Picture 2" descr="C:\Users\rb07\Pictures\38da7f966c5eb4a8a3e0f2eb1360c267.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437" y="908720"/>
            <a:ext cx="4901256" cy="3919098"/>
          </a:xfrm>
          <a:prstGeom prst="rect">
            <a:avLst/>
          </a:prstGeom>
          <a:noFill/>
          <a:extLst>
            <a:ext uri="{909E8E84-426E-40DD-AFC4-6F175D3DCCD1}">
              <a14:hiddenFill xmlns:a14="http://schemas.microsoft.com/office/drawing/2010/main">
                <a:solidFill>
                  <a:srgbClr val="FFFFFF"/>
                </a:solidFill>
              </a14:hiddenFill>
            </a:ext>
          </a:extLst>
        </p:spPr>
      </p:pic>
      <p:pic>
        <p:nvPicPr>
          <p:cNvPr id="12291" name="Picture 3" descr="C:\Users\rb07\Pictures\LJKJ.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40152" y="332656"/>
            <a:ext cx="2960687" cy="2217738"/>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C:\Users\rb07\Pictures\7c3cec3c77020ff949df71b46f49b14c.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5535" t="8001" r="6078" b="6672"/>
          <a:stretch/>
        </p:blipFill>
        <p:spPr bwMode="auto">
          <a:xfrm>
            <a:off x="6003818" y="3284984"/>
            <a:ext cx="2833353" cy="2233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719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9552" y="404664"/>
            <a:ext cx="820891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As computing developed in the </a:t>
            </a:r>
            <a:r>
              <a:rPr lang="en-GB" b="1" dirty="0">
                <a:solidFill>
                  <a:schemeClr val="bg1">
                    <a:lumMod val="85000"/>
                    <a:lumOff val="15000"/>
                  </a:schemeClr>
                </a:solidFill>
              </a:rPr>
              <a:t>mid-20th century</a:t>
            </a:r>
            <a:r>
              <a:rPr lang="en-GB" dirty="0">
                <a:solidFill>
                  <a:schemeClr val="bg1">
                    <a:lumMod val="85000"/>
                    <a:lumOff val="15000"/>
                  </a:schemeClr>
                </a:solidFill>
              </a:rPr>
              <a:t>, </a:t>
            </a:r>
            <a:r>
              <a:rPr lang="en-GB" b="1" dirty="0">
                <a:solidFill>
                  <a:schemeClr val="bg1">
                    <a:lumMod val="85000"/>
                    <a:lumOff val="15000"/>
                  </a:schemeClr>
                </a:solidFill>
              </a:rPr>
              <a:t>companies and research institutions began experimenting</a:t>
            </a:r>
            <a:r>
              <a:rPr lang="en-GB" dirty="0">
                <a:solidFill>
                  <a:schemeClr val="bg1">
                    <a:lumMod val="85000"/>
                    <a:lumOff val="15000"/>
                  </a:schemeClr>
                </a:solidFill>
              </a:rPr>
              <a:t> </a:t>
            </a:r>
            <a:r>
              <a:rPr lang="en-GB" dirty="0"/>
              <a:t>with the fields of design and engineering</a:t>
            </a:r>
            <a:r>
              <a:rPr lang="en-GB" dirty="0" smtClean="0"/>
              <a:t>.</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a:t>Soon, the idea of drafting on computers took hold, and by the early </a:t>
            </a:r>
            <a:r>
              <a:rPr lang="en-GB" b="1" dirty="0">
                <a:solidFill>
                  <a:srgbClr val="00B0F0"/>
                </a:solidFill>
              </a:rPr>
              <a:t>1960s</a:t>
            </a:r>
            <a:r>
              <a:rPr lang="en-GB" dirty="0"/>
              <a:t>, the industry was talking about </a:t>
            </a:r>
            <a:r>
              <a:rPr lang="en-GB" b="1" dirty="0">
                <a:solidFill>
                  <a:srgbClr val="0070C0"/>
                </a:solidFill>
              </a:rPr>
              <a:t>computer-aided design (CAD) </a:t>
            </a:r>
            <a:r>
              <a:rPr lang="en-GB" dirty="0"/>
              <a:t>and subsets including electronic design automation (EDA), mechanical design automation (MDA), computer-aided drafting (using software to create a technical drawing), and computer-aided geometric design (CAGD</a:t>
            </a:r>
            <a:r>
              <a:rPr lang="en-GB" dirty="0" smtClean="0"/>
              <a:t>).</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a:t>Over a generation, from </a:t>
            </a:r>
            <a:r>
              <a:rPr lang="en-GB" b="1" dirty="0">
                <a:solidFill>
                  <a:schemeClr val="bg1">
                    <a:lumMod val="85000"/>
                    <a:lumOff val="15000"/>
                  </a:schemeClr>
                </a:solidFill>
              </a:rPr>
              <a:t>the 1960s to the 1990s</a:t>
            </a:r>
            <a:r>
              <a:rPr lang="en-GB" dirty="0"/>
              <a:t>, computing systems evolved rapidly. In the 1960s, computers were huge, outsize machines that only major companies like General Motors, Ford, or Lockheed could afford.  A commercial CAD software system called </a:t>
            </a:r>
            <a:r>
              <a:rPr lang="en-GB" dirty="0" smtClean="0"/>
              <a:t>Digi graphics </a:t>
            </a:r>
            <a:r>
              <a:rPr lang="en-GB" dirty="0"/>
              <a:t>debuted, but its cost of $500,000 per unit was severely prohibitive</a:t>
            </a:r>
            <a:r>
              <a:rPr lang="en-GB" dirty="0" smtClean="0"/>
              <a:t>.</a:t>
            </a:r>
          </a:p>
          <a:p>
            <a:pPr marL="285750" indent="-285750">
              <a:buFont typeface="Arial" panose="020B0604020202020204" pitchFamily="34" charset="0"/>
              <a:buChar char="•"/>
            </a:pPr>
            <a:r>
              <a:rPr lang="en-GB" dirty="0"/>
              <a:t>Thanks to his major contributions to the worlds of CAD and CAM, before the two systems were fully integrated,</a:t>
            </a:r>
            <a:r>
              <a:rPr lang="en-GB" dirty="0">
                <a:solidFill>
                  <a:schemeClr val="bg1">
                    <a:lumMod val="95000"/>
                    <a:lumOff val="5000"/>
                  </a:schemeClr>
                </a:solidFill>
              </a:rPr>
              <a:t> </a:t>
            </a:r>
            <a:r>
              <a:rPr lang="en-GB" b="1" dirty="0" smtClean="0">
                <a:solidFill>
                  <a:schemeClr val="bg1">
                    <a:lumMod val="95000"/>
                    <a:lumOff val="5000"/>
                  </a:schemeClr>
                </a:solidFill>
              </a:rPr>
              <a:t>Patrick </a:t>
            </a:r>
            <a:r>
              <a:rPr lang="en-GB" b="1" dirty="0" err="1" smtClean="0">
                <a:solidFill>
                  <a:schemeClr val="bg1">
                    <a:lumMod val="95000"/>
                    <a:lumOff val="5000"/>
                  </a:schemeClr>
                </a:solidFill>
              </a:rPr>
              <a:t>Hanratty</a:t>
            </a:r>
            <a:r>
              <a:rPr lang="en-GB" b="1" dirty="0" smtClean="0">
                <a:solidFill>
                  <a:schemeClr val="bg1">
                    <a:lumMod val="95000"/>
                    <a:lumOff val="5000"/>
                  </a:schemeClr>
                </a:solidFill>
              </a:rPr>
              <a:t> </a:t>
            </a:r>
            <a:r>
              <a:rPr lang="en-GB" b="1" dirty="0">
                <a:solidFill>
                  <a:schemeClr val="bg1">
                    <a:lumMod val="95000"/>
                    <a:lumOff val="5000"/>
                  </a:schemeClr>
                </a:solidFill>
              </a:rPr>
              <a:t>became known as the father of CAD/CAM.</a:t>
            </a:r>
            <a:endParaRPr lang="en-GB" b="1" dirty="0" smtClean="0">
              <a:solidFill>
                <a:schemeClr val="bg1">
                  <a:lumMod val="95000"/>
                  <a:lumOff val="5000"/>
                </a:schemeClr>
              </a:solidFill>
            </a:endParaRPr>
          </a:p>
        </p:txBody>
      </p:sp>
      <p:pic>
        <p:nvPicPr>
          <p:cNvPr id="2050" name="Picture 2" descr="C:\Users\rb07\Pictures\main-qimg-4b4c00d0bc788a8e565953f1e5266c90-c.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264" y="4869160"/>
            <a:ext cx="1368152" cy="1802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9991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075" y="6424613"/>
            <a:ext cx="4352925" cy="433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4" name="Picture 2" descr="C:\Users\rb07\Pictures\imagesMWHNZV1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857" y="723329"/>
            <a:ext cx="2811462" cy="2343150"/>
          </a:xfrm>
          <a:prstGeom prst="rect">
            <a:avLst/>
          </a:prstGeom>
          <a:noFill/>
          <a:extLst>
            <a:ext uri="{909E8E84-426E-40DD-AFC4-6F175D3DCCD1}">
              <a14:hiddenFill xmlns:a14="http://schemas.microsoft.com/office/drawing/2010/main">
                <a:solidFill>
                  <a:srgbClr val="FFFFFF"/>
                </a:solidFill>
              </a14:hiddenFill>
            </a:ext>
          </a:extLst>
        </p:spPr>
      </p:pic>
      <p:pic>
        <p:nvPicPr>
          <p:cNvPr id="13315" name="Picture 3" descr="C:\Users\rb07\Pictures\isthisit.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0911" y="3459633"/>
            <a:ext cx="2775407" cy="186709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Users\rb07\Pictures\1_0DUoVzsdlfDMG8zPlYPW4g.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2000" y="548680"/>
            <a:ext cx="3988810" cy="2692448"/>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rb07\Pictures\DL-FzjuW0AAeY1t.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571999" y="3459633"/>
            <a:ext cx="3989889" cy="252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1130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075" y="6424613"/>
            <a:ext cx="4352925" cy="433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219075" y="116632"/>
            <a:ext cx="8064896" cy="2600712"/>
          </a:xfrm>
          <a:prstGeom prst="rect">
            <a:avLst/>
          </a:prstGeom>
        </p:spPr>
        <p:txBody>
          <a:bodyPr wrap="square">
            <a:spAutoFit/>
          </a:bodyPr>
          <a:lstStyle/>
          <a:p>
            <a:r>
              <a:rPr lang="en-GB" sz="2800" b="1" dirty="0" smtClean="0">
                <a:solidFill>
                  <a:srgbClr val="00B0F0"/>
                </a:solidFill>
              </a:rPr>
              <a:t>Introduction to BIM Motivation: 10 years ago</a:t>
            </a:r>
          </a:p>
          <a:p>
            <a:pPr>
              <a:lnSpc>
                <a:spcPct val="150000"/>
              </a:lnSpc>
            </a:pPr>
            <a:r>
              <a:rPr lang="en-GB" dirty="0" smtClean="0"/>
              <a:t>• CAD had made communication easier and more efficient ,  but did not improved shared understanding </a:t>
            </a:r>
          </a:p>
          <a:p>
            <a:pPr>
              <a:lnSpc>
                <a:spcPct val="150000"/>
              </a:lnSpc>
            </a:pPr>
            <a:r>
              <a:rPr lang="en-GB" dirty="0" smtClean="0"/>
              <a:t>• An ‘Over the wall’ syndrome had developed.</a:t>
            </a:r>
          </a:p>
          <a:p>
            <a:pPr>
              <a:lnSpc>
                <a:spcPct val="150000"/>
              </a:lnSpc>
            </a:pPr>
            <a:r>
              <a:rPr lang="en-GB" dirty="0" smtClean="0"/>
              <a:t>• A shared understanding is fundamental for making joint decisions. </a:t>
            </a:r>
          </a:p>
          <a:p>
            <a:pPr>
              <a:lnSpc>
                <a:spcPct val="150000"/>
              </a:lnSpc>
            </a:pPr>
            <a:r>
              <a:rPr lang="en-GB" dirty="0" smtClean="0"/>
              <a:t>• Critical for negotiating trade offs among competitive demands</a:t>
            </a:r>
            <a:endParaRPr lang="en-GB" dirty="0"/>
          </a:p>
        </p:txBody>
      </p:sp>
      <p:pic>
        <p:nvPicPr>
          <p:cNvPr id="8195" name="Picture 3" descr="C:\Users\rb07\Desktop\Capture 123.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939" y="2814970"/>
            <a:ext cx="3441593" cy="3395397"/>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C:\Users\rb07\Desktop\43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26493" y="3140968"/>
            <a:ext cx="4741251" cy="2519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6551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075" y="6424613"/>
            <a:ext cx="4352925" cy="433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1"/>
          <p:cNvSpPr txBox="1"/>
          <p:nvPr/>
        </p:nvSpPr>
        <p:spPr>
          <a:xfrm>
            <a:off x="233876" y="332656"/>
            <a:ext cx="8226556" cy="2123658"/>
          </a:xfrm>
          <a:prstGeom prst="rect">
            <a:avLst/>
          </a:prstGeom>
          <a:noFill/>
        </p:spPr>
        <p:txBody>
          <a:bodyPr wrap="square" rtlCol="0">
            <a:spAutoFit/>
          </a:bodyPr>
          <a:lstStyle/>
          <a:p>
            <a:pPr algn="just"/>
            <a:r>
              <a:rPr lang="en-GB" sz="2400" b="1" dirty="0" smtClean="0">
                <a:solidFill>
                  <a:schemeClr val="bg1">
                    <a:lumMod val="95000"/>
                    <a:lumOff val="5000"/>
                  </a:schemeClr>
                </a:solidFill>
              </a:rPr>
              <a:t>Disadvantages of AutoCAD</a:t>
            </a:r>
          </a:p>
          <a:p>
            <a:pPr algn="just"/>
            <a:endParaRPr lang="en-GB" dirty="0"/>
          </a:p>
          <a:p>
            <a:pPr marL="285750" indent="-285750" algn="just">
              <a:buFont typeface="Arial" panose="020B0604020202020204" pitchFamily="34" charset="0"/>
              <a:buChar char="•"/>
            </a:pPr>
            <a:r>
              <a:rPr lang="en-GB" dirty="0" smtClean="0"/>
              <a:t>Drawings </a:t>
            </a:r>
            <a:r>
              <a:rPr lang="en-GB" dirty="0"/>
              <a:t>produced by professionals, interpreted manually, and updated manually or by redlining software</a:t>
            </a:r>
            <a:r>
              <a:rPr lang="en-GB" dirty="0" smtClean="0"/>
              <a:t>;</a:t>
            </a:r>
          </a:p>
          <a:p>
            <a:pPr marL="285750" indent="-285750" algn="just">
              <a:buFont typeface="Arial" panose="020B0604020202020204" pitchFamily="34" charset="0"/>
              <a:buChar char="•"/>
            </a:pPr>
            <a:r>
              <a:rPr lang="en-GB" dirty="0" smtClean="0"/>
              <a:t> Scope </a:t>
            </a:r>
            <a:r>
              <a:rPr lang="en-GB" dirty="0"/>
              <a:t>for human error = disputes. </a:t>
            </a:r>
            <a:endParaRPr lang="en-GB" dirty="0" smtClean="0"/>
          </a:p>
          <a:p>
            <a:pPr marL="285750" indent="-285750" algn="just">
              <a:buFont typeface="Arial" panose="020B0604020202020204" pitchFamily="34" charset="0"/>
              <a:buChar char="•"/>
            </a:pPr>
            <a:r>
              <a:rPr lang="en-GB" dirty="0" smtClean="0"/>
              <a:t>Blame </a:t>
            </a:r>
            <a:r>
              <a:rPr lang="en-GB" dirty="0"/>
              <a:t>culture, each professional responsible for their own design; </a:t>
            </a:r>
            <a:endParaRPr lang="en-GB" dirty="0" smtClean="0"/>
          </a:p>
          <a:p>
            <a:pPr marL="285750" indent="-285750" algn="just">
              <a:buFont typeface="Arial" panose="020B0604020202020204" pitchFamily="34" charset="0"/>
              <a:buChar char="•"/>
            </a:pPr>
            <a:r>
              <a:rPr lang="en-GB" dirty="0" smtClean="0"/>
              <a:t>Design </a:t>
            </a:r>
            <a:r>
              <a:rPr lang="en-GB" dirty="0"/>
              <a:t>clashes</a:t>
            </a:r>
            <a:endParaRPr lang="en-GB" dirty="0"/>
          </a:p>
        </p:txBody>
      </p:sp>
      <p:sp>
        <p:nvSpPr>
          <p:cNvPr id="2" name="TextBox 1"/>
          <p:cNvSpPr txBox="1"/>
          <p:nvPr/>
        </p:nvSpPr>
        <p:spPr>
          <a:xfrm>
            <a:off x="467544" y="2852936"/>
            <a:ext cx="7992888" cy="2123658"/>
          </a:xfrm>
          <a:prstGeom prst="rect">
            <a:avLst/>
          </a:prstGeom>
          <a:noFill/>
        </p:spPr>
        <p:txBody>
          <a:bodyPr wrap="square" rtlCol="0">
            <a:spAutoFit/>
          </a:bodyPr>
          <a:lstStyle/>
          <a:p>
            <a:r>
              <a:rPr lang="en-GB" sz="2400" b="1" dirty="0">
                <a:solidFill>
                  <a:schemeClr val="bg1">
                    <a:lumMod val="95000"/>
                    <a:lumOff val="5000"/>
                  </a:schemeClr>
                </a:solidFill>
              </a:rPr>
              <a:t>Contemporaneous Developments on the Contracting Side </a:t>
            </a:r>
            <a:r>
              <a:rPr lang="en-GB" b="1" dirty="0" smtClean="0">
                <a:solidFill>
                  <a:srgbClr val="002060"/>
                </a:solidFill>
              </a:rPr>
              <a:t>“</a:t>
            </a:r>
            <a:r>
              <a:rPr lang="en-GB" b="1" dirty="0">
                <a:solidFill>
                  <a:srgbClr val="002060"/>
                </a:solidFill>
              </a:rPr>
              <a:t>Constructing the Team”: </a:t>
            </a:r>
            <a:r>
              <a:rPr lang="en-GB" dirty="0"/>
              <a:t>was the title of </a:t>
            </a:r>
            <a:r>
              <a:rPr lang="en-GB" b="1" dirty="0">
                <a:solidFill>
                  <a:srgbClr val="0070C0"/>
                </a:solidFill>
              </a:rPr>
              <a:t>the Latham Report of July 1994</a:t>
            </a:r>
            <a:r>
              <a:rPr lang="en-GB" dirty="0"/>
              <a:t>: commissioned by the UK Government to review procurement and contractual arrangements in the UK construction industry. in which Sir Michael Latham urged the reform of the construction procurement process and advocated partnering and collaboration by construction companies. </a:t>
            </a:r>
          </a:p>
          <a:p>
            <a:endParaRPr lang="en-GB" dirty="0"/>
          </a:p>
        </p:txBody>
      </p:sp>
    </p:spTree>
    <p:extLst>
      <p:ext uri="{BB962C8B-B14F-4D97-AF65-F5344CB8AC3E}">
        <p14:creationId xmlns:p14="http://schemas.microsoft.com/office/powerpoint/2010/main" val="1787741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075" y="6424613"/>
            <a:ext cx="4352925" cy="433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10460" y="116632"/>
            <a:ext cx="8748464" cy="3139321"/>
          </a:xfrm>
          <a:prstGeom prst="rect">
            <a:avLst/>
          </a:prstGeom>
        </p:spPr>
        <p:txBody>
          <a:bodyPr wrap="square">
            <a:spAutoFit/>
          </a:bodyPr>
          <a:lstStyle/>
          <a:p>
            <a:r>
              <a:rPr lang="en-GB" b="1" dirty="0">
                <a:solidFill>
                  <a:schemeClr val="bg1">
                    <a:lumMod val="95000"/>
                    <a:lumOff val="5000"/>
                  </a:schemeClr>
                </a:solidFill>
              </a:rPr>
              <a:t>BUILDING INFORMATION MODELLING </a:t>
            </a:r>
            <a:endParaRPr lang="en-GB" b="1" dirty="0" smtClean="0">
              <a:solidFill>
                <a:schemeClr val="bg1">
                  <a:lumMod val="95000"/>
                  <a:lumOff val="5000"/>
                </a:schemeClr>
              </a:solidFill>
            </a:endParaRPr>
          </a:p>
          <a:p>
            <a:pPr marL="285750" indent="-285750">
              <a:lnSpc>
                <a:spcPct val="150000"/>
              </a:lnSpc>
              <a:buFont typeface="Arial" panose="020B0604020202020204" pitchFamily="34" charset="0"/>
              <a:buChar char="•"/>
            </a:pPr>
            <a:r>
              <a:rPr lang="en-GB" dirty="0" smtClean="0"/>
              <a:t>The </a:t>
            </a:r>
            <a:r>
              <a:rPr lang="en-GB" dirty="0"/>
              <a:t>focus on the design process: </a:t>
            </a:r>
            <a:endParaRPr lang="en-GB" dirty="0" smtClean="0"/>
          </a:p>
          <a:p>
            <a:pPr>
              <a:lnSpc>
                <a:spcPct val="150000"/>
              </a:lnSpc>
            </a:pPr>
            <a:r>
              <a:rPr lang="en-GB" b="1" dirty="0" smtClean="0">
                <a:solidFill>
                  <a:schemeClr val="bg1">
                    <a:lumMod val="95000"/>
                    <a:lumOff val="5000"/>
                  </a:schemeClr>
                </a:solidFill>
              </a:rPr>
              <a:t>BS1192:2007 </a:t>
            </a:r>
            <a:r>
              <a:rPr lang="en-GB" b="1" dirty="0">
                <a:solidFill>
                  <a:schemeClr val="bg1">
                    <a:lumMod val="95000"/>
                    <a:lumOff val="5000"/>
                  </a:schemeClr>
                </a:solidFill>
              </a:rPr>
              <a:t>titled “Collaborative Production of Architectural, Engineering and Construction Information”. </a:t>
            </a:r>
            <a:endParaRPr lang="en-GB" dirty="0" smtClean="0"/>
          </a:p>
          <a:p>
            <a:pPr marL="285750" indent="-285750">
              <a:lnSpc>
                <a:spcPct val="150000"/>
              </a:lnSpc>
              <a:buFont typeface="Arial" panose="020B0604020202020204" pitchFamily="34" charset="0"/>
              <a:buChar char="•"/>
            </a:pPr>
            <a:r>
              <a:rPr lang="en-GB" dirty="0" smtClean="0"/>
              <a:t>Purpose</a:t>
            </a:r>
            <a:r>
              <a:rPr lang="en-GB" dirty="0"/>
              <a:t>: to establish the methodology for managing the production, distribution and quality of construction information, including that generated using CAD systems. </a:t>
            </a:r>
            <a:endParaRPr lang="en-GB" dirty="0" smtClean="0"/>
          </a:p>
          <a:p>
            <a:pPr>
              <a:lnSpc>
                <a:spcPct val="150000"/>
              </a:lnSpc>
            </a:pPr>
            <a:endParaRPr lang="en-GB" dirty="0"/>
          </a:p>
          <a:p>
            <a:endParaRPr lang="en-GB" dirty="0"/>
          </a:p>
        </p:txBody>
      </p:sp>
      <p:sp>
        <p:nvSpPr>
          <p:cNvPr id="4" name="TextBox 3"/>
          <p:cNvSpPr txBox="1"/>
          <p:nvPr/>
        </p:nvSpPr>
        <p:spPr>
          <a:xfrm>
            <a:off x="240106" y="2852936"/>
            <a:ext cx="8817421" cy="3385542"/>
          </a:xfrm>
          <a:prstGeom prst="rect">
            <a:avLst/>
          </a:prstGeom>
          <a:noFill/>
        </p:spPr>
        <p:txBody>
          <a:bodyPr wrap="square" rtlCol="0">
            <a:spAutoFit/>
          </a:bodyPr>
          <a:lstStyle/>
          <a:p>
            <a:r>
              <a:rPr lang="en-GB" sz="1400" b="1" dirty="0" smtClean="0">
                <a:solidFill>
                  <a:srgbClr val="00B0F0"/>
                </a:solidFill>
                <a:latin typeface="+mj-lt"/>
              </a:rPr>
              <a:t>Sir Lathan Report purpose:</a:t>
            </a:r>
          </a:p>
          <a:p>
            <a:endParaRPr lang="en-GB" sz="1400" b="1" dirty="0" smtClean="0">
              <a:solidFill>
                <a:srgbClr val="00B0F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greater standardisation and better integration </a:t>
            </a:r>
            <a:r>
              <a:rPr lang="en-GB" sz="1400" dirty="0" smtClean="0">
                <a:latin typeface="Arial" panose="020B0604020202020204" pitchFamily="34" charset="0"/>
                <a:cs typeface="Arial" panose="020B0604020202020204" pitchFamily="34" charset="0"/>
              </a:rPr>
              <a:t>of contracts documents.</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There should be a Legislation</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New Engineering contract (NEC) should be adopted</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Risk allocation to the parties best able to manage, estimate and carry it.</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b="1" dirty="0" smtClean="0">
              <a:latin typeface="Arial" panose="020B0604020202020204" pitchFamily="34" charset="0"/>
              <a:cs typeface="Arial" panose="020B0604020202020204" pitchFamily="34" charset="0"/>
            </a:endParaRPr>
          </a:p>
          <a:p>
            <a:r>
              <a:rPr lang="en-GB" sz="1400" b="1" dirty="0" smtClean="0">
                <a:solidFill>
                  <a:srgbClr val="00B0F0"/>
                </a:solidFill>
                <a:latin typeface="Arial" panose="020B0604020202020204" pitchFamily="34" charset="0"/>
                <a:cs typeface="Arial" panose="020B0604020202020204" pitchFamily="34" charset="0"/>
              </a:rPr>
              <a:t>Sir Egan Report 2005</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improvements long-term </a:t>
            </a:r>
            <a:r>
              <a:rPr lang="en-GB" sz="1400" dirty="0">
                <a:latin typeface="Arial" panose="020B0604020202020204" pitchFamily="34" charset="0"/>
                <a:cs typeface="Arial" panose="020B0604020202020204" pitchFamily="34" charset="0"/>
              </a:rPr>
              <a:t>relationships or reliance through the supply chain of mutual interest. </a:t>
            </a:r>
            <a:endParaRPr lang="en-GB" sz="1400" dirty="0" smtClean="0">
              <a:latin typeface="Arial" panose="020B0604020202020204" pitchFamily="34" charset="0"/>
              <a:cs typeface="Arial" panose="020B0604020202020204" pitchFamily="34" charset="0"/>
            </a:endParaRPr>
          </a:p>
          <a:p>
            <a:r>
              <a:rPr lang="en-GB" sz="1400" dirty="0" smtClean="0">
                <a:latin typeface="Arial" panose="020B0604020202020204" pitchFamily="34" charset="0"/>
                <a:cs typeface="Arial" panose="020B0604020202020204" pitchFamily="34" charset="0"/>
              </a:rPr>
              <a:t>partnering </a:t>
            </a:r>
            <a:r>
              <a:rPr lang="en-GB" sz="1400" dirty="0">
                <a:latin typeface="Arial" panose="020B0604020202020204" pitchFamily="34" charset="0"/>
                <a:cs typeface="Arial" panose="020B0604020202020204" pitchFamily="34" charset="0"/>
              </a:rPr>
              <a:t>and develop long-term alliances </a:t>
            </a:r>
            <a:endParaRPr lang="en-GB" sz="14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the best </a:t>
            </a:r>
            <a:r>
              <a:rPr lang="en-GB" sz="1400" dirty="0">
                <a:latin typeface="Arial" panose="020B0604020202020204" pitchFamily="34" charset="0"/>
                <a:cs typeface="Arial" panose="020B0604020202020204" pitchFamily="34" charset="0"/>
              </a:rPr>
              <a:t>overall value for money, not about lowest price. </a:t>
            </a:r>
            <a:endParaRPr lang="en-GB" sz="14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all </a:t>
            </a:r>
            <a:r>
              <a:rPr lang="en-GB" sz="1400" dirty="0">
                <a:latin typeface="Arial" panose="020B0604020202020204" pitchFamily="34" charset="0"/>
                <a:cs typeface="Arial" panose="020B0604020202020204" pitchFamily="34" charset="0"/>
              </a:rPr>
              <a:t>players in the team share in success with proper incentive arrangements to enable cost savings. </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bringing </a:t>
            </a:r>
            <a:r>
              <a:rPr lang="en-GB" sz="1400" dirty="0">
                <a:latin typeface="Arial" panose="020B0604020202020204" pitchFamily="34" charset="0"/>
                <a:cs typeface="Arial" panose="020B0604020202020204" pitchFamily="34" charset="0"/>
              </a:rPr>
              <a:t>discipline to relationships between clients and their suppliers, based on the introduction of performance measurement and competition against clear targets in relation to quality, timelines and </a:t>
            </a:r>
            <a:r>
              <a:rPr lang="en-GB" sz="1400" dirty="0" smtClean="0">
                <a:latin typeface="Arial" panose="020B0604020202020204" pitchFamily="34" charset="0"/>
                <a:cs typeface="Arial" panose="020B0604020202020204" pitchFamily="34" charset="0"/>
              </a:rPr>
              <a:t>cost.</a:t>
            </a:r>
          </a:p>
          <a:p>
            <a:pPr marL="285750" indent="-285750">
              <a:buFont typeface="Arial" panose="020B0604020202020204" pitchFamily="34" charset="0"/>
              <a:buChar char="•"/>
            </a:pPr>
            <a:r>
              <a:rPr lang="en-GB" sz="1400" dirty="0" smtClean="0">
                <a:latin typeface="Arial" panose="020B0604020202020204" pitchFamily="34" charset="0"/>
                <a:cs typeface="Arial" panose="020B0604020202020204" pitchFamily="34" charset="0"/>
              </a:rPr>
              <a:t>Reduced </a:t>
            </a:r>
            <a:r>
              <a:rPr lang="en-GB" sz="1400" dirty="0">
                <a:latin typeface="Arial" panose="020B0604020202020204" pitchFamily="34" charset="0"/>
                <a:cs typeface="Arial" panose="020B0604020202020204" pitchFamily="34" charset="0"/>
              </a:rPr>
              <a:t>reliance on tendering - the </a:t>
            </a:r>
            <a:r>
              <a:rPr lang="en-GB" sz="1400" dirty="0" smtClean="0">
                <a:latin typeface="Arial" panose="020B0604020202020204" pitchFamily="34" charset="0"/>
                <a:cs typeface="Arial" panose="020B0604020202020204" pitchFamily="34" charset="0"/>
              </a:rPr>
              <a:t>most</a:t>
            </a:r>
            <a:endParaRPr lang="en-GB" sz="1400" dirty="0"/>
          </a:p>
        </p:txBody>
      </p:sp>
    </p:spTree>
    <p:extLst>
      <p:ext uri="{BB962C8B-B14F-4D97-AF65-F5344CB8AC3E}">
        <p14:creationId xmlns:p14="http://schemas.microsoft.com/office/powerpoint/2010/main" val="1969175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075" y="6424613"/>
            <a:ext cx="4352925" cy="433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10460" y="116632"/>
            <a:ext cx="8748464" cy="784830"/>
          </a:xfrm>
          <a:prstGeom prst="rect">
            <a:avLst/>
          </a:prstGeom>
        </p:spPr>
        <p:txBody>
          <a:bodyPr wrap="square">
            <a:spAutoFit/>
          </a:bodyPr>
          <a:lstStyle/>
          <a:p>
            <a:pPr>
              <a:lnSpc>
                <a:spcPct val="150000"/>
              </a:lnSpc>
            </a:pPr>
            <a:endParaRPr lang="en-GB" dirty="0"/>
          </a:p>
          <a:p>
            <a:endParaRPr lang="en-GB" dirty="0"/>
          </a:p>
        </p:txBody>
      </p:sp>
      <p:pic>
        <p:nvPicPr>
          <p:cNvPr id="5122" name="Picture 2" descr="C:\Users\rb07\Pictures\RE.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684" y="540210"/>
            <a:ext cx="8924631" cy="54699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0932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075" y="6424613"/>
            <a:ext cx="4352925" cy="433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04" y="59682"/>
            <a:ext cx="32194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1"/>
          <p:cNvSpPr txBox="1"/>
          <p:nvPr/>
        </p:nvSpPr>
        <p:spPr>
          <a:xfrm>
            <a:off x="233876" y="794287"/>
            <a:ext cx="8226556" cy="5355312"/>
          </a:xfrm>
          <a:prstGeom prst="rect">
            <a:avLst/>
          </a:prstGeom>
          <a:noFill/>
        </p:spPr>
        <p:txBody>
          <a:bodyPr wrap="square" rtlCol="0">
            <a:spAutoFit/>
          </a:bodyPr>
          <a:lstStyle/>
          <a:p>
            <a:pPr algn="just"/>
            <a:r>
              <a:rPr lang="en-GB" b="1" dirty="0" smtClean="0">
                <a:solidFill>
                  <a:srgbClr val="00B0F0"/>
                </a:solidFill>
              </a:rPr>
              <a:t>B </a:t>
            </a:r>
            <a:r>
              <a:rPr lang="en-GB" dirty="0" smtClean="0">
                <a:solidFill>
                  <a:schemeClr val="bg1">
                    <a:lumMod val="85000"/>
                    <a:lumOff val="15000"/>
                  </a:schemeClr>
                </a:solidFill>
              </a:rPr>
              <a:t>Building</a:t>
            </a:r>
          </a:p>
          <a:p>
            <a:pPr algn="just"/>
            <a:r>
              <a:rPr lang="en-GB" b="1" dirty="0" smtClean="0">
                <a:solidFill>
                  <a:srgbClr val="00B0F0"/>
                </a:solidFill>
              </a:rPr>
              <a:t>I</a:t>
            </a:r>
            <a:r>
              <a:rPr lang="en-GB" dirty="0" smtClean="0">
                <a:solidFill>
                  <a:srgbClr val="00B0F0"/>
                </a:solidFill>
              </a:rPr>
              <a:t> </a:t>
            </a:r>
            <a:r>
              <a:rPr lang="en-GB" dirty="0" smtClean="0">
                <a:solidFill>
                  <a:schemeClr val="bg1">
                    <a:lumMod val="85000"/>
                    <a:lumOff val="15000"/>
                  </a:schemeClr>
                </a:solidFill>
              </a:rPr>
              <a:t>Information</a:t>
            </a:r>
          </a:p>
          <a:p>
            <a:pPr algn="just"/>
            <a:r>
              <a:rPr lang="en-GB" b="1" dirty="0" smtClean="0">
                <a:solidFill>
                  <a:srgbClr val="00B0F0"/>
                </a:solidFill>
              </a:rPr>
              <a:t>M </a:t>
            </a:r>
            <a:r>
              <a:rPr lang="en-GB" dirty="0" smtClean="0">
                <a:solidFill>
                  <a:schemeClr val="bg1">
                    <a:lumMod val="85000"/>
                    <a:lumOff val="15000"/>
                  </a:schemeClr>
                </a:solidFill>
              </a:rPr>
              <a:t>Modelling</a:t>
            </a:r>
          </a:p>
          <a:p>
            <a:pPr algn="just">
              <a:lnSpc>
                <a:spcPct val="150000"/>
              </a:lnSpc>
            </a:pPr>
            <a:endParaRPr lang="en-GB" b="1" dirty="0">
              <a:solidFill>
                <a:schemeClr val="bg1"/>
              </a:solidFill>
            </a:endParaRPr>
          </a:p>
          <a:p>
            <a:pPr algn="just">
              <a:lnSpc>
                <a:spcPct val="150000"/>
              </a:lnSpc>
            </a:pPr>
            <a:r>
              <a:rPr lang="en-GB" b="1" dirty="0">
                <a:solidFill>
                  <a:schemeClr val="bg1"/>
                </a:solidFill>
              </a:rPr>
              <a:t>…essentially value creating </a:t>
            </a:r>
            <a:r>
              <a:rPr lang="en-GB" b="1" dirty="0">
                <a:solidFill>
                  <a:srgbClr val="0070C0"/>
                </a:solidFill>
              </a:rPr>
              <a:t>collaboration</a:t>
            </a:r>
            <a:r>
              <a:rPr lang="en-GB" b="1" dirty="0">
                <a:solidFill>
                  <a:schemeClr val="bg1"/>
                </a:solidFill>
              </a:rPr>
              <a:t> through the entire life-cycle of an asset, underpinned by the creation, collation and exchange of shared 3D models and intelligent, structured data attached to them.”  UK Government Task Group BIM</a:t>
            </a:r>
            <a:r>
              <a:rPr lang="en-GB" b="1" dirty="0" smtClean="0">
                <a:solidFill>
                  <a:schemeClr val="bg1"/>
                </a:solidFill>
              </a:rPr>
              <a:t> </a:t>
            </a:r>
          </a:p>
          <a:p>
            <a:pPr algn="just"/>
            <a:endParaRPr lang="en-GB" dirty="0"/>
          </a:p>
          <a:p>
            <a:pPr algn="just"/>
            <a:r>
              <a:rPr lang="en-GB" b="1" dirty="0" smtClean="0">
                <a:solidFill>
                  <a:srgbClr val="002060"/>
                </a:solidFill>
              </a:rPr>
              <a:t>BIM</a:t>
            </a:r>
            <a:r>
              <a:rPr lang="en-GB" dirty="0" smtClean="0"/>
              <a:t> is </a:t>
            </a:r>
            <a:r>
              <a:rPr lang="en-GB" dirty="0" smtClean="0"/>
              <a:t>an intelligent model base process for Planning, designing, managing buildings and infrastructures</a:t>
            </a:r>
          </a:p>
          <a:p>
            <a:pPr algn="just"/>
            <a:endParaRPr lang="en-GB" dirty="0"/>
          </a:p>
          <a:p>
            <a:pPr algn="just"/>
            <a:endParaRPr lang="en-GB" dirty="0" smtClean="0"/>
          </a:p>
          <a:p>
            <a:pPr algn="just"/>
            <a:r>
              <a:rPr lang="en-GB" dirty="0" smtClean="0">
                <a:hlinkClick r:id="rId4"/>
              </a:rPr>
              <a:t>https://www.bing.com/videos/search?q=WHAT+IS+BIM&amp;view=detail&amp;mid=9DF944C8A48560F76D609DF944C8A48560F76D60&amp;FORM=VIRE</a:t>
            </a:r>
            <a:endParaRPr lang="en-GB" dirty="0" smtClean="0"/>
          </a:p>
          <a:p>
            <a:pPr algn="just"/>
            <a:endParaRPr lang="en-GB" dirty="0"/>
          </a:p>
          <a:p>
            <a:pPr algn="just"/>
            <a:endParaRPr lang="en-GB" dirty="0" smtClean="0"/>
          </a:p>
          <a:p>
            <a:pPr algn="just"/>
            <a:endParaRPr lang="en-GB" dirty="0"/>
          </a:p>
        </p:txBody>
      </p:sp>
    </p:spTree>
    <p:extLst>
      <p:ext uri="{BB962C8B-B14F-4D97-AF65-F5344CB8AC3E}">
        <p14:creationId xmlns:p14="http://schemas.microsoft.com/office/powerpoint/2010/main" val="684270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56113" y="0"/>
            <a:ext cx="4687887"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04" y="59682"/>
            <a:ext cx="3219450" cy="74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sp>
        <p:nvSpPr>
          <p:cNvPr id="2" name="TextBox 1"/>
          <p:cNvSpPr txBox="1"/>
          <p:nvPr/>
        </p:nvSpPr>
        <p:spPr>
          <a:xfrm>
            <a:off x="287524" y="808982"/>
            <a:ext cx="3816424" cy="4832092"/>
          </a:xfrm>
          <a:prstGeom prst="rect">
            <a:avLst/>
          </a:prstGeom>
          <a:noFill/>
        </p:spPr>
        <p:txBody>
          <a:bodyPr wrap="square" rtlCol="0">
            <a:spAutoFit/>
          </a:bodyPr>
          <a:lstStyle/>
          <a:p>
            <a:r>
              <a:rPr lang="en-GB" sz="1400" dirty="0">
                <a:solidFill>
                  <a:srgbClr val="00B0F0"/>
                </a:solidFill>
              </a:rPr>
              <a:t>Level 0</a:t>
            </a:r>
            <a:r>
              <a:rPr lang="en-GB" sz="1400" dirty="0"/>
              <a:t> is defined as unmanaged CAD. This is likely to be 2D, with information being shared by traditional paper drawings or in some instances, digitally via PDF, essentially separate sources of information covering basic asset information</a:t>
            </a:r>
            <a:r>
              <a:rPr lang="en-GB" sz="1400" dirty="0" smtClean="0"/>
              <a:t>.</a:t>
            </a:r>
          </a:p>
          <a:p>
            <a:endParaRPr lang="en-GB" sz="1400" dirty="0" smtClean="0"/>
          </a:p>
          <a:p>
            <a:r>
              <a:rPr lang="en-GB" sz="1400" dirty="0">
                <a:solidFill>
                  <a:srgbClr val="00B0F0"/>
                </a:solidFill>
              </a:rPr>
              <a:t>Level 1 </a:t>
            </a:r>
            <a:r>
              <a:rPr lang="en-GB" sz="1400" dirty="0"/>
              <a:t>is a mix of 2D and 3D information using BS 1192 with a collaboration tool providing a Common Data Environment</a:t>
            </a:r>
            <a:r>
              <a:rPr lang="en-GB" sz="1400" dirty="0" smtClean="0"/>
              <a:t>.</a:t>
            </a:r>
          </a:p>
          <a:p>
            <a:endParaRPr lang="en-GB" sz="1400" dirty="0" smtClean="0"/>
          </a:p>
          <a:p>
            <a:r>
              <a:rPr lang="en-GB" sz="1400" dirty="0">
                <a:solidFill>
                  <a:srgbClr val="00B0F0"/>
                </a:solidFill>
              </a:rPr>
              <a:t>Level 2</a:t>
            </a:r>
            <a:r>
              <a:rPr lang="en-GB" sz="1400" dirty="0"/>
              <a:t>, which was mandated in April, is described as collaborative BIM. Federated model information is shared within a Common Data Environment. </a:t>
            </a:r>
            <a:endParaRPr lang="en-GB" sz="1400" dirty="0" smtClean="0"/>
          </a:p>
          <a:p>
            <a:endParaRPr lang="en-GB" sz="1400" dirty="0"/>
          </a:p>
          <a:p>
            <a:r>
              <a:rPr lang="en-GB" sz="1400" b="1" dirty="0">
                <a:solidFill>
                  <a:srgbClr val="00B0F0"/>
                </a:solidFill>
              </a:rPr>
              <a:t>Level 3 and beyond</a:t>
            </a:r>
          </a:p>
          <a:p>
            <a:r>
              <a:rPr lang="en-GB" sz="1400" dirty="0"/>
              <a:t>The latest Government Construction Strategy, published in March 2016, seeks to embed BIM Level 2 across departments which will in turn “enable departments to gradually move to BIM Level 3”.</a:t>
            </a:r>
          </a:p>
          <a:p>
            <a:endParaRPr lang="en-GB" sz="1400" dirty="0"/>
          </a:p>
        </p:txBody>
      </p:sp>
    </p:spTree>
    <p:extLst>
      <p:ext uri="{BB962C8B-B14F-4D97-AF65-F5344CB8AC3E}">
        <p14:creationId xmlns:p14="http://schemas.microsoft.com/office/powerpoint/2010/main" val="980598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0763" y="758825"/>
            <a:ext cx="7102475" cy="534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976086" y="80532"/>
            <a:ext cx="7128792" cy="646331"/>
          </a:xfrm>
          <a:prstGeom prst="rect">
            <a:avLst/>
          </a:prstGeom>
        </p:spPr>
        <p:txBody>
          <a:bodyPr wrap="square">
            <a:spAutoFit/>
          </a:bodyPr>
          <a:lstStyle/>
          <a:p>
            <a:r>
              <a:rPr lang="en-GB" dirty="0" smtClean="0">
                <a:solidFill>
                  <a:srgbClr val="00B0F0"/>
                </a:solidFill>
              </a:rPr>
              <a:t>BIM COVERS THE ENTIRE BUILDING LIFECYCLE AND ECOSYSTEM</a:t>
            </a:r>
            <a:r>
              <a:rPr lang="en-GB" dirty="0" smtClean="0"/>
              <a:t>, INCLUDING INFRASTRUCTURES, EQUIPMENET AND SERVICES</a:t>
            </a:r>
            <a:endParaRPr lang="en-GB" dirty="0"/>
          </a:p>
        </p:txBody>
      </p:sp>
      <p:sp>
        <p:nvSpPr>
          <p:cNvPr id="11" name="TextBox 10"/>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spTree>
    <p:extLst>
      <p:ext uri="{BB962C8B-B14F-4D97-AF65-F5344CB8AC3E}">
        <p14:creationId xmlns:p14="http://schemas.microsoft.com/office/powerpoint/2010/main" val="4162280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pic>
        <p:nvPicPr>
          <p:cNvPr id="10242" name="Picture 2" descr="C:\Users\rb07\Pictures\qoa.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2"/>
            <a:ext cx="2975808" cy="2793082"/>
          </a:xfrm>
          <a:prstGeom prst="rect">
            <a:avLst/>
          </a:prstGeom>
          <a:noFill/>
          <a:extLst>
            <a:ext uri="{909E8E84-426E-40DD-AFC4-6F175D3DCCD1}">
              <a14:hiddenFill xmlns:a14="http://schemas.microsoft.com/office/drawing/2010/main">
                <a:solidFill>
                  <a:srgbClr val="FFFFFF"/>
                </a:solidFill>
              </a14:hiddenFill>
            </a:ext>
          </a:extLst>
        </p:spPr>
      </p:pic>
      <p:pic>
        <p:nvPicPr>
          <p:cNvPr id="10243" name="Picture 3" descr="C:\Users\rb07\Pictures\y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6142" y="2348880"/>
            <a:ext cx="4639610" cy="3896172"/>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C:\Users\rb07\Pictures\mg.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67944" y="188640"/>
            <a:ext cx="4983639" cy="209432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354467" y="3717032"/>
            <a:ext cx="3569461" cy="2677656"/>
          </a:xfrm>
          <a:prstGeom prst="rect">
            <a:avLst/>
          </a:prstGeom>
        </p:spPr>
        <p:txBody>
          <a:bodyPr wrap="square">
            <a:spAutoFit/>
          </a:bodyPr>
          <a:lstStyle/>
          <a:p>
            <a:r>
              <a:rPr lang="en-GB" sz="2800" b="1" dirty="0">
                <a:solidFill>
                  <a:srgbClr val="FFC000"/>
                </a:solidFill>
              </a:rPr>
              <a:t>25 to 30 years</a:t>
            </a:r>
          </a:p>
          <a:p>
            <a:r>
              <a:rPr lang="en-GB" sz="2800" b="1" dirty="0">
                <a:solidFill>
                  <a:srgbClr val="FFC000"/>
                </a:solidFill>
              </a:rPr>
              <a:t>operations?</a:t>
            </a:r>
          </a:p>
          <a:p>
            <a:r>
              <a:rPr lang="en-GB" sz="2800" b="1" dirty="0">
                <a:solidFill>
                  <a:srgbClr val="FFC000"/>
                </a:solidFill>
              </a:rPr>
              <a:t>What about the</a:t>
            </a:r>
          </a:p>
          <a:p>
            <a:r>
              <a:rPr lang="en-GB" sz="2800" b="1" dirty="0">
                <a:solidFill>
                  <a:srgbClr val="FFC000"/>
                </a:solidFill>
              </a:rPr>
              <a:t>30+ older</a:t>
            </a:r>
          </a:p>
          <a:p>
            <a:r>
              <a:rPr lang="en-GB" sz="2800" b="1" dirty="0">
                <a:solidFill>
                  <a:srgbClr val="FFC000"/>
                </a:solidFill>
              </a:rPr>
              <a:t>infrastructure</a:t>
            </a:r>
          </a:p>
          <a:p>
            <a:r>
              <a:rPr lang="en-GB" sz="2800" b="1" dirty="0">
                <a:solidFill>
                  <a:srgbClr val="FFC000"/>
                </a:solidFill>
              </a:rPr>
              <a:t>portfolio?</a:t>
            </a:r>
          </a:p>
        </p:txBody>
      </p:sp>
    </p:spTree>
    <p:extLst>
      <p:ext uri="{BB962C8B-B14F-4D97-AF65-F5344CB8AC3E}">
        <p14:creationId xmlns:p14="http://schemas.microsoft.com/office/powerpoint/2010/main" val="3455392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9632" y="447744"/>
            <a:ext cx="5932487" cy="2011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Box 10"/>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sp>
        <p:nvSpPr>
          <p:cNvPr id="8" name="TextBox 7"/>
          <p:cNvSpPr txBox="1"/>
          <p:nvPr/>
        </p:nvSpPr>
        <p:spPr>
          <a:xfrm>
            <a:off x="827584" y="1365736"/>
            <a:ext cx="1224136" cy="1631216"/>
          </a:xfrm>
          <a:prstGeom prst="rect">
            <a:avLst/>
          </a:prstGeom>
          <a:noFill/>
        </p:spPr>
        <p:txBody>
          <a:bodyPr wrap="square" rtlCol="0">
            <a:spAutoFit/>
          </a:bodyPr>
          <a:lstStyle/>
          <a:p>
            <a:pPr algn="ctr"/>
            <a:r>
              <a:rPr lang="en-GB" b="1" dirty="0" smtClean="0">
                <a:latin typeface="+mj-lt"/>
              </a:rPr>
              <a:t>3D</a:t>
            </a:r>
          </a:p>
          <a:p>
            <a:pPr algn="ctr"/>
            <a:endParaRPr lang="en-GB" b="1" dirty="0" smtClean="0">
              <a:latin typeface="+mj-lt"/>
            </a:endParaRPr>
          </a:p>
          <a:p>
            <a:pPr algn="ctr"/>
            <a:endParaRPr lang="en-GB" sz="1600" dirty="0" smtClean="0"/>
          </a:p>
          <a:p>
            <a:pPr algn="ctr"/>
            <a:r>
              <a:rPr lang="en-GB" sz="1600" dirty="0" smtClean="0"/>
              <a:t>Generates 3D Drawings</a:t>
            </a:r>
            <a:endParaRPr lang="en-GB" sz="1600" dirty="0"/>
          </a:p>
        </p:txBody>
      </p:sp>
      <p:sp>
        <p:nvSpPr>
          <p:cNvPr id="12" name="TextBox 11"/>
          <p:cNvSpPr txBox="1"/>
          <p:nvPr/>
        </p:nvSpPr>
        <p:spPr>
          <a:xfrm>
            <a:off x="2735796" y="1268760"/>
            <a:ext cx="792088" cy="369332"/>
          </a:xfrm>
          <a:prstGeom prst="rect">
            <a:avLst/>
          </a:prstGeom>
          <a:noFill/>
        </p:spPr>
        <p:txBody>
          <a:bodyPr wrap="square" rtlCol="0">
            <a:spAutoFit/>
          </a:bodyPr>
          <a:lstStyle/>
          <a:p>
            <a:r>
              <a:rPr lang="en-GB" dirty="0" smtClean="0">
                <a:latin typeface="+mj-lt"/>
              </a:rPr>
              <a:t>4D</a:t>
            </a:r>
            <a:endParaRPr lang="en-GB" dirty="0">
              <a:latin typeface="+mj-lt"/>
            </a:endParaRPr>
          </a:p>
        </p:txBody>
      </p:sp>
      <p:sp>
        <p:nvSpPr>
          <p:cNvPr id="13" name="TextBox 12"/>
          <p:cNvSpPr txBox="1"/>
          <p:nvPr/>
        </p:nvSpPr>
        <p:spPr>
          <a:xfrm>
            <a:off x="4259319" y="1010512"/>
            <a:ext cx="864096" cy="369332"/>
          </a:xfrm>
          <a:prstGeom prst="rect">
            <a:avLst/>
          </a:prstGeom>
          <a:noFill/>
        </p:spPr>
        <p:txBody>
          <a:bodyPr wrap="square" rtlCol="0">
            <a:spAutoFit/>
          </a:bodyPr>
          <a:lstStyle/>
          <a:p>
            <a:r>
              <a:rPr lang="en-GB" dirty="0" smtClean="0">
                <a:latin typeface="+mj-lt"/>
              </a:rPr>
              <a:t>5D</a:t>
            </a:r>
            <a:endParaRPr lang="en-GB" dirty="0">
              <a:latin typeface="+mj-lt"/>
            </a:endParaRPr>
          </a:p>
        </p:txBody>
      </p:sp>
      <p:sp>
        <p:nvSpPr>
          <p:cNvPr id="14" name="TextBox 13"/>
          <p:cNvSpPr txBox="1"/>
          <p:nvPr/>
        </p:nvSpPr>
        <p:spPr>
          <a:xfrm>
            <a:off x="7380312" y="332656"/>
            <a:ext cx="936104" cy="369332"/>
          </a:xfrm>
          <a:prstGeom prst="rect">
            <a:avLst/>
          </a:prstGeom>
          <a:noFill/>
        </p:spPr>
        <p:txBody>
          <a:bodyPr wrap="square" rtlCol="0">
            <a:spAutoFit/>
          </a:bodyPr>
          <a:lstStyle/>
          <a:p>
            <a:r>
              <a:rPr lang="en-GB" b="1" dirty="0" smtClean="0"/>
              <a:t>7D</a:t>
            </a:r>
            <a:endParaRPr lang="en-GB" b="1" dirty="0"/>
          </a:p>
        </p:txBody>
      </p:sp>
      <p:sp>
        <p:nvSpPr>
          <p:cNvPr id="15" name="TextBox 14"/>
          <p:cNvSpPr txBox="1"/>
          <p:nvPr/>
        </p:nvSpPr>
        <p:spPr>
          <a:xfrm>
            <a:off x="2267744" y="2276872"/>
            <a:ext cx="1584176" cy="584775"/>
          </a:xfrm>
          <a:prstGeom prst="rect">
            <a:avLst/>
          </a:prstGeom>
          <a:noFill/>
        </p:spPr>
        <p:txBody>
          <a:bodyPr wrap="square" rtlCol="0">
            <a:spAutoFit/>
          </a:bodyPr>
          <a:lstStyle/>
          <a:p>
            <a:pPr algn="ctr"/>
            <a:r>
              <a:rPr lang="en-GB" sz="1600" dirty="0" smtClean="0"/>
              <a:t>Time Management</a:t>
            </a:r>
            <a:endParaRPr lang="en-GB" sz="1600" dirty="0"/>
          </a:p>
        </p:txBody>
      </p:sp>
      <p:sp>
        <p:nvSpPr>
          <p:cNvPr id="16" name="TextBox 15"/>
          <p:cNvSpPr txBox="1"/>
          <p:nvPr/>
        </p:nvSpPr>
        <p:spPr>
          <a:xfrm>
            <a:off x="3851920" y="2278613"/>
            <a:ext cx="1386074" cy="646331"/>
          </a:xfrm>
          <a:prstGeom prst="rect">
            <a:avLst/>
          </a:prstGeom>
          <a:noFill/>
        </p:spPr>
        <p:txBody>
          <a:bodyPr wrap="square" rtlCol="0">
            <a:spAutoFit/>
          </a:bodyPr>
          <a:lstStyle/>
          <a:p>
            <a:pPr algn="ctr"/>
            <a:r>
              <a:rPr lang="en-GB" dirty="0" smtClean="0"/>
              <a:t>Cost of the Project</a:t>
            </a:r>
            <a:endParaRPr lang="en-GB" dirty="0"/>
          </a:p>
        </p:txBody>
      </p:sp>
      <p:sp>
        <p:nvSpPr>
          <p:cNvPr id="17" name="TextBox 16"/>
          <p:cNvSpPr txBox="1"/>
          <p:nvPr/>
        </p:nvSpPr>
        <p:spPr>
          <a:xfrm>
            <a:off x="7020272" y="1938317"/>
            <a:ext cx="1512168" cy="923330"/>
          </a:xfrm>
          <a:prstGeom prst="rect">
            <a:avLst/>
          </a:prstGeom>
          <a:noFill/>
        </p:spPr>
        <p:txBody>
          <a:bodyPr wrap="square" rtlCol="0">
            <a:spAutoFit/>
          </a:bodyPr>
          <a:lstStyle/>
          <a:p>
            <a:pPr algn="ctr"/>
            <a:r>
              <a:rPr lang="en-GB" dirty="0" smtClean="0"/>
              <a:t>Life Cycle Management of a Building</a:t>
            </a:r>
            <a:endParaRPr lang="en-GB" dirty="0"/>
          </a:p>
        </p:txBody>
      </p:sp>
      <p:sp>
        <p:nvSpPr>
          <p:cNvPr id="18" name="Cube 17"/>
          <p:cNvSpPr/>
          <p:nvPr/>
        </p:nvSpPr>
        <p:spPr>
          <a:xfrm>
            <a:off x="1259632" y="1869792"/>
            <a:ext cx="360040" cy="292387"/>
          </a:xfrm>
          <a:prstGeom prst="cub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171" name="Picture 3" descr="C:\Users\rb07\Pictures\Icon_Clock.svg.png"/>
          <p:cNvPicPr>
            <a:picLocks noChangeAspect="1" noChangeArrowheads="1"/>
          </p:cNvPicPr>
          <p:nvPr/>
        </p:nvPicPr>
        <p:blipFill>
          <a:blip r:embed="rId3" cstate="print">
            <a:extLst>
              <a:ext uri="{BEBA8EAE-BF5A-486C-A8C5-ECC9F3942E4B}">
                <a14:imgProps xmlns:a14="http://schemas.microsoft.com/office/drawing/2010/main">
                  <a14:imgLayer r:embed="rId4">
                    <a14:imgEffect>
                      <a14:colorTemperature colorTemp="11200"/>
                    </a14:imgEffect>
                  </a14:imgLayer>
                </a14:imgProps>
              </a:ext>
              <a:ext uri="{28A0092B-C50C-407E-A947-70E740481C1C}">
                <a14:useLocalDpi xmlns:a14="http://schemas.microsoft.com/office/drawing/2010/main" val="0"/>
              </a:ext>
            </a:extLst>
          </a:blip>
          <a:srcRect/>
          <a:stretch>
            <a:fillRect/>
          </a:stretch>
        </p:blipFill>
        <p:spPr bwMode="auto">
          <a:xfrm>
            <a:off x="2712978" y="1638092"/>
            <a:ext cx="705688" cy="705688"/>
          </a:xfrm>
          <a:prstGeom prst="rect">
            <a:avLst/>
          </a:prstGeom>
          <a:noFill/>
          <a:extLst>
            <a:ext uri="{909E8E84-426E-40DD-AFC4-6F175D3DCCD1}">
              <a14:hiddenFill xmlns:a14="http://schemas.microsoft.com/office/drawing/2010/main">
                <a:solidFill>
                  <a:srgbClr val="FFFFFF"/>
                </a:solidFill>
              </a14:hiddenFill>
            </a:ext>
          </a:extLst>
        </p:spPr>
      </p:pic>
      <p:pic>
        <p:nvPicPr>
          <p:cNvPr id="7177" name="Picture 9" descr="C:\Users\rb07\Pictures\KIJ.png"/>
          <p:cNvPicPr>
            <a:picLocks noChangeAspect="1" noChangeArrowheads="1"/>
          </p:cNvPicPr>
          <p:nvPr/>
        </p:nvPicPr>
        <p:blipFill>
          <a:blip r:embed="rId5" cstate="print">
            <a:duotone>
              <a:prstClr val="black"/>
              <a:schemeClr val="accent3">
                <a:tint val="45000"/>
                <a:satMod val="400000"/>
              </a:schemeClr>
            </a:duotone>
            <a:extLst>
              <a:ext uri="{BEBA8EAE-BF5A-486C-A8C5-ECC9F3942E4B}">
                <a14:imgProps xmlns:a14="http://schemas.microsoft.com/office/drawing/2010/main">
                  <a14:imgLayer r:embed="rId6">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4184396" y="1514568"/>
            <a:ext cx="721122" cy="721122"/>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C:\Users\rb07\Pictures\purepng.com-big-buildingsbuildinghousefactoryresidencedwelling-houseconstructionarcitecture-17015284823076ysoq.png"/>
          <p:cNvPicPr>
            <a:picLocks noChangeAspect="1" noChangeArrowheads="1"/>
          </p:cNvPicPr>
          <p:nvPr/>
        </p:nvPicPr>
        <p:blipFill>
          <a:blip r:embed="rId7" cstate="print">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861090" y="679082"/>
            <a:ext cx="1455326" cy="1109593"/>
          </a:xfrm>
          <a:prstGeom prst="rect">
            <a:avLst/>
          </a:prstGeom>
          <a:noFill/>
          <a:extLst>
            <a:ext uri="{909E8E84-426E-40DD-AFC4-6F175D3DCCD1}">
              <a14:hiddenFill xmlns:a14="http://schemas.microsoft.com/office/drawing/2010/main">
                <a:solidFill>
                  <a:srgbClr val="FFFFFF"/>
                </a:solidFill>
              </a14:hiddenFill>
            </a:ext>
          </a:extLst>
        </p:spPr>
      </p:pic>
      <p:pic>
        <p:nvPicPr>
          <p:cNvPr id="7197" name="Picture 12" descr="C:\Users\rb07\Pictures\BIMmageLevels.jpg"/>
          <p:cNvPicPr>
            <a:picLocks noChangeAspect="1" noChangeArrowheads="1"/>
          </p:cNvPicPr>
          <p:nvPr/>
        </p:nvPicPr>
        <p:blipFill>
          <a:blip r:embed="rId8">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907704" y="3212976"/>
            <a:ext cx="5391144" cy="304021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868144" y="908720"/>
            <a:ext cx="553975" cy="369332"/>
          </a:xfrm>
          <a:prstGeom prst="rect">
            <a:avLst/>
          </a:prstGeom>
          <a:noFill/>
        </p:spPr>
        <p:txBody>
          <a:bodyPr wrap="square" rtlCol="0">
            <a:spAutoFit/>
          </a:bodyPr>
          <a:lstStyle/>
          <a:p>
            <a:r>
              <a:rPr lang="en-GB" b="1" dirty="0" smtClean="0">
                <a:latin typeface="+mj-lt"/>
              </a:rPr>
              <a:t>6D</a:t>
            </a:r>
            <a:endParaRPr lang="en-GB" b="1" dirty="0">
              <a:latin typeface="+mj-lt"/>
            </a:endParaRPr>
          </a:p>
        </p:txBody>
      </p:sp>
      <p:sp>
        <p:nvSpPr>
          <p:cNvPr id="6" name="TextBox 5"/>
          <p:cNvSpPr txBox="1"/>
          <p:nvPr/>
        </p:nvSpPr>
        <p:spPr>
          <a:xfrm>
            <a:off x="5451262" y="2015985"/>
            <a:ext cx="1569010" cy="923330"/>
          </a:xfrm>
          <a:prstGeom prst="rect">
            <a:avLst/>
          </a:prstGeom>
          <a:noFill/>
        </p:spPr>
        <p:txBody>
          <a:bodyPr wrap="square" rtlCol="0">
            <a:spAutoFit/>
          </a:bodyPr>
          <a:lstStyle/>
          <a:p>
            <a:pPr algn="ctr"/>
            <a:r>
              <a:rPr lang="en-GB" dirty="0" smtClean="0"/>
              <a:t>Sustainability</a:t>
            </a:r>
          </a:p>
          <a:p>
            <a:pPr algn="ctr"/>
            <a:r>
              <a:rPr lang="en-GB" dirty="0" smtClean="0"/>
              <a:t>Energy</a:t>
            </a:r>
          </a:p>
          <a:p>
            <a:pPr algn="ctr"/>
            <a:r>
              <a:rPr lang="en-GB" dirty="0" smtClean="0"/>
              <a:t>Efficiency</a:t>
            </a:r>
            <a:endParaRPr lang="en-GB" dirty="0"/>
          </a:p>
        </p:txBody>
      </p:sp>
      <p:pic>
        <p:nvPicPr>
          <p:cNvPr id="12290" name="Picture 2" descr="C:\Users\rb07\Pictures\web-icon-enviro-sustainability.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634191" y="1181370"/>
            <a:ext cx="1021879" cy="1021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0708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sp>
        <p:nvSpPr>
          <p:cNvPr id="2" name="TextBox 1"/>
          <p:cNvSpPr txBox="1"/>
          <p:nvPr/>
        </p:nvSpPr>
        <p:spPr>
          <a:xfrm>
            <a:off x="611560" y="404664"/>
            <a:ext cx="6696744" cy="369332"/>
          </a:xfrm>
          <a:prstGeom prst="rect">
            <a:avLst/>
          </a:prstGeom>
          <a:noFill/>
        </p:spPr>
        <p:txBody>
          <a:bodyPr wrap="square" rtlCol="0">
            <a:spAutoFit/>
          </a:bodyPr>
          <a:lstStyle/>
          <a:p>
            <a:r>
              <a:rPr lang="en-GB" dirty="0" smtClean="0"/>
              <a:t>BIM STANDARDS</a:t>
            </a:r>
            <a:endParaRPr lang="en-GB" dirty="0"/>
          </a:p>
        </p:txBody>
      </p:sp>
      <p:pic>
        <p:nvPicPr>
          <p:cNvPr id="11266" name="Picture 2" descr="C:\Users\rb07\Pictures\pas1192-bim-workflow.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629" y="773996"/>
            <a:ext cx="8086725" cy="5381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177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sp>
        <p:nvSpPr>
          <p:cNvPr id="2" name="TextBox 1"/>
          <p:cNvSpPr txBox="1"/>
          <p:nvPr/>
        </p:nvSpPr>
        <p:spPr>
          <a:xfrm>
            <a:off x="611560" y="404664"/>
            <a:ext cx="6696744" cy="369332"/>
          </a:xfrm>
          <a:prstGeom prst="rect">
            <a:avLst/>
          </a:prstGeom>
          <a:noFill/>
        </p:spPr>
        <p:txBody>
          <a:bodyPr wrap="square" rtlCol="0">
            <a:spAutoFit/>
          </a:bodyPr>
          <a:lstStyle/>
          <a:p>
            <a:r>
              <a:rPr lang="en-GB" dirty="0" smtClean="0"/>
              <a:t>BIM STANDARDS</a:t>
            </a:r>
            <a:endParaRPr lang="en-GB" dirty="0"/>
          </a:p>
        </p:txBody>
      </p:sp>
      <p:pic>
        <p:nvPicPr>
          <p:cNvPr id="3" name="Picture 2" descr="C:\Users\rb07\Pictures\BIM6D-DIMENSIONS_EN.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340768"/>
            <a:ext cx="8020050" cy="400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18670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pic>
        <p:nvPicPr>
          <p:cNvPr id="10242" name="Picture 2" descr="C:\Users\rb07\Pictures\BIM-Building-Information-Modeling-Uses-1080x67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328" y="644190"/>
            <a:ext cx="8488144" cy="5305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606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sp>
        <p:nvSpPr>
          <p:cNvPr id="2" name="Rectangle 1"/>
          <p:cNvSpPr/>
          <p:nvPr/>
        </p:nvSpPr>
        <p:spPr>
          <a:xfrm>
            <a:off x="179512" y="188640"/>
            <a:ext cx="8568952" cy="4108817"/>
          </a:xfrm>
          <a:prstGeom prst="rect">
            <a:avLst/>
          </a:prstGeom>
        </p:spPr>
        <p:txBody>
          <a:bodyPr wrap="square">
            <a:spAutoFit/>
          </a:bodyPr>
          <a:lstStyle/>
          <a:p>
            <a:r>
              <a:rPr lang="en-GB" b="1" dirty="0">
                <a:solidFill>
                  <a:srgbClr val="00B0F0"/>
                </a:solidFill>
                <a:latin typeface="+mj-lt"/>
              </a:rPr>
              <a:t>The key feature of BIM </a:t>
            </a:r>
            <a:endParaRPr lang="en-GB" b="1" dirty="0" smtClean="0">
              <a:solidFill>
                <a:srgbClr val="00B0F0"/>
              </a:solidFill>
              <a:latin typeface="+mj-lt"/>
            </a:endParaRPr>
          </a:p>
          <a:p>
            <a:pPr>
              <a:lnSpc>
                <a:spcPct val="150000"/>
              </a:lnSpc>
            </a:pPr>
            <a:endParaRPr lang="en-GB" b="1" dirty="0">
              <a:latin typeface="+mj-lt"/>
            </a:endParaRPr>
          </a:p>
          <a:p>
            <a:pPr marL="285750" indent="-285750">
              <a:lnSpc>
                <a:spcPct val="150000"/>
              </a:lnSpc>
              <a:buFont typeface="Arial" panose="020B0604020202020204" pitchFamily="34" charset="0"/>
              <a:buChar char="•"/>
            </a:pPr>
            <a:r>
              <a:rPr lang="en-GB" dirty="0" smtClean="0"/>
              <a:t>is </a:t>
            </a:r>
            <a:r>
              <a:rPr lang="en-GB" dirty="0"/>
              <a:t>the bringing together of information from all members of the BIM team  to produce a database of the building objects comprising the project. </a:t>
            </a:r>
            <a:endParaRPr lang="en-GB" dirty="0" smtClean="0"/>
          </a:p>
          <a:p>
            <a:pPr marL="285750" indent="-285750">
              <a:lnSpc>
                <a:spcPct val="150000"/>
              </a:lnSpc>
              <a:buFont typeface="Arial" panose="020B0604020202020204" pitchFamily="34" charset="0"/>
              <a:buChar char="•"/>
            </a:pPr>
            <a:r>
              <a:rPr lang="en-GB" dirty="0" smtClean="0"/>
              <a:t> the </a:t>
            </a:r>
            <a:r>
              <a:rPr lang="en-GB" dirty="0"/>
              <a:t>database, generally known as a “</a:t>
            </a:r>
            <a:r>
              <a:rPr lang="en-GB" b="1" dirty="0">
                <a:solidFill>
                  <a:schemeClr val="bg1">
                    <a:lumMod val="95000"/>
                    <a:lumOff val="5000"/>
                  </a:schemeClr>
                </a:solidFill>
              </a:rPr>
              <a:t>federated </a:t>
            </a:r>
            <a:r>
              <a:rPr lang="en-GB" b="1" dirty="0" smtClean="0">
                <a:solidFill>
                  <a:schemeClr val="bg1">
                    <a:lumMod val="95000"/>
                    <a:lumOff val="5000"/>
                  </a:schemeClr>
                </a:solidFill>
              </a:rPr>
              <a:t>model</a:t>
            </a:r>
            <a:r>
              <a:rPr lang="en-GB" dirty="0" smtClean="0"/>
              <a:t>”:</a:t>
            </a:r>
          </a:p>
          <a:p>
            <a:pPr marL="342900" indent="-342900">
              <a:lnSpc>
                <a:spcPct val="150000"/>
              </a:lnSpc>
              <a:buFont typeface="+mj-lt"/>
              <a:buAutoNum type="alphaLcParenR"/>
            </a:pPr>
            <a:r>
              <a:rPr lang="en-GB" dirty="0" smtClean="0">
                <a:solidFill>
                  <a:schemeClr val="bg1"/>
                </a:solidFill>
              </a:rPr>
              <a:t>is </a:t>
            </a:r>
            <a:r>
              <a:rPr lang="en-GB" dirty="0">
                <a:solidFill>
                  <a:schemeClr val="bg1"/>
                </a:solidFill>
              </a:rPr>
              <a:t>capable of interacting with many other BIM processes and </a:t>
            </a:r>
            <a:r>
              <a:rPr lang="en-GB" dirty="0" smtClean="0">
                <a:solidFill>
                  <a:schemeClr val="bg1"/>
                </a:solidFill>
              </a:rPr>
              <a:t>applications</a:t>
            </a:r>
          </a:p>
          <a:p>
            <a:pPr marL="342900" indent="-342900">
              <a:lnSpc>
                <a:spcPct val="150000"/>
              </a:lnSpc>
              <a:buFont typeface="+mj-lt"/>
              <a:buAutoNum type="alphaLcParenR"/>
            </a:pPr>
            <a:r>
              <a:rPr lang="en-GB" dirty="0" smtClean="0">
                <a:solidFill>
                  <a:schemeClr val="bg1"/>
                </a:solidFill>
              </a:rPr>
              <a:t>can </a:t>
            </a:r>
            <a:r>
              <a:rPr lang="en-GB" dirty="0">
                <a:solidFill>
                  <a:schemeClr val="bg1"/>
                </a:solidFill>
              </a:rPr>
              <a:t>be used by the project professionals in an automated format to guide and develop a project from its conception and early design stages through to completion and the monitoring of its subsequent performance throughout its life cycle.  </a:t>
            </a:r>
          </a:p>
        </p:txBody>
      </p:sp>
    </p:spTree>
    <p:extLst>
      <p:ext uri="{BB962C8B-B14F-4D97-AF65-F5344CB8AC3E}">
        <p14:creationId xmlns:p14="http://schemas.microsoft.com/office/powerpoint/2010/main" val="52954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C:\Users\rb07\Pictures\uk-leads-transition-to-bim-international-standards-bimcommunit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836712"/>
            <a:ext cx="8020050" cy="4610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83568" y="188640"/>
            <a:ext cx="3384376" cy="369332"/>
          </a:xfrm>
          <a:prstGeom prst="rect">
            <a:avLst/>
          </a:prstGeom>
          <a:noFill/>
        </p:spPr>
        <p:txBody>
          <a:bodyPr wrap="square" rtlCol="0">
            <a:spAutoFit/>
          </a:bodyPr>
          <a:lstStyle/>
          <a:p>
            <a:r>
              <a:rPr lang="en-GB" b="1" dirty="0" smtClean="0">
                <a:solidFill>
                  <a:srgbClr val="00B0F0"/>
                </a:solidFill>
              </a:rPr>
              <a:t>BIM STANDARDS</a:t>
            </a:r>
            <a:endParaRPr lang="en-GB" b="1" dirty="0">
              <a:solidFill>
                <a:srgbClr val="00B0F0"/>
              </a:solidFill>
            </a:endParaRPr>
          </a:p>
        </p:txBody>
      </p:sp>
    </p:spTree>
    <p:extLst>
      <p:ext uri="{BB962C8B-B14F-4D97-AF65-F5344CB8AC3E}">
        <p14:creationId xmlns:p14="http://schemas.microsoft.com/office/powerpoint/2010/main" val="38808516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sp>
        <p:nvSpPr>
          <p:cNvPr id="2" name="Rectangle 1"/>
          <p:cNvSpPr/>
          <p:nvPr/>
        </p:nvSpPr>
        <p:spPr>
          <a:xfrm>
            <a:off x="179512" y="188640"/>
            <a:ext cx="8568952" cy="369332"/>
          </a:xfrm>
          <a:prstGeom prst="rect">
            <a:avLst/>
          </a:prstGeom>
        </p:spPr>
        <p:txBody>
          <a:bodyPr wrap="square">
            <a:spAutoFit/>
          </a:bodyPr>
          <a:lstStyle/>
          <a:p>
            <a:r>
              <a:rPr lang="en-GB" b="1" dirty="0" smtClean="0">
                <a:solidFill>
                  <a:srgbClr val="00B0F0"/>
                </a:solidFill>
                <a:latin typeface="+mj-lt"/>
              </a:rPr>
              <a:t>BIM STANDARDS</a:t>
            </a:r>
          </a:p>
        </p:txBody>
      </p:sp>
      <p:sp>
        <p:nvSpPr>
          <p:cNvPr id="3" name="Rectangle 2"/>
          <p:cNvSpPr/>
          <p:nvPr/>
        </p:nvSpPr>
        <p:spPr>
          <a:xfrm>
            <a:off x="597385" y="908719"/>
            <a:ext cx="8064896" cy="307777"/>
          </a:xfrm>
          <a:prstGeom prst="rect">
            <a:avLst/>
          </a:prstGeom>
        </p:spPr>
        <p:txBody>
          <a:bodyPr wrap="square">
            <a:spAutoFit/>
          </a:bodyPr>
          <a:lstStyle/>
          <a:p>
            <a:r>
              <a:rPr lang="en-GB" sz="1400" i="1" dirty="0" smtClean="0"/>
              <a:t>The new </a:t>
            </a:r>
            <a:r>
              <a:rPr lang="en-GB" sz="1400" i="1" dirty="0"/>
              <a:t>international standards which will supersede BS 1192 and PAS 1192-2.</a:t>
            </a:r>
            <a:endParaRPr lang="en-GB" sz="1400" dirty="0"/>
          </a:p>
        </p:txBody>
      </p:sp>
      <p:pic>
        <p:nvPicPr>
          <p:cNvPr id="13314" name="Picture 2" descr="C:\Users\rb07\Pictures\uyt.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412776"/>
            <a:ext cx="7907337" cy="4467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93903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sp>
        <p:nvSpPr>
          <p:cNvPr id="2" name="TextBox 1"/>
          <p:cNvSpPr txBox="1"/>
          <p:nvPr/>
        </p:nvSpPr>
        <p:spPr>
          <a:xfrm>
            <a:off x="245701" y="252844"/>
            <a:ext cx="6696744" cy="369332"/>
          </a:xfrm>
          <a:prstGeom prst="rect">
            <a:avLst/>
          </a:prstGeom>
          <a:noFill/>
        </p:spPr>
        <p:txBody>
          <a:bodyPr wrap="square" rtlCol="0">
            <a:spAutoFit/>
          </a:bodyPr>
          <a:lstStyle/>
          <a:p>
            <a:r>
              <a:rPr lang="en-GB" b="1" dirty="0" smtClean="0">
                <a:solidFill>
                  <a:srgbClr val="00B0F0"/>
                </a:solidFill>
              </a:rPr>
              <a:t>NEW BIM </a:t>
            </a:r>
            <a:r>
              <a:rPr lang="en-GB" b="1" dirty="0" smtClean="0">
                <a:solidFill>
                  <a:srgbClr val="00B0F0"/>
                </a:solidFill>
              </a:rPr>
              <a:t>STANDARDS</a:t>
            </a:r>
            <a:endParaRPr lang="en-GB" b="1" dirty="0">
              <a:solidFill>
                <a:srgbClr val="00B0F0"/>
              </a:solidFill>
            </a:endParaRPr>
          </a:p>
        </p:txBody>
      </p:sp>
      <p:pic>
        <p:nvPicPr>
          <p:cNvPr id="4098" name="Picture 2" descr="C:\Users\rb07\Pictures\fig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028" y="1756238"/>
            <a:ext cx="3760916" cy="374441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79513" y="773996"/>
            <a:ext cx="8856984" cy="646331"/>
          </a:xfrm>
          <a:prstGeom prst="rect">
            <a:avLst/>
          </a:prstGeom>
        </p:spPr>
        <p:txBody>
          <a:bodyPr wrap="square">
            <a:spAutoFit/>
          </a:bodyPr>
          <a:lstStyle/>
          <a:p>
            <a:r>
              <a:rPr lang="en-GB" dirty="0"/>
              <a:t>ISO </a:t>
            </a:r>
            <a:r>
              <a:rPr lang="en-GB" dirty="0" smtClean="0"/>
              <a:t> (International </a:t>
            </a:r>
            <a:r>
              <a:rPr lang="en-GB" dirty="0"/>
              <a:t>Organization for Standardization) and </a:t>
            </a:r>
            <a:r>
              <a:rPr lang="en-GB" dirty="0" smtClean="0"/>
              <a:t>IEC  (International </a:t>
            </a:r>
          </a:p>
          <a:p>
            <a:r>
              <a:rPr lang="en-GB" dirty="0" smtClean="0"/>
              <a:t>Electro technical </a:t>
            </a:r>
            <a:r>
              <a:rPr lang="en-GB" dirty="0"/>
              <a:t>Commission) form the specialized system for worldwide standardization.</a:t>
            </a:r>
            <a:endParaRPr lang="en-GB" dirty="0"/>
          </a:p>
        </p:txBody>
      </p:sp>
      <p:sp>
        <p:nvSpPr>
          <p:cNvPr id="4" name="Rectangle 3"/>
          <p:cNvSpPr/>
          <p:nvPr/>
        </p:nvSpPr>
        <p:spPr>
          <a:xfrm>
            <a:off x="4375480" y="1420327"/>
            <a:ext cx="4500500" cy="5355312"/>
          </a:xfrm>
          <a:prstGeom prst="rect">
            <a:avLst/>
          </a:prstGeom>
        </p:spPr>
        <p:txBody>
          <a:bodyPr wrap="square">
            <a:spAutoFit/>
          </a:bodyPr>
          <a:lstStyle/>
          <a:p>
            <a:r>
              <a:rPr lang="en-GB" b="1" dirty="0" smtClean="0">
                <a:solidFill>
                  <a:srgbClr val="002060"/>
                </a:solidFill>
              </a:rPr>
              <a:t>ISO 19650 Standards </a:t>
            </a:r>
          </a:p>
          <a:p>
            <a:r>
              <a:rPr lang="en-GB" dirty="0">
                <a:solidFill>
                  <a:schemeClr val="bg1">
                    <a:lumMod val="85000"/>
                    <a:lumOff val="15000"/>
                  </a:schemeClr>
                </a:solidFill>
              </a:rPr>
              <a:t>Building Information Modelling (BIM) is a very broad term that describes the process of creating and managing digital information about a built asset such as building, bridge, highway, tunnel and so on. </a:t>
            </a:r>
            <a:endParaRPr lang="en-GB" dirty="0" smtClean="0">
              <a:solidFill>
                <a:schemeClr val="bg1">
                  <a:lumMod val="85000"/>
                  <a:lumOff val="15000"/>
                </a:schemeClr>
              </a:solidFill>
            </a:endParaRPr>
          </a:p>
          <a:p>
            <a:r>
              <a:rPr lang="en-GB" dirty="0">
                <a:solidFill>
                  <a:srgbClr val="FFC000"/>
                </a:solidFill>
              </a:rPr>
              <a:t>On 17 February 2017</a:t>
            </a:r>
            <a:r>
              <a:rPr lang="en-GB" dirty="0"/>
              <a:t>, BSI (British Standards Institution) published a new draft standard for comment. The standard is in two parts: </a:t>
            </a:r>
            <a:endParaRPr lang="en-GB" b="1" dirty="0" smtClean="0">
              <a:solidFill>
                <a:schemeClr val="bg1">
                  <a:lumMod val="85000"/>
                  <a:lumOff val="15000"/>
                </a:schemeClr>
              </a:solidFill>
            </a:endParaRPr>
          </a:p>
          <a:p>
            <a:r>
              <a:rPr lang="en-GB" b="1" dirty="0" smtClean="0">
                <a:solidFill>
                  <a:srgbClr val="00B0F0"/>
                </a:solidFill>
              </a:rPr>
              <a:t>ISO 19650-1- </a:t>
            </a:r>
            <a:r>
              <a:rPr lang="en-GB" dirty="0" smtClean="0"/>
              <a:t>Organization of information about construction works </a:t>
            </a:r>
          </a:p>
          <a:p>
            <a:r>
              <a:rPr lang="en-GB" dirty="0" smtClean="0"/>
              <a:t>-Information management using building information modelling. </a:t>
            </a:r>
          </a:p>
          <a:p>
            <a:r>
              <a:rPr lang="en-GB" b="1" dirty="0" smtClean="0">
                <a:solidFill>
                  <a:srgbClr val="002060"/>
                </a:solidFill>
              </a:rPr>
              <a:t>Part 1: </a:t>
            </a:r>
            <a:r>
              <a:rPr lang="en-GB" dirty="0" smtClean="0"/>
              <a:t>Concepts and principles </a:t>
            </a:r>
          </a:p>
          <a:p>
            <a:r>
              <a:rPr lang="en-GB" b="1" dirty="0" smtClean="0">
                <a:solidFill>
                  <a:srgbClr val="00B0F0"/>
                </a:solidFill>
              </a:rPr>
              <a:t>ISO 19650-2 -</a:t>
            </a:r>
          </a:p>
          <a:p>
            <a:r>
              <a:rPr lang="en-GB" b="1" dirty="0" smtClean="0">
                <a:solidFill>
                  <a:srgbClr val="002060"/>
                </a:solidFill>
              </a:rPr>
              <a:t>Part 2</a:t>
            </a:r>
            <a:r>
              <a:rPr lang="en-GB" dirty="0" smtClean="0">
                <a:solidFill>
                  <a:srgbClr val="002060"/>
                </a:solidFill>
              </a:rPr>
              <a:t>: </a:t>
            </a:r>
            <a:r>
              <a:rPr lang="en-GB" dirty="0" smtClean="0"/>
              <a:t>Delivery phase of assets</a:t>
            </a:r>
          </a:p>
          <a:p>
            <a:r>
              <a:rPr lang="en-GB" dirty="0"/>
              <a:t>-Information management using building information modelling. </a:t>
            </a:r>
          </a:p>
          <a:p>
            <a:endParaRPr lang="en-GB" dirty="0"/>
          </a:p>
        </p:txBody>
      </p:sp>
    </p:spTree>
    <p:extLst>
      <p:ext uri="{BB962C8B-B14F-4D97-AF65-F5344CB8AC3E}">
        <p14:creationId xmlns:p14="http://schemas.microsoft.com/office/powerpoint/2010/main" val="33498381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sp>
        <p:nvSpPr>
          <p:cNvPr id="2" name="TextBox 1"/>
          <p:cNvSpPr txBox="1"/>
          <p:nvPr/>
        </p:nvSpPr>
        <p:spPr>
          <a:xfrm>
            <a:off x="245701" y="252844"/>
            <a:ext cx="6696744" cy="369332"/>
          </a:xfrm>
          <a:prstGeom prst="rect">
            <a:avLst/>
          </a:prstGeom>
          <a:noFill/>
        </p:spPr>
        <p:txBody>
          <a:bodyPr wrap="square" rtlCol="0">
            <a:spAutoFit/>
          </a:bodyPr>
          <a:lstStyle/>
          <a:p>
            <a:r>
              <a:rPr lang="en-GB" b="1" dirty="0" smtClean="0">
                <a:solidFill>
                  <a:srgbClr val="00B0F0"/>
                </a:solidFill>
              </a:rPr>
              <a:t>BIM STANDARDS</a:t>
            </a:r>
            <a:endParaRPr lang="en-GB" b="1" dirty="0">
              <a:solidFill>
                <a:srgbClr val="00B0F0"/>
              </a:solidFill>
            </a:endParaRPr>
          </a:p>
        </p:txBody>
      </p:sp>
      <p:sp>
        <p:nvSpPr>
          <p:cNvPr id="5" name="Rectangle 4"/>
          <p:cNvSpPr/>
          <p:nvPr/>
        </p:nvSpPr>
        <p:spPr>
          <a:xfrm>
            <a:off x="323528" y="980728"/>
            <a:ext cx="8568952" cy="4524315"/>
          </a:xfrm>
          <a:prstGeom prst="rect">
            <a:avLst/>
          </a:prstGeom>
        </p:spPr>
        <p:txBody>
          <a:bodyPr wrap="square">
            <a:spAutoFit/>
          </a:bodyPr>
          <a:lstStyle/>
          <a:p>
            <a:r>
              <a:rPr lang="en-GB" b="1" dirty="0" smtClean="0">
                <a:solidFill>
                  <a:srgbClr val="FFC000"/>
                </a:solidFill>
              </a:rPr>
              <a:t>Part 1 </a:t>
            </a:r>
            <a:endParaRPr lang="en-GB" dirty="0" smtClean="0"/>
          </a:p>
          <a:p>
            <a:pPr marL="285750" indent="-285750">
              <a:buFont typeface="Arial" panose="020B0604020202020204" pitchFamily="34" charset="0"/>
              <a:buChar char="•"/>
            </a:pPr>
            <a:r>
              <a:rPr lang="en-GB" dirty="0" smtClean="0"/>
              <a:t>It </a:t>
            </a:r>
            <a:r>
              <a:rPr lang="en-GB" dirty="0"/>
              <a:t>applies to the whole life cycle of a built asset, including strategic planning, design, construction, day-to-day operation, maintenance, refurbishment, repair and end-of-life processes</a:t>
            </a:r>
            <a:r>
              <a:rPr lang="en-GB" dirty="0" smtClean="0"/>
              <a:t>.</a:t>
            </a:r>
          </a:p>
          <a:p>
            <a:pPr marL="285750" indent="-285750">
              <a:buFont typeface="Arial" panose="020B0604020202020204" pitchFamily="34" charset="0"/>
              <a:buChar char="•"/>
            </a:pPr>
            <a:r>
              <a:rPr lang="en-GB" dirty="0" smtClean="0"/>
              <a:t> </a:t>
            </a:r>
            <a:r>
              <a:rPr lang="en-GB" dirty="0"/>
              <a:t>It is intended for use by owners, operators, clients, the design team, the supply chain, regulators and end users. </a:t>
            </a:r>
            <a:endParaRPr lang="en-GB" dirty="0" smtClean="0"/>
          </a:p>
          <a:p>
            <a:endParaRPr lang="en-GB" dirty="0"/>
          </a:p>
          <a:p>
            <a:r>
              <a:rPr lang="en-GB" b="1" dirty="0" smtClean="0">
                <a:solidFill>
                  <a:srgbClr val="FFC000"/>
                </a:solidFill>
              </a:rPr>
              <a:t>Part 2- </a:t>
            </a:r>
            <a:r>
              <a:rPr lang="en-GB" dirty="0" smtClean="0"/>
              <a:t>enables :</a:t>
            </a:r>
          </a:p>
          <a:p>
            <a:pPr marL="285750" indent="-285750">
              <a:buFont typeface="Arial" panose="020B0604020202020204" pitchFamily="34" charset="0"/>
              <a:buChar char="•"/>
            </a:pPr>
            <a:r>
              <a:rPr lang="en-GB" dirty="0" smtClean="0"/>
              <a:t>appointing </a:t>
            </a:r>
            <a:r>
              <a:rPr lang="en-GB" dirty="0"/>
              <a:t>organisations to establish their requirements for information during the delivery phase. </a:t>
            </a:r>
            <a:endParaRPr lang="en-GB" dirty="0" smtClean="0"/>
          </a:p>
          <a:p>
            <a:pPr marL="285750" indent="-285750">
              <a:buFont typeface="Arial" panose="020B0604020202020204" pitchFamily="34" charset="0"/>
              <a:buChar char="•"/>
            </a:pPr>
            <a:r>
              <a:rPr lang="en-GB" dirty="0" smtClean="0"/>
              <a:t>It </a:t>
            </a:r>
            <a:r>
              <a:rPr lang="en-GB" dirty="0"/>
              <a:t>gives guidance on providing organisations with the right commercial and collaborative environment so that information is produced in an effective and efficient manner. </a:t>
            </a:r>
            <a:endParaRPr lang="en-GB" dirty="0" smtClean="0"/>
          </a:p>
          <a:p>
            <a:pPr marL="285750" indent="-285750">
              <a:buFont typeface="Arial" panose="020B0604020202020204" pitchFamily="34" charset="0"/>
              <a:buChar char="•"/>
            </a:pPr>
            <a:r>
              <a:rPr lang="en-GB" dirty="0" smtClean="0"/>
              <a:t>It </a:t>
            </a:r>
            <a:r>
              <a:rPr lang="en-GB" dirty="0"/>
              <a:t>defines the information management process, provides best practice guidance on reducing wasteful activities and describes the activities necessary to collaboratively produce information. </a:t>
            </a:r>
            <a:endParaRPr lang="en-GB" dirty="0"/>
          </a:p>
        </p:txBody>
      </p:sp>
    </p:spTree>
    <p:extLst>
      <p:ext uri="{BB962C8B-B14F-4D97-AF65-F5344CB8AC3E}">
        <p14:creationId xmlns:p14="http://schemas.microsoft.com/office/powerpoint/2010/main" val="2639125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sp>
        <p:nvSpPr>
          <p:cNvPr id="2" name="TextBox 1"/>
          <p:cNvSpPr txBox="1"/>
          <p:nvPr/>
        </p:nvSpPr>
        <p:spPr>
          <a:xfrm>
            <a:off x="245701" y="252844"/>
            <a:ext cx="6696744" cy="369332"/>
          </a:xfrm>
          <a:prstGeom prst="rect">
            <a:avLst/>
          </a:prstGeom>
          <a:noFill/>
        </p:spPr>
        <p:txBody>
          <a:bodyPr wrap="square" rtlCol="0">
            <a:spAutoFit/>
          </a:bodyPr>
          <a:lstStyle/>
          <a:p>
            <a:r>
              <a:rPr lang="en-GB" b="1" dirty="0" smtClean="0">
                <a:solidFill>
                  <a:srgbClr val="00B0F0"/>
                </a:solidFill>
              </a:rPr>
              <a:t>BIM </a:t>
            </a:r>
            <a:r>
              <a:rPr lang="en-GB" b="1" dirty="0" smtClean="0">
                <a:solidFill>
                  <a:srgbClr val="00B0F0"/>
                </a:solidFill>
              </a:rPr>
              <a:t>Drivers</a:t>
            </a:r>
            <a:endParaRPr lang="en-GB" b="1" dirty="0">
              <a:solidFill>
                <a:srgbClr val="00B0F0"/>
              </a:solidFill>
            </a:endParaRPr>
          </a:p>
        </p:txBody>
      </p:sp>
      <p:pic>
        <p:nvPicPr>
          <p:cNvPr id="6146" name="Picture 2" descr="C:\Users\rb07\Pictures\plk.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604" y="980728"/>
            <a:ext cx="8387364" cy="4936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9798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sp>
        <p:nvSpPr>
          <p:cNvPr id="2" name="TextBox 1"/>
          <p:cNvSpPr txBox="1"/>
          <p:nvPr/>
        </p:nvSpPr>
        <p:spPr>
          <a:xfrm>
            <a:off x="245701" y="252844"/>
            <a:ext cx="6696744" cy="369332"/>
          </a:xfrm>
          <a:prstGeom prst="rect">
            <a:avLst/>
          </a:prstGeom>
          <a:noFill/>
        </p:spPr>
        <p:txBody>
          <a:bodyPr wrap="square" rtlCol="0">
            <a:spAutoFit/>
          </a:bodyPr>
          <a:lstStyle/>
          <a:p>
            <a:r>
              <a:rPr lang="en-GB" b="1" dirty="0" smtClean="0">
                <a:solidFill>
                  <a:srgbClr val="00B0F0"/>
                </a:solidFill>
              </a:rPr>
              <a:t>KEY STANDARDS TO MEET</a:t>
            </a:r>
            <a:endParaRPr lang="en-GB" b="1" dirty="0">
              <a:solidFill>
                <a:srgbClr val="00B0F0"/>
              </a:solidFill>
            </a:endParaRPr>
          </a:p>
        </p:txBody>
      </p:sp>
      <p:pic>
        <p:nvPicPr>
          <p:cNvPr id="7170" name="Picture 2" descr="C:\Users\rb07\Pictures\Capturetg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3907" y="908720"/>
            <a:ext cx="8392170" cy="4896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53312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sp>
        <p:nvSpPr>
          <p:cNvPr id="2" name="TextBox 1"/>
          <p:cNvSpPr txBox="1"/>
          <p:nvPr/>
        </p:nvSpPr>
        <p:spPr>
          <a:xfrm>
            <a:off x="245701" y="252844"/>
            <a:ext cx="6696744" cy="369332"/>
          </a:xfrm>
          <a:prstGeom prst="rect">
            <a:avLst/>
          </a:prstGeom>
          <a:noFill/>
        </p:spPr>
        <p:txBody>
          <a:bodyPr wrap="square" rtlCol="0">
            <a:spAutoFit/>
          </a:bodyPr>
          <a:lstStyle/>
          <a:p>
            <a:r>
              <a:rPr lang="en-GB" b="1" dirty="0" smtClean="0">
                <a:solidFill>
                  <a:srgbClr val="00B0F0"/>
                </a:solidFill>
              </a:rPr>
              <a:t>BIM PUSH AND PULL EFFECT</a:t>
            </a:r>
            <a:endParaRPr lang="en-GB" b="1" dirty="0">
              <a:solidFill>
                <a:srgbClr val="00B0F0"/>
              </a:solidFill>
            </a:endParaRPr>
          </a:p>
        </p:txBody>
      </p:sp>
      <p:pic>
        <p:nvPicPr>
          <p:cNvPr id="8194" name="Picture 2" descr="C:\Users\rb07\Pictures\US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637649"/>
            <a:ext cx="7992888" cy="5466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19510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sp>
        <p:nvSpPr>
          <p:cNvPr id="2" name="TextBox 1"/>
          <p:cNvSpPr txBox="1"/>
          <p:nvPr/>
        </p:nvSpPr>
        <p:spPr>
          <a:xfrm>
            <a:off x="245701" y="252844"/>
            <a:ext cx="6696744" cy="369332"/>
          </a:xfrm>
          <a:prstGeom prst="rect">
            <a:avLst/>
          </a:prstGeom>
          <a:noFill/>
        </p:spPr>
        <p:txBody>
          <a:bodyPr wrap="square" rtlCol="0">
            <a:spAutoFit/>
          </a:bodyPr>
          <a:lstStyle/>
          <a:p>
            <a:r>
              <a:rPr lang="en-GB" b="1" dirty="0" smtClean="0">
                <a:solidFill>
                  <a:srgbClr val="00B0F0"/>
                </a:solidFill>
              </a:rPr>
              <a:t>BIM STAKEHOLDERS</a:t>
            </a:r>
            <a:endParaRPr lang="en-GB" b="1" dirty="0">
              <a:solidFill>
                <a:srgbClr val="00B0F0"/>
              </a:solidFill>
            </a:endParaRPr>
          </a:p>
        </p:txBody>
      </p:sp>
      <p:pic>
        <p:nvPicPr>
          <p:cNvPr id="9218" name="Picture 2" descr="C:\Users\rb07\Pictures\LGH.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5692" y="620688"/>
            <a:ext cx="2598116" cy="5666702"/>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descr="C:\Users\rb07\Pictures\ts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7854" y="633514"/>
            <a:ext cx="5537843" cy="5623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22348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6381328"/>
            <a:ext cx="2195736" cy="476672"/>
          </a:xfrm>
          <a:prstGeom prst="rect">
            <a:avLst/>
          </a:prstGeom>
          <a:solidFill>
            <a:schemeClr val="bg1">
              <a:lumMod val="75000"/>
              <a:lumOff val="25000"/>
            </a:schemeClr>
          </a:solidFill>
          <a:ln>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95736" y="6381328"/>
            <a:ext cx="2124236" cy="476672"/>
          </a:xfrm>
          <a:prstGeom prst="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79512" y="6488388"/>
            <a:ext cx="4320480" cy="338554"/>
          </a:xfrm>
          <a:prstGeom prst="rect">
            <a:avLst/>
          </a:prstGeom>
          <a:noFill/>
        </p:spPr>
        <p:txBody>
          <a:bodyPr wrap="square" rtlCol="0">
            <a:spAutoFit/>
          </a:bodyPr>
          <a:lstStyle/>
          <a:p>
            <a:r>
              <a:rPr lang="en-GB" sz="1600" b="1" dirty="0" smtClean="0">
                <a:solidFill>
                  <a:schemeClr val="tx1">
                    <a:lumMod val="65000"/>
                  </a:schemeClr>
                </a:solidFill>
              </a:rPr>
              <a:t>Working with Digital   </a:t>
            </a:r>
            <a:r>
              <a:rPr lang="en-GB" sz="1600" b="1" dirty="0" smtClean="0">
                <a:solidFill>
                  <a:schemeClr val="bg1">
                    <a:lumMod val="85000"/>
                    <a:lumOff val="15000"/>
                  </a:schemeClr>
                </a:solidFill>
              </a:rPr>
              <a:t>Technology </a:t>
            </a:r>
            <a:r>
              <a:rPr lang="en-GB" sz="1600" b="1" dirty="0" smtClean="0"/>
              <a:t>BIM</a:t>
            </a:r>
            <a:endParaRPr lang="en-GB" sz="1600" b="1" dirty="0"/>
          </a:p>
        </p:txBody>
      </p:sp>
      <p:sp>
        <p:nvSpPr>
          <p:cNvPr id="2" name="TextBox 1"/>
          <p:cNvSpPr txBox="1"/>
          <p:nvPr/>
        </p:nvSpPr>
        <p:spPr>
          <a:xfrm>
            <a:off x="590886" y="1124744"/>
            <a:ext cx="6243053" cy="1815882"/>
          </a:xfrm>
          <a:prstGeom prst="rect">
            <a:avLst/>
          </a:prstGeom>
          <a:noFill/>
        </p:spPr>
        <p:txBody>
          <a:bodyPr wrap="square" rtlCol="0">
            <a:spAutoFit/>
          </a:bodyPr>
          <a:lstStyle/>
          <a:p>
            <a:r>
              <a:rPr lang="en-GB" sz="2400" b="1" dirty="0" smtClean="0">
                <a:solidFill>
                  <a:srgbClr val="002060"/>
                </a:solidFill>
              </a:rPr>
              <a:t>ARE YOU READY FOR</a:t>
            </a:r>
          </a:p>
          <a:p>
            <a:endParaRPr lang="en-GB" sz="2400" dirty="0"/>
          </a:p>
          <a:p>
            <a:endParaRPr lang="en-GB" sz="2400" dirty="0" smtClean="0"/>
          </a:p>
          <a:p>
            <a:r>
              <a:rPr lang="en-GB" sz="4000" b="1" dirty="0" smtClean="0"/>
              <a:t>THE CLOCK IS TICKING</a:t>
            </a:r>
            <a:endParaRPr lang="en-GB" sz="4000" b="1" dirty="0"/>
          </a:p>
        </p:txBody>
      </p:sp>
      <p:pic>
        <p:nvPicPr>
          <p:cNvPr id="9218" name="Picture 2" descr="C:\Users\rb07\Pictures\untitledFHD.png"/>
          <p:cNvPicPr>
            <a:picLocks noChangeAspect="1" noChangeArrowheads="1"/>
          </p:cNvPicPr>
          <p:nvPr/>
        </p:nvPicPr>
        <p:blipFill>
          <a:blip r:embed="rId2">
            <a:extLst>
              <a:ext uri="{BEBA8EAE-BF5A-486C-A8C5-ECC9F3942E4B}">
                <a14:imgProps xmlns:a14="http://schemas.microsoft.com/office/drawing/2010/main">
                  <a14:imgLayer r:embed="rId3">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3858057" y="476671"/>
            <a:ext cx="3475096" cy="1556013"/>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descr="C:\Users\rb07\Pictures\imagesFLOAXICI.jpg"/>
          <p:cNvPicPr>
            <a:picLocks noChangeAspect="1" noChangeArrowheads="1"/>
          </p:cNvPicPr>
          <p:nvPr/>
        </p:nvPicPr>
        <p:blipFill>
          <a:blip r:embed="rId4">
            <a:extLst>
              <a:ext uri="{BEBA8EAE-BF5A-486C-A8C5-ECC9F3942E4B}">
                <a14:imgProps xmlns:a14="http://schemas.microsoft.com/office/drawing/2010/main">
                  <a14:imgLayer r:embed="rId5">
                    <a14:imgEffect>
                      <a14:colorTemperature colorTemp="5300"/>
                    </a14:imgEffect>
                  </a14:imgLayer>
                </a14:imgProps>
              </a:ext>
              <a:ext uri="{28A0092B-C50C-407E-A947-70E740481C1C}">
                <a14:useLocalDpi xmlns:a14="http://schemas.microsoft.com/office/drawing/2010/main" val="0"/>
              </a:ext>
            </a:extLst>
          </a:blip>
          <a:srcRect/>
          <a:stretch>
            <a:fillRect/>
          </a:stretch>
        </p:blipFill>
        <p:spPr bwMode="auto">
          <a:xfrm>
            <a:off x="3858280" y="3501008"/>
            <a:ext cx="2479675" cy="2651125"/>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C:\Users\rb07\Pictures\Icon_Clock.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595605" y="2032685"/>
            <a:ext cx="1238334" cy="1238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0076513"/>
      </p:ext>
    </p:extLst>
  </p:cSld>
  <p:clrMapOvr>
    <a:masterClrMapping/>
  </p:clrMapOvr>
</p:sld>
</file>

<file path=ppt/theme/theme1.xml><?xml version="1.0" encoding="utf-8"?>
<a:theme xmlns:a="http://schemas.openxmlformats.org/drawingml/2006/main" name="Tradeshow">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Tradeshow">
      <a:majorFont>
        <a:latin typeface="Arial Black"/>
        <a:ea typeface=""/>
        <a:cs typeface=""/>
        <a:font script="Jpan" typeface="ＭＳ Ｐゴシック"/>
        <a:font script="Hang" typeface="HY견고딕"/>
        <a:font script="Hans" typeface="宋体"/>
        <a:font script="Hant" typeface="新細明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ndara"/>
        <a:ea typeface=""/>
        <a:cs typeface=""/>
        <a:font script="Jpan" typeface="ＭＳ Ｐゴシック"/>
        <a:font script="Hang" typeface="HY견명조"/>
        <a:font script="Hans" typeface="华文楷体"/>
        <a:font script="Hant" typeface="新細明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adeshow">
      <a:fillStyleLst>
        <a:solidFill>
          <a:schemeClr val="phClr"/>
        </a:solidFill>
        <a:gradFill rotWithShape="1">
          <a:gsLst>
            <a:gs pos="0">
              <a:schemeClr val="phClr">
                <a:tint val="45000"/>
                <a:satMod val="300000"/>
              </a:schemeClr>
            </a:gs>
            <a:gs pos="35000">
              <a:schemeClr val="phClr">
                <a:tint val="45000"/>
                <a:satMod val="300000"/>
              </a:schemeClr>
            </a:gs>
            <a:gs pos="69000">
              <a:schemeClr val="phClr">
                <a:tint val="45000"/>
                <a:satMod val="350000"/>
              </a:schemeClr>
            </a:gs>
            <a:gs pos="100000">
              <a:schemeClr val="phClr">
                <a:tint val="60000"/>
                <a:satMod val="350000"/>
              </a:schemeClr>
            </a:gs>
          </a:gsLst>
          <a:path path="circle">
            <a:fillToRect l="50000" t="50000" r="100000" b="100000"/>
          </a:path>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9525" cap="rnd" cmpd="sng" algn="ctr">
          <a:solidFill>
            <a:schemeClr val="phClr"/>
          </a:solidFill>
          <a:prstDash val="solid"/>
        </a:ln>
        <a:ln w="38475" cap="flat" cmpd="sng" algn="ctr">
          <a:solidFill>
            <a:schemeClr val="phClr"/>
          </a:solidFill>
          <a:prstDash val="solid"/>
        </a:ln>
        <a:ln w="54850" cap="flat" cmpd="sng" algn="ctr">
          <a:solidFill>
            <a:schemeClr val="phClr"/>
          </a:solidFill>
          <a:prstDash val="solid"/>
        </a:ln>
      </a:lnStyleLst>
      <a:effectStyleLst>
        <a:effectStyle>
          <a:effectLst>
            <a:outerShdw blurRad="50800" dist="25400" dir="5400000" rotWithShape="0">
              <a:srgbClr val="000000">
                <a:alpha val="55000"/>
              </a:srgbClr>
            </a:outerShdw>
          </a:effectLst>
        </a:effectStyle>
        <a:effectStyle>
          <a:effectLst>
            <a:outerShdw blurRad="50800" dist="25400" dir="5400000" rotWithShape="0">
              <a:srgbClr val="000000">
                <a:alpha val="44000"/>
              </a:srgbClr>
            </a:outerShdw>
          </a:effectLst>
        </a:effectStyle>
        <a:effectStyle>
          <a:effectLst>
            <a:outerShdw blurRad="50800" dist="25400" dir="5400000" rotWithShape="0">
              <a:srgbClr val="000000">
                <a:alpha val="55000"/>
              </a:srgbClr>
            </a:outerShdw>
          </a:effectLst>
          <a:scene3d>
            <a:camera prst="orthographicFront">
              <a:rot lat="0" lon="0" rev="0"/>
            </a:camera>
            <a:lightRig rig="brightRoom" dir="tl">
              <a:rot lat="0" lon="0" rev="3600000"/>
            </a:lightRig>
          </a:scene3d>
          <a:sp3d contourW="31750" prstMaterial="flat">
            <a:bevelT w="127000" h="254000" prst="angle"/>
            <a:contourClr>
              <a:schemeClr val="phClr">
                <a:shade val="20000"/>
              </a:schemeClr>
            </a:contourClr>
          </a:sp3d>
        </a:effectStyle>
      </a:effectStyleLst>
      <a:bgFillStyleLst>
        <a:solidFill>
          <a:schemeClr val="phClr"/>
        </a:solidFill>
        <a:gradFill rotWithShape="1">
          <a:gsLst>
            <a:gs pos="20000">
              <a:schemeClr val="phClr">
                <a:tint val="80000"/>
                <a:lumMod val="100000"/>
              </a:schemeClr>
            </a:gs>
            <a:gs pos="100000">
              <a:schemeClr val="phClr">
                <a:tint val="100000"/>
                <a:lumMod val="80000"/>
              </a:schemeClr>
            </a:gs>
          </a:gsLst>
          <a:path path="circle">
            <a:fillToRect l="50000" t="20000" r="100000" b="100000"/>
          </a:path>
        </a:gradFill>
        <a:gradFill rotWithShape="1">
          <a:gsLst>
            <a:gs pos="0">
              <a:schemeClr val="phClr">
                <a:tint val="100000"/>
                <a:lumMod val="100000"/>
              </a:schemeClr>
            </a:gs>
            <a:gs pos="100000">
              <a:schemeClr val="phClr">
                <a:shade val="100000"/>
                <a:lumMod val="60000"/>
              </a:schemeClr>
            </a:gs>
          </a:gsLst>
          <a:path path="circle">
            <a:fillToRect l="50000" t="2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341</TotalTime>
  <Words>1190</Words>
  <Application>Microsoft Office PowerPoint</Application>
  <PresentationFormat>On-screen Show (4:3)</PresentationFormat>
  <Paragraphs>135</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Tradeshow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Baltasar Rita</dc:creator>
  <cp:lastModifiedBy>Baltasar Rita</cp:lastModifiedBy>
  <cp:revision>35</cp:revision>
  <dcterms:created xsi:type="dcterms:W3CDTF">2019-01-14T09:26:02Z</dcterms:created>
  <dcterms:modified xsi:type="dcterms:W3CDTF">2019-01-14T15:12:29Z</dcterms:modified>
</cp:coreProperties>
</file>