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5D1F532-0D10-810C-A108-A92FCDBDE7D2}" v="1540" dt="2026-07-12T14:51:47.35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8" d="100"/>
          <a:sy n="68" d="100"/>
        </p:scale>
        <p:origin x="942" y="6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20" Type="http://schemas.microsoft.com/office/2015/10/relationships/revisionInfo" Target="revisionInfo.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19" Type="http://schemas.microsoft.com/office/2016/11/relationships/changesInfo" Target="changesInfos/changesInfo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awkat Ali (2442955)" userId="S::2442955@student.uwtsd.ac.uk::468e7b66-2e6f-470b-89cc-c84b930037e4" providerId="AD" clId="Web-{05D1F532-0D10-810C-A108-A92FCDBDE7D2}"/>
    <pc:docChg chg="addSld delSld modSld">
      <pc:chgData name="Sawkat Ali (2442955)" userId="S::2442955@student.uwtsd.ac.uk::468e7b66-2e6f-470b-89cc-c84b930037e4" providerId="AD" clId="Web-{05D1F532-0D10-810C-A108-A92FCDBDE7D2}" dt="2026-07-12T14:51:47.356" v="1638" actId="20577"/>
      <pc:docMkLst>
        <pc:docMk/>
      </pc:docMkLst>
      <pc:sldChg chg="modSp del">
        <pc:chgData name="Sawkat Ali (2442955)" userId="S::2442955@student.uwtsd.ac.uk::468e7b66-2e6f-470b-89cc-c84b930037e4" providerId="AD" clId="Web-{05D1F532-0D10-810C-A108-A92FCDBDE7D2}" dt="2026-07-12T13:00:43.313" v="21"/>
        <pc:sldMkLst>
          <pc:docMk/>
          <pc:sldMk cId="109857222" sldId="256"/>
        </pc:sldMkLst>
        <pc:spChg chg="mod">
          <ac:chgData name="Sawkat Ali (2442955)" userId="S::2442955@student.uwtsd.ac.uk::468e7b66-2e6f-470b-89cc-c84b930037e4" providerId="AD" clId="Web-{05D1F532-0D10-810C-A108-A92FCDBDE7D2}" dt="2026-07-12T12:59:45.090" v="16" actId="14100"/>
          <ac:spMkLst>
            <pc:docMk/>
            <pc:sldMk cId="109857222" sldId="256"/>
            <ac:spMk id="2" creationId="{00000000-0000-0000-0000-000000000000}"/>
          </ac:spMkLst>
        </pc:spChg>
        <pc:spChg chg="mod">
          <ac:chgData name="Sawkat Ali (2442955)" userId="S::2442955@student.uwtsd.ac.uk::468e7b66-2e6f-470b-89cc-c84b930037e4" providerId="AD" clId="Web-{05D1F532-0D10-810C-A108-A92FCDBDE7D2}" dt="2026-07-12T13:00:28.359" v="20" actId="14100"/>
          <ac:spMkLst>
            <pc:docMk/>
            <pc:sldMk cId="109857222" sldId="256"/>
            <ac:spMk id="3" creationId="{00000000-0000-0000-0000-000000000000}"/>
          </ac:spMkLst>
        </pc:spChg>
      </pc:sldChg>
      <pc:sldChg chg="modSp new">
        <pc:chgData name="Sawkat Ali (2442955)" userId="S::2442955@student.uwtsd.ac.uk::468e7b66-2e6f-470b-89cc-c84b930037e4" providerId="AD" clId="Web-{05D1F532-0D10-810C-A108-A92FCDBDE7D2}" dt="2026-07-12T14:27:13.502" v="1405" actId="20577"/>
        <pc:sldMkLst>
          <pc:docMk/>
          <pc:sldMk cId="174587464" sldId="256"/>
        </pc:sldMkLst>
        <pc:spChg chg="mod">
          <ac:chgData name="Sawkat Ali (2442955)" userId="S::2442955@student.uwtsd.ac.uk::468e7b66-2e6f-470b-89cc-c84b930037e4" providerId="AD" clId="Web-{05D1F532-0D10-810C-A108-A92FCDBDE7D2}" dt="2026-07-12T13:16:06.024" v="253" actId="20577"/>
          <ac:spMkLst>
            <pc:docMk/>
            <pc:sldMk cId="174587464" sldId="256"/>
            <ac:spMk id="2" creationId="{DDAC2436-5C5F-4D22-1A8F-992BDF1E257A}"/>
          </ac:spMkLst>
        </pc:spChg>
        <pc:spChg chg="mod">
          <ac:chgData name="Sawkat Ali (2442955)" userId="S::2442955@student.uwtsd.ac.uk::468e7b66-2e6f-470b-89cc-c84b930037e4" providerId="AD" clId="Web-{05D1F532-0D10-810C-A108-A92FCDBDE7D2}" dt="2026-07-12T14:27:13.502" v="1405" actId="20577"/>
          <ac:spMkLst>
            <pc:docMk/>
            <pc:sldMk cId="174587464" sldId="256"/>
            <ac:spMk id="3" creationId="{004C2499-D834-0BEC-0420-59AA4F68D16C}"/>
          </ac:spMkLst>
        </pc:spChg>
      </pc:sldChg>
      <pc:sldChg chg="modSp new">
        <pc:chgData name="Sawkat Ali (2442955)" userId="S::2442955@student.uwtsd.ac.uk::468e7b66-2e6f-470b-89cc-c84b930037e4" providerId="AD" clId="Web-{05D1F532-0D10-810C-A108-A92FCDBDE7D2}" dt="2026-07-12T14:27:37.834" v="1408" actId="14100"/>
        <pc:sldMkLst>
          <pc:docMk/>
          <pc:sldMk cId="3416164325" sldId="257"/>
        </pc:sldMkLst>
        <pc:spChg chg="mod">
          <ac:chgData name="Sawkat Ali (2442955)" userId="S::2442955@student.uwtsd.ac.uk::468e7b66-2e6f-470b-89cc-c84b930037e4" providerId="AD" clId="Web-{05D1F532-0D10-810C-A108-A92FCDBDE7D2}" dt="2026-07-12T13:17:28.607" v="277" actId="20577"/>
          <ac:spMkLst>
            <pc:docMk/>
            <pc:sldMk cId="3416164325" sldId="257"/>
            <ac:spMk id="2" creationId="{88E6EF64-4BE0-E88C-1B78-0E7CF0C5A9C3}"/>
          </ac:spMkLst>
        </pc:spChg>
        <pc:spChg chg="mod">
          <ac:chgData name="Sawkat Ali (2442955)" userId="S::2442955@student.uwtsd.ac.uk::468e7b66-2e6f-470b-89cc-c84b930037e4" providerId="AD" clId="Web-{05D1F532-0D10-810C-A108-A92FCDBDE7D2}" dt="2026-07-12T14:27:37.834" v="1408" actId="14100"/>
          <ac:spMkLst>
            <pc:docMk/>
            <pc:sldMk cId="3416164325" sldId="257"/>
            <ac:spMk id="3" creationId="{FB7E3C74-B499-835F-69EA-D0B8A2B5D73B}"/>
          </ac:spMkLst>
        </pc:spChg>
      </pc:sldChg>
      <pc:sldChg chg="modSp new">
        <pc:chgData name="Sawkat Ali (2442955)" userId="S::2442955@student.uwtsd.ac.uk::468e7b66-2e6f-470b-89cc-c84b930037e4" providerId="AD" clId="Web-{05D1F532-0D10-810C-A108-A92FCDBDE7D2}" dt="2026-07-12T14:06:59.617" v="1064" actId="20577"/>
        <pc:sldMkLst>
          <pc:docMk/>
          <pc:sldMk cId="1981856349" sldId="258"/>
        </pc:sldMkLst>
        <pc:spChg chg="mod">
          <ac:chgData name="Sawkat Ali (2442955)" userId="S::2442955@student.uwtsd.ac.uk::468e7b66-2e6f-470b-89cc-c84b930037e4" providerId="AD" clId="Web-{05D1F532-0D10-810C-A108-A92FCDBDE7D2}" dt="2026-07-12T14:06:45.882" v="1062" actId="14100"/>
          <ac:spMkLst>
            <pc:docMk/>
            <pc:sldMk cId="1981856349" sldId="258"/>
            <ac:spMk id="2" creationId="{4E331753-1EAB-236A-139A-8F1908229809}"/>
          </ac:spMkLst>
        </pc:spChg>
        <pc:spChg chg="mod">
          <ac:chgData name="Sawkat Ali (2442955)" userId="S::2442955@student.uwtsd.ac.uk::468e7b66-2e6f-470b-89cc-c84b930037e4" providerId="AD" clId="Web-{05D1F532-0D10-810C-A108-A92FCDBDE7D2}" dt="2026-07-12T14:06:59.617" v="1064" actId="20577"/>
          <ac:spMkLst>
            <pc:docMk/>
            <pc:sldMk cId="1981856349" sldId="258"/>
            <ac:spMk id="3" creationId="{68110C88-A163-0D2D-E881-1D9B479CA4D6}"/>
          </ac:spMkLst>
        </pc:spChg>
      </pc:sldChg>
      <pc:sldChg chg="addSp modSp new">
        <pc:chgData name="Sawkat Ali (2442955)" userId="S::2442955@student.uwtsd.ac.uk::468e7b66-2e6f-470b-89cc-c84b930037e4" providerId="AD" clId="Web-{05D1F532-0D10-810C-A108-A92FCDBDE7D2}" dt="2026-07-12T14:21:58.869" v="1309" actId="14100"/>
        <pc:sldMkLst>
          <pc:docMk/>
          <pc:sldMk cId="2168890221" sldId="259"/>
        </pc:sldMkLst>
        <pc:spChg chg="mod">
          <ac:chgData name="Sawkat Ali (2442955)" userId="S::2442955@student.uwtsd.ac.uk::468e7b66-2e6f-470b-89cc-c84b930037e4" providerId="AD" clId="Web-{05D1F532-0D10-810C-A108-A92FCDBDE7D2}" dt="2026-07-12T13:42:53.903" v="675" actId="20577"/>
          <ac:spMkLst>
            <pc:docMk/>
            <pc:sldMk cId="2168890221" sldId="259"/>
            <ac:spMk id="2" creationId="{5E56173B-CFA4-A326-771C-0DEAA9365EAF}"/>
          </ac:spMkLst>
        </pc:spChg>
        <pc:spChg chg="mod">
          <ac:chgData name="Sawkat Ali (2442955)" userId="S::2442955@student.uwtsd.ac.uk::468e7b66-2e6f-470b-89cc-c84b930037e4" providerId="AD" clId="Web-{05D1F532-0D10-810C-A108-A92FCDBDE7D2}" dt="2026-07-12T14:21:58.869" v="1309" actId="14100"/>
          <ac:spMkLst>
            <pc:docMk/>
            <pc:sldMk cId="2168890221" sldId="259"/>
            <ac:spMk id="3" creationId="{632DA323-E892-A0C9-5157-156C5749B7E9}"/>
          </ac:spMkLst>
        </pc:spChg>
        <pc:spChg chg="add mod">
          <ac:chgData name="Sawkat Ali (2442955)" userId="S::2442955@student.uwtsd.ac.uk::468e7b66-2e6f-470b-89cc-c84b930037e4" providerId="AD" clId="Web-{05D1F532-0D10-810C-A108-A92FCDBDE7D2}" dt="2026-07-12T14:21:54.322" v="1308" actId="14100"/>
          <ac:spMkLst>
            <pc:docMk/>
            <pc:sldMk cId="2168890221" sldId="259"/>
            <ac:spMk id="4" creationId="{C22F277A-AD00-FA2B-B11D-673519A9E1CB}"/>
          </ac:spMkLst>
        </pc:spChg>
      </pc:sldChg>
      <pc:sldChg chg="modSp new">
        <pc:chgData name="Sawkat Ali (2442955)" userId="S::2442955@student.uwtsd.ac.uk::468e7b66-2e6f-470b-89cc-c84b930037e4" providerId="AD" clId="Web-{05D1F532-0D10-810C-A108-A92FCDBDE7D2}" dt="2026-07-12T13:45:44.651" v="686" actId="20577"/>
        <pc:sldMkLst>
          <pc:docMk/>
          <pc:sldMk cId="182970806" sldId="260"/>
        </pc:sldMkLst>
        <pc:spChg chg="mod">
          <ac:chgData name="Sawkat Ali (2442955)" userId="S::2442955@student.uwtsd.ac.uk::468e7b66-2e6f-470b-89cc-c84b930037e4" providerId="AD" clId="Web-{05D1F532-0D10-810C-A108-A92FCDBDE7D2}" dt="2026-07-12T13:44:28.379" v="680" actId="20577"/>
          <ac:spMkLst>
            <pc:docMk/>
            <pc:sldMk cId="182970806" sldId="260"/>
            <ac:spMk id="2" creationId="{C107202A-F02E-F0CC-2FE9-7A14FE4F1155}"/>
          </ac:spMkLst>
        </pc:spChg>
        <pc:spChg chg="mod">
          <ac:chgData name="Sawkat Ali (2442955)" userId="S::2442955@student.uwtsd.ac.uk::468e7b66-2e6f-470b-89cc-c84b930037e4" providerId="AD" clId="Web-{05D1F532-0D10-810C-A108-A92FCDBDE7D2}" dt="2026-07-12T13:45:44.651" v="686" actId="20577"/>
          <ac:spMkLst>
            <pc:docMk/>
            <pc:sldMk cId="182970806" sldId="260"/>
            <ac:spMk id="3" creationId="{43DC35EC-ADEC-1FE4-D0D9-B8109B207500}"/>
          </ac:spMkLst>
        </pc:spChg>
      </pc:sldChg>
      <pc:sldChg chg="modSp new">
        <pc:chgData name="Sawkat Ali (2442955)" userId="S::2442955@student.uwtsd.ac.uk::468e7b66-2e6f-470b-89cc-c84b930037e4" providerId="AD" clId="Web-{05D1F532-0D10-810C-A108-A92FCDBDE7D2}" dt="2026-07-12T14:10:14.789" v="1085" actId="20577"/>
        <pc:sldMkLst>
          <pc:docMk/>
          <pc:sldMk cId="2945536568" sldId="261"/>
        </pc:sldMkLst>
        <pc:spChg chg="mod">
          <ac:chgData name="Sawkat Ali (2442955)" userId="S::2442955@student.uwtsd.ac.uk::468e7b66-2e6f-470b-89cc-c84b930037e4" providerId="AD" clId="Web-{05D1F532-0D10-810C-A108-A92FCDBDE7D2}" dt="2026-07-12T13:47:09.814" v="692" actId="20577"/>
          <ac:spMkLst>
            <pc:docMk/>
            <pc:sldMk cId="2945536568" sldId="261"/>
            <ac:spMk id="2" creationId="{C0031915-41BE-4B3F-CCC5-B2D1A8734069}"/>
          </ac:spMkLst>
        </pc:spChg>
        <pc:spChg chg="mod">
          <ac:chgData name="Sawkat Ali (2442955)" userId="S::2442955@student.uwtsd.ac.uk::468e7b66-2e6f-470b-89cc-c84b930037e4" providerId="AD" clId="Web-{05D1F532-0D10-810C-A108-A92FCDBDE7D2}" dt="2026-07-12T14:10:14.789" v="1085" actId="20577"/>
          <ac:spMkLst>
            <pc:docMk/>
            <pc:sldMk cId="2945536568" sldId="261"/>
            <ac:spMk id="3" creationId="{10BE71B7-FFE8-26A3-60F0-E5AFFAA60F4B}"/>
          </ac:spMkLst>
        </pc:spChg>
      </pc:sldChg>
      <pc:sldChg chg="modSp new">
        <pc:chgData name="Sawkat Ali (2442955)" userId="S::2442955@student.uwtsd.ac.uk::468e7b66-2e6f-470b-89cc-c84b930037e4" providerId="AD" clId="Web-{05D1F532-0D10-810C-A108-A92FCDBDE7D2}" dt="2026-07-12T14:12:54.871" v="1154" actId="20577"/>
        <pc:sldMkLst>
          <pc:docMk/>
          <pc:sldMk cId="3540119967" sldId="262"/>
        </pc:sldMkLst>
        <pc:spChg chg="mod">
          <ac:chgData name="Sawkat Ali (2442955)" userId="S::2442955@student.uwtsd.ac.uk::468e7b66-2e6f-470b-89cc-c84b930037e4" providerId="AD" clId="Web-{05D1F532-0D10-810C-A108-A92FCDBDE7D2}" dt="2026-07-12T13:48:30.195" v="702" actId="20577"/>
          <ac:spMkLst>
            <pc:docMk/>
            <pc:sldMk cId="3540119967" sldId="262"/>
            <ac:spMk id="2" creationId="{B40B96ED-F70A-3B23-B3A2-CD3678983E81}"/>
          </ac:spMkLst>
        </pc:spChg>
        <pc:spChg chg="mod">
          <ac:chgData name="Sawkat Ali (2442955)" userId="S::2442955@student.uwtsd.ac.uk::468e7b66-2e6f-470b-89cc-c84b930037e4" providerId="AD" clId="Web-{05D1F532-0D10-810C-A108-A92FCDBDE7D2}" dt="2026-07-12T14:12:54.871" v="1154" actId="20577"/>
          <ac:spMkLst>
            <pc:docMk/>
            <pc:sldMk cId="3540119967" sldId="262"/>
            <ac:spMk id="3" creationId="{638ADD69-1BCF-8429-B8D0-C20787637D25}"/>
          </ac:spMkLst>
        </pc:spChg>
      </pc:sldChg>
      <pc:sldChg chg="modSp new">
        <pc:chgData name="Sawkat Ali (2442955)" userId="S::2442955@student.uwtsd.ac.uk::468e7b66-2e6f-470b-89cc-c84b930037e4" providerId="AD" clId="Web-{05D1F532-0D10-810C-A108-A92FCDBDE7D2}" dt="2026-07-12T14:51:47.356" v="1638" actId="20577"/>
        <pc:sldMkLst>
          <pc:docMk/>
          <pc:sldMk cId="679865501" sldId="263"/>
        </pc:sldMkLst>
        <pc:spChg chg="mod">
          <ac:chgData name="Sawkat Ali (2442955)" userId="S::2442955@student.uwtsd.ac.uk::468e7b66-2e6f-470b-89cc-c84b930037e4" providerId="AD" clId="Web-{05D1F532-0D10-810C-A108-A92FCDBDE7D2}" dt="2026-07-12T14:51:47.356" v="1638" actId="20577"/>
          <ac:spMkLst>
            <pc:docMk/>
            <pc:sldMk cId="679865501" sldId="263"/>
            <ac:spMk id="2" creationId="{BEA3337A-2B51-12A0-6220-29E50530DE72}"/>
          </ac:spMkLst>
        </pc:spChg>
        <pc:spChg chg="mod">
          <ac:chgData name="Sawkat Ali (2442955)" userId="S::2442955@student.uwtsd.ac.uk::468e7b66-2e6f-470b-89cc-c84b930037e4" providerId="AD" clId="Web-{05D1F532-0D10-810C-A108-A92FCDBDE7D2}" dt="2026-07-12T14:51:14.774" v="1618" actId="20577"/>
          <ac:spMkLst>
            <pc:docMk/>
            <pc:sldMk cId="679865501" sldId="263"/>
            <ac:spMk id="3" creationId="{23CDF043-1721-3288-981B-B7289AD9D337}"/>
          </ac:spMkLst>
        </pc:spChg>
      </pc:sldChg>
      <pc:sldChg chg="modSp new">
        <pc:chgData name="Sawkat Ali (2442955)" userId="S::2442955@student.uwtsd.ac.uk::468e7b66-2e6f-470b-89cc-c84b930037e4" providerId="AD" clId="Web-{05D1F532-0D10-810C-A108-A92FCDBDE7D2}" dt="2026-07-12T14:47:59.445" v="1566" actId="20577"/>
        <pc:sldMkLst>
          <pc:docMk/>
          <pc:sldMk cId="2684930136" sldId="264"/>
        </pc:sldMkLst>
        <pc:spChg chg="mod">
          <ac:chgData name="Sawkat Ali (2442955)" userId="S::2442955@student.uwtsd.ac.uk::468e7b66-2e6f-470b-89cc-c84b930037e4" providerId="AD" clId="Web-{05D1F532-0D10-810C-A108-A92FCDBDE7D2}" dt="2026-07-12T13:56:22.348" v="872" actId="20577"/>
          <ac:spMkLst>
            <pc:docMk/>
            <pc:sldMk cId="2684930136" sldId="264"/>
            <ac:spMk id="2" creationId="{B1CAB80F-3988-842D-FE28-E7FAB130A3E5}"/>
          </ac:spMkLst>
        </pc:spChg>
        <pc:spChg chg="mod">
          <ac:chgData name="Sawkat Ali (2442955)" userId="S::2442955@student.uwtsd.ac.uk::468e7b66-2e6f-470b-89cc-c84b930037e4" providerId="AD" clId="Web-{05D1F532-0D10-810C-A108-A92FCDBDE7D2}" dt="2026-07-12T14:47:59.445" v="1566" actId="20577"/>
          <ac:spMkLst>
            <pc:docMk/>
            <pc:sldMk cId="2684930136" sldId="264"/>
            <ac:spMk id="3" creationId="{371A5258-963C-0DCA-16E1-8E5EEF48BD78}"/>
          </ac:spMkLst>
        </pc:spChg>
      </pc:sldChg>
      <pc:sldChg chg="modSp new">
        <pc:chgData name="Sawkat Ali (2442955)" userId="S::2442955@student.uwtsd.ac.uk::468e7b66-2e6f-470b-89cc-c84b930037e4" providerId="AD" clId="Web-{05D1F532-0D10-810C-A108-A92FCDBDE7D2}" dt="2026-07-12T14:24:20.223" v="1325" actId="20577"/>
        <pc:sldMkLst>
          <pc:docMk/>
          <pc:sldMk cId="2840124097" sldId="265"/>
        </pc:sldMkLst>
        <pc:spChg chg="mod">
          <ac:chgData name="Sawkat Ali (2442955)" userId="S::2442955@student.uwtsd.ac.uk::468e7b66-2e6f-470b-89cc-c84b930037e4" providerId="AD" clId="Web-{05D1F532-0D10-810C-A108-A92FCDBDE7D2}" dt="2026-07-12T13:58:24.417" v="889" actId="20577"/>
          <ac:spMkLst>
            <pc:docMk/>
            <pc:sldMk cId="2840124097" sldId="265"/>
            <ac:spMk id="2" creationId="{B46A070A-FE7A-DA71-A3B8-624E34338458}"/>
          </ac:spMkLst>
        </pc:spChg>
        <pc:spChg chg="mod">
          <ac:chgData name="Sawkat Ali (2442955)" userId="S::2442955@student.uwtsd.ac.uk::468e7b66-2e6f-470b-89cc-c84b930037e4" providerId="AD" clId="Web-{05D1F532-0D10-810C-A108-A92FCDBDE7D2}" dt="2026-07-12T14:24:20.223" v="1325" actId="20577"/>
          <ac:spMkLst>
            <pc:docMk/>
            <pc:sldMk cId="2840124097" sldId="265"/>
            <ac:spMk id="3" creationId="{89DE73E2-22E0-D230-A368-2DE1878A526D}"/>
          </ac:spMkLst>
        </pc:spChg>
      </pc:sldChg>
      <pc:sldChg chg="modSp new">
        <pc:chgData name="Sawkat Ali (2442955)" userId="S::2442955@student.uwtsd.ac.uk::468e7b66-2e6f-470b-89cc-c84b930037e4" providerId="AD" clId="Web-{05D1F532-0D10-810C-A108-A92FCDBDE7D2}" dt="2026-07-12T14:23:33.079" v="1312" actId="20577"/>
        <pc:sldMkLst>
          <pc:docMk/>
          <pc:sldMk cId="4161003312" sldId="266"/>
        </pc:sldMkLst>
        <pc:spChg chg="mod">
          <ac:chgData name="Sawkat Ali (2442955)" userId="S::2442955@student.uwtsd.ac.uk::468e7b66-2e6f-470b-89cc-c84b930037e4" providerId="AD" clId="Web-{05D1F532-0D10-810C-A108-A92FCDBDE7D2}" dt="2026-07-12T14:01:09.805" v="1028" actId="20577"/>
          <ac:spMkLst>
            <pc:docMk/>
            <pc:sldMk cId="4161003312" sldId="266"/>
            <ac:spMk id="2" creationId="{CCDD06A5-BACB-C72F-D087-75EEB168058E}"/>
          </ac:spMkLst>
        </pc:spChg>
        <pc:spChg chg="mod">
          <ac:chgData name="Sawkat Ali (2442955)" userId="S::2442955@student.uwtsd.ac.uk::468e7b66-2e6f-470b-89cc-c84b930037e4" providerId="AD" clId="Web-{05D1F532-0D10-810C-A108-A92FCDBDE7D2}" dt="2026-07-12T14:23:33.079" v="1312" actId="20577"/>
          <ac:spMkLst>
            <pc:docMk/>
            <pc:sldMk cId="4161003312" sldId="266"/>
            <ac:spMk id="3" creationId="{17EDAC8C-B98A-E5B6-4FB8-D084E0C03AE3}"/>
          </ac:spMkLst>
        </pc:spChg>
      </pc:sldChg>
      <pc:sldChg chg="modSp new">
        <pc:chgData name="Sawkat Ali (2442955)" userId="S::2442955@student.uwtsd.ac.uk::468e7b66-2e6f-470b-89cc-c84b930037e4" providerId="AD" clId="Web-{05D1F532-0D10-810C-A108-A92FCDBDE7D2}" dt="2026-07-12T14:45:28.554" v="1471" actId="20577"/>
        <pc:sldMkLst>
          <pc:docMk/>
          <pc:sldMk cId="1485388856" sldId="267"/>
        </pc:sldMkLst>
        <pc:spChg chg="mod">
          <ac:chgData name="Sawkat Ali (2442955)" userId="S::2442955@student.uwtsd.ac.uk::468e7b66-2e6f-470b-89cc-c84b930037e4" providerId="AD" clId="Web-{05D1F532-0D10-810C-A108-A92FCDBDE7D2}" dt="2026-07-12T14:02:22.639" v="1037" actId="20577"/>
          <ac:spMkLst>
            <pc:docMk/>
            <pc:sldMk cId="1485388856" sldId="267"/>
            <ac:spMk id="2" creationId="{FC6D4409-9E1C-1762-9872-2DDBAC812F5C}"/>
          </ac:spMkLst>
        </pc:spChg>
        <pc:spChg chg="mod">
          <ac:chgData name="Sawkat Ali (2442955)" userId="S::2442955@student.uwtsd.ac.uk::468e7b66-2e6f-470b-89cc-c84b930037e4" providerId="AD" clId="Web-{05D1F532-0D10-810C-A108-A92FCDBDE7D2}" dt="2026-07-12T14:45:28.554" v="1471" actId="20577"/>
          <ac:spMkLst>
            <pc:docMk/>
            <pc:sldMk cId="1485388856" sldId="267"/>
            <ac:spMk id="3" creationId="{6CBE097E-DBA2-5D40-ABFE-C4B1A871ACD3}"/>
          </ac:spMkLst>
        </pc:spChg>
      </pc:sldChg>
      <pc:sldChg chg="modSp new">
        <pc:chgData name="Sawkat Ali (2442955)" userId="S::2442955@student.uwtsd.ac.uk::468e7b66-2e6f-470b-89cc-c84b930037e4" providerId="AD" clId="Web-{05D1F532-0D10-810C-A108-A92FCDBDE7D2}" dt="2026-07-12T14:18:26.384" v="1297" actId="20577"/>
        <pc:sldMkLst>
          <pc:docMk/>
          <pc:sldMk cId="115617109" sldId="268"/>
        </pc:sldMkLst>
        <pc:spChg chg="mod">
          <ac:chgData name="Sawkat Ali (2442955)" userId="S::2442955@student.uwtsd.ac.uk::468e7b66-2e6f-470b-89cc-c84b930037e4" providerId="AD" clId="Web-{05D1F532-0D10-810C-A108-A92FCDBDE7D2}" dt="2026-07-12T14:03:19.053" v="1051" actId="20577"/>
          <ac:spMkLst>
            <pc:docMk/>
            <pc:sldMk cId="115617109" sldId="268"/>
            <ac:spMk id="2" creationId="{BF15C345-450E-0E1C-EE04-BEC97270BE3C}"/>
          </ac:spMkLst>
        </pc:spChg>
        <pc:spChg chg="mod">
          <ac:chgData name="Sawkat Ali (2442955)" userId="S::2442955@student.uwtsd.ac.uk::468e7b66-2e6f-470b-89cc-c84b930037e4" providerId="AD" clId="Web-{05D1F532-0D10-810C-A108-A92FCDBDE7D2}" dt="2026-07-12T14:18:26.384" v="1297" actId="20577"/>
          <ac:spMkLst>
            <pc:docMk/>
            <pc:sldMk cId="115617109" sldId="268"/>
            <ac:spMk id="3" creationId="{2D35A2E5-7178-583C-C251-487721E35EC5}"/>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46CE7D5-CF57-46EF-B807-FDD0502418D4}" type="datetimeFigureOut">
              <a:rPr lang="en-US" smtClean="0"/>
              <a:t>7/12/2026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3853878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46CE7D5-CF57-46EF-B807-FDD0502418D4}" type="datetimeFigureOut">
              <a:rPr lang="en-US" smtClean="0"/>
              <a:t>7/12/2026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9491384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46CE7D5-CF57-46EF-B807-FDD0502418D4}" type="datetimeFigureOut">
              <a:rPr lang="en-US" smtClean="0"/>
              <a:t>7/12/2026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5915245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46CE7D5-CF57-46EF-B807-FDD0502418D4}" type="datetimeFigureOut">
              <a:rPr lang="en-US" smtClean="0"/>
              <a:t>7/12/2026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12030920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46CE7D5-CF57-46EF-B807-FDD0502418D4}" type="datetimeFigureOut">
              <a:rPr lang="en-US" smtClean="0"/>
              <a:t>7/12/2026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7331723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46CE7D5-CF57-46EF-B807-FDD0502418D4}" type="datetimeFigureOut">
              <a:rPr lang="en-US" smtClean="0"/>
              <a:t>7/12/2026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2103125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6CE7D5-CF57-46EF-B807-FDD0502418D4}" type="datetimeFigureOut">
              <a:rPr lang="en-US" smtClean="0"/>
              <a:t>7/12/2026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1463889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US" smtClean="0"/>
              <a:t>7/12/2026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1718414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US" smtClean="0"/>
              <a:t>7/12/2026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17189582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46CE7D5-CF57-46EF-B807-FDD0502418D4}" type="datetimeFigureOut">
              <a:rPr lang="en-US" smtClean="0"/>
              <a:t>7/12/2026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2029054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46CE7D5-CF57-46EF-B807-FDD0502418D4}" type="datetimeFigureOut">
              <a:rPr lang="en-US" smtClean="0"/>
              <a:t>7/12/2026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4794456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846CE7D5-CF57-46EF-B807-FDD0502418D4}" type="datetimeFigureOut">
              <a:rPr lang="en-US" smtClean="0"/>
              <a:t>7/12/2026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330EA680-D336-4FF7-8B7A-9848BB0A1C32}" type="slidenum">
              <a:rPr lang="en-US" smtClean="0"/>
              <a:t>‹#›</a:t>
            </a:fld>
            <a:endParaRPr lang="en-US"/>
          </a:p>
        </p:txBody>
      </p:sp>
    </p:spTree>
    <p:extLst>
      <p:ext uri="{BB962C8B-B14F-4D97-AF65-F5344CB8AC3E}">
        <p14:creationId xmlns:p14="http://schemas.microsoft.com/office/powerpoint/2010/main" val="246095407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hyperlink" Target="https://www.nice.org.uk/guidance/cg192" TargetMode="External"/><Relationship Id="rId2" Type="http://schemas.openxmlformats.org/officeDocument/2006/relationships/hyperlink" Target="https://www.gov.uk/government/publications/early-years-foundation-stage-framework--2"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AC2436-5C5F-4D22-1A8F-992BDF1E257A}"/>
              </a:ext>
            </a:extLst>
          </p:cNvPr>
          <p:cNvSpPr>
            <a:spLocks noGrp="1"/>
          </p:cNvSpPr>
          <p:nvPr>
            <p:ph type="ctrTitle"/>
          </p:nvPr>
        </p:nvSpPr>
        <p:spPr>
          <a:xfrm>
            <a:off x="1524000" y="505506"/>
            <a:ext cx="9144000" cy="1037772"/>
          </a:xfrm>
        </p:spPr>
        <p:txBody>
          <a:bodyPr/>
          <a:lstStyle/>
          <a:p>
            <a:r>
              <a:rPr lang="en-US"/>
              <a:t>Psychology</a:t>
            </a:r>
          </a:p>
        </p:txBody>
      </p:sp>
      <p:sp>
        <p:nvSpPr>
          <p:cNvPr id="3" name="Subtitle 2">
            <a:extLst>
              <a:ext uri="{FF2B5EF4-FFF2-40B4-BE49-F238E27FC236}">
                <a16:creationId xmlns:a16="http://schemas.microsoft.com/office/drawing/2014/main" id="{004C2499-D834-0BEC-0420-59AA4F68D16C}"/>
              </a:ext>
            </a:extLst>
          </p:cNvPr>
          <p:cNvSpPr>
            <a:spLocks noGrp="1"/>
          </p:cNvSpPr>
          <p:nvPr>
            <p:ph type="subTitle" idx="1"/>
          </p:nvPr>
        </p:nvSpPr>
        <p:spPr>
          <a:xfrm>
            <a:off x="1524000" y="1758724"/>
            <a:ext cx="9144000" cy="3499076"/>
          </a:xfrm>
        </p:spPr>
        <p:txBody>
          <a:bodyPr vert="horz" lIns="91440" tIns="45720" rIns="91440" bIns="45720" rtlCol="0" anchor="t">
            <a:normAutofit/>
          </a:bodyPr>
          <a:lstStyle/>
          <a:p>
            <a:r>
              <a:rPr lang="en-US"/>
              <a:t>Name: </a:t>
            </a:r>
            <a:r>
              <a:rPr lang="en-US" err="1"/>
              <a:t>Sawkat</a:t>
            </a:r>
            <a:r>
              <a:rPr lang="en-US"/>
              <a:t> Ali</a:t>
            </a:r>
          </a:p>
          <a:p>
            <a:r>
              <a:rPr lang="en-US"/>
              <a:t>Student ID:2442955</a:t>
            </a:r>
          </a:p>
          <a:p>
            <a:r>
              <a:rPr lang="en-US"/>
              <a:t>Module:LCHS4010</a:t>
            </a:r>
          </a:p>
          <a:p>
            <a:r>
              <a:rPr lang="en-US"/>
              <a:t>Lecturer  name:  Brian Mashumba</a:t>
            </a:r>
          </a:p>
          <a:p>
            <a:r>
              <a:rPr lang="en-US"/>
              <a:t>Date 13/07/2026</a:t>
            </a:r>
          </a:p>
          <a:p>
            <a:pPr algn="l"/>
            <a:endParaRPr lang="en-US" sz="1600"/>
          </a:p>
          <a:p>
            <a:endParaRPr lang="en-US"/>
          </a:p>
          <a:p>
            <a:pPr algn="l"/>
            <a:endParaRPr lang="en-US"/>
          </a:p>
          <a:p>
            <a:endParaRPr lang="en-US"/>
          </a:p>
        </p:txBody>
      </p:sp>
    </p:spTree>
    <p:extLst>
      <p:ext uri="{BB962C8B-B14F-4D97-AF65-F5344CB8AC3E}">
        <p14:creationId xmlns:p14="http://schemas.microsoft.com/office/powerpoint/2010/main" val="17458746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E6EF64-4BE0-E88C-1B78-0E7CF0C5A9C3}"/>
              </a:ext>
            </a:extLst>
          </p:cNvPr>
          <p:cNvSpPr>
            <a:spLocks noGrp="1"/>
          </p:cNvSpPr>
          <p:nvPr>
            <p:ph type="title"/>
          </p:nvPr>
        </p:nvSpPr>
        <p:spPr/>
        <p:txBody>
          <a:bodyPr>
            <a:normAutofit/>
          </a:bodyPr>
          <a:lstStyle/>
          <a:p>
            <a:r>
              <a:rPr lang="en-US" sz="4000"/>
              <a:t>Case study Overview</a:t>
            </a:r>
          </a:p>
        </p:txBody>
      </p:sp>
      <p:sp>
        <p:nvSpPr>
          <p:cNvPr id="3" name="Content Placeholder 2">
            <a:extLst>
              <a:ext uri="{FF2B5EF4-FFF2-40B4-BE49-F238E27FC236}">
                <a16:creationId xmlns:a16="http://schemas.microsoft.com/office/drawing/2014/main" id="{FB7E3C74-B499-835F-69EA-D0B8A2B5D73B}"/>
              </a:ext>
            </a:extLst>
          </p:cNvPr>
          <p:cNvSpPr>
            <a:spLocks noGrp="1"/>
          </p:cNvSpPr>
          <p:nvPr>
            <p:ph idx="1"/>
          </p:nvPr>
        </p:nvSpPr>
        <p:spPr>
          <a:xfrm>
            <a:off x="838200" y="1223283"/>
            <a:ext cx="10515600" cy="4953680"/>
          </a:xfrm>
        </p:spPr>
        <p:txBody>
          <a:bodyPr vert="horz" lIns="91440" tIns="45720" rIns="91440" bIns="45720" rtlCol="0" anchor="t">
            <a:normAutofit lnSpcReduction="10000"/>
          </a:bodyPr>
          <a:lstStyle/>
          <a:p>
            <a:pPr marL="285750" indent="-285750">
              <a:buFont typeface="Arial,Sans-Serif" panose="020B0604020202020204" pitchFamily="34" charset="0"/>
              <a:buChar char="•"/>
            </a:pPr>
            <a:r>
              <a:rPr lang="en-US" sz="1600">
                <a:ea typeface="+mn-lt"/>
                <a:cs typeface="+mn-lt"/>
              </a:rPr>
              <a:t>Briefly </a:t>
            </a:r>
            <a:r>
              <a:rPr lang="en-US" sz="1600" err="1">
                <a:ea typeface="+mn-lt"/>
                <a:cs typeface="+mn-lt"/>
              </a:rPr>
              <a:t>summarise</a:t>
            </a:r>
            <a:r>
              <a:rPr lang="en-US" sz="1600">
                <a:ea typeface="+mn-lt"/>
                <a:cs typeface="+mn-lt"/>
              </a:rPr>
              <a:t> the </a:t>
            </a:r>
            <a:r>
              <a:rPr lang="en-US" sz="1600" err="1">
                <a:ea typeface="+mn-lt"/>
                <a:cs typeface="+mn-lt"/>
              </a:rPr>
              <a:t>case."This</a:t>
            </a:r>
            <a:r>
              <a:rPr lang="en-US" sz="1600">
                <a:ea typeface="+mn-lt"/>
                <a:cs typeface="+mn-lt"/>
              </a:rPr>
              <a:t> presentation analyses Isaac's development using Bowlby's Attachment Theory. It explores how his early experiences have affected his emotional, social and language development, considers both nature and nurture, evaluates the theory, and proposes practical interventions suitable for an early years setting</a:t>
            </a:r>
          </a:p>
          <a:p>
            <a:pPr>
              <a:buNone/>
            </a:pPr>
            <a:endParaRPr lang="en-US" sz="1600"/>
          </a:p>
          <a:p>
            <a:pPr>
              <a:buNone/>
            </a:pPr>
            <a:r>
              <a:rPr lang="en-US" sz="1600" b="1">
                <a:ea typeface="+mn-lt"/>
                <a:cs typeface="+mn-lt"/>
              </a:rPr>
              <a:t>Isaac's needs</a:t>
            </a:r>
            <a:endParaRPr lang="en-US" sz="1600"/>
          </a:p>
          <a:p>
            <a:pPr>
              <a:buFont typeface="Arial"/>
              <a:buChar char="•"/>
            </a:pPr>
            <a:r>
              <a:rPr lang="en-US" sz="1600">
                <a:ea typeface="+mn-lt"/>
                <a:cs typeface="+mn-lt"/>
              </a:rPr>
              <a:t>4 years old </a:t>
            </a:r>
            <a:endParaRPr lang="en-US" sz="1600"/>
          </a:p>
          <a:p>
            <a:pPr>
              <a:buFont typeface="Arial"/>
              <a:buChar char="•"/>
            </a:pPr>
            <a:r>
              <a:rPr lang="en-US" sz="1600">
                <a:ea typeface="+mn-lt"/>
                <a:cs typeface="+mn-lt"/>
              </a:rPr>
              <a:t>Quiet and withdrawn </a:t>
            </a:r>
            <a:endParaRPr lang="en-US" sz="1600"/>
          </a:p>
          <a:p>
            <a:pPr>
              <a:buFont typeface="Arial"/>
              <a:buChar char="•"/>
            </a:pPr>
            <a:r>
              <a:rPr lang="en-US" sz="1600">
                <a:ea typeface="+mn-lt"/>
                <a:cs typeface="+mn-lt"/>
              </a:rPr>
              <a:t>Separation anxiety </a:t>
            </a:r>
            <a:endParaRPr lang="en-US" sz="1600"/>
          </a:p>
          <a:p>
            <a:pPr>
              <a:buFont typeface="Arial"/>
              <a:buChar char="•"/>
            </a:pPr>
            <a:r>
              <a:rPr lang="en-US" sz="1600">
                <a:ea typeface="+mn-lt"/>
                <a:cs typeface="+mn-lt"/>
              </a:rPr>
              <a:t>Language delay </a:t>
            </a:r>
            <a:endParaRPr lang="en-US" sz="1600"/>
          </a:p>
          <a:p>
            <a:pPr>
              <a:buFont typeface="Arial"/>
              <a:buChar char="•"/>
            </a:pPr>
            <a:r>
              <a:rPr lang="en-US" sz="1600">
                <a:ea typeface="+mn-lt"/>
                <a:cs typeface="+mn-lt"/>
              </a:rPr>
              <a:t>Difficulty joining group activities </a:t>
            </a:r>
            <a:endParaRPr lang="en-US" sz="1600"/>
          </a:p>
          <a:p>
            <a:pPr>
              <a:buFont typeface="Arial"/>
              <a:buChar char="•"/>
            </a:pPr>
            <a:r>
              <a:rPr lang="en-US" sz="1600">
                <a:ea typeface="+mn-lt"/>
                <a:cs typeface="+mn-lt"/>
              </a:rPr>
              <a:t>Mother experiences post-natal depression </a:t>
            </a:r>
            <a:endParaRPr lang="en-US" sz="1600"/>
          </a:p>
          <a:p>
            <a:pPr>
              <a:buFont typeface="Arial"/>
              <a:buChar char="•"/>
            </a:pPr>
            <a:r>
              <a:rPr lang="en-US" sz="1600">
                <a:ea typeface="+mn-lt"/>
                <a:cs typeface="+mn-lt"/>
              </a:rPr>
              <a:t>Limited social support </a:t>
            </a:r>
            <a:endParaRPr lang="en-US" sz="1600"/>
          </a:p>
          <a:p>
            <a:pPr>
              <a:buFont typeface="Arial"/>
              <a:buChar char="•"/>
            </a:pPr>
            <a:r>
              <a:rPr lang="en-US" sz="1600">
                <a:ea typeface="+mn-lt"/>
                <a:cs typeface="+mn-lt"/>
              </a:rPr>
              <a:t>Disrupted childcare </a:t>
            </a:r>
            <a:endParaRPr lang="en-US" sz="1600"/>
          </a:p>
          <a:p>
            <a:pPr>
              <a:buFont typeface="Arial"/>
              <a:buChar char="•"/>
            </a:pPr>
            <a:r>
              <a:rPr lang="en-US" sz="1600">
                <a:ea typeface="+mn-lt"/>
                <a:cs typeface="+mn-lt"/>
              </a:rPr>
              <a:t>Recent move to London </a:t>
            </a:r>
            <a:endParaRPr lang="en-US" sz="1600"/>
          </a:p>
          <a:p>
            <a:pPr indent="0">
              <a:buNone/>
            </a:pPr>
            <a:r>
              <a:rPr lang="en-US" sz="1600">
                <a:ea typeface="+mn-lt"/>
                <a:cs typeface="+mn-lt"/>
              </a:rPr>
              <a:t>Conclude:</a:t>
            </a:r>
            <a:endParaRPr lang="en-US" sz="1600"/>
          </a:p>
          <a:p>
            <a:pPr>
              <a:buNone/>
            </a:pPr>
            <a:r>
              <a:rPr lang="en-US" sz="1600">
                <a:ea typeface="+mn-lt"/>
                <a:cs typeface="+mn-lt"/>
              </a:rPr>
              <a:t>These experiences may have affected Isaac's emotional, social and language development.</a:t>
            </a:r>
            <a:endParaRPr lang="en-US" sz="1600"/>
          </a:p>
          <a:p>
            <a:pPr marL="0" indent="0">
              <a:buNone/>
            </a:pPr>
            <a:endParaRPr lang="en-US" sz="1600"/>
          </a:p>
          <a:p>
            <a:endParaRPr lang="en-US" sz="1600"/>
          </a:p>
        </p:txBody>
      </p:sp>
    </p:spTree>
    <p:extLst>
      <p:ext uri="{BB962C8B-B14F-4D97-AF65-F5344CB8AC3E}">
        <p14:creationId xmlns:p14="http://schemas.microsoft.com/office/powerpoint/2010/main" val="341616432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331753-1EAB-236A-139A-8F1908229809}"/>
              </a:ext>
            </a:extLst>
          </p:cNvPr>
          <p:cNvSpPr>
            <a:spLocks noGrp="1"/>
          </p:cNvSpPr>
          <p:nvPr>
            <p:ph type="title"/>
          </p:nvPr>
        </p:nvSpPr>
        <p:spPr>
          <a:xfrm>
            <a:off x="838200" y="365125"/>
            <a:ext cx="10515600" cy="1151392"/>
          </a:xfrm>
        </p:spPr>
        <p:txBody>
          <a:bodyPr/>
          <a:lstStyle/>
          <a:p>
            <a:r>
              <a:rPr lang="en-US" sz="4000" b="1">
                <a:latin typeface="Aptos"/>
              </a:rPr>
              <a:t>Bowlby's Attachment Theory</a:t>
            </a:r>
            <a:endParaRPr lang="en-US" sz="4000"/>
          </a:p>
          <a:p>
            <a:endParaRPr lang="en-US"/>
          </a:p>
        </p:txBody>
      </p:sp>
      <p:sp>
        <p:nvSpPr>
          <p:cNvPr id="3" name="Content Placeholder 2">
            <a:extLst>
              <a:ext uri="{FF2B5EF4-FFF2-40B4-BE49-F238E27FC236}">
                <a16:creationId xmlns:a16="http://schemas.microsoft.com/office/drawing/2014/main" id="{68110C88-A163-0D2D-E881-1D9B479CA4D6}"/>
              </a:ext>
            </a:extLst>
          </p:cNvPr>
          <p:cNvSpPr>
            <a:spLocks noGrp="1"/>
          </p:cNvSpPr>
          <p:nvPr>
            <p:ph idx="1"/>
          </p:nvPr>
        </p:nvSpPr>
        <p:spPr>
          <a:xfrm>
            <a:off x="838200" y="962027"/>
            <a:ext cx="10515600" cy="5882592"/>
          </a:xfrm>
        </p:spPr>
        <p:txBody>
          <a:bodyPr vert="horz" lIns="91440" tIns="45720" rIns="91440" bIns="45720" rtlCol="0" anchor="t">
            <a:normAutofit fontScale="92500" lnSpcReduction="20000"/>
          </a:bodyPr>
          <a:lstStyle/>
          <a:p>
            <a:r>
              <a:rPr lang="en-US" sz="1600">
                <a:ea typeface="+mn-lt"/>
                <a:cs typeface="+mn-lt"/>
              </a:rPr>
              <a:t>John Bowlby believed children are biologically programmed to form attachments with caregivers because attachment promotes </a:t>
            </a:r>
            <a:r>
              <a:rPr lang="en-US" sz="1600" err="1">
                <a:ea typeface="+mn-lt"/>
                <a:cs typeface="+mn-lt"/>
              </a:rPr>
              <a:t>survival.Bowlby</a:t>
            </a:r>
            <a:r>
              <a:rPr lang="en-US" sz="1600">
                <a:ea typeface="+mn-lt"/>
                <a:cs typeface="+mn-lt"/>
              </a:rPr>
              <a:t> argued that children need a secure attachment with a primary caregiver to support healthy emotional development </a:t>
            </a:r>
            <a:r>
              <a:rPr lang="en-US" sz="1600" b="1">
                <a:ea typeface="+mn-lt"/>
                <a:cs typeface="+mn-lt"/>
              </a:rPr>
              <a:t>(Bowlby, 1988).</a:t>
            </a:r>
            <a:r>
              <a:rPr lang="en-US" sz="1600">
                <a:ea typeface="+mn-lt"/>
                <a:cs typeface="+mn-lt"/>
              </a:rPr>
              <a:t> </a:t>
            </a:r>
          </a:p>
          <a:p>
            <a:r>
              <a:rPr lang="en-US" sz="1600">
                <a:ea typeface="+mn-lt"/>
                <a:cs typeface="+mn-lt"/>
              </a:rPr>
              <a:t>Secure attachment provides a "secure base" for exploration </a:t>
            </a:r>
            <a:r>
              <a:rPr lang="en-US" sz="1600" b="1">
                <a:ea typeface="+mn-lt"/>
                <a:cs typeface="+mn-lt"/>
              </a:rPr>
              <a:t>(Ainsworth et al., 1978).</a:t>
            </a:r>
            <a:r>
              <a:rPr lang="en-US" sz="1600">
                <a:ea typeface="+mn-lt"/>
                <a:cs typeface="+mn-lt"/>
              </a:rPr>
              <a:t> </a:t>
            </a:r>
            <a:endParaRPr lang="en-US" sz="1600"/>
          </a:p>
          <a:p>
            <a:pPr>
              <a:buNone/>
            </a:pPr>
            <a:r>
              <a:rPr lang="en-US" sz="1600"/>
              <a:t>Key concepts</a:t>
            </a:r>
          </a:p>
          <a:p>
            <a:pPr>
              <a:buFont typeface="Arial"/>
              <a:buChar char="•"/>
            </a:pPr>
            <a:r>
              <a:rPr lang="en-US" sz="1600">
                <a:ea typeface="+mn-lt"/>
                <a:cs typeface="+mn-lt"/>
              </a:rPr>
              <a:t>Attachment </a:t>
            </a:r>
            <a:endParaRPr lang="en-US" sz="1600"/>
          </a:p>
          <a:p>
            <a:pPr>
              <a:buFont typeface="Arial"/>
              <a:buChar char="•"/>
            </a:pPr>
            <a:r>
              <a:rPr lang="en-US" sz="1600">
                <a:ea typeface="+mn-lt"/>
                <a:cs typeface="+mn-lt"/>
              </a:rPr>
              <a:t>Secure attachment </a:t>
            </a:r>
            <a:endParaRPr lang="en-US" sz="1600"/>
          </a:p>
          <a:p>
            <a:pPr>
              <a:buFont typeface="Arial"/>
              <a:buChar char="•"/>
            </a:pPr>
            <a:r>
              <a:rPr lang="en-US" sz="1600">
                <a:ea typeface="+mn-lt"/>
                <a:cs typeface="+mn-lt"/>
              </a:rPr>
              <a:t>Internal Working Model </a:t>
            </a:r>
            <a:endParaRPr lang="en-US" sz="1600"/>
          </a:p>
          <a:p>
            <a:pPr>
              <a:buFont typeface="Arial"/>
              <a:buChar char="•"/>
            </a:pPr>
            <a:r>
              <a:rPr lang="en-US" sz="1600">
                <a:ea typeface="+mn-lt"/>
                <a:cs typeface="+mn-lt"/>
              </a:rPr>
              <a:t>Sensitive caregiving </a:t>
            </a:r>
            <a:endParaRPr lang="en-US" sz="1600"/>
          </a:p>
          <a:p>
            <a:pPr>
              <a:buFont typeface="Arial"/>
              <a:buChar char="•"/>
            </a:pPr>
            <a:r>
              <a:rPr lang="en-US" sz="1600">
                <a:ea typeface="+mn-lt"/>
                <a:cs typeface="+mn-lt"/>
              </a:rPr>
              <a:t>Separation anxiety </a:t>
            </a:r>
            <a:endParaRPr lang="en-US" sz="1600"/>
          </a:p>
          <a:p>
            <a:pPr>
              <a:buFont typeface="Arial"/>
              <a:buChar char="•"/>
            </a:pPr>
            <a:r>
              <a:rPr lang="en-US" sz="1600">
                <a:ea typeface="+mn-lt"/>
                <a:cs typeface="+mn-lt"/>
              </a:rPr>
              <a:t>Monotropy </a:t>
            </a:r>
            <a:endParaRPr lang="en-US" sz="1600"/>
          </a:p>
          <a:p>
            <a:pPr>
              <a:buFont typeface="Arial"/>
              <a:buChar char="•"/>
            </a:pPr>
            <a:r>
              <a:rPr lang="en-US" sz="1600">
                <a:ea typeface="+mn-lt"/>
                <a:cs typeface="+mn-lt"/>
              </a:rPr>
              <a:t>Critical (or sensitive) period </a:t>
            </a:r>
            <a:endParaRPr lang="en-US" sz="1600"/>
          </a:p>
          <a:p>
            <a:pPr>
              <a:buFont typeface="Arial"/>
              <a:buChar char="•"/>
            </a:pPr>
            <a:r>
              <a:rPr lang="en-US" sz="1600">
                <a:ea typeface="+mn-lt"/>
                <a:cs typeface="+mn-lt"/>
              </a:rPr>
              <a:t>Secure base </a:t>
            </a:r>
            <a:endParaRPr lang="en-US" sz="1600"/>
          </a:p>
          <a:p>
            <a:pPr indent="0">
              <a:buNone/>
            </a:pPr>
            <a:r>
              <a:rPr lang="en-US" sz="1600"/>
              <a:t>Developmental assumptions</a:t>
            </a:r>
          </a:p>
          <a:p>
            <a:pPr>
              <a:buNone/>
            </a:pPr>
            <a:r>
              <a:rPr lang="en-US" sz="1600">
                <a:ea typeface="+mn-lt"/>
                <a:cs typeface="+mn-lt"/>
              </a:rPr>
              <a:t>Children who experience consistent, responsive caregiving develop:</a:t>
            </a:r>
            <a:endParaRPr lang="en-US" sz="1600"/>
          </a:p>
          <a:p>
            <a:pPr>
              <a:buFont typeface="Arial"/>
              <a:buChar char="•"/>
            </a:pPr>
            <a:r>
              <a:rPr lang="en-US" sz="1600">
                <a:ea typeface="+mn-lt"/>
                <a:cs typeface="+mn-lt"/>
              </a:rPr>
              <a:t>confidence </a:t>
            </a:r>
            <a:endParaRPr lang="en-US" sz="1600"/>
          </a:p>
          <a:p>
            <a:pPr>
              <a:buFont typeface="Arial"/>
              <a:buChar char="•"/>
            </a:pPr>
            <a:r>
              <a:rPr lang="en-US" sz="1600">
                <a:ea typeface="+mn-lt"/>
                <a:cs typeface="+mn-lt"/>
              </a:rPr>
              <a:t>emotional security </a:t>
            </a:r>
            <a:endParaRPr lang="en-US" sz="1600"/>
          </a:p>
          <a:p>
            <a:pPr>
              <a:buFont typeface="Arial"/>
              <a:buChar char="•"/>
            </a:pPr>
            <a:r>
              <a:rPr lang="en-US" sz="1600">
                <a:ea typeface="+mn-lt"/>
                <a:cs typeface="+mn-lt"/>
              </a:rPr>
              <a:t>resilience </a:t>
            </a:r>
            <a:endParaRPr lang="en-US" sz="1600"/>
          </a:p>
          <a:p>
            <a:pPr>
              <a:buFont typeface="Arial"/>
              <a:buChar char="•"/>
            </a:pPr>
            <a:r>
              <a:rPr lang="en-US" sz="1600">
                <a:ea typeface="+mn-lt"/>
                <a:cs typeface="+mn-lt"/>
              </a:rPr>
              <a:t>healthy relationships </a:t>
            </a:r>
            <a:endParaRPr lang="en-US" sz="1600"/>
          </a:p>
          <a:p>
            <a:pPr indent="0">
              <a:buNone/>
            </a:pPr>
            <a:r>
              <a:rPr lang="en-US" sz="1600">
                <a:ea typeface="+mn-lt"/>
                <a:cs typeface="+mn-lt"/>
              </a:rPr>
              <a:t>Children who experience inconsistent care may develop insecure attachment</a:t>
            </a:r>
            <a:endParaRPr lang="en-US" sz="1600"/>
          </a:p>
          <a:p>
            <a:pPr marL="0" indent="0">
              <a:buNone/>
            </a:pPr>
            <a:endParaRPr lang="en-US" sz="1600"/>
          </a:p>
          <a:p>
            <a:endParaRPr lang="en-US" sz="1600"/>
          </a:p>
        </p:txBody>
      </p:sp>
    </p:spTree>
    <p:extLst>
      <p:ext uri="{BB962C8B-B14F-4D97-AF65-F5344CB8AC3E}">
        <p14:creationId xmlns:p14="http://schemas.microsoft.com/office/powerpoint/2010/main" val="198185634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56173B-CFA4-A326-771C-0DEAA9365EAF}"/>
              </a:ext>
            </a:extLst>
          </p:cNvPr>
          <p:cNvSpPr>
            <a:spLocks noGrp="1"/>
          </p:cNvSpPr>
          <p:nvPr>
            <p:ph type="title"/>
          </p:nvPr>
        </p:nvSpPr>
        <p:spPr/>
        <p:txBody>
          <a:bodyPr>
            <a:normAutofit/>
          </a:bodyPr>
          <a:lstStyle/>
          <a:p>
            <a:r>
              <a:rPr lang="en-US" sz="4000" b="1">
                <a:latin typeface="Aptos"/>
              </a:rPr>
              <a:t>Bowlby's Attachment Theory</a:t>
            </a:r>
            <a:endParaRPr lang="en-US" sz="4000"/>
          </a:p>
        </p:txBody>
      </p:sp>
      <p:sp>
        <p:nvSpPr>
          <p:cNvPr id="3" name="Content Placeholder 2">
            <a:extLst>
              <a:ext uri="{FF2B5EF4-FFF2-40B4-BE49-F238E27FC236}">
                <a16:creationId xmlns:a16="http://schemas.microsoft.com/office/drawing/2014/main" id="{632DA323-E892-A0C9-5157-156C5749B7E9}"/>
              </a:ext>
            </a:extLst>
          </p:cNvPr>
          <p:cNvSpPr>
            <a:spLocks noGrp="1"/>
          </p:cNvSpPr>
          <p:nvPr>
            <p:ph idx="1"/>
          </p:nvPr>
        </p:nvSpPr>
        <p:spPr>
          <a:xfrm>
            <a:off x="838200" y="1825625"/>
            <a:ext cx="10515600" cy="4569052"/>
          </a:xfrm>
        </p:spPr>
        <p:txBody>
          <a:bodyPr/>
          <a:lstStyle/>
          <a:p>
            <a:endParaRPr lang="en-US"/>
          </a:p>
        </p:txBody>
      </p:sp>
      <p:sp>
        <p:nvSpPr>
          <p:cNvPr id="4" name="TextBox 3">
            <a:extLst>
              <a:ext uri="{FF2B5EF4-FFF2-40B4-BE49-F238E27FC236}">
                <a16:creationId xmlns:a16="http://schemas.microsoft.com/office/drawing/2014/main" id="{C22F277A-AD00-FA2B-B11D-673519A9E1CB}"/>
              </a:ext>
            </a:extLst>
          </p:cNvPr>
          <p:cNvSpPr txBox="1"/>
          <p:nvPr/>
        </p:nvSpPr>
        <p:spPr>
          <a:xfrm>
            <a:off x="3048000" y="3429000"/>
            <a:ext cx="6096000" cy="310854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600" b="1"/>
              <a:t>Why is this theory suitable?</a:t>
            </a:r>
            <a:r>
              <a:rPr lang="en-US" sz="1600">
                <a:ea typeface="+mn-lt"/>
                <a:cs typeface="+mn-lt"/>
              </a:rPr>
              <a:t>"</a:t>
            </a:r>
            <a:endParaRPr lang="en-US" sz="1600" b="1">
              <a:ea typeface="+mn-lt"/>
              <a:cs typeface="+mn-lt"/>
            </a:endParaRPr>
          </a:p>
          <a:p>
            <a:endParaRPr lang="en-US" sz="1600">
              <a:ea typeface="+mn-lt"/>
              <a:cs typeface="+mn-lt"/>
            </a:endParaRPr>
          </a:p>
          <a:p>
            <a:r>
              <a:rPr lang="en-US" sz="1600">
                <a:ea typeface="+mn-lt"/>
                <a:cs typeface="+mn-lt"/>
              </a:rPr>
              <a:t>According to Bowlby (1988), children are biologically predisposed to form attachments with their primary caregiver."</a:t>
            </a:r>
            <a:endParaRPr lang="en-US" sz="1600" b="1"/>
          </a:p>
          <a:p>
            <a:endParaRPr lang="en-US" sz="1600"/>
          </a:p>
          <a:p>
            <a:r>
              <a:rPr lang="en-US" sz="1600"/>
              <a:t>Isaac's difficulties all relate to:</a:t>
            </a:r>
          </a:p>
          <a:p>
            <a:pPr>
              <a:buFont typeface=""/>
              <a:buChar char="•"/>
            </a:pPr>
            <a:r>
              <a:rPr lang="en-US" sz="1600"/>
              <a:t>emotional security </a:t>
            </a:r>
          </a:p>
          <a:p>
            <a:pPr>
              <a:buFont typeface=""/>
              <a:buChar char="•"/>
            </a:pPr>
            <a:r>
              <a:rPr lang="en-US" sz="1600"/>
              <a:t>dependence on mother </a:t>
            </a:r>
          </a:p>
          <a:p>
            <a:pPr>
              <a:buFont typeface=""/>
              <a:buChar char="•"/>
            </a:pPr>
            <a:r>
              <a:rPr lang="en-US" sz="1600"/>
              <a:t>social withdrawal </a:t>
            </a:r>
          </a:p>
          <a:p>
            <a:pPr>
              <a:buFont typeface=""/>
              <a:buChar char="•"/>
            </a:pPr>
            <a:r>
              <a:rPr lang="en-US" sz="1600"/>
              <a:t>distress during separation </a:t>
            </a:r>
          </a:p>
          <a:p>
            <a:r>
              <a:rPr lang="en-US" sz="1600"/>
              <a:t>Therefore Bowlby's theory helps explain many of his </a:t>
            </a:r>
            <a:r>
              <a:rPr lang="en-US" sz="1600" err="1"/>
              <a:t>behaviours</a:t>
            </a:r>
            <a:r>
              <a:rPr lang="en-US"/>
              <a:t>.</a:t>
            </a:r>
          </a:p>
          <a:p>
            <a:pPr algn="ctr"/>
            <a:endParaRPr lang="en-US"/>
          </a:p>
        </p:txBody>
      </p:sp>
    </p:spTree>
    <p:extLst>
      <p:ext uri="{BB962C8B-B14F-4D97-AF65-F5344CB8AC3E}">
        <p14:creationId xmlns:p14="http://schemas.microsoft.com/office/powerpoint/2010/main" val="216889022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07202A-F02E-F0CC-2FE9-7A14FE4F1155}"/>
              </a:ext>
            </a:extLst>
          </p:cNvPr>
          <p:cNvSpPr>
            <a:spLocks noGrp="1"/>
          </p:cNvSpPr>
          <p:nvPr>
            <p:ph type="title"/>
          </p:nvPr>
        </p:nvSpPr>
        <p:spPr/>
        <p:txBody>
          <a:bodyPr/>
          <a:lstStyle/>
          <a:p>
            <a:r>
              <a:rPr lang="en-US" sz="2400">
                <a:ea typeface="+mj-lt"/>
                <a:cs typeface="+mj-lt"/>
              </a:rPr>
              <a:t>Applying Bowlby to Isaac</a:t>
            </a:r>
            <a:endParaRPr lang="en-US"/>
          </a:p>
        </p:txBody>
      </p:sp>
      <p:sp>
        <p:nvSpPr>
          <p:cNvPr id="3" name="Content Placeholder 2">
            <a:extLst>
              <a:ext uri="{FF2B5EF4-FFF2-40B4-BE49-F238E27FC236}">
                <a16:creationId xmlns:a16="http://schemas.microsoft.com/office/drawing/2014/main" id="{43DC35EC-ADEC-1FE4-D0D9-B8109B207500}"/>
              </a:ext>
            </a:extLst>
          </p:cNvPr>
          <p:cNvSpPr>
            <a:spLocks noGrp="1"/>
          </p:cNvSpPr>
          <p:nvPr>
            <p:ph idx="1"/>
          </p:nvPr>
        </p:nvSpPr>
        <p:spPr>
          <a:xfrm>
            <a:off x="838200" y="1455511"/>
            <a:ext cx="10515600" cy="4721452"/>
          </a:xfrm>
        </p:spPr>
        <p:txBody>
          <a:bodyPr vert="horz" lIns="91440" tIns="45720" rIns="91440" bIns="45720" rtlCol="0" anchor="t">
            <a:normAutofit lnSpcReduction="10000"/>
          </a:bodyPr>
          <a:lstStyle/>
          <a:p>
            <a:r>
              <a:rPr lang="en-US" sz="1600"/>
              <a:t>Disrupted childcare</a:t>
            </a:r>
          </a:p>
          <a:p>
            <a:r>
              <a:rPr lang="en-US" sz="1600">
                <a:ea typeface="+mn-lt"/>
                <a:cs typeface="+mn-lt"/>
              </a:rPr>
              <a:t>Several changes in caregivers may have interrupted secure attachment relationships.</a:t>
            </a:r>
            <a:endParaRPr lang="en-US" sz="1600"/>
          </a:p>
          <a:p>
            <a:r>
              <a:rPr lang="en-US" sz="1600">
                <a:ea typeface="+mn-lt"/>
                <a:cs typeface="+mn-lt"/>
              </a:rPr>
              <a:t>This may explain why Isaac struggles to trust new adults.</a:t>
            </a:r>
            <a:endParaRPr lang="en-US" sz="1600"/>
          </a:p>
          <a:p>
            <a:br>
              <a:rPr lang="en-US"/>
            </a:br>
            <a:endParaRPr lang="en-US" sz="1600"/>
          </a:p>
          <a:p>
            <a:r>
              <a:rPr lang="en-US" sz="1600"/>
              <a:t>Mother's post-natal depression</a:t>
            </a:r>
          </a:p>
          <a:p>
            <a:r>
              <a:rPr lang="en-US" sz="1600">
                <a:ea typeface="+mn-lt"/>
                <a:cs typeface="+mn-lt"/>
              </a:rPr>
              <a:t>Depression can reduce emotional responsiveness.</a:t>
            </a:r>
            <a:endParaRPr lang="en-US" sz="1600"/>
          </a:p>
          <a:p>
            <a:r>
              <a:rPr lang="en-US" sz="1600">
                <a:ea typeface="+mn-lt"/>
                <a:cs typeface="+mn-lt"/>
              </a:rPr>
              <a:t>Isaac may have experienced inconsistent emotional availability.</a:t>
            </a:r>
            <a:endParaRPr lang="en-US" sz="1600"/>
          </a:p>
          <a:p>
            <a:r>
              <a:rPr lang="en-US" sz="1600">
                <a:ea typeface="+mn-lt"/>
                <a:cs typeface="+mn-lt"/>
              </a:rPr>
              <a:t>This increases the likelihood of insecure attachment.</a:t>
            </a:r>
            <a:endParaRPr lang="en-US" sz="1600"/>
          </a:p>
          <a:p>
            <a:br>
              <a:rPr lang="en-US"/>
            </a:br>
            <a:endParaRPr lang="en-US" sz="1600"/>
          </a:p>
          <a:p>
            <a:r>
              <a:rPr lang="en-US" sz="1600"/>
              <a:t>Separation anxiety</a:t>
            </a:r>
          </a:p>
          <a:p>
            <a:r>
              <a:rPr lang="en-US" sz="1600">
                <a:ea typeface="+mn-lt"/>
                <a:cs typeface="+mn-lt"/>
              </a:rPr>
              <a:t>Isaac becomes distressed when leaving his mother.</a:t>
            </a:r>
            <a:endParaRPr lang="en-US" sz="1600"/>
          </a:p>
          <a:p>
            <a:r>
              <a:rPr lang="en-US" sz="1600">
                <a:ea typeface="+mn-lt"/>
                <a:cs typeface="+mn-lt"/>
              </a:rPr>
              <a:t>According to Bowlby, excessive separation distress may suggest insecure attachment.</a:t>
            </a:r>
            <a:endParaRPr lang="en-US" sz="1600"/>
          </a:p>
          <a:p>
            <a:endParaRPr lang="en-US" sz="1600"/>
          </a:p>
        </p:txBody>
      </p:sp>
    </p:spTree>
    <p:extLst>
      <p:ext uri="{BB962C8B-B14F-4D97-AF65-F5344CB8AC3E}">
        <p14:creationId xmlns:p14="http://schemas.microsoft.com/office/powerpoint/2010/main" val="18297080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0031915-41BE-4B3F-CCC5-B2D1A8734069}"/>
              </a:ext>
            </a:extLst>
          </p:cNvPr>
          <p:cNvSpPr>
            <a:spLocks noGrp="1"/>
          </p:cNvSpPr>
          <p:nvPr>
            <p:ph type="title"/>
          </p:nvPr>
        </p:nvSpPr>
        <p:spPr/>
        <p:txBody>
          <a:bodyPr/>
          <a:lstStyle/>
          <a:p>
            <a:r>
              <a:rPr lang="en-US">
                <a:ea typeface="+mj-lt"/>
                <a:cs typeface="+mj-lt"/>
              </a:rPr>
              <a:t>Applying Bowlby to Isaac</a:t>
            </a:r>
            <a:endParaRPr lang="en-US"/>
          </a:p>
        </p:txBody>
      </p:sp>
      <p:sp>
        <p:nvSpPr>
          <p:cNvPr id="3" name="Content Placeholder 2">
            <a:extLst>
              <a:ext uri="{FF2B5EF4-FFF2-40B4-BE49-F238E27FC236}">
                <a16:creationId xmlns:a16="http://schemas.microsoft.com/office/drawing/2014/main" id="{10BE71B7-FFE8-26A3-60F0-E5AFFAA60F4B}"/>
              </a:ext>
            </a:extLst>
          </p:cNvPr>
          <p:cNvSpPr>
            <a:spLocks noGrp="1"/>
          </p:cNvSpPr>
          <p:nvPr>
            <p:ph idx="1"/>
          </p:nvPr>
        </p:nvSpPr>
        <p:spPr>
          <a:xfrm>
            <a:off x="838200" y="1694997"/>
            <a:ext cx="10515600" cy="4641623"/>
          </a:xfrm>
        </p:spPr>
        <p:txBody>
          <a:bodyPr vert="horz" lIns="91440" tIns="45720" rIns="91440" bIns="45720" rtlCol="0" anchor="t">
            <a:normAutofit/>
          </a:bodyPr>
          <a:lstStyle/>
          <a:p>
            <a:pPr marL="0" indent="0">
              <a:buNone/>
            </a:pPr>
            <a:endParaRPr lang="en-US" sz="1600"/>
          </a:p>
          <a:p>
            <a:r>
              <a:rPr lang="en-US" sz="1600"/>
              <a:t>Social withdrawal</a:t>
            </a:r>
          </a:p>
          <a:p>
            <a:r>
              <a:rPr lang="en-US" sz="1600">
                <a:ea typeface="+mn-lt"/>
                <a:cs typeface="+mn-lt"/>
              </a:rPr>
              <a:t>Children with insecure attachment often:</a:t>
            </a:r>
            <a:endParaRPr lang="en-US" sz="1600"/>
          </a:p>
          <a:p>
            <a:r>
              <a:rPr lang="en-US" sz="1600">
                <a:ea typeface="+mn-lt"/>
                <a:cs typeface="+mn-lt"/>
              </a:rPr>
              <a:t>lack confidence </a:t>
            </a:r>
            <a:endParaRPr lang="en-US" sz="1600"/>
          </a:p>
          <a:p>
            <a:r>
              <a:rPr lang="en-US" sz="1600">
                <a:ea typeface="+mn-lt"/>
                <a:cs typeface="+mn-lt"/>
              </a:rPr>
              <a:t>avoid exploring </a:t>
            </a:r>
            <a:endParaRPr lang="en-US" sz="1600"/>
          </a:p>
          <a:p>
            <a:r>
              <a:rPr lang="en-US" sz="1600">
                <a:ea typeface="+mn-lt"/>
                <a:cs typeface="+mn-lt"/>
              </a:rPr>
              <a:t>struggle with peer relationships </a:t>
            </a:r>
            <a:endParaRPr lang="en-US" sz="1600"/>
          </a:p>
          <a:p>
            <a:r>
              <a:rPr lang="en-US" sz="1600">
                <a:ea typeface="+mn-lt"/>
                <a:cs typeface="+mn-lt"/>
              </a:rPr>
              <a:t>This matches Isaac's behavior during free play.</a:t>
            </a:r>
            <a:endParaRPr lang="en-US" sz="1600"/>
          </a:p>
          <a:p>
            <a:r>
              <a:rPr lang="en-US" sz="1600"/>
              <a:t>Maternal depression can affect caregiver responsiveness and attachment security </a:t>
            </a:r>
            <a:r>
              <a:rPr lang="en-US" sz="1600" b="1"/>
              <a:t>(Howe, 2011).</a:t>
            </a:r>
            <a:r>
              <a:rPr lang="en-US" sz="1600"/>
              <a:t> </a:t>
            </a:r>
          </a:p>
          <a:p>
            <a:r>
              <a:rPr lang="en-US" sz="1600"/>
              <a:t>Secure attachment is associated with better emotional regulation and social competence </a:t>
            </a:r>
            <a:r>
              <a:rPr lang="en-US" sz="1600" b="1"/>
              <a:t>(Sroufe, 2005)</a:t>
            </a:r>
            <a:endParaRPr lang="en-US"/>
          </a:p>
          <a:p>
            <a:r>
              <a:rPr lang="en-US" sz="1600"/>
              <a:t>Language delay</a:t>
            </a:r>
          </a:p>
          <a:p>
            <a:r>
              <a:rPr lang="en-US" sz="1600">
                <a:ea typeface="+mn-lt"/>
                <a:cs typeface="+mn-lt"/>
              </a:rPr>
              <a:t>Attachment influences communication.</a:t>
            </a:r>
            <a:endParaRPr lang="en-US" sz="1600"/>
          </a:p>
          <a:p>
            <a:r>
              <a:rPr lang="en-US" sz="1600">
                <a:ea typeface="+mn-lt"/>
                <a:cs typeface="+mn-lt"/>
              </a:rPr>
              <a:t>Children learn language through responsive conversations.</a:t>
            </a:r>
            <a:endParaRPr lang="en-US" sz="1600"/>
          </a:p>
          <a:p>
            <a:r>
              <a:rPr lang="en-US" sz="1600">
                <a:ea typeface="+mn-lt"/>
                <a:cs typeface="+mn-lt"/>
              </a:rPr>
              <a:t>Reduced interaction may contribute to slower language development.</a:t>
            </a:r>
            <a:endParaRPr lang="en-US" sz="1600"/>
          </a:p>
          <a:p>
            <a:endParaRPr lang="en-US" sz="1600"/>
          </a:p>
        </p:txBody>
      </p:sp>
    </p:spTree>
    <p:extLst>
      <p:ext uri="{BB962C8B-B14F-4D97-AF65-F5344CB8AC3E}">
        <p14:creationId xmlns:p14="http://schemas.microsoft.com/office/powerpoint/2010/main" val="294553656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0B96ED-F70A-3B23-B3A2-CD3678983E81}"/>
              </a:ext>
            </a:extLst>
          </p:cNvPr>
          <p:cNvSpPr>
            <a:spLocks noGrp="1"/>
          </p:cNvSpPr>
          <p:nvPr>
            <p:ph type="title"/>
          </p:nvPr>
        </p:nvSpPr>
        <p:spPr/>
        <p:txBody>
          <a:bodyPr/>
          <a:lstStyle/>
          <a:p>
            <a:r>
              <a:rPr lang="en-US"/>
              <a:t>Nature and Nurture</a:t>
            </a:r>
          </a:p>
        </p:txBody>
      </p:sp>
      <p:sp>
        <p:nvSpPr>
          <p:cNvPr id="3" name="Content Placeholder 2">
            <a:extLst>
              <a:ext uri="{FF2B5EF4-FFF2-40B4-BE49-F238E27FC236}">
                <a16:creationId xmlns:a16="http://schemas.microsoft.com/office/drawing/2014/main" id="{638ADD69-1BCF-8429-B8D0-C20787637D25}"/>
              </a:ext>
            </a:extLst>
          </p:cNvPr>
          <p:cNvSpPr>
            <a:spLocks noGrp="1"/>
          </p:cNvSpPr>
          <p:nvPr>
            <p:ph idx="1"/>
          </p:nvPr>
        </p:nvSpPr>
        <p:spPr>
          <a:xfrm>
            <a:off x="838200" y="1303112"/>
            <a:ext cx="10972800" cy="5352822"/>
          </a:xfrm>
        </p:spPr>
        <p:txBody>
          <a:bodyPr vert="horz" lIns="91440" tIns="45720" rIns="91440" bIns="45720" rtlCol="0" anchor="t">
            <a:normAutofit lnSpcReduction="10000"/>
          </a:bodyPr>
          <a:lstStyle/>
          <a:p>
            <a:pPr>
              <a:buNone/>
            </a:pPr>
            <a:r>
              <a:rPr lang="en-US" sz="1600"/>
              <a:t>Nature:</a:t>
            </a:r>
          </a:p>
          <a:p>
            <a:pPr>
              <a:buNone/>
            </a:pPr>
            <a:r>
              <a:rPr lang="en-US" sz="1600">
                <a:ea typeface="+mn-lt"/>
                <a:cs typeface="+mn-lt"/>
              </a:rPr>
              <a:t>Possible biological influences</a:t>
            </a:r>
            <a:endParaRPr lang="en-US" sz="1600"/>
          </a:p>
          <a:p>
            <a:pPr>
              <a:buFont typeface="Arial"/>
              <a:buChar char="•"/>
            </a:pPr>
            <a:r>
              <a:rPr lang="en-US" sz="1600">
                <a:ea typeface="+mn-lt"/>
                <a:cs typeface="+mn-lt"/>
              </a:rPr>
              <a:t>temperament </a:t>
            </a:r>
            <a:endParaRPr lang="en-US" sz="1600"/>
          </a:p>
          <a:p>
            <a:pPr>
              <a:buFont typeface="Arial"/>
              <a:buChar char="•"/>
            </a:pPr>
            <a:r>
              <a:rPr lang="en-US" sz="1600">
                <a:ea typeface="+mn-lt"/>
                <a:cs typeface="+mn-lt"/>
              </a:rPr>
              <a:t>genetics </a:t>
            </a:r>
            <a:endParaRPr lang="en-US" sz="1600"/>
          </a:p>
          <a:p>
            <a:pPr>
              <a:buFont typeface="Arial"/>
              <a:buChar char="•"/>
            </a:pPr>
            <a:r>
              <a:rPr lang="en-US" sz="1600">
                <a:ea typeface="+mn-lt"/>
                <a:cs typeface="+mn-lt"/>
              </a:rPr>
              <a:t>early brain development </a:t>
            </a:r>
            <a:endParaRPr lang="en-US" sz="1600"/>
          </a:p>
          <a:p>
            <a:pPr indent="0">
              <a:buNone/>
            </a:pPr>
            <a:r>
              <a:rPr lang="en-US" sz="1600">
                <a:ea typeface="+mn-lt"/>
                <a:cs typeface="+mn-lt"/>
              </a:rPr>
              <a:t>Isaac may naturally be more cautious or sensitive.</a:t>
            </a:r>
            <a:endParaRPr lang="en-US" sz="1600"/>
          </a:p>
          <a:p>
            <a:pPr indent="0">
              <a:buNone/>
            </a:pPr>
            <a:r>
              <a:rPr lang="en-US" sz="1600">
                <a:ea typeface="+mn-lt"/>
                <a:cs typeface="+mn-lt"/>
              </a:rPr>
              <a:t>Brain development is influenced by both genetic and environmental factors </a:t>
            </a:r>
            <a:r>
              <a:rPr lang="en-US" sz="1600" b="1">
                <a:ea typeface="+mn-lt"/>
                <a:cs typeface="+mn-lt"/>
              </a:rPr>
              <a:t>(Bee and Boyd, 2019).</a:t>
            </a:r>
            <a:endParaRPr lang="en-US"/>
          </a:p>
          <a:p>
            <a:pPr>
              <a:buNone/>
            </a:pPr>
            <a:r>
              <a:rPr lang="en-US" sz="1600"/>
              <a:t>Nurture:</a:t>
            </a:r>
          </a:p>
          <a:p>
            <a:pPr>
              <a:buNone/>
            </a:pPr>
            <a:r>
              <a:rPr lang="en-US" sz="1600">
                <a:ea typeface="+mn-lt"/>
                <a:cs typeface="+mn-lt"/>
              </a:rPr>
              <a:t>Environmental influences</a:t>
            </a:r>
            <a:endParaRPr lang="en-US" sz="1600"/>
          </a:p>
          <a:p>
            <a:pPr>
              <a:buFont typeface="Arial"/>
              <a:buChar char="•"/>
            </a:pPr>
            <a:r>
              <a:rPr lang="en-US" sz="1600">
                <a:ea typeface="+mn-lt"/>
                <a:cs typeface="+mn-lt"/>
              </a:rPr>
              <a:t>maternal depression </a:t>
            </a:r>
            <a:endParaRPr lang="en-US" sz="1600"/>
          </a:p>
          <a:p>
            <a:pPr>
              <a:buFont typeface="Arial"/>
              <a:buChar char="•"/>
            </a:pPr>
            <a:r>
              <a:rPr lang="en-US" sz="1600">
                <a:ea typeface="+mn-lt"/>
                <a:cs typeface="+mn-lt"/>
              </a:rPr>
              <a:t>disrupted childcare </a:t>
            </a:r>
            <a:endParaRPr lang="en-US" sz="1600"/>
          </a:p>
          <a:p>
            <a:pPr>
              <a:buFont typeface="Arial"/>
              <a:buChar char="•"/>
            </a:pPr>
            <a:r>
              <a:rPr lang="en-US" sz="1600">
                <a:ea typeface="+mn-lt"/>
                <a:cs typeface="+mn-lt"/>
              </a:rPr>
              <a:t>limited social interaction </a:t>
            </a:r>
            <a:endParaRPr lang="en-US" sz="1600"/>
          </a:p>
          <a:p>
            <a:pPr>
              <a:buFont typeface="Arial"/>
              <a:buChar char="•"/>
            </a:pPr>
            <a:r>
              <a:rPr lang="en-US" sz="1600">
                <a:ea typeface="+mn-lt"/>
                <a:cs typeface="+mn-lt"/>
              </a:rPr>
              <a:t>recent house move </a:t>
            </a:r>
            <a:endParaRPr lang="en-US" sz="1600"/>
          </a:p>
          <a:p>
            <a:pPr>
              <a:buFont typeface="Arial"/>
              <a:buChar char="•"/>
            </a:pPr>
            <a:r>
              <a:rPr lang="en-US" sz="1600">
                <a:ea typeface="+mn-lt"/>
                <a:cs typeface="+mn-lt"/>
              </a:rPr>
              <a:t>inconsistent routines </a:t>
            </a:r>
            <a:endParaRPr lang="en-US" sz="1600"/>
          </a:p>
          <a:p>
            <a:pPr marL="514350" indent="-285750"/>
            <a:r>
              <a:rPr lang="en-US" sz="1600">
                <a:ea typeface="+mn-lt"/>
                <a:cs typeface="+mn-lt"/>
              </a:rPr>
              <a:t>Conclusion: Early caregiving experiences influence children's emotional development </a:t>
            </a:r>
            <a:r>
              <a:rPr lang="en-US" sz="1600" b="1">
                <a:ea typeface="+mn-lt"/>
                <a:cs typeface="+mn-lt"/>
              </a:rPr>
              <a:t>(Bowlby, 1988).</a:t>
            </a:r>
            <a:r>
              <a:rPr lang="en-US" sz="1600">
                <a:ea typeface="+mn-lt"/>
                <a:cs typeface="+mn-lt"/>
              </a:rPr>
              <a:t> </a:t>
            </a:r>
          </a:p>
          <a:p>
            <a:pPr indent="0">
              <a:buNone/>
            </a:pPr>
            <a:r>
              <a:rPr lang="en-US" sz="1600">
                <a:ea typeface="+mn-lt"/>
                <a:cs typeface="+mn-lt"/>
              </a:rPr>
              <a:t>Isaac's development is likely influenced by an interaction between biology and environment rather than one factor alone.</a:t>
            </a:r>
            <a:endParaRPr lang="en-US" sz="1600"/>
          </a:p>
          <a:p>
            <a:pPr marL="0" indent="0">
              <a:buNone/>
            </a:pPr>
            <a:endParaRPr lang="en-US" sz="1600"/>
          </a:p>
          <a:p>
            <a:endParaRPr lang="en-US" sz="1600"/>
          </a:p>
        </p:txBody>
      </p:sp>
    </p:spTree>
    <p:extLst>
      <p:ext uri="{BB962C8B-B14F-4D97-AF65-F5344CB8AC3E}">
        <p14:creationId xmlns:p14="http://schemas.microsoft.com/office/powerpoint/2010/main" val="354011996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A3337A-2B51-12A0-6220-29E50530DE72}"/>
              </a:ext>
            </a:extLst>
          </p:cNvPr>
          <p:cNvSpPr>
            <a:spLocks noGrp="1"/>
          </p:cNvSpPr>
          <p:nvPr>
            <p:ph type="title"/>
          </p:nvPr>
        </p:nvSpPr>
        <p:spPr/>
        <p:txBody>
          <a:bodyPr/>
          <a:lstStyle/>
          <a:p>
            <a:r>
              <a:rPr lang="en-US">
                <a:ea typeface="+mj-lt"/>
                <a:cs typeface="+mj-lt"/>
              </a:rPr>
              <a:t>Theory-Informed  Plan to support Issac</a:t>
            </a:r>
            <a:endParaRPr lang="en-US"/>
          </a:p>
        </p:txBody>
      </p:sp>
      <p:sp>
        <p:nvSpPr>
          <p:cNvPr id="3" name="Content Placeholder 2">
            <a:extLst>
              <a:ext uri="{FF2B5EF4-FFF2-40B4-BE49-F238E27FC236}">
                <a16:creationId xmlns:a16="http://schemas.microsoft.com/office/drawing/2014/main" id="{23CDF043-1721-3288-981B-B7289AD9D337}"/>
              </a:ext>
            </a:extLst>
          </p:cNvPr>
          <p:cNvSpPr>
            <a:spLocks noGrp="1"/>
          </p:cNvSpPr>
          <p:nvPr>
            <p:ph idx="1"/>
          </p:nvPr>
        </p:nvSpPr>
        <p:spPr>
          <a:xfrm>
            <a:off x="838200" y="1411968"/>
            <a:ext cx="10515600" cy="5069795"/>
          </a:xfrm>
        </p:spPr>
        <p:txBody>
          <a:bodyPr vert="horz" lIns="91440" tIns="45720" rIns="91440" bIns="45720" rtlCol="0" anchor="t">
            <a:normAutofit fontScale="92500" lnSpcReduction="10000"/>
          </a:bodyPr>
          <a:lstStyle/>
          <a:p>
            <a:r>
              <a:rPr lang="en-US" sz="1600" dirty="0"/>
              <a:t>Attachment-based practice:</a:t>
            </a:r>
          </a:p>
          <a:p>
            <a:r>
              <a:rPr lang="en-US" sz="1600" dirty="0">
                <a:ea typeface="+mn-lt"/>
                <a:cs typeface="+mn-lt"/>
              </a:rPr>
              <a:t>a consistent key worker must be assigned for Issac.</a:t>
            </a:r>
            <a:endParaRPr lang="en-US" sz="1600" dirty="0"/>
          </a:p>
          <a:p>
            <a:r>
              <a:rPr lang="en-US" sz="1600" dirty="0">
                <a:ea typeface="+mn-lt"/>
                <a:cs typeface="+mn-lt"/>
              </a:rPr>
              <a:t>Build trust through problem solving routines</a:t>
            </a:r>
          </a:p>
          <a:p>
            <a:r>
              <a:rPr lang="en-US" sz="1600" dirty="0">
                <a:ea typeface="+mn-lt"/>
                <a:cs typeface="+mn-lt"/>
              </a:rPr>
              <a:t>A consistent key person supports attachment security </a:t>
            </a:r>
            <a:r>
              <a:rPr lang="en-US" sz="1600" b="1" dirty="0">
                <a:ea typeface="+mn-lt"/>
                <a:cs typeface="+mn-lt"/>
              </a:rPr>
              <a:t>(Department for Education, 2024).</a:t>
            </a:r>
            <a:endParaRPr lang="en-US" sz="1600" dirty="0"/>
          </a:p>
          <a:p>
            <a:pPr marL="0" indent="0">
              <a:buNone/>
            </a:pPr>
            <a:endParaRPr lang="en-US" sz="1600" dirty="0"/>
          </a:p>
          <a:p>
            <a:pPr marL="0" indent="0">
              <a:buNone/>
            </a:pPr>
            <a:r>
              <a:rPr lang="en-US" sz="1600" dirty="0"/>
              <a:t>Play-based learning:</a:t>
            </a:r>
          </a:p>
          <a:p>
            <a:r>
              <a:rPr lang="en-US" sz="1600" dirty="0">
                <a:ea typeface="+mn-lt"/>
                <a:cs typeface="+mn-lt"/>
              </a:rPr>
              <a:t>One-to-one play.</a:t>
            </a:r>
            <a:endParaRPr lang="en-US" sz="1600" dirty="0"/>
          </a:p>
          <a:p>
            <a:r>
              <a:rPr lang="en-US" sz="1600" dirty="0">
                <a:ea typeface="+mn-lt"/>
                <a:cs typeface="+mn-lt"/>
              </a:rPr>
              <a:t>Small-group activities.</a:t>
            </a:r>
            <a:endParaRPr lang="en-US" sz="1600" dirty="0"/>
          </a:p>
          <a:p>
            <a:r>
              <a:rPr lang="en-US" sz="1600" dirty="0">
                <a:ea typeface="+mn-lt"/>
                <a:cs typeface="+mn-lt"/>
              </a:rPr>
              <a:t>Gradually increase independence.</a:t>
            </a:r>
            <a:endParaRPr lang="en-US" dirty="0">
              <a:ea typeface="+mn-lt"/>
              <a:cs typeface="+mn-lt"/>
            </a:endParaRPr>
          </a:p>
          <a:p>
            <a:br>
              <a:rPr lang="en-US" dirty="0"/>
            </a:br>
            <a:r>
              <a:rPr lang="en-US" sz="1600" dirty="0"/>
              <a:t>Language-rich environment:</a:t>
            </a:r>
            <a:endParaRPr lang="en-US" dirty="0"/>
          </a:p>
          <a:p>
            <a:r>
              <a:rPr lang="en-US" sz="1600" dirty="0">
                <a:ea typeface="+mn-lt"/>
                <a:cs typeface="+mn-lt"/>
              </a:rPr>
              <a:t>Storytelling</a:t>
            </a:r>
            <a:endParaRPr lang="en-US" sz="1600" dirty="0"/>
          </a:p>
          <a:p>
            <a:r>
              <a:rPr lang="en-US" sz="1600" dirty="0">
                <a:ea typeface="+mn-lt"/>
                <a:cs typeface="+mn-lt"/>
              </a:rPr>
              <a:t>Songs</a:t>
            </a:r>
            <a:endParaRPr lang="en-US" sz="1600" dirty="0"/>
          </a:p>
          <a:p>
            <a:r>
              <a:rPr lang="en-US" sz="1600" dirty="0">
                <a:ea typeface="+mn-lt"/>
                <a:cs typeface="+mn-lt"/>
              </a:rPr>
              <a:t>Shared reading</a:t>
            </a:r>
            <a:endParaRPr lang="en-US" sz="1600" dirty="0"/>
          </a:p>
          <a:p>
            <a:r>
              <a:rPr lang="en-US" sz="1600" dirty="0"/>
              <a:t>Modelling Vocabulary</a:t>
            </a:r>
            <a:endParaRPr lang="en-US" sz="1600" dirty="0">
              <a:ea typeface="+mn-lt"/>
              <a:cs typeface="+mn-lt"/>
            </a:endParaRPr>
          </a:p>
          <a:p>
            <a:r>
              <a:rPr lang="en-US" sz="1600" dirty="0">
                <a:ea typeface="+mn-lt"/>
                <a:cs typeface="+mn-lt"/>
              </a:rPr>
              <a:t>"Howe (2011) suggests that parental mental health can affect children's attachment relationships."</a:t>
            </a:r>
            <a:endParaRPr lang="en-US" sz="1600" dirty="0"/>
          </a:p>
          <a:p>
            <a:endParaRPr lang="en-US" dirty="0"/>
          </a:p>
          <a:p>
            <a:endParaRPr lang="en-US" dirty="0"/>
          </a:p>
        </p:txBody>
      </p:sp>
    </p:spTree>
    <p:extLst>
      <p:ext uri="{BB962C8B-B14F-4D97-AF65-F5344CB8AC3E}">
        <p14:creationId xmlns:p14="http://schemas.microsoft.com/office/powerpoint/2010/main" val="67986550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CAB80F-3988-842D-FE28-E7FAB130A3E5}"/>
              </a:ext>
            </a:extLst>
          </p:cNvPr>
          <p:cNvSpPr>
            <a:spLocks noGrp="1"/>
          </p:cNvSpPr>
          <p:nvPr>
            <p:ph type="title"/>
          </p:nvPr>
        </p:nvSpPr>
        <p:spPr/>
        <p:txBody>
          <a:bodyPr/>
          <a:lstStyle/>
          <a:p>
            <a:r>
              <a:rPr lang="en-US"/>
              <a:t>Theory informed support plan</a:t>
            </a:r>
          </a:p>
        </p:txBody>
      </p:sp>
      <p:sp>
        <p:nvSpPr>
          <p:cNvPr id="3" name="Content Placeholder 2">
            <a:extLst>
              <a:ext uri="{FF2B5EF4-FFF2-40B4-BE49-F238E27FC236}">
                <a16:creationId xmlns:a16="http://schemas.microsoft.com/office/drawing/2014/main" id="{371A5258-963C-0DCA-16E1-8E5EEF48BD78}"/>
              </a:ext>
            </a:extLst>
          </p:cNvPr>
          <p:cNvSpPr>
            <a:spLocks noGrp="1"/>
          </p:cNvSpPr>
          <p:nvPr>
            <p:ph idx="1"/>
          </p:nvPr>
        </p:nvSpPr>
        <p:spPr>
          <a:xfrm>
            <a:off x="838200" y="1288598"/>
            <a:ext cx="10515600" cy="5570536"/>
          </a:xfrm>
        </p:spPr>
        <p:txBody>
          <a:bodyPr vert="horz" lIns="91440" tIns="45720" rIns="91440" bIns="45720" rtlCol="0" anchor="t">
            <a:normAutofit/>
          </a:bodyPr>
          <a:lstStyle/>
          <a:p>
            <a:r>
              <a:rPr lang="en-US" sz="1600"/>
              <a:t>Parent support:</a:t>
            </a:r>
          </a:p>
          <a:p>
            <a:r>
              <a:rPr lang="en-US" sz="1600">
                <a:ea typeface="+mn-lt"/>
                <a:cs typeface="+mn-lt"/>
              </a:rPr>
              <a:t>Encourage responsive parenting.</a:t>
            </a:r>
            <a:endParaRPr lang="en-US" sz="1600"/>
          </a:p>
          <a:p>
            <a:r>
              <a:rPr lang="en-US" sz="1600">
                <a:ea typeface="+mn-lt"/>
                <a:cs typeface="+mn-lt"/>
              </a:rPr>
              <a:t>Promote shared play.</a:t>
            </a:r>
            <a:endParaRPr lang="en-US" sz="1600"/>
          </a:p>
          <a:p>
            <a:r>
              <a:rPr lang="en-US" sz="1600">
                <a:ea typeface="+mn-lt"/>
                <a:cs typeface="+mn-lt"/>
              </a:rPr>
              <a:t>Refer mother for mental health support.</a:t>
            </a:r>
            <a:endParaRPr lang="en-US" sz="1600"/>
          </a:p>
          <a:p>
            <a:r>
              <a:rPr lang="en-US" sz="1600"/>
              <a:t>Emotional regulation:</a:t>
            </a:r>
          </a:p>
          <a:p>
            <a:r>
              <a:rPr lang="en-US" sz="1600">
                <a:ea typeface="+mn-lt"/>
                <a:cs typeface="+mn-lt"/>
              </a:rPr>
              <a:t>Visual emotion cards</a:t>
            </a:r>
            <a:endParaRPr lang="en-US" sz="1600"/>
          </a:p>
          <a:p>
            <a:r>
              <a:rPr lang="en-US" sz="1600">
                <a:ea typeface="+mn-lt"/>
                <a:cs typeface="+mn-lt"/>
              </a:rPr>
              <a:t>Calm spaces</a:t>
            </a:r>
            <a:endParaRPr lang="en-US" sz="1600"/>
          </a:p>
          <a:p>
            <a:r>
              <a:rPr lang="en-US" sz="1600">
                <a:ea typeface="+mn-lt"/>
                <a:cs typeface="+mn-lt"/>
              </a:rPr>
              <a:t>Praise independence</a:t>
            </a:r>
            <a:endParaRPr lang="en-US" sz="1600"/>
          </a:p>
          <a:p>
            <a:r>
              <a:rPr lang="en-US" sz="1600"/>
              <a:t>Multi-agency are working in a team to ensure Issac's wellbeing.</a:t>
            </a:r>
          </a:p>
          <a:p>
            <a:r>
              <a:rPr lang="en-US" sz="1600">
                <a:ea typeface="+mn-lt"/>
                <a:cs typeface="+mn-lt"/>
              </a:rPr>
              <a:t>Speech and Language Therapist</a:t>
            </a:r>
            <a:endParaRPr lang="en-US" sz="1600"/>
          </a:p>
          <a:p>
            <a:r>
              <a:rPr lang="en-US" sz="1600">
                <a:ea typeface="+mn-lt"/>
                <a:cs typeface="+mn-lt"/>
              </a:rPr>
              <a:t>GP</a:t>
            </a:r>
            <a:endParaRPr lang="en-US" sz="1600"/>
          </a:p>
          <a:p>
            <a:r>
              <a:rPr lang="en-US" sz="1600">
                <a:ea typeface="+mn-lt"/>
                <a:cs typeface="+mn-lt"/>
              </a:rPr>
              <a:t>Family Support Worker</a:t>
            </a:r>
          </a:p>
          <a:p>
            <a:r>
              <a:rPr lang="en-US" sz="1600">
                <a:ea typeface="+mn-lt"/>
                <a:cs typeface="+mn-lt"/>
              </a:rPr>
              <a:t>Early intervention improves developmental outcomes </a:t>
            </a:r>
            <a:r>
              <a:rPr lang="en-US" sz="1600" b="1">
                <a:ea typeface="+mn-lt"/>
                <a:cs typeface="+mn-lt"/>
              </a:rPr>
              <a:t>(NICE, 2020).</a:t>
            </a:r>
            <a:r>
              <a:rPr lang="en-US" sz="1600">
                <a:ea typeface="+mn-lt"/>
                <a:cs typeface="+mn-lt"/>
              </a:rPr>
              <a:t> </a:t>
            </a:r>
          </a:p>
          <a:p>
            <a:r>
              <a:rPr lang="en-US" sz="1600">
                <a:ea typeface="+mn-lt"/>
                <a:cs typeface="+mn-lt"/>
              </a:rPr>
              <a:t>These professionals work together to support both Isaac and his mother.</a:t>
            </a:r>
            <a:endParaRPr lang="en-US" sz="1600"/>
          </a:p>
          <a:p>
            <a:endParaRPr lang="en-US" sz="1600"/>
          </a:p>
        </p:txBody>
      </p:sp>
    </p:spTree>
    <p:extLst>
      <p:ext uri="{BB962C8B-B14F-4D97-AF65-F5344CB8AC3E}">
        <p14:creationId xmlns:p14="http://schemas.microsoft.com/office/powerpoint/2010/main" val="268493013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6A070A-FE7A-DA71-A3B8-624E34338458}"/>
              </a:ext>
            </a:extLst>
          </p:cNvPr>
          <p:cNvSpPr>
            <a:spLocks noGrp="1"/>
          </p:cNvSpPr>
          <p:nvPr>
            <p:ph type="title"/>
          </p:nvPr>
        </p:nvSpPr>
        <p:spPr/>
        <p:txBody>
          <a:bodyPr/>
          <a:lstStyle/>
          <a:p>
            <a:r>
              <a:rPr lang="en-US"/>
              <a:t>Critical evaluation</a:t>
            </a:r>
          </a:p>
        </p:txBody>
      </p:sp>
      <p:sp>
        <p:nvSpPr>
          <p:cNvPr id="3" name="Content Placeholder 2">
            <a:extLst>
              <a:ext uri="{FF2B5EF4-FFF2-40B4-BE49-F238E27FC236}">
                <a16:creationId xmlns:a16="http://schemas.microsoft.com/office/drawing/2014/main" id="{89DE73E2-22E0-D230-A368-2DE1878A526D}"/>
              </a:ext>
            </a:extLst>
          </p:cNvPr>
          <p:cNvSpPr>
            <a:spLocks noGrp="1"/>
          </p:cNvSpPr>
          <p:nvPr>
            <p:ph idx="1"/>
          </p:nvPr>
        </p:nvSpPr>
        <p:spPr>
          <a:xfrm>
            <a:off x="838200" y="1179741"/>
            <a:ext cx="10515600" cy="5519735"/>
          </a:xfrm>
        </p:spPr>
        <p:txBody>
          <a:bodyPr vert="horz" lIns="91440" tIns="45720" rIns="91440" bIns="45720" rtlCol="0" anchor="t">
            <a:normAutofit/>
          </a:bodyPr>
          <a:lstStyle/>
          <a:p>
            <a:pPr>
              <a:buNone/>
            </a:pPr>
            <a:r>
              <a:rPr lang="en-US" sz="1800"/>
              <a:t>Strengths:</a:t>
            </a:r>
          </a:p>
          <a:p>
            <a:pPr>
              <a:buNone/>
            </a:pPr>
            <a:r>
              <a:rPr lang="en-US" sz="1800">
                <a:ea typeface="+mn-lt"/>
                <a:cs typeface="+mn-lt"/>
              </a:rPr>
              <a:t>✔ Explains emotional development well.</a:t>
            </a:r>
            <a:endParaRPr lang="en-US" sz="1800"/>
          </a:p>
          <a:p>
            <a:pPr>
              <a:buNone/>
            </a:pPr>
            <a:r>
              <a:rPr lang="en-US" sz="1800">
                <a:ea typeface="+mn-lt"/>
                <a:cs typeface="+mn-lt"/>
              </a:rPr>
              <a:t>✔ Influenced modern childcare.</a:t>
            </a:r>
            <a:endParaRPr lang="en-US" sz="1800"/>
          </a:p>
          <a:p>
            <a:pPr>
              <a:buNone/>
            </a:pPr>
            <a:r>
              <a:rPr lang="en-US" sz="1800">
                <a:ea typeface="+mn-lt"/>
                <a:cs typeface="+mn-lt"/>
              </a:rPr>
              <a:t>✔ Supports key-person approaches in nurseries.</a:t>
            </a:r>
            <a:endParaRPr lang="en-US" sz="1800"/>
          </a:p>
          <a:p>
            <a:pPr>
              <a:buNone/>
            </a:pPr>
            <a:r>
              <a:rPr lang="en-US" sz="1800">
                <a:ea typeface="+mn-lt"/>
                <a:cs typeface="+mn-lt"/>
              </a:rPr>
              <a:t>✔ Highlights importance of early relationships.</a:t>
            </a:r>
            <a:endParaRPr lang="en-US" sz="1800"/>
          </a:p>
          <a:p>
            <a:pPr>
              <a:buNone/>
            </a:pPr>
            <a:r>
              <a:rPr lang="en-US" sz="1800">
                <a:ea typeface="+mn-lt"/>
                <a:cs typeface="+mn-lt"/>
              </a:rPr>
              <a:t>✔ Useful for identifying children needing early intervention.</a:t>
            </a:r>
            <a:endParaRPr lang="en-US" sz="1800"/>
          </a:p>
          <a:p>
            <a:pPr>
              <a:buNone/>
            </a:pPr>
            <a:r>
              <a:rPr lang="en-US" sz="1800"/>
              <a:t>Limitations:</a:t>
            </a:r>
          </a:p>
          <a:p>
            <a:pPr>
              <a:buNone/>
            </a:pPr>
            <a:r>
              <a:rPr lang="en-US" sz="1800">
                <a:ea typeface="+mn-lt"/>
                <a:cs typeface="+mn-lt"/>
              </a:rPr>
              <a:t>✖ Bowlby focused mainly on mothers.</a:t>
            </a:r>
            <a:endParaRPr lang="en-US" sz="1800"/>
          </a:p>
          <a:p>
            <a:pPr>
              <a:buNone/>
            </a:pPr>
            <a:r>
              <a:rPr lang="en-US" sz="1800">
                <a:ea typeface="+mn-lt"/>
                <a:cs typeface="+mn-lt"/>
              </a:rPr>
              <a:t>Many children develop secure attachments with fathers, grandparents and other caregivers.</a:t>
            </a:r>
            <a:endParaRPr lang="en-US" sz="1800"/>
          </a:p>
          <a:p>
            <a:pPr>
              <a:buNone/>
            </a:pPr>
            <a:r>
              <a:rPr lang="en-US" sz="1800">
                <a:ea typeface="+mn-lt"/>
                <a:cs typeface="+mn-lt"/>
              </a:rPr>
              <a:t>✖ The critical period may be too rigid.</a:t>
            </a:r>
            <a:endParaRPr lang="en-US" sz="1800"/>
          </a:p>
          <a:p>
            <a:pPr>
              <a:buNone/>
            </a:pPr>
            <a:r>
              <a:rPr lang="en-US" sz="1800">
                <a:ea typeface="+mn-lt"/>
                <a:cs typeface="+mn-lt"/>
              </a:rPr>
              <a:t>Research suggests later relationships can improve outcomes.</a:t>
            </a:r>
            <a:endParaRPr lang="en-US" sz="1800"/>
          </a:p>
          <a:p>
            <a:pPr>
              <a:buNone/>
            </a:pPr>
            <a:r>
              <a:rPr lang="en-US" sz="1800">
                <a:ea typeface="+mn-lt"/>
                <a:cs typeface="+mn-lt"/>
              </a:rPr>
              <a:t>✖ Cultural differences</a:t>
            </a:r>
            <a:endParaRPr lang="en-US" sz="1800"/>
          </a:p>
          <a:p>
            <a:pPr>
              <a:buNone/>
            </a:pPr>
            <a:r>
              <a:rPr lang="en-US" sz="1800">
                <a:ea typeface="+mn-lt"/>
                <a:cs typeface="+mn-lt"/>
              </a:rPr>
              <a:t>Some cultures encourage multiple caregivers rather than one primary attachment figure.</a:t>
            </a:r>
            <a:endParaRPr lang="en-US" sz="1800"/>
          </a:p>
          <a:p>
            <a:pPr>
              <a:buNone/>
            </a:pPr>
            <a:r>
              <a:rPr lang="en-US" sz="1800">
                <a:ea typeface="+mn-lt"/>
                <a:cs typeface="+mn-lt"/>
              </a:rPr>
              <a:t>This is important in London's multicultural communities.</a:t>
            </a:r>
            <a:endParaRPr lang="en-US" sz="1800"/>
          </a:p>
          <a:p>
            <a:pPr marL="0" indent="0">
              <a:buNone/>
            </a:pPr>
            <a:endParaRPr lang="en-US"/>
          </a:p>
        </p:txBody>
      </p:sp>
    </p:spTree>
    <p:extLst>
      <p:ext uri="{BB962C8B-B14F-4D97-AF65-F5344CB8AC3E}">
        <p14:creationId xmlns:p14="http://schemas.microsoft.com/office/powerpoint/2010/main" val="284012409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DD06A5-BACB-C72F-D087-75EEB168058E}"/>
              </a:ext>
            </a:extLst>
          </p:cNvPr>
          <p:cNvSpPr>
            <a:spLocks noGrp="1"/>
          </p:cNvSpPr>
          <p:nvPr>
            <p:ph type="title"/>
          </p:nvPr>
        </p:nvSpPr>
        <p:spPr/>
        <p:txBody>
          <a:bodyPr/>
          <a:lstStyle/>
          <a:p>
            <a:r>
              <a:rPr lang="en-US"/>
              <a:t>Critical evaluation</a:t>
            </a:r>
          </a:p>
        </p:txBody>
      </p:sp>
      <p:sp>
        <p:nvSpPr>
          <p:cNvPr id="3" name="Content Placeholder 2">
            <a:extLst>
              <a:ext uri="{FF2B5EF4-FFF2-40B4-BE49-F238E27FC236}">
                <a16:creationId xmlns:a16="http://schemas.microsoft.com/office/drawing/2014/main" id="{17EDAC8C-B98A-E5B6-4FB8-D084E0C03AE3}"/>
              </a:ext>
            </a:extLst>
          </p:cNvPr>
          <p:cNvSpPr>
            <a:spLocks noGrp="1"/>
          </p:cNvSpPr>
          <p:nvPr>
            <p:ph idx="1"/>
          </p:nvPr>
        </p:nvSpPr>
        <p:spPr/>
        <p:txBody>
          <a:bodyPr vert="horz" lIns="91440" tIns="45720" rIns="91440" bIns="45720" rtlCol="0" anchor="t">
            <a:normAutofit/>
          </a:bodyPr>
          <a:lstStyle/>
          <a:p>
            <a:r>
              <a:rPr lang="en-US" sz="2000"/>
              <a:t>Relevance to London</a:t>
            </a:r>
          </a:p>
          <a:p>
            <a:r>
              <a:rPr lang="en-US" sz="2000">
                <a:ea typeface="+mn-lt"/>
                <a:cs typeface="+mn-lt"/>
              </a:rPr>
              <a:t>London has:</a:t>
            </a:r>
            <a:endParaRPr lang="en-US" sz="2000"/>
          </a:p>
          <a:p>
            <a:r>
              <a:rPr lang="en-US" sz="2000">
                <a:ea typeface="+mn-lt"/>
                <a:cs typeface="+mn-lt"/>
              </a:rPr>
              <a:t>diverse family structures </a:t>
            </a:r>
            <a:endParaRPr lang="en-US" sz="2000"/>
          </a:p>
          <a:p>
            <a:r>
              <a:rPr lang="en-US" sz="2000">
                <a:ea typeface="+mn-lt"/>
                <a:cs typeface="+mn-lt"/>
              </a:rPr>
              <a:t>different cultural parenting styles </a:t>
            </a:r>
            <a:endParaRPr lang="en-US" sz="2000"/>
          </a:p>
          <a:p>
            <a:r>
              <a:rPr lang="en-US" sz="2000">
                <a:ea typeface="+mn-lt"/>
                <a:cs typeface="+mn-lt"/>
              </a:rPr>
              <a:t>multilingual households </a:t>
            </a:r>
            <a:endParaRPr lang="en-US" sz="2000"/>
          </a:p>
          <a:p>
            <a:r>
              <a:rPr lang="en-US" sz="2000">
                <a:ea typeface="+mn-lt"/>
                <a:cs typeface="+mn-lt"/>
              </a:rPr>
              <a:t>Practitioners should avoid assuming there is only one "correct" attachment pattern.</a:t>
            </a:r>
            <a:endParaRPr lang="en-US" sz="2000"/>
          </a:p>
          <a:p>
            <a:r>
              <a:rPr lang="en-US" sz="2000">
                <a:ea typeface="+mn-lt"/>
                <a:cs typeface="+mn-lt"/>
              </a:rPr>
              <a:t>Support should be culturally sensitive and family-</a:t>
            </a:r>
            <a:r>
              <a:rPr lang="en-US" sz="2000" err="1">
                <a:ea typeface="+mn-lt"/>
                <a:cs typeface="+mn-lt"/>
              </a:rPr>
              <a:t>centred</a:t>
            </a:r>
            <a:r>
              <a:rPr lang="en-US" sz="2000">
                <a:ea typeface="+mn-lt"/>
                <a:cs typeface="+mn-lt"/>
              </a:rPr>
              <a:t>.</a:t>
            </a:r>
          </a:p>
          <a:p>
            <a:r>
              <a:rPr lang="en-US" sz="2000">
                <a:ea typeface="+mn-lt"/>
                <a:cs typeface="+mn-lt"/>
              </a:rPr>
              <a:t>"Ainsworth and colleagues' (1978) research demonstrated that secure attachment promotes children's confidence to explore."</a:t>
            </a:r>
            <a:endParaRPr lang="en-US" sz="2000"/>
          </a:p>
          <a:p>
            <a:endParaRPr lang="en-US"/>
          </a:p>
        </p:txBody>
      </p:sp>
    </p:spTree>
    <p:extLst>
      <p:ext uri="{BB962C8B-B14F-4D97-AF65-F5344CB8AC3E}">
        <p14:creationId xmlns:p14="http://schemas.microsoft.com/office/powerpoint/2010/main" val="416100331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6D4409-9E1C-1762-9872-2DDBAC812F5C}"/>
              </a:ext>
            </a:extLst>
          </p:cNvPr>
          <p:cNvSpPr>
            <a:spLocks noGrp="1"/>
          </p:cNvSpPr>
          <p:nvPr>
            <p:ph type="title"/>
          </p:nvPr>
        </p:nvSpPr>
        <p:spPr/>
        <p:txBody>
          <a:bodyPr/>
          <a:lstStyle/>
          <a:p>
            <a:r>
              <a:rPr lang="en-US"/>
              <a:t>Conclusion</a:t>
            </a:r>
          </a:p>
        </p:txBody>
      </p:sp>
      <p:sp>
        <p:nvSpPr>
          <p:cNvPr id="3" name="Content Placeholder 2">
            <a:extLst>
              <a:ext uri="{FF2B5EF4-FFF2-40B4-BE49-F238E27FC236}">
                <a16:creationId xmlns:a16="http://schemas.microsoft.com/office/drawing/2014/main" id="{6CBE097E-DBA2-5D40-ABFE-C4B1A871ACD3}"/>
              </a:ext>
            </a:extLst>
          </p:cNvPr>
          <p:cNvSpPr>
            <a:spLocks noGrp="1"/>
          </p:cNvSpPr>
          <p:nvPr>
            <p:ph idx="1"/>
          </p:nvPr>
        </p:nvSpPr>
        <p:spPr/>
        <p:txBody>
          <a:bodyPr vert="horz" lIns="91440" tIns="45720" rIns="91440" bIns="45720" rtlCol="0" anchor="t">
            <a:normAutofit/>
          </a:bodyPr>
          <a:lstStyle/>
          <a:p>
            <a:r>
              <a:rPr lang="en-US" sz="1800">
                <a:ea typeface="+mn-lt"/>
                <a:cs typeface="+mn-lt"/>
              </a:rPr>
              <a:t>"According to Bowlby (1988), children are biologically predisposed to form attachments with their primary caregiver."</a:t>
            </a:r>
          </a:p>
          <a:p>
            <a:r>
              <a:rPr lang="en-US" sz="1800">
                <a:ea typeface="+mn-lt"/>
                <a:cs typeface="+mn-lt"/>
              </a:rPr>
              <a:t>Bowlby's Attachment Theory helps explain Issac's situation perfectly.</a:t>
            </a:r>
            <a:endParaRPr lang="en-US" sz="1800"/>
          </a:p>
          <a:p>
            <a:r>
              <a:rPr lang="en-US" sz="1800">
                <a:ea typeface="+mn-lt"/>
                <a:cs typeface="+mn-lt"/>
              </a:rPr>
              <a:t>Maternal depression and disrupted childcare may have affected his attachment security. </a:t>
            </a:r>
            <a:endParaRPr lang="en-US" sz="1800"/>
          </a:p>
          <a:p>
            <a:r>
              <a:rPr lang="en-US" sz="1800">
                <a:ea typeface="+mn-lt"/>
                <a:cs typeface="+mn-lt"/>
              </a:rPr>
              <a:t>Both biological and environmental factors influence his development. </a:t>
            </a:r>
            <a:endParaRPr lang="en-US" sz="1800"/>
          </a:p>
          <a:p>
            <a:r>
              <a:rPr lang="en-US" sz="1800">
                <a:ea typeface="+mn-lt"/>
                <a:cs typeface="+mn-lt"/>
              </a:rPr>
              <a:t>Attachment-based interventions and multi-agency support can improve emotional wellbeing, language development and school readiness. </a:t>
            </a:r>
            <a:endParaRPr lang="en-US" sz="1800"/>
          </a:p>
          <a:p>
            <a:r>
              <a:rPr lang="en-US" sz="1800">
                <a:ea typeface="+mn-lt"/>
                <a:cs typeface="+mn-lt"/>
              </a:rPr>
              <a:t>Early intervention offers the best opportunity for positive long-term outcomes</a:t>
            </a:r>
            <a:r>
              <a:rPr lang="en-US">
                <a:ea typeface="+mn-lt"/>
                <a:cs typeface="+mn-lt"/>
              </a:rPr>
              <a:t>. </a:t>
            </a:r>
            <a:endParaRPr lang="en-US"/>
          </a:p>
          <a:p>
            <a:endParaRPr lang="en-US"/>
          </a:p>
        </p:txBody>
      </p:sp>
    </p:spTree>
    <p:extLst>
      <p:ext uri="{BB962C8B-B14F-4D97-AF65-F5344CB8AC3E}">
        <p14:creationId xmlns:p14="http://schemas.microsoft.com/office/powerpoint/2010/main" val="148538885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15C345-450E-0E1C-EE04-BEC97270BE3C}"/>
              </a:ext>
            </a:extLst>
          </p:cNvPr>
          <p:cNvSpPr>
            <a:spLocks noGrp="1"/>
          </p:cNvSpPr>
          <p:nvPr>
            <p:ph type="title"/>
          </p:nvPr>
        </p:nvSpPr>
        <p:spPr/>
        <p:txBody>
          <a:bodyPr/>
          <a:lstStyle/>
          <a:p>
            <a:r>
              <a:rPr lang="en-US"/>
              <a:t>References</a:t>
            </a:r>
          </a:p>
        </p:txBody>
      </p:sp>
      <p:sp>
        <p:nvSpPr>
          <p:cNvPr id="3" name="Content Placeholder 2">
            <a:extLst>
              <a:ext uri="{FF2B5EF4-FFF2-40B4-BE49-F238E27FC236}">
                <a16:creationId xmlns:a16="http://schemas.microsoft.com/office/drawing/2014/main" id="{2D35A2E5-7178-583C-C251-487721E35EC5}"/>
              </a:ext>
            </a:extLst>
          </p:cNvPr>
          <p:cNvSpPr>
            <a:spLocks noGrp="1"/>
          </p:cNvSpPr>
          <p:nvPr>
            <p:ph idx="1"/>
          </p:nvPr>
        </p:nvSpPr>
        <p:spPr/>
        <p:txBody>
          <a:bodyPr vert="horz" lIns="91440" tIns="45720" rIns="91440" bIns="45720" rtlCol="0" anchor="t">
            <a:normAutofit fontScale="62500" lnSpcReduction="20000"/>
          </a:bodyPr>
          <a:lstStyle/>
          <a:p>
            <a:pPr marL="0" indent="0">
              <a:buNone/>
            </a:pPr>
            <a:endParaRPr lang="en-US" sz="1800"/>
          </a:p>
          <a:p>
            <a:r>
              <a:rPr lang="en-US" b="1">
                <a:ea typeface="+mn-lt"/>
                <a:cs typeface="+mn-lt"/>
              </a:rPr>
              <a:t>References</a:t>
            </a:r>
            <a:endParaRPr lang="en-US"/>
          </a:p>
          <a:p>
            <a:r>
              <a:rPr lang="en-US">
                <a:ea typeface="+mn-lt"/>
                <a:cs typeface="+mn-lt"/>
              </a:rPr>
              <a:t>Ainsworth, M.D.S., </a:t>
            </a:r>
            <a:r>
              <a:rPr lang="en-US" err="1">
                <a:ea typeface="+mn-lt"/>
                <a:cs typeface="+mn-lt"/>
              </a:rPr>
              <a:t>Blehar</a:t>
            </a:r>
            <a:r>
              <a:rPr lang="en-US">
                <a:ea typeface="+mn-lt"/>
                <a:cs typeface="+mn-lt"/>
              </a:rPr>
              <a:t>, M.C., Waters, E. and Wall, S. (1978) </a:t>
            </a:r>
            <a:r>
              <a:rPr lang="en-US" i="1">
                <a:ea typeface="+mn-lt"/>
                <a:cs typeface="+mn-lt"/>
              </a:rPr>
              <a:t>Patterns of Attachment: A Psychological Study of the Strange Situation</a:t>
            </a:r>
            <a:r>
              <a:rPr lang="en-US">
                <a:ea typeface="+mn-lt"/>
                <a:cs typeface="+mn-lt"/>
              </a:rPr>
              <a:t>. Hillsdale, NJ: Lawrence Erlbaum Associates.</a:t>
            </a:r>
            <a:endParaRPr lang="en-US"/>
          </a:p>
          <a:p>
            <a:r>
              <a:rPr lang="en-US">
                <a:ea typeface="+mn-lt"/>
                <a:cs typeface="+mn-lt"/>
              </a:rPr>
              <a:t>Bee, H. and Boyd, D. (2019) </a:t>
            </a:r>
            <a:r>
              <a:rPr lang="en-US" i="1">
                <a:ea typeface="+mn-lt"/>
                <a:cs typeface="+mn-lt"/>
              </a:rPr>
              <a:t>The Developing Child</a:t>
            </a:r>
            <a:r>
              <a:rPr lang="en-US">
                <a:ea typeface="+mn-lt"/>
                <a:cs typeface="+mn-lt"/>
              </a:rPr>
              <a:t>. 14th </a:t>
            </a:r>
            <a:r>
              <a:rPr lang="en-US" err="1">
                <a:ea typeface="+mn-lt"/>
                <a:cs typeface="+mn-lt"/>
              </a:rPr>
              <a:t>edn</a:t>
            </a:r>
            <a:r>
              <a:rPr lang="en-US">
                <a:ea typeface="+mn-lt"/>
                <a:cs typeface="+mn-lt"/>
              </a:rPr>
              <a:t>. Harlow: Pearson.</a:t>
            </a:r>
            <a:endParaRPr lang="en-US"/>
          </a:p>
          <a:p>
            <a:r>
              <a:rPr lang="en-US">
                <a:ea typeface="+mn-lt"/>
                <a:cs typeface="+mn-lt"/>
              </a:rPr>
              <a:t>Bowlby, J. (1988) </a:t>
            </a:r>
            <a:r>
              <a:rPr lang="en-US" i="1">
                <a:ea typeface="+mn-lt"/>
                <a:cs typeface="+mn-lt"/>
              </a:rPr>
              <a:t>A Secure Base: Parent-Child Attachment and Healthy Human Development</a:t>
            </a:r>
            <a:r>
              <a:rPr lang="en-US">
                <a:ea typeface="+mn-lt"/>
                <a:cs typeface="+mn-lt"/>
              </a:rPr>
              <a:t>. London: Routledge.</a:t>
            </a:r>
            <a:endParaRPr lang="en-US"/>
          </a:p>
          <a:p>
            <a:r>
              <a:rPr lang="en-US">
                <a:ea typeface="+mn-lt"/>
                <a:cs typeface="+mn-lt"/>
              </a:rPr>
              <a:t>Department for Education (2024) </a:t>
            </a:r>
            <a:r>
              <a:rPr lang="en-US" i="1">
                <a:ea typeface="+mn-lt"/>
                <a:cs typeface="+mn-lt"/>
              </a:rPr>
              <a:t>Statutory Framework for the Early Years Foundation Stage</a:t>
            </a:r>
            <a:r>
              <a:rPr lang="en-US">
                <a:ea typeface="+mn-lt"/>
                <a:cs typeface="+mn-lt"/>
              </a:rPr>
              <a:t>. Available at: </a:t>
            </a:r>
            <a:r>
              <a:rPr lang="en-US">
                <a:ea typeface="+mn-lt"/>
                <a:cs typeface="+mn-lt"/>
                <a:hlinkClick r:id="rId2"/>
              </a:rPr>
              <a:t>https://www.gov.uk/government/publications/early-years-foundation-stage-framework--2</a:t>
            </a:r>
            <a:r>
              <a:rPr lang="en-US">
                <a:ea typeface="+mn-lt"/>
                <a:cs typeface="+mn-lt"/>
              </a:rPr>
              <a:t> (Accessed: 12 July 2026).</a:t>
            </a:r>
            <a:endParaRPr lang="en-US"/>
          </a:p>
          <a:p>
            <a:r>
              <a:rPr lang="en-US">
                <a:ea typeface="+mn-lt"/>
                <a:cs typeface="+mn-lt"/>
              </a:rPr>
              <a:t>Howe, D. (2011) </a:t>
            </a:r>
            <a:r>
              <a:rPr lang="en-US" i="1">
                <a:ea typeface="+mn-lt"/>
                <a:cs typeface="+mn-lt"/>
              </a:rPr>
              <a:t>Attachment Across the </a:t>
            </a:r>
            <a:r>
              <a:rPr lang="en-US" i="1" err="1">
                <a:ea typeface="+mn-lt"/>
                <a:cs typeface="+mn-lt"/>
              </a:rPr>
              <a:t>Lifecourse</a:t>
            </a:r>
            <a:r>
              <a:rPr lang="en-US" i="1">
                <a:ea typeface="+mn-lt"/>
                <a:cs typeface="+mn-lt"/>
              </a:rPr>
              <a:t>: A Brief Introduction</a:t>
            </a:r>
            <a:r>
              <a:rPr lang="en-US">
                <a:ea typeface="+mn-lt"/>
                <a:cs typeface="+mn-lt"/>
              </a:rPr>
              <a:t>. Basingstoke: Palgrave Macmillan.</a:t>
            </a:r>
            <a:endParaRPr lang="en-US"/>
          </a:p>
          <a:p>
            <a:r>
              <a:rPr lang="en-US">
                <a:ea typeface="+mn-lt"/>
                <a:cs typeface="+mn-lt"/>
              </a:rPr>
              <a:t>NICE (2020) </a:t>
            </a:r>
            <a:r>
              <a:rPr lang="en-US" i="1">
                <a:ea typeface="+mn-lt"/>
                <a:cs typeface="+mn-lt"/>
              </a:rPr>
              <a:t>Antenatal and Postnatal Mental Health: Clinical Management and Service Guidance (CG192).</a:t>
            </a:r>
            <a:r>
              <a:rPr lang="en-US">
                <a:ea typeface="+mn-lt"/>
                <a:cs typeface="+mn-lt"/>
              </a:rPr>
              <a:t> Available at: </a:t>
            </a:r>
            <a:r>
              <a:rPr lang="en-US">
                <a:ea typeface="+mn-lt"/>
                <a:cs typeface="+mn-lt"/>
                <a:hlinkClick r:id="rId3"/>
              </a:rPr>
              <a:t>https://www.nice.org.uk/guidance/cg192</a:t>
            </a:r>
            <a:r>
              <a:rPr lang="en-US">
                <a:ea typeface="+mn-lt"/>
                <a:cs typeface="+mn-lt"/>
              </a:rPr>
              <a:t> (Accessed: 12 July 2026).</a:t>
            </a:r>
            <a:endParaRPr lang="en-US"/>
          </a:p>
          <a:p>
            <a:r>
              <a:rPr lang="en-US">
                <a:ea typeface="+mn-lt"/>
                <a:cs typeface="+mn-lt"/>
              </a:rPr>
              <a:t>Sroufe, L.A. (2005) 'Attachment and development: A prospective, longitudinal study from birth to adulthood', </a:t>
            </a:r>
            <a:r>
              <a:rPr lang="en-US" i="1">
                <a:ea typeface="+mn-lt"/>
                <a:cs typeface="+mn-lt"/>
              </a:rPr>
              <a:t>Attachment &amp; Human Development</a:t>
            </a:r>
            <a:r>
              <a:rPr lang="en-US">
                <a:ea typeface="+mn-lt"/>
                <a:cs typeface="+mn-lt"/>
              </a:rPr>
              <a:t>, 7(4), pp. 349–367.</a:t>
            </a:r>
            <a:endParaRPr lang="en-US"/>
          </a:p>
          <a:p>
            <a:endParaRPr lang="en-US"/>
          </a:p>
        </p:txBody>
      </p:sp>
    </p:spTree>
    <p:extLst>
      <p:ext uri="{BB962C8B-B14F-4D97-AF65-F5344CB8AC3E}">
        <p14:creationId xmlns:p14="http://schemas.microsoft.com/office/powerpoint/2010/main" val="11561710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Theme">
      <a:majorFont>
        <a:latin typeface="Aptos Display"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ptos" panose="020B0004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office theme</Template>
  <TotalTime>0</TotalTime>
  <Words>1134</Words>
  <Application>Microsoft Office PowerPoint</Application>
  <PresentationFormat>Widescreen</PresentationFormat>
  <Paragraphs>169</Paragraphs>
  <Slides>13</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13</vt:i4>
      </vt:variant>
    </vt:vector>
  </HeadingPairs>
  <TitlesOfParts>
    <vt:vector size="18" baseType="lpstr">
      <vt:lpstr>Arial,Sans-Serif</vt:lpstr>
      <vt:lpstr>Aptos</vt:lpstr>
      <vt:lpstr>Aptos Display</vt:lpstr>
      <vt:lpstr>Arial</vt:lpstr>
      <vt:lpstr>office theme</vt:lpstr>
      <vt:lpstr>Psychology</vt:lpstr>
      <vt:lpstr>Case study Overview</vt:lpstr>
      <vt:lpstr>Bowlby's Attachment Theory </vt:lpstr>
      <vt:lpstr>Bowlby's Attachment Theory</vt:lpstr>
      <vt:lpstr>Applying Bowlby to Isaac</vt:lpstr>
      <vt:lpstr>Applying Bowlby to Isaac</vt:lpstr>
      <vt:lpstr>Nature and Nurture</vt:lpstr>
      <vt:lpstr>Theory-Informed  Plan to support Issac</vt:lpstr>
      <vt:lpstr>Theory informed support plan</vt:lpstr>
      <vt:lpstr>Critical evaluation</vt:lpstr>
      <vt:lpstr>Critical evaluation</vt:lpstr>
      <vt:lpstr>Conclusion</vt:lpstr>
      <vt:lpstr>References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Sawkat Ali (2442955)</cp:lastModifiedBy>
  <cp:revision>2</cp:revision>
  <dcterms:created xsi:type="dcterms:W3CDTF">2026-07-08T17:46:13Z</dcterms:created>
  <dcterms:modified xsi:type="dcterms:W3CDTF">2026-07-12T15:10:39Z</dcterms:modified>
</cp:coreProperties>
</file>