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3"/>
    <p:sldId id="257" r:id="rId4"/>
  </p:sldIdLst>
  <p:sldSz cx="12192000" cy="6858000"/>
  <p:notesSz cx="6858000" cy="9144000"/>
  <p:embeddedFontLst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tableStyles" Target="tableStyles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/Users/milena/Library/Containers/com.kingsoft.wpsoffice.mac.global/Data/Library/Application%20Support/Kingsoft/WPS%20Cloud%20Files/userdata/qing/filecache/3728278195804/My%20DS2%20Digital%20Artefact%20No1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lstStyle/>
        <a:p>
          <a:pPr>
            <a:defRPr lang="en-US" sz="1400" b="1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'[My DS2 Digital Artefact No1.xlsx]1.1 DS2'!$B$1</c:f>
              <c:strCache>
                <c:ptCount val="1"/>
                <c:pt idx="0">
                  <c:v>Green LeafGrocers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'[My DS2 Digital Artefact.xlsx]1.1 DS2'!$A$2:$A$10</c:f>
              <c:strCache>
                <c:ptCount val="9"/>
                <c:pt idx="0">
                  <c:v>Producto Stock List</c:v>
                </c:pt>
                <c:pt idx="1">
                  <c:v>Apples</c:v>
                </c:pt>
                <c:pt idx="2">
                  <c:v>Bananas</c:v>
                </c:pt>
                <c:pt idx="3">
                  <c:v>Carrots</c:v>
                </c:pt>
                <c:pt idx="4">
                  <c:v>Patatoes </c:v>
                </c:pt>
                <c:pt idx="5">
                  <c:v>Milk 2L\Bottle</c:v>
                </c:pt>
                <c:pt idx="6">
                  <c:v>Bread Loaves</c:v>
                </c:pt>
                <c:pt idx="7">
                  <c:v>Eggs</c:v>
                </c:pt>
                <c:pt idx="8">
                  <c:v>Pasta</c:v>
                </c:pt>
              </c:strCache>
            </c:strRef>
          </c:cat>
          <c:val>
            <c:numRef>
              <c:f>'[My DS2 Digital Artefact.xlsx]1.1 DS2'!$B$2:$B$10</c:f>
              <c:numCache>
                <c:formatCode>General</c:formatCode>
                <c:ptCount val="9"/>
                <c:pt idx="0">
                  <c:v>0</c:v>
                </c:pt>
                <c:pt idx="1">
                  <c:v>12</c:v>
                </c:pt>
                <c:pt idx="2">
                  <c:v>4</c:v>
                </c:pt>
                <c:pt idx="3">
                  <c:v>18</c:v>
                </c:pt>
                <c:pt idx="4">
                  <c:v>30</c:v>
                </c:pt>
                <c:pt idx="5">
                  <c:v>6</c:v>
                </c:pt>
                <c:pt idx="6">
                  <c:v>3</c:v>
                </c:pt>
                <c:pt idx="7">
                  <c:v>10</c:v>
                </c:pt>
                <c:pt idx="8">
                  <c:v>22</c:v>
                </c:pt>
              </c:numCache>
            </c:numRef>
          </c:val>
        </c:ser>
        <c:ser>
          <c:idx val="1"/>
          <c:order val="1"/>
          <c:tx>
            <c:strRef>
              <c:f>'[My DS2 Digital Artefact No1.xlsx]1.1 DS2'!$C$1</c:f>
              <c:strCache>
                <c:ptCount val="1"/>
                <c:pt idx="0">
                  <c:v/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'[My DS2 Digital Artefact.xlsx]1.1 DS2'!$A$2:$A$10</c:f>
              <c:strCache>
                <c:ptCount val="9"/>
                <c:pt idx="0">
                  <c:v>Producto Stock List</c:v>
                </c:pt>
                <c:pt idx="1">
                  <c:v>Apples</c:v>
                </c:pt>
                <c:pt idx="2">
                  <c:v>Bananas</c:v>
                </c:pt>
                <c:pt idx="3">
                  <c:v>Carrots</c:v>
                </c:pt>
                <c:pt idx="4">
                  <c:v>Patatoes </c:v>
                </c:pt>
                <c:pt idx="5">
                  <c:v>Milk 2L\Bottle</c:v>
                </c:pt>
                <c:pt idx="6">
                  <c:v>Bread Loaves</c:v>
                </c:pt>
                <c:pt idx="7">
                  <c:v>Eggs</c:v>
                </c:pt>
                <c:pt idx="8">
                  <c:v>Pasta</c:v>
                </c:pt>
              </c:strCache>
            </c:strRef>
          </c:cat>
          <c:val>
            <c:numRef>
              <c:f>'[My DS2 Digital Artefact No1.xlsx]1.1 DS2'!$C$2:$C$10</c:f>
              <c:numCache>
                <c:formatCode>General</c:formatCode>
                <c:ptCount val="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</c:ser>
        <c:ser>
          <c:idx val="2"/>
          <c:order val="2"/>
          <c:tx>
            <c:strRef>
              <c:f>'[My DS2 Digital Artefact No1.xlsx]1.1 DS2'!$D$1</c:f>
              <c:strCache>
                <c:ptCount val="1"/>
                <c:pt idx="0">
                  <c:v/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'[My DS2 Digital Artefact.xlsx]1.1 DS2'!$A$2:$A$10</c:f>
              <c:strCache>
                <c:ptCount val="9"/>
                <c:pt idx="0">
                  <c:v>Producto Stock List</c:v>
                </c:pt>
                <c:pt idx="1">
                  <c:v>Apples</c:v>
                </c:pt>
                <c:pt idx="2">
                  <c:v>Bananas</c:v>
                </c:pt>
                <c:pt idx="3">
                  <c:v>Carrots</c:v>
                </c:pt>
                <c:pt idx="4">
                  <c:v>Patatoes </c:v>
                </c:pt>
                <c:pt idx="5">
                  <c:v>Milk 2L\Bottle</c:v>
                </c:pt>
                <c:pt idx="6">
                  <c:v>Bread Loaves</c:v>
                </c:pt>
                <c:pt idx="7">
                  <c:v>Eggs</c:v>
                </c:pt>
                <c:pt idx="8">
                  <c:v>Pasta</c:v>
                </c:pt>
              </c:strCache>
            </c:strRef>
          </c:cat>
          <c:val>
            <c:numRef>
              <c:f>'[My DS2 Digital Artefact No1.xlsx]1.1 DS2'!$D$2:$D$10</c:f>
              <c:numCache>
                <c:formatCode>General</c:formatCode>
                <c:ptCount val="9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46"/>
        <c:overlap val="-28"/>
        <c:axId val="238917669"/>
        <c:axId val="543018825"/>
      </c:barChart>
      <c:catAx>
        <c:axId val="238917669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543018825"/>
        <c:crosses val="autoZero"/>
        <c:auto val="1"/>
        <c:lblAlgn val="ctr"/>
        <c:lblOffset val="100"/>
        <c:noMultiLvlLbl val="0"/>
      </c:catAx>
      <c:valAx>
        <c:axId val="54301882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02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en-US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23891766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lstStyle/>
        <a:p>
          <a:pPr>
            <a:defRPr lang="en-US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0080e8f7-3bec-43ca-8752-cbc0c1221680}"/>
      </c:ext>
    </c:extLst>
  </c:chart>
  <c:spPr>
    <a:noFill/>
    <a:ln w="12700" cap="flat" cmpd="sng" algn="ctr">
      <a:solidFill>
        <a:schemeClr val="accent1"/>
      </a:solidFill>
      <a:round/>
    </a:ln>
    <a:effectLst/>
  </c:spPr>
  <c:txPr>
    <a:bodyPr/>
    <a:lstStyle/>
    <a:p>
      <a:pPr>
        <a:defRPr lang="en-US"/>
      </a:pPr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100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0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0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1">
      <cs:styleClr val="auto"/>
    </cs:fillRef>
    <cs:effectRef idx="0"/>
    <cs:fontRef idx="minor">
      <a:schemeClr val="dk1"/>
    </cs:fontRef>
    <cs:spPr>
      <a:ln>
        <a:noFill/>
      </a:ln>
      <a:effectLst/>
    </cs:spPr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02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75000"/>
        <a:lumOff val="25000"/>
      </a:schemeClr>
    </cs:fontRef>
    <cs:defRPr sz="1400" b="1" kern="120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title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text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en-US" smtClean="0"/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en-US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7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7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7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7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7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63.xml"/><Relationship Id="rId1" Type="http://schemas.openxmlformats.org/officeDocument/2006/relationships/chart" Target="../charts/chart1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6.xml"/><Relationship Id="rId2" Type="http://schemas.openxmlformats.org/officeDocument/2006/relationships/tags" Target="../tags/tag65.xml"/><Relationship Id="rId1" Type="http://schemas.openxmlformats.org/officeDocument/2006/relationships/tags" Target="../tags/tag6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hart 4"/>
          <p:cNvGraphicFramePr/>
          <p:nvPr/>
        </p:nvGraphicFramePr>
        <p:xfrm>
          <a:off x="7131685" y="345440"/>
          <a:ext cx="4474845" cy="26562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graphicFrame>
        <p:nvGraphicFramePr>
          <p:cNvPr id="7" name="Table 6"/>
          <p:cNvGraphicFramePr/>
          <p:nvPr/>
        </p:nvGraphicFramePr>
        <p:xfrm>
          <a:off x="268605" y="345440"/>
          <a:ext cx="6699250" cy="2296160"/>
        </p:xfrm>
        <a:graphic>
          <a:graphicData uri="http://schemas.openxmlformats.org/drawingml/2006/table">
            <a:tbl>
              <a:tblPr/>
              <a:tblGrid>
                <a:gridCol w="1735455"/>
                <a:gridCol w="1323340"/>
                <a:gridCol w="1534160"/>
                <a:gridCol w="2106295"/>
              </a:tblGrid>
              <a:tr h="330200"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l" fontAlgn="ctr"/>
                      <a:r>
                        <a:rPr sz="18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Green LeafGrocers</a:t>
                      </a:r>
                      <a:r>
                        <a:rPr sz="18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 </a:t>
                      </a:r>
                      <a:endParaRPr sz="18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p>
                      <a:pPr algn="l" fontAlgn="ctr"/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59080">
                <a:tc>
                  <a:txBody>
                    <a:bodyPr/>
                    <a:p>
                      <a:pPr algn="ctr" fontAlgn="ctr"/>
                      <a:r>
                        <a:rPr sz="14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Producto Stock List</a:t>
                      </a:r>
                      <a:endParaRPr sz="14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4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Quantities</a:t>
                      </a:r>
                      <a:endParaRPr sz="14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4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 </a:t>
                      </a:r>
                      <a:r>
                        <a:rPr sz="14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Low/High Items</a:t>
                      </a:r>
                      <a:endParaRPr sz="14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4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Itams Order Soon</a:t>
                      </a:r>
                      <a:endParaRPr sz="14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FFF3CA"/>
                    </a:solidFill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Apples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12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Bananas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4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Carrots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18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Hig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Enough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Patatoes</a:t>
                      </a:r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 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30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Hig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Enough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Milk 2L\Bottle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6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Bread Loaves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3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Eggs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10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Low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C91D32"/>
                          </a:solidFill>
                          <a:latin typeface="Calibri"/>
                          <a:ea typeface="Calibri"/>
                        </a:rPr>
                        <a:t>Order</a:t>
                      </a:r>
                      <a:endParaRPr sz="1100" b="0" i="0">
                        <a:solidFill>
                          <a:srgbClr val="C91D32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13360">
                <a:tc>
                  <a:txBody>
                    <a:bodyPr/>
                    <a:p>
                      <a:pPr algn="l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Pasta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22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Hig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algn="ctr" fontAlgn="ctr"/>
                      <a:r>
                        <a:rPr sz="1100" b="0" i="0">
                          <a:solidFill>
                            <a:srgbClr val="000000"/>
                          </a:solidFill>
                          <a:latin typeface="Calibri"/>
                          <a:ea typeface="Calibri"/>
                        </a:rPr>
                        <a:t>Enough</a:t>
                      </a:r>
                      <a:endParaRPr sz="1100" b="0" i="0">
                        <a:solidFill>
                          <a:srgbClr val="000000"/>
                        </a:solidFill>
                        <a:latin typeface="Calibri"/>
                        <a:ea typeface="Calibri"/>
                      </a:endParaRPr>
                    </a:p>
                  </a:txBody>
                  <a:tcPr marL="13017" marR="13017" marT="13017" marB="0" anchor="ctr" anchorCtr="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" name="Text Box 8"/>
          <p:cNvSpPr txBox="1"/>
          <p:nvPr/>
        </p:nvSpPr>
        <p:spPr>
          <a:xfrm>
            <a:off x="162560" y="3091180"/>
            <a:ext cx="2934335" cy="3582670"/>
          </a:xfrm>
          <a:prstGeom prst="rect">
            <a:avLst/>
          </a:prstGeom>
          <a:noFill/>
          <a:ln w="9525">
            <a:solidFill>
              <a:schemeClr val="accent4"/>
            </a:solidFill>
          </a:ln>
        </p:spPr>
        <p:txBody>
          <a:bodyPr wrap="square" rtlCol="0">
            <a:noAutofit/>
          </a:bodyPr>
          <a:p>
            <a:pPr algn="l"/>
            <a:r>
              <a:rPr lang="en-US" altLang="en-US" sz="1200" b="1" i="1" u="sng">
                <a:latin typeface="Helvetica Neue Bold Italic" panose="02000503000000020004" charset="0"/>
                <a:cs typeface="Helvetica Neue Bold Italic" panose="02000503000000020004" charset="0"/>
              </a:rPr>
              <a:t>1.Why I chose this tool.</a:t>
            </a:r>
            <a:endParaRPr lang="en-US" altLang="en-US" sz="1200" b="1" i="1" u="sng">
              <a:latin typeface="Helvetica Neue Bold Italic" panose="02000503000000020004" charset="0"/>
              <a:cs typeface="Helvetica Neue Bold Italic" panose="02000503000000020004" charset="0"/>
            </a:endParaRPr>
          </a:p>
          <a:p>
            <a:pPr algn="l"/>
            <a:r>
              <a:rPr lang="en-US" altLang="en-US" sz="1200"/>
              <a:t>I preferred using Excel because it is practical for carry out calculations involving numbers, dates, and quantities. Furthermore, it is very useful for creating charts, tables, and business diagrams. I also asking, help and guidance from my digital skills tutor regarding the use of formulas in Excel. Additionally, I founded small information about this matter in UWTSD Digitally Skills website.</a:t>
            </a:r>
            <a:endParaRPr lang="en-US" altLang="en-US" sz="1200"/>
          </a:p>
          <a:p>
            <a:pPr algn="l"/>
            <a:endParaRPr lang="en-US" altLang="en-US" sz="1200"/>
          </a:p>
          <a:p>
            <a:pPr algn="l"/>
            <a:r>
              <a:rPr lang="en-US" altLang="en-US" sz="1200" b="1" i="1" u="sng">
                <a:latin typeface="Helvetica Neue Bold Italic" panose="02000503000000020004" charset="0"/>
                <a:cs typeface="Helvetica Neue Bold Italic" panose="02000503000000020004" charset="0"/>
              </a:rPr>
              <a:t>2.What information I used.</a:t>
            </a:r>
            <a:endParaRPr lang="en-US" altLang="en-US" sz="1200" b="1" i="1" u="sng">
              <a:latin typeface="Helvetica Neue Bold Italic" panose="02000503000000020004" charset="0"/>
              <a:cs typeface="Helvetica Neue Bold Italic" panose="02000503000000020004" charset="0"/>
            </a:endParaRPr>
          </a:p>
          <a:p>
            <a:pPr algn="l"/>
            <a:r>
              <a:rPr lang="en-US" altLang="en-US" sz="1200"/>
              <a:t>I used one of the DS2 scenarios. I organized the information into categories such as:  items wit low stock, items with high stock, and items about  order soon.</a:t>
            </a:r>
            <a:endParaRPr lang="en-US" altLang="en-US" sz="1200"/>
          </a:p>
        </p:txBody>
      </p:sp>
      <p:sp>
        <p:nvSpPr>
          <p:cNvPr id="10" name="Text Box 9"/>
          <p:cNvSpPr txBox="1"/>
          <p:nvPr/>
        </p:nvSpPr>
        <p:spPr>
          <a:xfrm>
            <a:off x="3294380" y="3091180"/>
            <a:ext cx="2736850" cy="3582670"/>
          </a:xfrm>
          <a:prstGeom prst="rect">
            <a:avLst/>
          </a:prstGeom>
          <a:noFill/>
          <a:ln w="9525">
            <a:solidFill>
              <a:schemeClr val="accent5"/>
            </a:solidFill>
          </a:ln>
        </p:spPr>
        <p:txBody>
          <a:bodyPr wrap="square" rtlCol="0">
            <a:noAutofit/>
          </a:bodyPr>
          <a:p>
            <a:r>
              <a:rPr lang="en-US" altLang="en-US" sz="1200" b="1" i="1" u="sng">
                <a:latin typeface="Helvetica Neue Bold Italic" panose="02000503000000020004" charset="0"/>
                <a:cs typeface="Helvetica Neue Bold Italic" panose="02000503000000020004" charset="0"/>
              </a:rPr>
              <a:t>3.How I created my element</a:t>
            </a:r>
            <a:endParaRPr lang="en-US" altLang="en-US" sz="1200" b="1" i="1" u="sng">
              <a:latin typeface="Helvetica Neue Bold Italic" panose="02000503000000020004" charset="0"/>
              <a:cs typeface="Helvetica Neue Bold Italic" panose="02000503000000020004" charset="0"/>
            </a:endParaRPr>
          </a:p>
          <a:p>
            <a:pPr marL="171450" indent="-171450">
              <a:buFont typeface="Arial" panose="020B0704020202020204" pitchFamily="34" charset="0"/>
              <a:buChar char="•"/>
            </a:pPr>
            <a:r>
              <a:rPr lang="en-US" altLang="en-US" sz="1200"/>
              <a:t>The first thing I did was add a header in Excel to organize the element details.</a:t>
            </a:r>
            <a:endParaRPr lang="en-US" altLang="en-US" sz="1200"/>
          </a:p>
          <a:p>
            <a:pPr marL="171450" indent="-171450">
              <a:buFont typeface="Arial" panose="020B0704020202020204" pitchFamily="34" charset="0"/>
              <a:buChar char="•"/>
            </a:pPr>
            <a:r>
              <a:rPr lang="en-US" altLang="en-US" sz="1200"/>
              <a:t>Next, I entered the quantities for the elements.</a:t>
            </a:r>
            <a:endParaRPr lang="en-US" altLang="en-US" sz="1200"/>
          </a:p>
          <a:p>
            <a:pPr marL="171450" indent="-171450">
              <a:buFont typeface="Arial" panose="020B0704020202020204" pitchFamily="34" charset="0"/>
              <a:buChar char="•"/>
            </a:pPr>
            <a:r>
              <a:rPr lang="en-US" altLang="en-US" sz="1200"/>
              <a:t>Then, I assigned different colors to identify the element details.</a:t>
            </a:r>
            <a:endParaRPr lang="en-US" altLang="en-US" sz="1200"/>
          </a:p>
          <a:p>
            <a:pPr marL="171450" indent="-171450">
              <a:buFont typeface="Arial" panose="020B0704020202020204" pitchFamily="34" charset="0"/>
              <a:buChar char="•"/>
            </a:pPr>
            <a:r>
              <a:rPr lang="en-US" altLang="en-US" sz="1200"/>
              <a:t>After that, I selected the information to create a bar chart and visualize the data.</a:t>
            </a:r>
            <a:endParaRPr lang="en-US" altLang="en-US" sz="1200"/>
          </a:p>
          <a:p>
            <a:pPr marL="171450" indent="-171450">
              <a:buFont typeface="Arial" panose="020B0704020202020204" pitchFamily="34" charset="0"/>
              <a:buChar char="•"/>
            </a:pPr>
            <a:r>
              <a:rPr lang="en-US" altLang="en-US" sz="1200"/>
              <a:t>Finally, I reviewed the details and formulas to verify that everything was correct. I also copied and pasted the details into PowerPoint and described the decision-making process and the iterations performed.</a:t>
            </a:r>
            <a:endParaRPr lang="en-US" altLang="en-US" sz="1200"/>
          </a:p>
        </p:txBody>
      </p:sp>
      <p:sp>
        <p:nvSpPr>
          <p:cNvPr id="11" name="Text Box 10"/>
          <p:cNvSpPr txBox="1"/>
          <p:nvPr/>
        </p:nvSpPr>
        <p:spPr>
          <a:xfrm>
            <a:off x="6294755" y="3091180"/>
            <a:ext cx="2211705" cy="3441065"/>
          </a:xfrm>
          <a:prstGeom prst="rect">
            <a:avLst/>
          </a:prstGeom>
          <a:noFill/>
          <a:ln w="9525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noAutofit/>
          </a:bodyPr>
          <a:p>
            <a:r>
              <a:rPr lang="en-US" altLang="en-US" sz="1200" b="1" i="1" u="sng">
                <a:latin typeface="Helvetica Neue Bold Italic" panose="02000503000000020004" charset="0"/>
                <a:cs typeface="Helvetica Neue Bold Italic" panose="02000503000000020004" charset="0"/>
              </a:rPr>
              <a:t>4.What changes I made</a:t>
            </a:r>
            <a:endParaRPr lang="en-US" altLang="en-US" sz="1200" b="1" i="1" u="sng">
              <a:latin typeface="Helvetica Neue Bold Italic" panose="02000503000000020004" charset="0"/>
              <a:cs typeface="Helvetica Neue Bold Italic" panose="02000503000000020004" charset="0"/>
            </a:endParaRPr>
          </a:p>
          <a:p>
            <a:r>
              <a:rPr lang="en-US" altLang="en-US" sz="1200"/>
              <a:t>In the beginning, I manage to organize the information regarding the items.</a:t>
            </a:r>
            <a:endParaRPr lang="en-US" altLang="en-US" sz="1200"/>
          </a:p>
          <a:p>
            <a:r>
              <a:rPr lang="en-US" altLang="en-US" sz="1200"/>
              <a:t>I got confused when applying the formula, so I asked my tutor for help; he kindly explained it again to the whole class, which helped me adjusted the product calculations. </a:t>
            </a:r>
            <a:endParaRPr lang="en-US" altLang="en-US" sz="1200"/>
          </a:p>
          <a:p>
            <a:r>
              <a:rPr lang="en-US" altLang="en-US" sz="1200"/>
              <a:t>I centered the headings, added color and increased the cell size so the quantities looked more organized, jus as our tutor instructed us.</a:t>
            </a:r>
            <a:endParaRPr lang="en-US" altLang="en-US" sz="1200"/>
          </a:p>
        </p:txBody>
      </p:sp>
      <p:sp>
        <p:nvSpPr>
          <p:cNvPr id="12" name="Text Box 11"/>
          <p:cNvSpPr txBox="1"/>
          <p:nvPr/>
        </p:nvSpPr>
        <p:spPr>
          <a:xfrm>
            <a:off x="8671560" y="3667125"/>
            <a:ext cx="2934970" cy="2656205"/>
          </a:xfrm>
          <a:prstGeom prst="rect">
            <a:avLst/>
          </a:prstGeom>
          <a:noFill/>
          <a:ln w="952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square" rtlCol="0">
            <a:noAutofit/>
          </a:bodyPr>
          <a:p>
            <a:endParaRPr lang="en-US" altLang="en-US" sz="1200"/>
          </a:p>
          <a:p>
            <a:endParaRPr lang="en-US" altLang="en-US" sz="1200"/>
          </a:p>
          <a:p>
            <a:r>
              <a:rPr lang="en-US" altLang="en-US" sz="1200" b="1" i="1" u="sng">
                <a:latin typeface="Helvetica Neue Bold Italic" panose="02000503000000020004" charset="0"/>
                <a:cs typeface="Helvetica Neue Bold Italic" panose="02000503000000020004" charset="0"/>
              </a:rPr>
              <a:t>5.Feedback I used:</a:t>
            </a:r>
            <a:endParaRPr lang="en-US" altLang="en-US" sz="1200" b="1" i="1" u="sng">
              <a:latin typeface="Helvetica Neue Bold Italic" panose="02000503000000020004" charset="0"/>
              <a:cs typeface="Helvetica Neue Bold Italic" panose="02000503000000020004" charset="0"/>
            </a:endParaRPr>
          </a:p>
          <a:p>
            <a:r>
              <a:rPr lang="en-US" altLang="en-US" sz="1200"/>
              <a:t> Once again,my tutor explained the formulas and suggested practical methods for designing the graphs. I modified all aspects based on the feedback received of my tutor.</a:t>
            </a:r>
            <a:endParaRPr lang="en-US" altLang="en-US" sz="1200"/>
          </a:p>
          <a:p>
            <a:endParaRPr lang="en-US" altLang="en-US" sz="1200"/>
          </a:p>
          <a:p>
            <a:r>
              <a:rPr lang="en-US" altLang="en-US" sz="1200" b="1" i="1" u="sng">
                <a:latin typeface="Helvetica Neue Bold Italic" panose="02000503000000020004" charset="0"/>
                <a:cs typeface="Helvetica Neue Bold Italic" panose="02000503000000020004" charset="0"/>
              </a:rPr>
              <a:t>6.Final explanation</a:t>
            </a:r>
            <a:endParaRPr lang="en-US" altLang="en-US" sz="1200" b="1" i="1" u="sng">
              <a:latin typeface="Helvetica Neue Bold Italic" panose="02000503000000020004" charset="0"/>
              <a:cs typeface="Helvetica Neue Bold Italic" panose="02000503000000020004" charset="0"/>
            </a:endParaRPr>
          </a:p>
          <a:p>
            <a:r>
              <a:rPr lang="en-US" altLang="en-US" sz="1200"/>
              <a:t>By using the spreadsheet and designing this artefact myself, I realize that Excel is useful and practical for managing a company’s product accounting.</a:t>
            </a:r>
            <a:endParaRPr lang="en-US" altLang="en-US" sz="1200"/>
          </a:p>
        </p:txBody>
      </p:sp>
    </p:spTree>
    <p:custDataLst>
      <p:tags r:id="rId2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sz="1200"/>
              <a:t>mmmm</a:t>
            </a:r>
            <a:endParaRPr lang="en-US" sz="1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Helvetica Neue"/>
        <a:ea typeface=""/>
        <a:cs typeface=""/>
        <a:font script="Jpan" typeface="BIZ UDMincho"/>
        <a:font script="Hang" typeface="맑은 고딕"/>
        <a:font script="Hans" typeface="等线 Light"/>
        <a:font script="Hant" typeface="微軟正黑體"/>
        <a:font script="Arab" typeface="Geeza Pro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Helvetica Neue"/>
        <a:ea typeface=""/>
        <a:cs typeface=""/>
        <a:font script="Jpan" typeface="BIZ UDMincho"/>
        <a:font script="Hang" typeface="맑은 고딕"/>
        <a:font script="Hans" typeface="等线"/>
        <a:font script="Hant" typeface="微軟正黑體"/>
        <a:font script="Arab" typeface="Geeza Pro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2104</Words>
  <Application>WPS Sheets</Application>
  <PresentationFormat>Widescreen</PresentationFormat>
  <Paragraphs>101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4" baseType="lpstr">
      <vt:lpstr>Arial</vt:lpstr>
      <vt:lpstr>SimSun</vt:lpstr>
      <vt:lpstr>Wingdings</vt:lpstr>
      <vt:lpstr>Wingdings</vt:lpstr>
      <vt:lpstr>Calibri</vt:lpstr>
      <vt:lpstr>Helvetica Neue</vt:lpstr>
      <vt:lpstr>Helvetica Neue Bold Italic</vt:lpstr>
      <vt:lpstr>Microsoft YaHei</vt:lpstr>
      <vt:lpstr>汉仪旗黑</vt:lpstr>
      <vt:lpstr>Arial Unicode MS</vt:lpstr>
      <vt:lpstr>宋体-简</vt:lpstr>
      <vt:lpstr>WPS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Blank Presentation</dc:title>
  <dc:creator>milena</dc:creator>
  <cp:lastModifiedBy>Milena Figueroa</cp:lastModifiedBy>
  <cp:revision>3</cp:revision>
  <dcterms:created xsi:type="dcterms:W3CDTF">2026-07-20T08:21:38Z</dcterms:created>
  <dcterms:modified xsi:type="dcterms:W3CDTF">2026-07-20T08:21:38Z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1033-12.1.26035.26035</vt:lpwstr>
  </property>
  <property fmtid="{D5CDD505-2E9C-101B-9397-08002B2CF9AE}" pid="3" name="ICV">
    <vt:lpwstr>98616A7BD33D22BDEA17566A4C446D5C_41</vt:lpwstr>
  </property>
</Properties>
</file>