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60" r:id="rId5"/>
    <p:sldId id="261" r:id="rId6"/>
    <p:sldId id="262" r:id="rId7"/>
    <p:sldId id="263" r:id="rId8"/>
    <p:sldId id="264" r:id="rId9"/>
    <p:sldId id="270" r:id="rId10"/>
    <p:sldId id="265" r:id="rId11"/>
    <p:sldId id="271"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81" d="100"/>
          <a:sy n="81" d="100"/>
        </p:scale>
        <p:origin x="75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CBFB7-506D-4A43-B5A6-705281DB5E20}" type="datetimeFigureOut">
              <a:rPr lang="en-US" smtClean="0"/>
              <a:t>3/13/2020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4EFF40-FC96-4851-9A3C-3B0DD5F92572}" type="slidenum">
              <a:rPr lang="en-US" smtClean="0"/>
              <a:t>‹#›</a:t>
            </a:fld>
            <a:endParaRPr lang="en-US"/>
          </a:p>
        </p:txBody>
      </p:sp>
    </p:spTree>
    <p:extLst>
      <p:ext uri="{BB962C8B-B14F-4D97-AF65-F5344CB8AC3E}">
        <p14:creationId xmlns:p14="http://schemas.microsoft.com/office/powerpoint/2010/main" val="81306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4EFF40-FC96-4851-9A3C-3B0DD5F92572}" type="slidenum">
              <a:rPr lang="en-US" smtClean="0"/>
              <a:t>4</a:t>
            </a:fld>
            <a:endParaRPr lang="en-US" dirty="0"/>
          </a:p>
        </p:txBody>
      </p:sp>
    </p:spTree>
    <p:extLst>
      <p:ext uri="{BB962C8B-B14F-4D97-AF65-F5344CB8AC3E}">
        <p14:creationId xmlns:p14="http://schemas.microsoft.com/office/powerpoint/2010/main" val="1517420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4EFF40-FC96-4851-9A3C-3B0DD5F92572}" type="slidenum">
              <a:rPr lang="en-US" smtClean="0"/>
              <a:t>5</a:t>
            </a:fld>
            <a:endParaRPr lang="en-US" dirty="0"/>
          </a:p>
        </p:txBody>
      </p:sp>
    </p:spTree>
    <p:extLst>
      <p:ext uri="{BB962C8B-B14F-4D97-AF65-F5344CB8AC3E}">
        <p14:creationId xmlns:p14="http://schemas.microsoft.com/office/powerpoint/2010/main" val="297297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4EFF40-FC96-4851-9A3C-3B0DD5F92572}" type="slidenum">
              <a:rPr lang="en-US" smtClean="0"/>
              <a:t>6</a:t>
            </a:fld>
            <a:endParaRPr lang="en-US" dirty="0"/>
          </a:p>
        </p:txBody>
      </p:sp>
    </p:spTree>
    <p:extLst>
      <p:ext uri="{BB962C8B-B14F-4D97-AF65-F5344CB8AC3E}">
        <p14:creationId xmlns:p14="http://schemas.microsoft.com/office/powerpoint/2010/main" val="248441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4EFF40-FC96-4851-9A3C-3B0DD5F92572}" type="slidenum">
              <a:rPr lang="en-US" smtClean="0"/>
              <a:t>8</a:t>
            </a:fld>
            <a:endParaRPr lang="en-US" dirty="0"/>
          </a:p>
        </p:txBody>
      </p:sp>
    </p:spTree>
    <p:extLst>
      <p:ext uri="{BB962C8B-B14F-4D97-AF65-F5344CB8AC3E}">
        <p14:creationId xmlns:p14="http://schemas.microsoft.com/office/powerpoint/2010/main" val="628067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3/13/2020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9BFD9-895F-43C9-93C3-31E0EA056C92}"/>
              </a:ext>
            </a:extLst>
          </p:cNvPr>
          <p:cNvSpPr>
            <a:spLocks noGrp="1"/>
          </p:cNvSpPr>
          <p:nvPr>
            <p:ph type="ctrTitle"/>
          </p:nvPr>
        </p:nvSpPr>
        <p:spPr>
          <a:xfrm>
            <a:off x="1507067" y="777240"/>
            <a:ext cx="7766936" cy="3273596"/>
          </a:xfrm>
        </p:spPr>
        <p:txBody>
          <a:bodyPr/>
          <a:lstStyle/>
          <a:p>
            <a:pPr algn="ctr"/>
            <a:r>
              <a:rPr lang="en-GB" b="1" dirty="0">
                <a:solidFill>
                  <a:schemeClr val="tx1"/>
                </a:solidFill>
              </a:rPr>
              <a:t>FOREST OF ARDEN HOTEL &amp; COUNTRY CLUB</a:t>
            </a:r>
            <a:endParaRPr lang="en-US" dirty="0">
              <a:solidFill>
                <a:schemeClr val="tx1"/>
              </a:solidFill>
            </a:endParaRPr>
          </a:p>
        </p:txBody>
      </p:sp>
      <p:pic>
        <p:nvPicPr>
          <p:cNvPr id="2050" name="Picture 2" descr="Image result for forest of arden hotel and country club">
            <a:extLst>
              <a:ext uri="{FF2B5EF4-FFF2-40B4-BE49-F238E27FC236}">
                <a16:creationId xmlns:a16="http://schemas.microsoft.com/office/drawing/2014/main" id="{76B21EB5-668D-4249-A6F7-383DD4EB5A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6140" y="4050836"/>
            <a:ext cx="4069080" cy="2807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1960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BE624-9D9B-4B31-A268-D6ACE194EEAB}"/>
              </a:ext>
            </a:extLst>
          </p:cNvPr>
          <p:cNvSpPr>
            <a:spLocks noGrp="1"/>
          </p:cNvSpPr>
          <p:nvPr>
            <p:ph type="title"/>
          </p:nvPr>
        </p:nvSpPr>
        <p:spPr>
          <a:xfrm>
            <a:off x="677334" y="73661"/>
            <a:ext cx="8596668" cy="1320800"/>
          </a:xfrm>
        </p:spPr>
        <p:txBody>
          <a:bodyPr/>
          <a:lstStyle/>
          <a:p>
            <a:r>
              <a:rPr lang="en-US" b="1" dirty="0">
                <a:solidFill>
                  <a:schemeClr val="tx1"/>
                </a:solidFill>
              </a:rPr>
              <a:t>TABLE OF CONTENT</a:t>
            </a:r>
            <a:br>
              <a:rPr lang="en-US" b="1" dirty="0">
                <a:solidFill>
                  <a:schemeClr val="tx1"/>
                </a:solidFill>
              </a:rPr>
            </a:br>
            <a:endParaRPr lang="en-US" dirty="0">
              <a:solidFill>
                <a:schemeClr val="tx1"/>
              </a:solidFill>
            </a:endParaRPr>
          </a:p>
        </p:txBody>
      </p:sp>
      <p:sp>
        <p:nvSpPr>
          <p:cNvPr id="3" name="Content Placeholder 2">
            <a:extLst>
              <a:ext uri="{FF2B5EF4-FFF2-40B4-BE49-F238E27FC236}">
                <a16:creationId xmlns:a16="http://schemas.microsoft.com/office/drawing/2014/main" id="{7E66502A-E9CF-4AC9-8DD7-38679DF519BC}"/>
              </a:ext>
            </a:extLst>
          </p:cNvPr>
          <p:cNvSpPr>
            <a:spLocks noGrp="1"/>
          </p:cNvSpPr>
          <p:nvPr>
            <p:ph idx="1"/>
          </p:nvPr>
        </p:nvSpPr>
        <p:spPr>
          <a:xfrm>
            <a:off x="677334" y="1394461"/>
            <a:ext cx="8596668" cy="4646902"/>
          </a:xfrm>
        </p:spPr>
        <p:txBody>
          <a:bodyPr>
            <a:normAutofit/>
          </a:bodyPr>
          <a:lstStyle/>
          <a:p>
            <a:pPr>
              <a:lnSpc>
                <a:spcPct val="150000"/>
              </a:lnSpc>
            </a:pPr>
            <a:r>
              <a:rPr lang="en-US" dirty="0">
                <a:solidFill>
                  <a:schemeClr val="tx1"/>
                </a:solidFill>
              </a:rPr>
              <a:t>INTRODUCTION</a:t>
            </a:r>
          </a:p>
          <a:p>
            <a:pPr>
              <a:lnSpc>
                <a:spcPct val="150000"/>
              </a:lnSpc>
            </a:pPr>
            <a:r>
              <a:rPr lang="en-US" dirty="0">
                <a:solidFill>
                  <a:schemeClr val="tx1"/>
                </a:solidFill>
              </a:rPr>
              <a:t>BACKGROUND</a:t>
            </a:r>
          </a:p>
          <a:p>
            <a:pPr>
              <a:lnSpc>
                <a:spcPct val="150000"/>
              </a:lnSpc>
            </a:pPr>
            <a:r>
              <a:rPr lang="en-US" dirty="0">
                <a:solidFill>
                  <a:schemeClr val="tx1"/>
                </a:solidFill>
              </a:rPr>
              <a:t>TYPES OF OPERATIONS</a:t>
            </a:r>
          </a:p>
          <a:p>
            <a:pPr>
              <a:lnSpc>
                <a:spcPct val="150000"/>
              </a:lnSpc>
            </a:pPr>
            <a:r>
              <a:rPr lang="en-US" dirty="0">
                <a:solidFill>
                  <a:schemeClr val="tx1"/>
                </a:solidFill>
              </a:rPr>
              <a:t>MENU AND PRODUCTS</a:t>
            </a:r>
          </a:p>
          <a:p>
            <a:pPr>
              <a:lnSpc>
                <a:spcPct val="150000"/>
              </a:lnSpc>
            </a:pPr>
            <a:r>
              <a:rPr lang="en-US" dirty="0">
                <a:solidFill>
                  <a:schemeClr val="tx1"/>
                </a:solidFill>
              </a:rPr>
              <a:t>INFLUENCE OF MARKETING</a:t>
            </a:r>
          </a:p>
          <a:p>
            <a:pPr>
              <a:lnSpc>
                <a:spcPct val="150000"/>
              </a:lnSpc>
            </a:pPr>
            <a:r>
              <a:rPr lang="en-US" dirty="0">
                <a:solidFill>
                  <a:schemeClr val="tx1"/>
                </a:solidFill>
              </a:rPr>
              <a:t>HEALTH AND SAFETY</a:t>
            </a:r>
          </a:p>
          <a:p>
            <a:pPr>
              <a:lnSpc>
                <a:spcPct val="150000"/>
              </a:lnSpc>
            </a:pPr>
            <a:r>
              <a:rPr lang="en-US" dirty="0">
                <a:solidFill>
                  <a:schemeClr val="tx1"/>
                </a:solidFill>
              </a:rPr>
              <a:t>CONCLUSION</a:t>
            </a:r>
          </a:p>
          <a:p>
            <a:pPr>
              <a:lnSpc>
                <a:spcPct val="150000"/>
              </a:lnSpc>
            </a:pPr>
            <a:r>
              <a:rPr lang="en-US" dirty="0">
                <a:solidFill>
                  <a:schemeClr val="tx1"/>
                </a:solidFill>
              </a:rPr>
              <a:t>REFERENCES</a:t>
            </a:r>
          </a:p>
        </p:txBody>
      </p:sp>
    </p:spTree>
    <p:extLst>
      <p:ext uri="{BB962C8B-B14F-4D97-AF65-F5344CB8AC3E}">
        <p14:creationId xmlns:p14="http://schemas.microsoft.com/office/powerpoint/2010/main" val="2604966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4AAFD-7480-4D7F-93B3-33ABCD1D8B9C}"/>
              </a:ext>
            </a:extLst>
          </p:cNvPr>
          <p:cNvSpPr>
            <a:spLocks noGrp="1"/>
          </p:cNvSpPr>
          <p:nvPr>
            <p:ph type="title"/>
          </p:nvPr>
        </p:nvSpPr>
        <p:spPr/>
        <p:txBody>
          <a:bodyPr/>
          <a:lstStyle/>
          <a:p>
            <a:r>
              <a:rPr lang="en-GB" b="1" dirty="0">
                <a:solidFill>
                  <a:schemeClr val="tx1"/>
                </a:solidFill>
              </a:rPr>
              <a:t>INTRODUCTION</a:t>
            </a:r>
            <a:br>
              <a:rPr lang="en-US" b="1" dirty="0"/>
            </a:br>
            <a:endParaRPr lang="en-US" dirty="0"/>
          </a:p>
        </p:txBody>
      </p:sp>
      <p:sp>
        <p:nvSpPr>
          <p:cNvPr id="3" name="Content Placeholder 2">
            <a:extLst>
              <a:ext uri="{FF2B5EF4-FFF2-40B4-BE49-F238E27FC236}">
                <a16:creationId xmlns:a16="http://schemas.microsoft.com/office/drawing/2014/main" id="{E310CAFA-7CFF-4578-A0D8-51B52CAB8D5B}"/>
              </a:ext>
            </a:extLst>
          </p:cNvPr>
          <p:cNvSpPr>
            <a:spLocks noGrp="1"/>
          </p:cNvSpPr>
          <p:nvPr>
            <p:ph idx="1"/>
          </p:nvPr>
        </p:nvSpPr>
        <p:spPr>
          <a:xfrm>
            <a:off x="677334" y="1930401"/>
            <a:ext cx="6089226" cy="3853180"/>
          </a:xfrm>
        </p:spPr>
        <p:txBody>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Globalization has increased the potential of hospitality industry with the increase in demand of tourism and change in customers needs and wants to increase satisfaction effectively. </a:t>
            </a:r>
          </a:p>
          <a:p>
            <a:pPr algn="just">
              <a:lnSpc>
                <a:spcPct val="150000"/>
              </a:lnSpc>
            </a:pPr>
            <a:r>
              <a:rPr lang="en-GB" dirty="0">
                <a:solidFill>
                  <a:schemeClr val="tx1"/>
                </a:solidFill>
                <a:latin typeface="Arial" panose="020B0604020202020204" pitchFamily="34" charset="0"/>
                <a:cs typeface="Arial" panose="020B0604020202020204" pitchFamily="34" charset="0"/>
              </a:rPr>
              <a:t>This presentation provides a brief information about all the resources of which help forest of Arden hotel and country club which focuses on customer satisfaction and high quality services.</a:t>
            </a:r>
            <a:endParaRPr lang="en-US" dirty="0">
              <a:solidFill>
                <a:schemeClr val="tx1"/>
              </a:solidFill>
              <a:latin typeface="Arial" panose="020B0604020202020204" pitchFamily="34" charset="0"/>
              <a:cs typeface="Arial" panose="020B0604020202020204" pitchFamily="34" charset="0"/>
            </a:endParaRPr>
          </a:p>
        </p:txBody>
      </p:sp>
      <p:pic>
        <p:nvPicPr>
          <p:cNvPr id="3074" name="Picture 2" descr="Image result for forest of arden hotel and country club">
            <a:extLst>
              <a:ext uri="{FF2B5EF4-FFF2-40B4-BE49-F238E27FC236}">
                <a16:creationId xmlns:a16="http://schemas.microsoft.com/office/drawing/2014/main" id="{074A6554-906C-4004-9458-3BA8E54737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6562" y="1930400"/>
            <a:ext cx="5104938" cy="321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0219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563FD-3C88-4FFF-9188-627A2CD64275}"/>
              </a:ext>
            </a:extLst>
          </p:cNvPr>
          <p:cNvSpPr>
            <a:spLocks noGrp="1"/>
          </p:cNvSpPr>
          <p:nvPr>
            <p:ph type="title"/>
          </p:nvPr>
        </p:nvSpPr>
        <p:spPr/>
        <p:txBody>
          <a:bodyPr>
            <a:normAutofit fontScale="90000"/>
          </a:bodyPr>
          <a:lstStyle/>
          <a:p>
            <a:r>
              <a:rPr lang="en-GB" b="1" dirty="0">
                <a:solidFill>
                  <a:schemeClr val="tx1"/>
                </a:solidFill>
              </a:rPr>
              <a:t>Background of Forest of Arden Hotel and Country Club</a:t>
            </a:r>
            <a:br>
              <a:rPr lang="en-US" b="1" dirty="0">
                <a:solidFill>
                  <a:schemeClr val="tx1"/>
                </a:solidFill>
              </a:rPr>
            </a:br>
            <a:endParaRPr lang="en-US" dirty="0">
              <a:solidFill>
                <a:schemeClr val="tx1"/>
              </a:solidFill>
            </a:endParaRPr>
          </a:p>
        </p:txBody>
      </p:sp>
      <p:sp>
        <p:nvSpPr>
          <p:cNvPr id="3" name="Content Placeholder 2">
            <a:extLst>
              <a:ext uri="{FF2B5EF4-FFF2-40B4-BE49-F238E27FC236}">
                <a16:creationId xmlns:a16="http://schemas.microsoft.com/office/drawing/2014/main" id="{944C1ECA-5B4F-4DD8-9654-A809903F02DC}"/>
              </a:ext>
            </a:extLst>
          </p:cNvPr>
          <p:cNvSpPr>
            <a:spLocks noGrp="1"/>
          </p:cNvSpPr>
          <p:nvPr>
            <p:ph idx="1"/>
          </p:nvPr>
        </p:nvSpPr>
        <p:spPr>
          <a:xfrm>
            <a:off x="677334" y="1940560"/>
            <a:ext cx="6454986" cy="4514531"/>
          </a:xfrm>
        </p:spPr>
        <p:txBody>
          <a:bodyPr>
            <a:normAutofit/>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Forest of Arden hotel and country club is hotel and country club which is located in England and it is operated by Marriott Hotel group.</a:t>
            </a:r>
          </a:p>
          <a:p>
            <a:pPr algn="just">
              <a:lnSpc>
                <a:spcPct val="150000"/>
              </a:lnSpc>
            </a:pPr>
            <a:r>
              <a:rPr lang="en-GB" dirty="0">
                <a:solidFill>
                  <a:schemeClr val="tx1"/>
                </a:solidFill>
                <a:latin typeface="Arial" panose="020B0604020202020204" pitchFamily="34" charset="0"/>
                <a:cs typeface="Arial" panose="020B0604020202020204" pitchFamily="34" charset="0"/>
              </a:rPr>
              <a:t> The property is located four miles away from the city and also have golf courses for the guests which were also used in English open for four consecutive years. </a:t>
            </a:r>
          </a:p>
          <a:p>
            <a:pPr algn="just">
              <a:lnSpc>
                <a:spcPct val="150000"/>
              </a:lnSpc>
            </a:pPr>
            <a:r>
              <a:rPr lang="en-GB" dirty="0">
                <a:solidFill>
                  <a:schemeClr val="tx1"/>
                </a:solidFill>
                <a:latin typeface="Arial" panose="020B0604020202020204" pitchFamily="34" charset="0"/>
                <a:cs typeface="Arial" panose="020B0604020202020204" pitchFamily="34" charset="0"/>
              </a:rPr>
              <a:t>Hotel provides high quality spa services. This property 10000 acres in the traditional and modern integration of the culture to provide better quality of experiences to customers and improve their satisfaction level effectively</a:t>
            </a:r>
            <a:endParaRPr lang="en-US" dirty="0">
              <a:solidFill>
                <a:schemeClr val="tx1"/>
              </a:solidFill>
              <a:latin typeface="Arial" panose="020B0604020202020204" pitchFamily="34" charset="0"/>
              <a:cs typeface="Arial" panose="020B0604020202020204" pitchFamily="34" charset="0"/>
            </a:endParaRPr>
          </a:p>
        </p:txBody>
      </p:sp>
      <p:pic>
        <p:nvPicPr>
          <p:cNvPr id="4098" name="Picture 2" descr="Image result for forest of arden hotel and country club">
            <a:extLst>
              <a:ext uri="{FF2B5EF4-FFF2-40B4-BE49-F238E27FC236}">
                <a16:creationId xmlns:a16="http://schemas.microsoft.com/office/drawing/2014/main" id="{34289F74-5287-44B5-8EFF-66D156D992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2320" y="2054859"/>
            <a:ext cx="5059680" cy="4400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3774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48C78-3877-42F5-96BC-69282BF3F718}"/>
              </a:ext>
            </a:extLst>
          </p:cNvPr>
          <p:cNvSpPr>
            <a:spLocks noGrp="1"/>
          </p:cNvSpPr>
          <p:nvPr>
            <p:ph type="title"/>
          </p:nvPr>
        </p:nvSpPr>
        <p:spPr/>
        <p:txBody>
          <a:bodyPr/>
          <a:lstStyle/>
          <a:p>
            <a:r>
              <a:rPr lang="en-GB" b="1" dirty="0">
                <a:solidFill>
                  <a:schemeClr val="tx1"/>
                </a:solidFill>
              </a:rPr>
              <a:t>Types of Operations</a:t>
            </a:r>
            <a:br>
              <a:rPr lang="en-US" b="1" dirty="0">
                <a:solidFill>
                  <a:schemeClr val="tx1"/>
                </a:solidFill>
              </a:rPr>
            </a:br>
            <a:endParaRPr lang="en-US" dirty="0">
              <a:solidFill>
                <a:schemeClr val="tx1"/>
              </a:solidFill>
            </a:endParaRPr>
          </a:p>
        </p:txBody>
      </p:sp>
      <p:sp>
        <p:nvSpPr>
          <p:cNvPr id="3" name="Content Placeholder 2">
            <a:extLst>
              <a:ext uri="{FF2B5EF4-FFF2-40B4-BE49-F238E27FC236}">
                <a16:creationId xmlns:a16="http://schemas.microsoft.com/office/drawing/2014/main" id="{105DDAF0-8E57-42F0-B185-0F1B453E4508}"/>
              </a:ext>
            </a:extLst>
          </p:cNvPr>
          <p:cNvSpPr>
            <a:spLocks noGrp="1"/>
          </p:cNvSpPr>
          <p:nvPr>
            <p:ph idx="1"/>
          </p:nvPr>
        </p:nvSpPr>
        <p:spPr>
          <a:xfrm>
            <a:off x="677334" y="1524001"/>
            <a:ext cx="6504516" cy="4517362"/>
          </a:xfrm>
        </p:spPr>
        <p:txBody>
          <a:bodyPr>
            <a:normAutofit fontScale="92500" lnSpcReduction="10000"/>
          </a:bodyPr>
          <a:lstStyle/>
          <a:p>
            <a:pPr algn="just">
              <a:lnSpc>
                <a:spcPct val="150000"/>
              </a:lnSpc>
            </a:pPr>
            <a:r>
              <a:rPr lang="en-GB" dirty="0">
                <a:latin typeface="Arial" panose="020B0604020202020204" pitchFamily="34" charset="0"/>
                <a:cs typeface="Arial" panose="020B0604020202020204" pitchFamily="34" charset="0"/>
              </a:rPr>
              <a:t>The Forest of Arden Hotel and country club  has adopted different premium services to increase its market share and compete in market effectively.</a:t>
            </a:r>
          </a:p>
          <a:p>
            <a:pPr algn="just">
              <a:lnSpc>
                <a:spcPct val="150000"/>
              </a:lnSpc>
            </a:pPr>
            <a:r>
              <a:rPr lang="en-GB" dirty="0">
                <a:latin typeface="Arial" panose="020B0604020202020204" pitchFamily="34" charset="0"/>
                <a:cs typeface="Arial" panose="020B0604020202020204" pitchFamily="34" charset="0"/>
              </a:rPr>
              <a:t> This also help the hotel to gain better profit margins. Hotel provides both business and leisure services at the same time to increase the satisfaction of the customers effectively.</a:t>
            </a:r>
          </a:p>
          <a:p>
            <a:pPr algn="just">
              <a:lnSpc>
                <a:spcPct val="150000"/>
              </a:lnSpc>
            </a:pPr>
            <a:r>
              <a:rPr lang="en-GB" dirty="0">
                <a:latin typeface="Arial" panose="020B0604020202020204" pitchFamily="34" charset="0"/>
                <a:cs typeface="Arial" panose="020B0604020202020204" pitchFamily="34" charset="0"/>
              </a:rPr>
              <a:t> Hotel also provides authentic spa techniques to guests which helps to relax them with various types of activities like body scrub, massage with different oils and also provides better opportunities for guests to visit the natural habitat around the property which helps to increase their experiences.</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C24E0A1-1460-4222-95E4-75E4F3282C0C}"/>
              </a:ext>
            </a:extLst>
          </p:cNvPr>
          <p:cNvPicPr>
            <a:picLocks noChangeAspect="1"/>
          </p:cNvPicPr>
          <p:nvPr/>
        </p:nvPicPr>
        <p:blipFill>
          <a:blip r:embed="rId3"/>
          <a:stretch>
            <a:fillRect/>
          </a:stretch>
        </p:blipFill>
        <p:spPr>
          <a:xfrm rot="5400000">
            <a:off x="7103138" y="1731039"/>
            <a:ext cx="5128257" cy="4714183"/>
          </a:xfrm>
          <a:prstGeom prst="rect">
            <a:avLst/>
          </a:prstGeom>
        </p:spPr>
      </p:pic>
    </p:spTree>
    <p:extLst>
      <p:ext uri="{BB962C8B-B14F-4D97-AF65-F5344CB8AC3E}">
        <p14:creationId xmlns:p14="http://schemas.microsoft.com/office/powerpoint/2010/main" val="4254523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8A68-77EA-4E3D-BF59-E75F28CB8B5C}"/>
              </a:ext>
            </a:extLst>
          </p:cNvPr>
          <p:cNvSpPr>
            <a:spLocks noGrp="1"/>
          </p:cNvSpPr>
          <p:nvPr>
            <p:ph type="title"/>
          </p:nvPr>
        </p:nvSpPr>
        <p:spPr/>
        <p:txBody>
          <a:bodyPr/>
          <a:lstStyle/>
          <a:p>
            <a:r>
              <a:rPr lang="en-GB" b="1" dirty="0">
                <a:solidFill>
                  <a:schemeClr val="tx1"/>
                </a:solidFill>
              </a:rPr>
              <a:t>Menu and Products</a:t>
            </a:r>
            <a:br>
              <a:rPr lang="en-US" b="1" dirty="0">
                <a:solidFill>
                  <a:schemeClr val="tx1"/>
                </a:solidFill>
              </a:rPr>
            </a:br>
            <a:endParaRPr lang="en-US" dirty="0">
              <a:solidFill>
                <a:schemeClr val="tx1"/>
              </a:solidFill>
            </a:endParaRPr>
          </a:p>
        </p:txBody>
      </p:sp>
      <p:sp>
        <p:nvSpPr>
          <p:cNvPr id="3" name="Content Placeholder 2">
            <a:extLst>
              <a:ext uri="{FF2B5EF4-FFF2-40B4-BE49-F238E27FC236}">
                <a16:creationId xmlns:a16="http://schemas.microsoft.com/office/drawing/2014/main" id="{42CF366A-02FA-46CF-B9DA-297D0219BC00}"/>
              </a:ext>
            </a:extLst>
          </p:cNvPr>
          <p:cNvSpPr>
            <a:spLocks noGrp="1"/>
          </p:cNvSpPr>
          <p:nvPr>
            <p:ph idx="1"/>
          </p:nvPr>
        </p:nvSpPr>
        <p:spPr>
          <a:xfrm>
            <a:off x="677334" y="1562101"/>
            <a:ext cx="6637866" cy="4479262"/>
          </a:xfrm>
        </p:spPr>
        <p:txBody>
          <a:bodyPr>
            <a:normAutofit fontScale="92500" lnSpcReduction="10000"/>
          </a:bodyPr>
          <a:lstStyle/>
          <a:p>
            <a:pPr algn="just">
              <a:lnSpc>
                <a:spcPct val="150000"/>
              </a:lnSpc>
            </a:pPr>
            <a:r>
              <a:rPr lang="en-GB" dirty="0">
                <a:latin typeface="Arial" panose="020B0604020202020204" pitchFamily="34" charset="0"/>
                <a:cs typeface="Arial" panose="020B0604020202020204" pitchFamily="34" charset="0"/>
              </a:rPr>
              <a:t>Forest of Arden Hotel and Country club provides the menu for their customers which have different variety of food and beverages products to serve.</a:t>
            </a:r>
          </a:p>
          <a:p>
            <a:pPr algn="just">
              <a:lnSpc>
                <a:spcPct val="150000"/>
              </a:lnSpc>
            </a:pPr>
            <a:r>
              <a:rPr lang="en-GB" dirty="0">
                <a:latin typeface="Arial" panose="020B0604020202020204" pitchFamily="34" charset="0"/>
                <a:cs typeface="Arial" panose="020B0604020202020204" pitchFamily="34" charset="0"/>
              </a:rPr>
              <a:t> This menu is designed by the chef of kitchen department with the help of purchase department to analyses the prices of the dishes to increase the profit margins effectively.</a:t>
            </a:r>
          </a:p>
          <a:p>
            <a:pPr algn="just">
              <a:lnSpc>
                <a:spcPct val="150000"/>
              </a:lnSpc>
            </a:pPr>
            <a:r>
              <a:rPr lang="en-GB" dirty="0">
                <a:latin typeface="Arial" panose="020B0604020202020204" pitchFamily="34" charset="0"/>
                <a:cs typeface="Arial" panose="020B0604020202020204" pitchFamily="34" charset="0"/>
              </a:rPr>
              <a:t>Menu offers different seasonal types of food according to the season to increase the quality of food and also reduce the cost of raw material. </a:t>
            </a:r>
          </a:p>
          <a:p>
            <a:pPr algn="just">
              <a:lnSpc>
                <a:spcPct val="150000"/>
              </a:lnSpc>
            </a:pPr>
            <a:r>
              <a:rPr lang="en-GB" dirty="0">
                <a:latin typeface="Arial" panose="020B0604020202020204" pitchFamily="34" charset="0"/>
                <a:cs typeface="Arial" panose="020B0604020202020204" pitchFamily="34" charset="0"/>
              </a:rPr>
              <a:t>The menu of the hotel is designed in consideration with the needs and wants of customers to increase their satisfaction. </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690CBB0-834F-46FF-B1CE-6B4FAFA15D84}"/>
              </a:ext>
            </a:extLst>
          </p:cNvPr>
          <p:cNvPicPr>
            <a:picLocks noChangeAspect="1"/>
          </p:cNvPicPr>
          <p:nvPr/>
        </p:nvPicPr>
        <p:blipFill>
          <a:blip r:embed="rId3"/>
          <a:stretch>
            <a:fillRect/>
          </a:stretch>
        </p:blipFill>
        <p:spPr>
          <a:xfrm>
            <a:off x="7586980" y="1562100"/>
            <a:ext cx="4605020" cy="5280659"/>
          </a:xfrm>
          <a:prstGeom prst="rect">
            <a:avLst/>
          </a:prstGeom>
        </p:spPr>
      </p:pic>
    </p:spTree>
    <p:extLst>
      <p:ext uri="{BB962C8B-B14F-4D97-AF65-F5344CB8AC3E}">
        <p14:creationId xmlns:p14="http://schemas.microsoft.com/office/powerpoint/2010/main" val="1995723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C112687-457C-4929-9E81-1954A7A992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0"/>
            <a:ext cx="85725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9028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69397-8B70-40DD-AE5C-DEA6E4803301}"/>
              </a:ext>
            </a:extLst>
          </p:cNvPr>
          <p:cNvSpPr>
            <a:spLocks noGrp="1"/>
          </p:cNvSpPr>
          <p:nvPr>
            <p:ph type="title"/>
          </p:nvPr>
        </p:nvSpPr>
        <p:spPr/>
        <p:txBody>
          <a:bodyPr/>
          <a:lstStyle/>
          <a:p>
            <a:r>
              <a:rPr lang="en-GB" b="1" dirty="0">
                <a:solidFill>
                  <a:schemeClr val="tx1"/>
                </a:solidFill>
              </a:rPr>
              <a:t>Influence of Marketing</a:t>
            </a:r>
            <a:br>
              <a:rPr lang="en-US" b="1" dirty="0">
                <a:solidFill>
                  <a:schemeClr val="tx1"/>
                </a:solidFill>
              </a:rPr>
            </a:br>
            <a:endParaRPr lang="en-US" dirty="0">
              <a:solidFill>
                <a:schemeClr val="tx1"/>
              </a:solidFill>
            </a:endParaRPr>
          </a:p>
        </p:txBody>
      </p:sp>
      <p:sp>
        <p:nvSpPr>
          <p:cNvPr id="3" name="Content Placeholder 2">
            <a:extLst>
              <a:ext uri="{FF2B5EF4-FFF2-40B4-BE49-F238E27FC236}">
                <a16:creationId xmlns:a16="http://schemas.microsoft.com/office/drawing/2014/main" id="{CFC642CF-8474-4B40-B5D0-7E257E3EFD1C}"/>
              </a:ext>
            </a:extLst>
          </p:cNvPr>
          <p:cNvSpPr>
            <a:spLocks noGrp="1"/>
          </p:cNvSpPr>
          <p:nvPr>
            <p:ph idx="1"/>
          </p:nvPr>
        </p:nvSpPr>
        <p:spPr>
          <a:xfrm>
            <a:off x="677334" y="1600201"/>
            <a:ext cx="8786706" cy="4441162"/>
          </a:xfrm>
        </p:spPr>
        <p:txBody>
          <a:bodyPr/>
          <a:lstStyle/>
          <a:p>
            <a:pPr algn="just">
              <a:lnSpc>
                <a:spcPct val="150000"/>
              </a:lnSpc>
            </a:pPr>
            <a:r>
              <a:rPr lang="en-GB" dirty="0">
                <a:latin typeface="Arial" panose="020B0604020202020204" pitchFamily="34" charset="0"/>
                <a:cs typeface="Arial" panose="020B0604020202020204" pitchFamily="34" charset="0"/>
              </a:rPr>
              <a:t>Forest of Arden Hotel and Country club analyses all the essential factors which helps to increase the satisfaction of the customers and make them loyal by effective marketing. Hotel provides discounts and offers to customers.</a:t>
            </a:r>
          </a:p>
          <a:p>
            <a:pPr algn="just">
              <a:lnSpc>
                <a:spcPct val="150000"/>
              </a:lnSpc>
            </a:pPr>
            <a:r>
              <a:rPr lang="en-GB" dirty="0">
                <a:latin typeface="Arial" panose="020B0604020202020204" pitchFamily="34" charset="0"/>
                <a:cs typeface="Arial" panose="020B0604020202020204" pitchFamily="34" charset="0"/>
              </a:rPr>
              <a:t> Golf tournament marketing help to increase the brand value of the hotel to attract more customers and increase the potential to increase profit margins effectively. </a:t>
            </a:r>
          </a:p>
          <a:p>
            <a:pPr algn="just">
              <a:lnSpc>
                <a:spcPct val="150000"/>
              </a:lnSpc>
            </a:pPr>
            <a:r>
              <a:rPr lang="en-GB" dirty="0">
                <a:latin typeface="Arial" panose="020B0604020202020204" pitchFamily="34" charset="0"/>
                <a:cs typeface="Arial" panose="020B0604020202020204" pitchFamily="34" charset="0"/>
              </a:rPr>
              <a:t>Arden hotel is also a affiliation with Marriott hotel group which increases its brand value and quality standards to provide better satisfaction to customers and improve the efficiency to retain them effectively.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8612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influence of marketing in hotel">
            <a:extLst>
              <a:ext uri="{FF2B5EF4-FFF2-40B4-BE49-F238E27FC236}">
                <a16:creationId xmlns:a16="http://schemas.microsoft.com/office/drawing/2014/main" id="{8204E669-B73B-4A2E-8B03-E44554B8D1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 y="365760"/>
            <a:ext cx="10652760" cy="61493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587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A0A48-C4DA-4BBE-B959-AAB405BE6237}"/>
              </a:ext>
            </a:extLst>
          </p:cNvPr>
          <p:cNvSpPr>
            <a:spLocks noGrp="1"/>
          </p:cNvSpPr>
          <p:nvPr>
            <p:ph type="title"/>
          </p:nvPr>
        </p:nvSpPr>
        <p:spPr/>
        <p:txBody>
          <a:bodyPr/>
          <a:lstStyle/>
          <a:p>
            <a:r>
              <a:rPr lang="en-GB" b="1" dirty="0">
                <a:solidFill>
                  <a:schemeClr val="tx1"/>
                </a:solidFill>
              </a:rPr>
              <a:t>Health and Safety</a:t>
            </a:r>
            <a:br>
              <a:rPr lang="en-US" b="1" dirty="0">
                <a:solidFill>
                  <a:schemeClr val="tx1"/>
                </a:solidFill>
              </a:rPr>
            </a:br>
            <a:endParaRPr lang="en-US" dirty="0">
              <a:solidFill>
                <a:schemeClr val="tx1"/>
              </a:solidFill>
            </a:endParaRPr>
          </a:p>
        </p:txBody>
      </p:sp>
      <p:sp>
        <p:nvSpPr>
          <p:cNvPr id="3" name="Content Placeholder 2">
            <a:extLst>
              <a:ext uri="{FF2B5EF4-FFF2-40B4-BE49-F238E27FC236}">
                <a16:creationId xmlns:a16="http://schemas.microsoft.com/office/drawing/2014/main" id="{A66FE7E8-ECCC-4BF7-A3B9-564D01564B9F}"/>
              </a:ext>
            </a:extLst>
          </p:cNvPr>
          <p:cNvSpPr>
            <a:spLocks noGrp="1"/>
          </p:cNvSpPr>
          <p:nvPr>
            <p:ph idx="1"/>
          </p:nvPr>
        </p:nvSpPr>
        <p:spPr/>
        <p:txBody>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Arden hotel provides range of activities and high quality services to their customers.</a:t>
            </a:r>
          </a:p>
          <a:p>
            <a:pPr algn="just">
              <a:lnSpc>
                <a:spcPct val="150000"/>
              </a:lnSpc>
            </a:pPr>
            <a:r>
              <a:rPr lang="en-GB" dirty="0">
                <a:solidFill>
                  <a:schemeClr val="tx1"/>
                </a:solidFill>
                <a:latin typeface="Arial" panose="020B0604020202020204" pitchFamily="34" charset="0"/>
                <a:cs typeface="Arial" panose="020B0604020202020204" pitchFamily="34" charset="0"/>
              </a:rPr>
              <a:t>It is also very essential for the hotel to provide effective training and knowledge to their employees about health and safety techniques of their customers to increase their satisfaction effectively.</a:t>
            </a:r>
          </a:p>
          <a:p>
            <a:pPr algn="just">
              <a:lnSpc>
                <a:spcPct val="150000"/>
              </a:lnSpc>
            </a:pPr>
            <a:r>
              <a:rPr lang="en-GB" dirty="0">
                <a:solidFill>
                  <a:schemeClr val="tx1"/>
                </a:solidFill>
                <a:latin typeface="Arial" panose="020B0604020202020204" pitchFamily="34" charset="0"/>
                <a:cs typeface="Arial" panose="020B0604020202020204" pitchFamily="34" charset="0"/>
              </a:rPr>
              <a:t> it is also very essential for Arden Hotel to adopt all the health and safety equipment according to norms and regulations of the government in case of any emergencies.</a:t>
            </a: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9084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health and safety in hotels">
            <a:extLst>
              <a:ext uri="{FF2B5EF4-FFF2-40B4-BE49-F238E27FC236}">
                <a16:creationId xmlns:a16="http://schemas.microsoft.com/office/drawing/2014/main" id="{8F6123D5-E5DF-4702-8AE0-024AAE313B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873" y="845821"/>
            <a:ext cx="3999547" cy="507492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health and safety in hospitality industry">
            <a:extLst>
              <a:ext uri="{FF2B5EF4-FFF2-40B4-BE49-F238E27FC236}">
                <a16:creationId xmlns:a16="http://schemas.microsoft.com/office/drawing/2014/main" id="{1D166D2F-9306-41FE-B25B-961C1C757D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116" y="845822"/>
            <a:ext cx="6577011" cy="5074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0654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4D2BB-3BEE-49C2-8C07-324FACB9ED24}"/>
              </a:ext>
            </a:extLst>
          </p:cNvPr>
          <p:cNvSpPr>
            <a:spLocks noGrp="1"/>
          </p:cNvSpPr>
          <p:nvPr>
            <p:ph type="title"/>
          </p:nvPr>
        </p:nvSpPr>
        <p:spPr/>
        <p:txBody>
          <a:bodyPr/>
          <a:lstStyle/>
          <a:p>
            <a:r>
              <a:rPr lang="en-US" b="1" dirty="0">
                <a:solidFill>
                  <a:schemeClr val="tx1"/>
                </a:solidFill>
              </a:rPr>
              <a:t>CONCLUSION</a:t>
            </a:r>
            <a:br>
              <a:rPr lang="en-US" b="1" dirty="0">
                <a:solidFill>
                  <a:schemeClr val="tx1"/>
                </a:solidFill>
              </a:rPr>
            </a:br>
            <a:endParaRPr lang="en-US" dirty="0">
              <a:solidFill>
                <a:schemeClr val="tx1"/>
              </a:solidFill>
            </a:endParaRPr>
          </a:p>
        </p:txBody>
      </p:sp>
      <p:sp>
        <p:nvSpPr>
          <p:cNvPr id="3" name="Content Placeholder 2">
            <a:extLst>
              <a:ext uri="{FF2B5EF4-FFF2-40B4-BE49-F238E27FC236}">
                <a16:creationId xmlns:a16="http://schemas.microsoft.com/office/drawing/2014/main" id="{62EA0A5F-EC75-4F6D-A184-66ADABEE99CA}"/>
              </a:ext>
            </a:extLst>
          </p:cNvPr>
          <p:cNvSpPr>
            <a:spLocks noGrp="1"/>
          </p:cNvSpPr>
          <p:nvPr>
            <p:ph idx="1"/>
          </p:nvPr>
        </p:nvSpPr>
        <p:spPr/>
        <p:txBody>
          <a:bodyPr/>
          <a:lstStyle/>
          <a:p>
            <a:pPr algn="just">
              <a:lnSpc>
                <a:spcPct val="150000"/>
              </a:lnSpc>
            </a:pPr>
            <a:r>
              <a:rPr lang="en-US" dirty="0">
                <a:latin typeface="Arial" panose="020B0604020202020204" pitchFamily="34" charset="0"/>
                <a:cs typeface="Arial" panose="020B0604020202020204" pitchFamily="34" charset="0"/>
              </a:rPr>
              <a:t>This presentation concludes that it is very essential for hospitality industry to be customer oriented in order to increase market share and profit margins to attain core competency effectively.</a:t>
            </a:r>
          </a:p>
          <a:p>
            <a:pPr algn="just">
              <a:lnSpc>
                <a:spcPct val="150000"/>
              </a:lnSpc>
            </a:pPr>
            <a:r>
              <a:rPr lang="en-US" dirty="0">
                <a:latin typeface="Arial" panose="020B0604020202020204" pitchFamily="34" charset="0"/>
                <a:cs typeface="Arial" panose="020B0604020202020204" pitchFamily="34" charset="0"/>
              </a:rPr>
              <a:t> Presentation provided information about different operational activities which helps to increase customer satisfaction to make them loyal to the hotel. </a:t>
            </a:r>
          </a:p>
          <a:p>
            <a:pPr algn="just">
              <a:lnSpc>
                <a:spcPct val="150000"/>
              </a:lnSpc>
            </a:pPr>
            <a:endParaRPr lang="en-US" dirty="0"/>
          </a:p>
        </p:txBody>
      </p:sp>
    </p:spTree>
    <p:extLst>
      <p:ext uri="{BB962C8B-B14F-4D97-AF65-F5344CB8AC3E}">
        <p14:creationId xmlns:p14="http://schemas.microsoft.com/office/powerpoint/2010/main" val="1668459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25698-182E-4C97-A3B9-5929C17CC460}"/>
              </a:ext>
            </a:extLst>
          </p:cNvPr>
          <p:cNvSpPr>
            <a:spLocks noGrp="1"/>
          </p:cNvSpPr>
          <p:nvPr>
            <p:ph type="title"/>
          </p:nvPr>
        </p:nvSpPr>
        <p:spPr>
          <a:xfrm>
            <a:off x="469945" y="178587"/>
            <a:ext cx="8596668" cy="1320800"/>
          </a:xfrm>
        </p:spPr>
        <p:txBody>
          <a:bodyPr/>
          <a:lstStyle/>
          <a:p>
            <a:r>
              <a:rPr lang="en-US" b="1" dirty="0">
                <a:solidFill>
                  <a:schemeClr val="tx1"/>
                </a:solidFill>
              </a:rPr>
              <a:t>REFERENCES</a:t>
            </a:r>
          </a:p>
        </p:txBody>
      </p:sp>
      <p:sp>
        <p:nvSpPr>
          <p:cNvPr id="3" name="Content Placeholder 2">
            <a:extLst>
              <a:ext uri="{FF2B5EF4-FFF2-40B4-BE49-F238E27FC236}">
                <a16:creationId xmlns:a16="http://schemas.microsoft.com/office/drawing/2014/main" id="{DC04A72A-FCD3-4385-BAB9-71F89B0EAF8F}"/>
              </a:ext>
            </a:extLst>
          </p:cNvPr>
          <p:cNvSpPr>
            <a:spLocks noGrp="1"/>
          </p:cNvSpPr>
          <p:nvPr>
            <p:ph idx="1"/>
          </p:nvPr>
        </p:nvSpPr>
        <p:spPr>
          <a:xfrm>
            <a:off x="1167528" y="819086"/>
            <a:ext cx="8596668" cy="2896647"/>
          </a:xfrm>
        </p:spPr>
        <p:txBody>
          <a:bodyPr>
            <a:normAutofit/>
          </a:bodyPr>
          <a:lstStyle/>
          <a:p>
            <a:pPr marL="0" indent="0" algn="just">
              <a:lnSpc>
                <a:spcPct val="150000"/>
              </a:lnSpc>
              <a:buNone/>
            </a:pPr>
            <a:r>
              <a:rPr lang="en-US" sz="1400" dirty="0" err="1">
                <a:solidFill>
                  <a:schemeClr val="tx1"/>
                </a:solidFill>
                <a:latin typeface="Arial" panose="020B0604020202020204" pitchFamily="34" charset="0"/>
                <a:cs typeface="Arial" panose="020B0604020202020204" pitchFamily="34" charset="0"/>
              </a:rPr>
              <a:t>Boella</a:t>
            </a:r>
            <a:r>
              <a:rPr lang="en-US" sz="1400" dirty="0">
                <a:solidFill>
                  <a:schemeClr val="tx1"/>
                </a:solidFill>
                <a:latin typeface="Arial" panose="020B0604020202020204" pitchFamily="34" charset="0"/>
                <a:cs typeface="Arial" panose="020B0604020202020204" pitchFamily="34" charset="0"/>
              </a:rPr>
              <a:t>, M.J. and Goss-Turner, S., 2019. </a:t>
            </a:r>
            <a:r>
              <a:rPr lang="en-US" sz="1400" i="1" dirty="0">
                <a:solidFill>
                  <a:schemeClr val="tx1"/>
                </a:solidFill>
                <a:latin typeface="Arial" panose="020B0604020202020204" pitchFamily="34" charset="0"/>
                <a:cs typeface="Arial" panose="020B0604020202020204" pitchFamily="34" charset="0"/>
              </a:rPr>
              <a:t>Human resource management in the hospitality industry: A guide to best practice</a:t>
            </a:r>
            <a:r>
              <a:rPr lang="en-US" sz="1400" dirty="0">
                <a:solidFill>
                  <a:schemeClr val="tx1"/>
                </a:solidFill>
                <a:latin typeface="Arial" panose="020B0604020202020204" pitchFamily="34" charset="0"/>
                <a:cs typeface="Arial" panose="020B0604020202020204" pitchFamily="34" charset="0"/>
              </a:rPr>
              <a:t>. Routledge.</a:t>
            </a:r>
          </a:p>
          <a:p>
            <a:pPr marL="0" indent="0" algn="just">
              <a:lnSpc>
                <a:spcPct val="150000"/>
              </a:lnSpc>
              <a:buNone/>
            </a:pPr>
            <a:r>
              <a:rPr lang="en-US" sz="1400" dirty="0" err="1">
                <a:solidFill>
                  <a:schemeClr val="tx1"/>
                </a:solidFill>
                <a:latin typeface="Arial" panose="020B0604020202020204" pitchFamily="34" charset="0"/>
                <a:cs typeface="Arial" panose="020B0604020202020204" pitchFamily="34" charset="0"/>
              </a:rPr>
              <a:t>Dzhandzhugazova</a:t>
            </a:r>
            <a:r>
              <a:rPr lang="en-US" sz="1400" dirty="0">
                <a:solidFill>
                  <a:schemeClr val="tx1"/>
                </a:solidFill>
                <a:latin typeface="Arial" panose="020B0604020202020204" pitchFamily="34" charset="0"/>
                <a:cs typeface="Arial" panose="020B0604020202020204" pitchFamily="34" charset="0"/>
              </a:rPr>
              <a:t>, E.A and et.al., 2016. Innovations in hospitality industry. </a:t>
            </a:r>
            <a:r>
              <a:rPr lang="en-US" sz="1400" i="1" dirty="0">
                <a:solidFill>
                  <a:schemeClr val="tx1"/>
                </a:solidFill>
                <a:latin typeface="Arial" panose="020B0604020202020204" pitchFamily="34" charset="0"/>
                <a:cs typeface="Arial" panose="020B0604020202020204" pitchFamily="34" charset="0"/>
              </a:rPr>
              <a:t>International Journal of Environmental and Science Education.</a:t>
            </a:r>
            <a:r>
              <a:rPr lang="en-US" sz="1400" dirty="0">
                <a:solidFill>
                  <a:schemeClr val="tx1"/>
                </a:solidFill>
                <a:latin typeface="Arial" panose="020B0604020202020204" pitchFamily="34" charset="0"/>
                <a:cs typeface="Arial" panose="020B0604020202020204" pitchFamily="34" charset="0"/>
              </a:rPr>
              <a:t> </a:t>
            </a:r>
            <a:r>
              <a:rPr lang="en-US" sz="1400" i="1" dirty="0">
                <a:solidFill>
                  <a:schemeClr val="tx1"/>
                </a:solidFill>
                <a:latin typeface="Arial" panose="020B0604020202020204" pitchFamily="34" charset="0"/>
                <a:cs typeface="Arial" panose="020B0604020202020204" pitchFamily="34" charset="0"/>
              </a:rPr>
              <a:t>11</a:t>
            </a:r>
            <a:r>
              <a:rPr lang="en-US" sz="1400" dirty="0">
                <a:solidFill>
                  <a:schemeClr val="tx1"/>
                </a:solidFill>
                <a:latin typeface="Arial" panose="020B0604020202020204" pitchFamily="34" charset="0"/>
                <a:cs typeface="Arial" panose="020B0604020202020204" pitchFamily="34" charset="0"/>
              </a:rPr>
              <a:t>(17). pp.10387-10400.</a:t>
            </a:r>
          </a:p>
          <a:p>
            <a:pPr marL="0" indent="0" algn="just">
              <a:lnSpc>
                <a:spcPct val="150000"/>
              </a:lnSpc>
              <a:buNone/>
            </a:pPr>
            <a:r>
              <a:rPr lang="en-US" sz="1400" dirty="0">
                <a:solidFill>
                  <a:schemeClr val="tx1"/>
                </a:solidFill>
                <a:latin typeface="Arial" panose="020B0604020202020204" pitchFamily="34" charset="0"/>
                <a:cs typeface="Arial" panose="020B0604020202020204" pitchFamily="34" charset="0"/>
              </a:rPr>
              <a:t>Ali, F., Amin, M. and </a:t>
            </a:r>
            <a:r>
              <a:rPr lang="en-US" sz="1400" dirty="0" err="1">
                <a:solidFill>
                  <a:schemeClr val="tx1"/>
                </a:solidFill>
                <a:latin typeface="Arial" panose="020B0604020202020204" pitchFamily="34" charset="0"/>
                <a:cs typeface="Arial" panose="020B0604020202020204" pitchFamily="34" charset="0"/>
              </a:rPr>
              <a:t>Cobanoglu</a:t>
            </a:r>
            <a:r>
              <a:rPr lang="en-US" sz="1400" dirty="0">
                <a:solidFill>
                  <a:schemeClr val="tx1"/>
                </a:solidFill>
                <a:latin typeface="Arial" panose="020B0604020202020204" pitchFamily="34" charset="0"/>
                <a:cs typeface="Arial" panose="020B0604020202020204" pitchFamily="34" charset="0"/>
              </a:rPr>
              <a:t>, C., 2016. An integrated model of service experience, emotions, satisfaction, and price acceptance: an empirical analysis in the Chinese hospitality industry. </a:t>
            </a:r>
            <a:r>
              <a:rPr lang="en-US" sz="1400" i="1" dirty="0">
                <a:solidFill>
                  <a:schemeClr val="tx1"/>
                </a:solidFill>
                <a:latin typeface="Arial" panose="020B0604020202020204" pitchFamily="34" charset="0"/>
                <a:cs typeface="Arial" panose="020B0604020202020204" pitchFamily="34" charset="0"/>
              </a:rPr>
              <a:t>Journal of Hospitality Marketing &amp; Management.</a:t>
            </a:r>
            <a:r>
              <a:rPr lang="en-US" sz="1400" dirty="0">
                <a:solidFill>
                  <a:schemeClr val="tx1"/>
                </a:solidFill>
                <a:latin typeface="Arial" panose="020B0604020202020204" pitchFamily="34" charset="0"/>
                <a:cs typeface="Arial" panose="020B0604020202020204" pitchFamily="34" charset="0"/>
              </a:rPr>
              <a:t> </a:t>
            </a:r>
            <a:r>
              <a:rPr lang="en-US" sz="1400" i="1" dirty="0">
                <a:solidFill>
                  <a:schemeClr val="tx1"/>
                </a:solidFill>
                <a:latin typeface="Arial" panose="020B0604020202020204" pitchFamily="34" charset="0"/>
                <a:cs typeface="Arial" panose="020B0604020202020204" pitchFamily="34" charset="0"/>
              </a:rPr>
              <a:t>25</a:t>
            </a:r>
            <a:r>
              <a:rPr lang="en-US" sz="1400" dirty="0">
                <a:solidFill>
                  <a:schemeClr val="tx1"/>
                </a:solidFill>
                <a:latin typeface="Arial" panose="020B0604020202020204" pitchFamily="34" charset="0"/>
                <a:cs typeface="Arial" panose="020B0604020202020204" pitchFamily="34" charset="0"/>
              </a:rPr>
              <a:t>(4). pp.449-475.</a:t>
            </a:r>
          </a:p>
        </p:txBody>
      </p:sp>
      <p:sp>
        <p:nvSpPr>
          <p:cNvPr id="4" name="Content Placeholder 2">
            <a:extLst>
              <a:ext uri="{FF2B5EF4-FFF2-40B4-BE49-F238E27FC236}">
                <a16:creationId xmlns:a16="http://schemas.microsoft.com/office/drawing/2014/main" id="{B8CDF57B-2107-475F-8F03-F6076BAE483F}"/>
              </a:ext>
            </a:extLst>
          </p:cNvPr>
          <p:cNvSpPr txBox="1">
            <a:spLocks/>
          </p:cNvSpPr>
          <p:nvPr/>
        </p:nvSpPr>
        <p:spPr>
          <a:xfrm>
            <a:off x="1167528" y="3035432"/>
            <a:ext cx="9013419" cy="3751868"/>
          </a:xfrm>
          <a:prstGeom prst="rect">
            <a:avLst/>
          </a:prstGeom>
        </p:spPr>
        <p:txBody>
          <a:bodyPr vert="horz" lIns="91440" tIns="45720" rIns="91440" bIns="45720" rtlCol="0">
            <a:normAutofit fontScale="47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lnSpc>
                <a:spcPct val="150000"/>
              </a:lnSpc>
              <a:buFont typeface="Wingdings 3" charset="2"/>
              <a:buNone/>
            </a:pPr>
            <a:endParaRPr lang="en-US" sz="1200" dirty="0"/>
          </a:p>
          <a:p>
            <a:pPr marL="0" indent="0" algn="just">
              <a:lnSpc>
                <a:spcPct val="170000"/>
              </a:lnSpc>
              <a:buFont typeface="Wingdings 3" charset="2"/>
              <a:buNone/>
            </a:pPr>
            <a:r>
              <a:rPr lang="en-US" sz="3000" dirty="0" err="1">
                <a:solidFill>
                  <a:schemeClr val="tx1"/>
                </a:solidFill>
                <a:latin typeface="Arial" panose="020B0604020202020204" pitchFamily="34" charset="0"/>
                <a:cs typeface="Arial" panose="020B0604020202020204" pitchFamily="34" charset="0"/>
              </a:rPr>
              <a:t>Dogru</a:t>
            </a:r>
            <a:r>
              <a:rPr lang="en-US" sz="3000" dirty="0">
                <a:solidFill>
                  <a:schemeClr val="tx1"/>
                </a:solidFill>
                <a:latin typeface="Arial" panose="020B0604020202020204" pitchFamily="34" charset="0"/>
                <a:cs typeface="Arial" panose="020B0604020202020204" pitchFamily="34" charset="0"/>
              </a:rPr>
              <a:t>, T. and et.al., 2019. Employee earnings growth in the leisure and hospitality industry. </a:t>
            </a:r>
            <a:r>
              <a:rPr lang="en-US" sz="3000" i="1" dirty="0">
                <a:solidFill>
                  <a:schemeClr val="tx1"/>
                </a:solidFill>
                <a:latin typeface="Arial" panose="020B0604020202020204" pitchFamily="34" charset="0"/>
                <a:cs typeface="Arial" panose="020B0604020202020204" pitchFamily="34" charset="0"/>
              </a:rPr>
              <a:t>Tourism Management</a:t>
            </a:r>
            <a:r>
              <a:rPr lang="en-US" sz="3000" dirty="0">
                <a:solidFill>
                  <a:schemeClr val="tx1"/>
                </a:solidFill>
                <a:latin typeface="Arial" panose="020B0604020202020204" pitchFamily="34" charset="0"/>
                <a:cs typeface="Arial" panose="020B0604020202020204" pitchFamily="34" charset="0"/>
              </a:rPr>
              <a:t>. 74. pp.1-11.</a:t>
            </a:r>
          </a:p>
          <a:p>
            <a:pPr marL="0" indent="0" algn="just">
              <a:lnSpc>
                <a:spcPct val="170000"/>
              </a:lnSpc>
              <a:buFont typeface="Wingdings 3" charset="2"/>
              <a:buNone/>
            </a:pPr>
            <a:r>
              <a:rPr lang="en-US" sz="3000" dirty="0" err="1">
                <a:solidFill>
                  <a:schemeClr val="tx1"/>
                </a:solidFill>
                <a:latin typeface="Arial" panose="020B0604020202020204" pitchFamily="34" charset="0"/>
                <a:cs typeface="Arial" panose="020B0604020202020204" pitchFamily="34" charset="0"/>
              </a:rPr>
              <a:t>Ionel</a:t>
            </a:r>
            <a:r>
              <a:rPr lang="en-US" sz="3000" dirty="0">
                <a:solidFill>
                  <a:schemeClr val="tx1"/>
                </a:solidFill>
                <a:latin typeface="Arial" panose="020B0604020202020204" pitchFamily="34" charset="0"/>
                <a:cs typeface="Arial" panose="020B0604020202020204" pitchFamily="34" charset="0"/>
              </a:rPr>
              <a:t>, M., 2016. Hospitality industry. </a:t>
            </a:r>
            <a:r>
              <a:rPr lang="en-US" sz="3000" i="1" dirty="0" err="1">
                <a:solidFill>
                  <a:schemeClr val="tx1"/>
                </a:solidFill>
                <a:latin typeface="Arial" panose="020B0604020202020204" pitchFamily="34" charset="0"/>
                <a:cs typeface="Arial" panose="020B0604020202020204" pitchFamily="34" charset="0"/>
              </a:rPr>
              <a:t>Ovidius</a:t>
            </a:r>
            <a:r>
              <a:rPr lang="en-US" sz="3000" i="1" dirty="0">
                <a:solidFill>
                  <a:schemeClr val="tx1"/>
                </a:solidFill>
                <a:latin typeface="Arial" panose="020B0604020202020204" pitchFamily="34" charset="0"/>
                <a:cs typeface="Arial" panose="020B0604020202020204" pitchFamily="34" charset="0"/>
              </a:rPr>
              <a:t> University Annals: Economic Sciences Series</a:t>
            </a:r>
            <a:r>
              <a:rPr lang="en-US" sz="3000" dirty="0">
                <a:solidFill>
                  <a:schemeClr val="tx1"/>
                </a:solidFill>
                <a:latin typeface="Arial" panose="020B0604020202020204" pitchFamily="34" charset="0"/>
                <a:cs typeface="Arial" panose="020B0604020202020204" pitchFamily="34" charset="0"/>
              </a:rPr>
              <a:t>, </a:t>
            </a:r>
            <a:r>
              <a:rPr lang="en-US" sz="3000" i="1" dirty="0">
                <a:solidFill>
                  <a:schemeClr val="tx1"/>
                </a:solidFill>
                <a:latin typeface="Arial" panose="020B0604020202020204" pitchFamily="34" charset="0"/>
                <a:cs typeface="Arial" panose="020B0604020202020204" pitchFamily="34" charset="0"/>
              </a:rPr>
              <a:t>1</a:t>
            </a:r>
            <a:r>
              <a:rPr lang="en-US" sz="3000" dirty="0">
                <a:solidFill>
                  <a:schemeClr val="tx1"/>
                </a:solidFill>
                <a:latin typeface="Arial" panose="020B0604020202020204" pitchFamily="34" charset="0"/>
                <a:cs typeface="Arial" panose="020B0604020202020204" pitchFamily="34" charset="0"/>
              </a:rPr>
              <a:t>(1), pp.187-191.</a:t>
            </a:r>
          </a:p>
          <a:p>
            <a:pPr marL="0" indent="0" algn="just">
              <a:lnSpc>
                <a:spcPct val="170000"/>
              </a:lnSpc>
              <a:buFont typeface="Wingdings 3" charset="2"/>
              <a:buNone/>
            </a:pPr>
            <a:r>
              <a:rPr lang="en-US" sz="3000" dirty="0">
                <a:solidFill>
                  <a:schemeClr val="tx1"/>
                </a:solidFill>
                <a:latin typeface="Arial" panose="020B0604020202020204" pitchFamily="34" charset="0"/>
                <a:cs typeface="Arial" panose="020B0604020202020204" pitchFamily="34" charset="0"/>
              </a:rPr>
              <a:t>Jones, P., Hillier, D. and Comfort, D., 2016. Sustainability in the hospitality industry. </a:t>
            </a:r>
            <a:r>
              <a:rPr lang="en-US" sz="3000" i="1" dirty="0">
                <a:solidFill>
                  <a:schemeClr val="tx1"/>
                </a:solidFill>
                <a:latin typeface="Arial" panose="020B0604020202020204" pitchFamily="34" charset="0"/>
                <a:cs typeface="Arial" panose="020B0604020202020204" pitchFamily="34" charset="0"/>
              </a:rPr>
              <a:t>International Journal of Contemporary Hospitality Management</a:t>
            </a:r>
            <a:r>
              <a:rPr lang="en-US" sz="3000" dirty="0">
                <a:solidFill>
                  <a:schemeClr val="tx1"/>
                </a:solidFill>
                <a:latin typeface="Arial" panose="020B0604020202020204" pitchFamily="34" charset="0"/>
                <a:cs typeface="Arial" panose="020B0604020202020204" pitchFamily="34" charset="0"/>
              </a:rPr>
              <a:t>. 28(1). pp.36-67.</a:t>
            </a:r>
          </a:p>
          <a:p>
            <a:pPr marL="0" indent="0" algn="just">
              <a:lnSpc>
                <a:spcPct val="170000"/>
              </a:lnSpc>
              <a:buFont typeface="Wingdings 3" charset="2"/>
              <a:buNone/>
            </a:pPr>
            <a:r>
              <a:rPr lang="en-US" sz="3000" dirty="0">
                <a:solidFill>
                  <a:schemeClr val="tx1"/>
                </a:solidFill>
                <a:latin typeface="Arial" panose="020B0604020202020204" pitchFamily="34" charset="0"/>
                <a:cs typeface="Arial" panose="020B0604020202020204" pitchFamily="34" charset="0"/>
              </a:rPr>
              <a:t>Peters, M. and </a:t>
            </a:r>
            <a:r>
              <a:rPr lang="en-US" sz="3000" dirty="0" err="1">
                <a:solidFill>
                  <a:schemeClr val="tx1"/>
                </a:solidFill>
                <a:latin typeface="Arial" panose="020B0604020202020204" pitchFamily="34" charset="0"/>
                <a:cs typeface="Arial" panose="020B0604020202020204" pitchFamily="34" charset="0"/>
              </a:rPr>
              <a:t>Kallmuenzer</a:t>
            </a:r>
            <a:r>
              <a:rPr lang="en-US" sz="3000" dirty="0">
                <a:solidFill>
                  <a:schemeClr val="tx1"/>
                </a:solidFill>
                <a:latin typeface="Arial" panose="020B0604020202020204" pitchFamily="34" charset="0"/>
                <a:cs typeface="Arial" panose="020B0604020202020204" pitchFamily="34" charset="0"/>
              </a:rPr>
              <a:t>, A., 2018. Entrepreneurial orientation in family firms: The case of the hospitality industry. </a:t>
            </a:r>
            <a:r>
              <a:rPr lang="en-US" sz="3000" i="1" dirty="0">
                <a:solidFill>
                  <a:schemeClr val="tx1"/>
                </a:solidFill>
                <a:latin typeface="Arial" panose="020B0604020202020204" pitchFamily="34" charset="0"/>
                <a:cs typeface="Arial" panose="020B0604020202020204" pitchFamily="34" charset="0"/>
              </a:rPr>
              <a:t>Current Issues in Tourism</a:t>
            </a:r>
            <a:r>
              <a:rPr lang="en-US" sz="3000" dirty="0">
                <a:solidFill>
                  <a:schemeClr val="tx1"/>
                </a:solidFill>
                <a:latin typeface="Arial" panose="020B0604020202020204" pitchFamily="34" charset="0"/>
                <a:cs typeface="Arial" panose="020B0604020202020204" pitchFamily="34" charset="0"/>
              </a:rPr>
              <a:t>. 21(1). pp.21-40.</a:t>
            </a:r>
          </a:p>
          <a:p>
            <a:pPr marL="0" indent="0" algn="just">
              <a:lnSpc>
                <a:spcPct val="170000"/>
              </a:lnSpc>
              <a:buFont typeface="Wingdings 3" charset="2"/>
              <a:buNone/>
            </a:pPr>
            <a:r>
              <a:rPr lang="en-US" sz="3000" dirty="0">
                <a:solidFill>
                  <a:schemeClr val="tx1"/>
                </a:solidFill>
                <a:latin typeface="Arial" panose="020B0604020202020204" pitchFamily="34" charset="0"/>
                <a:cs typeface="Arial" panose="020B0604020202020204" pitchFamily="34" charset="0"/>
              </a:rPr>
              <a:t>Liang, T.L. and et.al., 2017. Transformational leadership and employee voices in the hospitality industry. International Journal of Contemporary Hospitality Management.</a:t>
            </a:r>
          </a:p>
          <a:p>
            <a:endParaRPr lang="en-US" dirty="0">
              <a:solidFill>
                <a:srgbClr val="FF0000"/>
              </a:solidFill>
              <a:latin typeface="Arial" panose="020B0604020202020204" pitchFamily="34" charset="0"/>
              <a:cs typeface="Arial" panose="020B0604020202020204" pitchFamily="34" charset="0"/>
            </a:endParaRPr>
          </a:p>
          <a:p>
            <a:pPr algn="just">
              <a:lnSpc>
                <a:spcPct val="150000"/>
              </a:lnSpc>
            </a:pPr>
            <a:endParaRPr lang="en-US" dirty="0"/>
          </a:p>
        </p:txBody>
      </p:sp>
    </p:spTree>
    <p:extLst>
      <p:ext uri="{BB962C8B-B14F-4D97-AF65-F5344CB8AC3E}">
        <p14:creationId xmlns:p14="http://schemas.microsoft.com/office/powerpoint/2010/main" val="31007266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Times New Roman">
      <a:majorFont>
        <a:latin typeface="Times New Roman"/>
        <a:ea typeface=""/>
        <a:cs typeface=""/>
      </a:majorFont>
      <a:minorFont>
        <a:latin typeface="Times New Roman"/>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56</TotalTime>
  <Words>907</Words>
  <Application>Microsoft Office PowerPoint</Application>
  <PresentationFormat>Widescreen</PresentationFormat>
  <Paragraphs>51</Paragraphs>
  <Slides>13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Wingdings 3</vt:lpstr>
      <vt:lpstr>Facet</vt:lpstr>
      <vt:lpstr>FOREST OF ARDEN HOTEL &amp; COUNTRY CLUB</vt:lpstr>
      <vt:lpstr>TABLE OF CONTENT </vt:lpstr>
      <vt:lpstr>INTRODUCTION </vt:lpstr>
      <vt:lpstr>Background of Forest of Arden Hotel and Country Club </vt:lpstr>
      <vt:lpstr>Types of Operations </vt:lpstr>
      <vt:lpstr>Menu and Products </vt:lpstr>
      <vt:lpstr>PowerPoint Presentation</vt:lpstr>
      <vt:lpstr>Influence of Marketing </vt:lpstr>
      <vt:lpstr>PowerPoint Presentation</vt:lpstr>
      <vt:lpstr>Health and Safety </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FOREST OF ARDEN HOTEL &amp; COUNTRY CLUB</dc:title>
  <dc:creator>user</dc:creator>
  <cp:lastModifiedBy>mihai anghel cristea</cp:lastModifiedBy>
  <cp:revision>24</cp:revision>
  <dcterms:created xsi:type="dcterms:W3CDTF">2020-03-11T12:42:14Z</dcterms:created>
  <dcterms:modified xsi:type="dcterms:W3CDTF">2020-03-13T09:42:35Z</dcterms:modified>
</cp:coreProperties>
</file>