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70" r:id="rId5"/>
    <p:sldId id="271" r:id="rId6"/>
    <p:sldId id="272" r:id="rId7"/>
    <p:sldId id="274" r:id="rId8"/>
    <p:sldId id="273" r:id="rId9"/>
    <p:sldId id="261" r:id="rId10"/>
    <p:sldId id="337" r:id="rId11"/>
    <p:sldId id="363" r:id="rId12"/>
    <p:sldId id="265" r:id="rId13"/>
    <p:sldId id="263" r:id="rId14"/>
    <p:sldId id="266" r:id="rId15"/>
    <p:sldId id="268"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69" d="100"/>
          <a:sy n="69" d="100"/>
        </p:scale>
        <p:origin x="73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ernon Thompson" userId="e2f5963e3646bef2" providerId="LiveId" clId="{DD7FE699-91F3-4669-A8A9-19F734B3A212}"/>
    <pc:docChg chg="custSel modSld">
      <pc:chgData name="Vernon Thompson" userId="e2f5963e3646bef2" providerId="LiveId" clId="{DD7FE699-91F3-4669-A8A9-19F734B3A212}" dt="2026-06-16T06:42:15.624" v="172" actId="27636"/>
      <pc:docMkLst>
        <pc:docMk/>
      </pc:docMkLst>
      <pc:sldChg chg="modSp mod">
        <pc:chgData name="Vernon Thompson" userId="e2f5963e3646bef2" providerId="LiveId" clId="{DD7FE699-91F3-4669-A8A9-19F734B3A212}" dt="2026-06-16T06:35:25.338" v="65" actId="20577"/>
        <pc:sldMkLst>
          <pc:docMk/>
          <pc:sldMk cId="3321023050" sldId="271"/>
        </pc:sldMkLst>
        <pc:spChg chg="mod">
          <ac:chgData name="Vernon Thompson" userId="e2f5963e3646bef2" providerId="LiveId" clId="{DD7FE699-91F3-4669-A8A9-19F734B3A212}" dt="2026-06-16T06:35:25.338" v="65" actId="20577"/>
          <ac:spMkLst>
            <pc:docMk/>
            <pc:sldMk cId="3321023050" sldId="271"/>
            <ac:spMk id="2" creationId="{23379A11-1CF0-5125-F775-02C08085203B}"/>
          </ac:spMkLst>
        </pc:spChg>
      </pc:sldChg>
      <pc:sldChg chg="modSp mod">
        <pc:chgData name="Vernon Thompson" userId="e2f5963e3646bef2" providerId="LiveId" clId="{DD7FE699-91F3-4669-A8A9-19F734B3A212}" dt="2026-06-16T06:41:07.059" v="160" actId="20577"/>
        <pc:sldMkLst>
          <pc:docMk/>
          <pc:sldMk cId="1027608494" sldId="272"/>
        </pc:sldMkLst>
        <pc:spChg chg="mod">
          <ac:chgData name="Vernon Thompson" userId="e2f5963e3646bef2" providerId="LiveId" clId="{DD7FE699-91F3-4669-A8A9-19F734B3A212}" dt="2026-06-16T06:41:07.059" v="160" actId="20577"/>
          <ac:spMkLst>
            <pc:docMk/>
            <pc:sldMk cId="1027608494" sldId="272"/>
            <ac:spMk id="3" creationId="{E292113E-450D-CB08-601E-E45AB99509E7}"/>
          </ac:spMkLst>
        </pc:spChg>
      </pc:sldChg>
      <pc:sldChg chg="modSp mod">
        <pc:chgData name="Vernon Thompson" userId="e2f5963e3646bef2" providerId="LiveId" clId="{DD7FE699-91F3-4669-A8A9-19F734B3A212}" dt="2026-06-16T06:41:28.977" v="164" actId="113"/>
        <pc:sldMkLst>
          <pc:docMk/>
          <pc:sldMk cId="860344735" sldId="274"/>
        </pc:sldMkLst>
        <pc:spChg chg="mod">
          <ac:chgData name="Vernon Thompson" userId="e2f5963e3646bef2" providerId="LiveId" clId="{DD7FE699-91F3-4669-A8A9-19F734B3A212}" dt="2026-06-16T06:41:28.977" v="164" actId="113"/>
          <ac:spMkLst>
            <pc:docMk/>
            <pc:sldMk cId="860344735" sldId="274"/>
            <ac:spMk id="3" creationId="{5A83545D-6FBE-2985-5F35-4C84283CFC53}"/>
          </ac:spMkLst>
        </pc:spChg>
      </pc:sldChg>
      <pc:sldChg chg="modSp mod">
        <pc:chgData name="Vernon Thompson" userId="e2f5963e3646bef2" providerId="LiveId" clId="{DD7FE699-91F3-4669-A8A9-19F734B3A212}" dt="2026-06-16T06:42:15.624" v="172" actId="27636"/>
        <pc:sldMkLst>
          <pc:docMk/>
          <pc:sldMk cId="2319079123" sldId="337"/>
        </pc:sldMkLst>
        <pc:spChg chg="mod">
          <ac:chgData name="Vernon Thompson" userId="e2f5963e3646bef2" providerId="LiveId" clId="{DD7FE699-91F3-4669-A8A9-19F734B3A212}" dt="2026-06-16T06:42:15.624" v="172" actId="27636"/>
          <ac:spMkLst>
            <pc:docMk/>
            <pc:sldMk cId="2319079123" sldId="337"/>
            <ac:spMk id="3" creationId="{1B4D8426-20C5-630E-80E5-EAB06B11CCD5}"/>
          </ac:spMkLst>
        </pc:spChg>
      </pc:sldChg>
      <pc:sldChg chg="delSp modSp mod">
        <pc:chgData name="Vernon Thompson" userId="e2f5963e3646bef2" providerId="LiveId" clId="{DD7FE699-91F3-4669-A8A9-19F734B3A212}" dt="2026-06-16T06:35:57.102" v="155"/>
        <pc:sldMkLst>
          <pc:docMk/>
          <pc:sldMk cId="642852813" sldId="363"/>
        </pc:sldMkLst>
        <pc:spChg chg="del mod">
          <ac:chgData name="Vernon Thompson" userId="e2f5963e3646bef2" providerId="LiveId" clId="{DD7FE699-91F3-4669-A8A9-19F734B3A212}" dt="2026-06-16T06:35:57.102" v="155"/>
          <ac:spMkLst>
            <pc:docMk/>
            <pc:sldMk cId="642852813" sldId="363"/>
            <ac:spMk id="9" creationId="{61E62149-100D-392D-3127-3D301273C6F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2CD33-534C-B817-D6C5-0035DDDB314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D81D51A-4E90-9539-7287-792F65D1C5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7A172D7-415E-C638-1838-F2A1AC04C6AF}"/>
              </a:ext>
            </a:extLst>
          </p:cNvPr>
          <p:cNvSpPr>
            <a:spLocks noGrp="1"/>
          </p:cNvSpPr>
          <p:nvPr>
            <p:ph type="dt" sz="half" idx="10"/>
          </p:nvPr>
        </p:nvSpPr>
        <p:spPr/>
        <p:txBody>
          <a:bodyPr/>
          <a:lstStyle/>
          <a:p>
            <a:fld id="{0C5998CB-538F-45AF-896C-2191D41163B7}" type="datetimeFigureOut">
              <a:rPr lang="en-GB" smtClean="0"/>
              <a:t>16/06/2026</a:t>
            </a:fld>
            <a:endParaRPr lang="en-GB"/>
          </a:p>
        </p:txBody>
      </p:sp>
      <p:sp>
        <p:nvSpPr>
          <p:cNvPr id="5" name="Footer Placeholder 4">
            <a:extLst>
              <a:ext uri="{FF2B5EF4-FFF2-40B4-BE49-F238E27FC236}">
                <a16:creationId xmlns:a16="http://schemas.microsoft.com/office/drawing/2014/main" id="{A5A0DE3B-D840-F080-F672-744EA3F574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9FEC32-32CD-96CD-93CA-273D656FBEA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1908918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52202-8840-F6D6-2785-3F30D78F223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7B48098-0A2D-72B6-ADE8-C0FCF70274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E93227-FA89-B654-E5FC-8E175E40457A}"/>
              </a:ext>
            </a:extLst>
          </p:cNvPr>
          <p:cNvSpPr>
            <a:spLocks noGrp="1"/>
          </p:cNvSpPr>
          <p:nvPr>
            <p:ph type="dt" sz="half" idx="10"/>
          </p:nvPr>
        </p:nvSpPr>
        <p:spPr/>
        <p:txBody>
          <a:bodyPr/>
          <a:lstStyle/>
          <a:p>
            <a:fld id="{0C5998CB-538F-45AF-896C-2191D41163B7}" type="datetimeFigureOut">
              <a:rPr lang="en-GB" smtClean="0"/>
              <a:t>16/06/2026</a:t>
            </a:fld>
            <a:endParaRPr lang="en-GB"/>
          </a:p>
        </p:txBody>
      </p:sp>
      <p:sp>
        <p:nvSpPr>
          <p:cNvPr id="5" name="Footer Placeholder 4">
            <a:extLst>
              <a:ext uri="{FF2B5EF4-FFF2-40B4-BE49-F238E27FC236}">
                <a16:creationId xmlns:a16="http://schemas.microsoft.com/office/drawing/2014/main" id="{524D39A5-53D4-5681-33D1-78B1644DB9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8E27D9-8FEF-BC06-E435-9DEEF9E6B16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9472254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28449-99AD-2300-6505-783E03633A1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0E51451-1DEE-DF1C-8932-8F2BA1F91EC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108B37D-6C44-EF54-B306-C18DE0870FAA}"/>
              </a:ext>
            </a:extLst>
          </p:cNvPr>
          <p:cNvSpPr>
            <a:spLocks noGrp="1"/>
          </p:cNvSpPr>
          <p:nvPr>
            <p:ph type="dt" sz="half" idx="10"/>
          </p:nvPr>
        </p:nvSpPr>
        <p:spPr/>
        <p:txBody>
          <a:bodyPr/>
          <a:lstStyle/>
          <a:p>
            <a:fld id="{0C5998CB-538F-45AF-896C-2191D41163B7}" type="datetimeFigureOut">
              <a:rPr lang="en-GB" smtClean="0"/>
              <a:t>16/06/2026</a:t>
            </a:fld>
            <a:endParaRPr lang="en-GB"/>
          </a:p>
        </p:txBody>
      </p:sp>
      <p:sp>
        <p:nvSpPr>
          <p:cNvPr id="5" name="Footer Placeholder 4">
            <a:extLst>
              <a:ext uri="{FF2B5EF4-FFF2-40B4-BE49-F238E27FC236}">
                <a16:creationId xmlns:a16="http://schemas.microsoft.com/office/drawing/2014/main" id="{5D72D176-2F12-D02D-F7A0-1A8626BB52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9E1CDD-F42B-8422-443E-F7C800585A73}"/>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824379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AFBA7-AF06-E5B3-BF76-2760DE224D0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E00EEF7-9A11-3976-9B44-CA52AF6B907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2ABD27F-ACA4-4D1D-C776-035CAA02E23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5AF4B07-9540-C834-B538-8A628C7989D1}"/>
              </a:ext>
            </a:extLst>
          </p:cNvPr>
          <p:cNvSpPr>
            <a:spLocks noGrp="1"/>
          </p:cNvSpPr>
          <p:nvPr>
            <p:ph type="dt" sz="half" idx="10"/>
          </p:nvPr>
        </p:nvSpPr>
        <p:spPr/>
        <p:txBody>
          <a:bodyPr/>
          <a:lstStyle/>
          <a:p>
            <a:fld id="{0C5998CB-538F-45AF-896C-2191D41163B7}" type="datetimeFigureOut">
              <a:rPr lang="en-GB" smtClean="0"/>
              <a:t>16/06/2026</a:t>
            </a:fld>
            <a:endParaRPr lang="en-GB"/>
          </a:p>
        </p:txBody>
      </p:sp>
      <p:sp>
        <p:nvSpPr>
          <p:cNvPr id="6" name="Footer Placeholder 5">
            <a:extLst>
              <a:ext uri="{FF2B5EF4-FFF2-40B4-BE49-F238E27FC236}">
                <a16:creationId xmlns:a16="http://schemas.microsoft.com/office/drawing/2014/main" id="{3BEE38A2-08DF-B536-6ACE-177E004C64C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D9E6CA-C68B-C2A5-C2EF-2F834F7A6A48}"/>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7941550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C0245-8529-3A07-E236-4301D70D350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8F0759-B2B2-A189-56B5-4E86F42C670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F546AA-1BA5-345F-CBDC-1F2CDCDA97E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55D8868-B877-BD03-9E47-AEC5875CD62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BE001C7-8CC9-A9BA-9BAD-E0F2E2057B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FD2FCF4-1870-31F3-A7CB-BABCD35EA5CD}"/>
              </a:ext>
            </a:extLst>
          </p:cNvPr>
          <p:cNvSpPr>
            <a:spLocks noGrp="1"/>
          </p:cNvSpPr>
          <p:nvPr>
            <p:ph type="dt" sz="half" idx="10"/>
          </p:nvPr>
        </p:nvSpPr>
        <p:spPr/>
        <p:txBody>
          <a:bodyPr/>
          <a:lstStyle/>
          <a:p>
            <a:fld id="{0C5998CB-538F-45AF-896C-2191D41163B7}" type="datetimeFigureOut">
              <a:rPr lang="en-GB" smtClean="0"/>
              <a:t>16/06/2026</a:t>
            </a:fld>
            <a:endParaRPr lang="en-GB"/>
          </a:p>
        </p:txBody>
      </p:sp>
      <p:sp>
        <p:nvSpPr>
          <p:cNvPr id="8" name="Footer Placeholder 7">
            <a:extLst>
              <a:ext uri="{FF2B5EF4-FFF2-40B4-BE49-F238E27FC236}">
                <a16:creationId xmlns:a16="http://schemas.microsoft.com/office/drawing/2014/main" id="{CA68DFE7-BE7E-128F-BC4A-652B0F84094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DBDA6D2-5734-0117-144F-76452860423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1371790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606A7-DE5D-7F8B-3A5A-B7390AC790B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E9C8AA5-3CB3-CE98-87BB-3D47A7F75254}"/>
              </a:ext>
            </a:extLst>
          </p:cNvPr>
          <p:cNvSpPr>
            <a:spLocks noGrp="1"/>
          </p:cNvSpPr>
          <p:nvPr>
            <p:ph type="dt" sz="half" idx="10"/>
          </p:nvPr>
        </p:nvSpPr>
        <p:spPr/>
        <p:txBody>
          <a:bodyPr/>
          <a:lstStyle/>
          <a:p>
            <a:fld id="{0C5998CB-538F-45AF-896C-2191D41163B7}" type="datetimeFigureOut">
              <a:rPr lang="en-GB" smtClean="0"/>
              <a:t>16/06/2026</a:t>
            </a:fld>
            <a:endParaRPr lang="en-GB"/>
          </a:p>
        </p:txBody>
      </p:sp>
      <p:sp>
        <p:nvSpPr>
          <p:cNvPr id="4" name="Footer Placeholder 3">
            <a:extLst>
              <a:ext uri="{FF2B5EF4-FFF2-40B4-BE49-F238E27FC236}">
                <a16:creationId xmlns:a16="http://schemas.microsoft.com/office/drawing/2014/main" id="{876C4BDF-07E7-7A36-027B-B338D64502D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FA62B33-DF0E-C306-7E2A-2555BF4436CD}"/>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3565113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264652-B357-F5F7-E3C5-55028B1F9CCF}"/>
              </a:ext>
            </a:extLst>
          </p:cNvPr>
          <p:cNvSpPr>
            <a:spLocks noGrp="1"/>
          </p:cNvSpPr>
          <p:nvPr>
            <p:ph type="dt" sz="half" idx="10"/>
          </p:nvPr>
        </p:nvSpPr>
        <p:spPr/>
        <p:txBody>
          <a:bodyPr/>
          <a:lstStyle/>
          <a:p>
            <a:fld id="{0C5998CB-538F-45AF-896C-2191D41163B7}" type="datetimeFigureOut">
              <a:rPr lang="en-GB" smtClean="0"/>
              <a:t>16/06/2026</a:t>
            </a:fld>
            <a:endParaRPr lang="en-GB"/>
          </a:p>
        </p:txBody>
      </p:sp>
      <p:sp>
        <p:nvSpPr>
          <p:cNvPr id="3" name="Footer Placeholder 2">
            <a:extLst>
              <a:ext uri="{FF2B5EF4-FFF2-40B4-BE49-F238E27FC236}">
                <a16:creationId xmlns:a16="http://schemas.microsoft.com/office/drawing/2014/main" id="{0F261BA1-DD65-BB7B-0C88-A0244856661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811B36F-6601-9FA9-CF36-AB29D94D203B}"/>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770900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2CEAE-C2F8-6AA4-42E6-F08C4639AF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AB0F1B6-05B1-4A88-54DF-E080D1DE2D3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E4AD992-EB52-40BF-2FD4-B04362B5FB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926B5C-4B32-D0B8-503E-5A194EAA6EB9}"/>
              </a:ext>
            </a:extLst>
          </p:cNvPr>
          <p:cNvSpPr>
            <a:spLocks noGrp="1"/>
          </p:cNvSpPr>
          <p:nvPr>
            <p:ph type="dt" sz="half" idx="10"/>
          </p:nvPr>
        </p:nvSpPr>
        <p:spPr/>
        <p:txBody>
          <a:bodyPr/>
          <a:lstStyle/>
          <a:p>
            <a:fld id="{0C5998CB-538F-45AF-896C-2191D41163B7}" type="datetimeFigureOut">
              <a:rPr lang="en-GB" smtClean="0"/>
              <a:t>16/06/2026</a:t>
            </a:fld>
            <a:endParaRPr lang="en-GB"/>
          </a:p>
        </p:txBody>
      </p:sp>
      <p:sp>
        <p:nvSpPr>
          <p:cNvPr id="6" name="Footer Placeholder 5">
            <a:extLst>
              <a:ext uri="{FF2B5EF4-FFF2-40B4-BE49-F238E27FC236}">
                <a16:creationId xmlns:a16="http://schemas.microsoft.com/office/drawing/2014/main" id="{47E924C2-3B1D-698E-7038-BAA78B4E32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8DFF7B8-4D26-7920-9807-DEC9F633848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6739297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A124D-2201-1EE1-0586-A5939171EE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CEEF2C4-CD67-37F6-645F-1961879F5E3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3F7EF4F-EA08-0BE8-1EDA-624FAF843F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565BBF-790E-D721-D0E2-B3834AFB5BD6}"/>
              </a:ext>
            </a:extLst>
          </p:cNvPr>
          <p:cNvSpPr>
            <a:spLocks noGrp="1"/>
          </p:cNvSpPr>
          <p:nvPr>
            <p:ph type="dt" sz="half" idx="10"/>
          </p:nvPr>
        </p:nvSpPr>
        <p:spPr/>
        <p:txBody>
          <a:bodyPr/>
          <a:lstStyle/>
          <a:p>
            <a:fld id="{0C5998CB-538F-45AF-896C-2191D41163B7}" type="datetimeFigureOut">
              <a:rPr lang="en-GB" smtClean="0"/>
              <a:t>16/06/2026</a:t>
            </a:fld>
            <a:endParaRPr lang="en-GB"/>
          </a:p>
        </p:txBody>
      </p:sp>
      <p:sp>
        <p:nvSpPr>
          <p:cNvPr id="6" name="Footer Placeholder 5">
            <a:extLst>
              <a:ext uri="{FF2B5EF4-FFF2-40B4-BE49-F238E27FC236}">
                <a16:creationId xmlns:a16="http://schemas.microsoft.com/office/drawing/2014/main" id="{6AA79ED5-67A9-A334-3E72-4C0985DA966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EF749F-BFAD-83F7-CBB2-E912B4BB995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5045483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C0747-B7B5-0657-E01F-28B12EA3D3A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0C3D568-DAAB-2826-154D-2A1A047910F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F086BE-AF14-1D75-A87D-166FB43CD506}"/>
              </a:ext>
            </a:extLst>
          </p:cNvPr>
          <p:cNvSpPr>
            <a:spLocks noGrp="1"/>
          </p:cNvSpPr>
          <p:nvPr>
            <p:ph type="dt" sz="half" idx="10"/>
          </p:nvPr>
        </p:nvSpPr>
        <p:spPr/>
        <p:txBody>
          <a:bodyPr/>
          <a:lstStyle/>
          <a:p>
            <a:fld id="{0C5998CB-538F-45AF-896C-2191D41163B7}" type="datetimeFigureOut">
              <a:rPr lang="en-GB" smtClean="0"/>
              <a:t>16/06/2026</a:t>
            </a:fld>
            <a:endParaRPr lang="en-GB"/>
          </a:p>
        </p:txBody>
      </p:sp>
      <p:sp>
        <p:nvSpPr>
          <p:cNvPr id="5" name="Footer Placeholder 4">
            <a:extLst>
              <a:ext uri="{FF2B5EF4-FFF2-40B4-BE49-F238E27FC236}">
                <a16:creationId xmlns:a16="http://schemas.microsoft.com/office/drawing/2014/main" id="{A47ADDDB-E825-8775-5BD0-BC7BF49518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D825C0-F4DD-19AD-22B0-6395439AD7D3}"/>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6982542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75B8BC6-0D8B-6111-5DBB-CD7D258B323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55B0DC8-9869-45C2-DD0C-190A22D88D3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4EAE24-E95A-5C8F-C2E7-DFE924CE6838}"/>
              </a:ext>
            </a:extLst>
          </p:cNvPr>
          <p:cNvSpPr>
            <a:spLocks noGrp="1"/>
          </p:cNvSpPr>
          <p:nvPr>
            <p:ph type="dt" sz="half" idx="10"/>
          </p:nvPr>
        </p:nvSpPr>
        <p:spPr/>
        <p:txBody>
          <a:bodyPr/>
          <a:lstStyle/>
          <a:p>
            <a:fld id="{0C5998CB-538F-45AF-896C-2191D41163B7}" type="datetimeFigureOut">
              <a:rPr lang="en-GB" smtClean="0"/>
              <a:t>16/06/2026</a:t>
            </a:fld>
            <a:endParaRPr lang="en-GB"/>
          </a:p>
        </p:txBody>
      </p:sp>
      <p:sp>
        <p:nvSpPr>
          <p:cNvPr id="5" name="Footer Placeholder 4">
            <a:extLst>
              <a:ext uri="{FF2B5EF4-FFF2-40B4-BE49-F238E27FC236}">
                <a16:creationId xmlns:a16="http://schemas.microsoft.com/office/drawing/2014/main" id="{76CC1E0F-D7D9-43FC-EE38-33FD5FE479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0415D0-1A8E-3919-AE24-D9251016D671}"/>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2418441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5470303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CA8AA1-F3E8-1AA4-E86C-5A43C95AD08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F9691C-5AEE-0645-EE96-9745546BC8C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75B7BB-AC3F-94F6-9255-7853032C007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C5998CB-538F-45AF-896C-2191D41163B7}" type="datetimeFigureOut">
              <a:rPr lang="en-GB" smtClean="0"/>
              <a:t>16/06/2026</a:t>
            </a:fld>
            <a:endParaRPr lang="en-GB"/>
          </a:p>
        </p:txBody>
      </p:sp>
      <p:sp>
        <p:nvSpPr>
          <p:cNvPr id="5" name="Footer Placeholder 4">
            <a:extLst>
              <a:ext uri="{FF2B5EF4-FFF2-40B4-BE49-F238E27FC236}">
                <a16:creationId xmlns:a16="http://schemas.microsoft.com/office/drawing/2014/main" id="{FC917672-A8DE-B52E-4E84-BDD229D5EB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C990AA7-A2CB-E7F6-4E14-7133357783A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E422D91-C28E-4462-962A-EE4FD1785A07}" type="slidenum">
              <a:rPr lang="en-GB" smtClean="0"/>
              <a:t>‹#›</a:t>
            </a:fld>
            <a:endParaRPr lang="en-GB"/>
          </a:p>
        </p:txBody>
      </p:sp>
    </p:spTree>
    <p:extLst>
      <p:ext uri="{BB962C8B-B14F-4D97-AF65-F5344CB8AC3E}">
        <p14:creationId xmlns:p14="http://schemas.microsoft.com/office/powerpoint/2010/main" val="1063649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275301B-F9FE-639C-99FA-5A78A9B0F8AC}"/>
              </a:ext>
            </a:extLst>
          </p:cNvPr>
          <p:cNvSpPr txBox="1"/>
          <p:nvPr/>
        </p:nvSpPr>
        <p:spPr>
          <a:xfrm>
            <a:off x="708804" y="862642"/>
            <a:ext cx="10774392" cy="4893647"/>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Student Name:	</a:t>
            </a:r>
            <a:r>
              <a:rPr lang="en-GB" sz="3200" dirty="0">
                <a:latin typeface="Arial" panose="020B0604020202020204" pitchFamily="34" charset="0"/>
                <a:cs typeface="Arial" panose="020B0604020202020204" pitchFamily="34" charset="0"/>
              </a:rPr>
              <a:t>Vernon Thompson</a:t>
            </a:r>
          </a:p>
          <a:p>
            <a:endParaRPr lang="en-GB" sz="16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Student ID:		</a:t>
            </a:r>
            <a:r>
              <a:rPr lang="en-GB" sz="3200" dirty="0">
                <a:latin typeface="Arial" panose="020B0604020202020204" pitchFamily="34" charset="0"/>
                <a:cs typeface="Arial" panose="020B0604020202020204" pitchFamily="34" charset="0"/>
              </a:rPr>
              <a:t>2526161</a:t>
            </a:r>
          </a:p>
          <a:p>
            <a:endParaRPr lang="en-GB" sz="16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Lecturer’s Name:	</a:t>
            </a:r>
            <a:r>
              <a:rPr lang="en-GB" sz="3200" dirty="0">
                <a:latin typeface="Arial" panose="020B0604020202020204" pitchFamily="34" charset="0"/>
                <a:cs typeface="Arial" panose="020B0604020202020204" pitchFamily="34" charset="0"/>
              </a:rPr>
              <a:t>Annamarie Dufficy</a:t>
            </a:r>
          </a:p>
          <a:p>
            <a:endParaRPr lang="en-GB" sz="32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Module Code: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LCLM 4004</a:t>
            </a:r>
          </a:p>
          <a:p>
            <a:endParaRPr lang="en-GB" sz="28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Module Name: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Problem Solving and Decision-Making</a:t>
            </a:r>
          </a:p>
          <a:p>
            <a:endParaRPr lang="en-GB" sz="28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Component 1: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Basil’s Bakery</a:t>
            </a:r>
          </a:p>
        </p:txBody>
      </p:sp>
    </p:spTree>
    <p:extLst>
      <p:ext uri="{BB962C8B-B14F-4D97-AF65-F5344CB8AC3E}">
        <p14:creationId xmlns:p14="http://schemas.microsoft.com/office/powerpoint/2010/main" val="7020596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79A11-1CF0-5125-F775-02C08085203B}"/>
              </a:ext>
            </a:extLst>
          </p:cNvPr>
          <p:cNvSpPr>
            <a:spLocks noGrp="1"/>
          </p:cNvSpPr>
          <p:nvPr>
            <p:ph type="title"/>
          </p:nvPr>
        </p:nvSpPr>
        <p:spPr>
          <a:xfrm>
            <a:off x="526211" y="227104"/>
            <a:ext cx="11326483" cy="747682"/>
          </a:xfrm>
        </p:spPr>
        <p:txBody>
          <a:bodyPr>
            <a:noAutofit/>
          </a:bodyPr>
          <a:lstStyle/>
          <a:p>
            <a:pPr algn="ctr"/>
            <a:r>
              <a:rPr lang="en-GB" sz="3200" b="1" u="sng" dirty="0">
                <a:latin typeface="Arial" panose="020B0604020202020204" pitchFamily="34" charset="0"/>
                <a:cs typeface="Arial" panose="020B0604020202020204" pitchFamily="34" charset="0"/>
              </a:rPr>
              <a:t>Introduction </a:t>
            </a:r>
            <a:br>
              <a:rPr lang="en-GB" sz="3200" b="1" dirty="0">
                <a:latin typeface="Arial" panose="020B0604020202020204" pitchFamily="34" charset="0"/>
                <a:cs typeface="Arial" panose="020B0604020202020204" pitchFamily="34" charset="0"/>
              </a:rPr>
            </a:br>
            <a:endParaRPr lang="en-GB" sz="3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4A3744F-9B08-5DB9-23DC-76B7A65F7E67}"/>
              </a:ext>
            </a:extLst>
          </p:cNvPr>
          <p:cNvSpPr>
            <a:spLocks noGrp="1"/>
          </p:cNvSpPr>
          <p:nvPr>
            <p:ph idx="1"/>
          </p:nvPr>
        </p:nvSpPr>
        <p:spPr>
          <a:xfrm>
            <a:off x="526211" y="1265268"/>
            <a:ext cx="11102197" cy="5451893"/>
          </a:xfrm>
        </p:spPr>
        <p:txBody>
          <a:bodyPr>
            <a:normAutofit/>
          </a:bodyPr>
          <a:lstStyle/>
          <a:p>
            <a:r>
              <a:rPr lang="en-GB" dirty="0">
                <a:latin typeface="Arial" panose="020B0604020202020204" pitchFamily="34" charset="0"/>
                <a:cs typeface="Arial" panose="020B0604020202020204" pitchFamily="34" charset="0"/>
              </a:rPr>
              <a:t>Good Afternoon My name is Vernon Thompson</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In my presentation I’ll start with an overview of Basil’s Bakery and the issues they face. Next, I’ll apply and critique the PESTEL framework. Then, use Cause and Effect to identify root causes. Finally, I’ll summarise all key findings.</a:t>
            </a:r>
          </a:p>
          <a:p>
            <a:endParaRPr lang="en-GB" dirty="0">
              <a:latin typeface="Arial" panose="020B0604020202020204" pitchFamily="34" charset="0"/>
              <a:cs typeface="Arial" panose="020B0604020202020204" pitchFamily="34" charset="0"/>
            </a:endParaRPr>
          </a:p>
          <a:p>
            <a:endParaRPr lang="en-GB" dirty="0"/>
          </a:p>
          <a:p>
            <a:endParaRPr lang="en-GB" dirty="0"/>
          </a:p>
        </p:txBody>
      </p:sp>
    </p:spTree>
    <p:extLst>
      <p:ext uri="{BB962C8B-B14F-4D97-AF65-F5344CB8AC3E}">
        <p14:creationId xmlns:p14="http://schemas.microsoft.com/office/powerpoint/2010/main" val="33210230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0C2D0-4F0F-32FA-368C-29CAACE5786E}"/>
              </a:ext>
            </a:extLst>
          </p:cNvPr>
          <p:cNvSpPr>
            <a:spLocks noGrp="1"/>
          </p:cNvSpPr>
          <p:nvPr>
            <p:ph type="title"/>
          </p:nvPr>
        </p:nvSpPr>
        <p:spPr>
          <a:xfrm>
            <a:off x="491706" y="408257"/>
            <a:ext cx="11179834" cy="1325563"/>
          </a:xfrm>
        </p:spPr>
        <p:txBody>
          <a:bodyPr>
            <a:normAutofit/>
          </a:bodyPr>
          <a:lstStyle/>
          <a:p>
            <a:pPr algn="ctr"/>
            <a:r>
              <a:rPr lang="en-GB" sz="3200" b="1" u="sng" dirty="0">
                <a:latin typeface="Arial" panose="020B0604020202020204" pitchFamily="34" charset="0"/>
                <a:cs typeface="Arial" panose="020B0604020202020204" pitchFamily="34" charset="0"/>
              </a:rPr>
              <a:t>Overview of Basil’s Bakery. </a:t>
            </a:r>
            <a:br>
              <a:rPr lang="en-GB" sz="3200" b="1" dirty="0">
                <a:latin typeface="Arial" panose="020B0604020202020204" pitchFamily="34" charset="0"/>
                <a:cs typeface="Arial" panose="020B0604020202020204" pitchFamily="34" charset="0"/>
              </a:rPr>
            </a:br>
            <a:endParaRPr lang="en-GB" sz="3200" dirty="0"/>
          </a:p>
        </p:txBody>
      </p:sp>
      <p:sp>
        <p:nvSpPr>
          <p:cNvPr id="3" name="Content Placeholder 2">
            <a:extLst>
              <a:ext uri="{FF2B5EF4-FFF2-40B4-BE49-F238E27FC236}">
                <a16:creationId xmlns:a16="http://schemas.microsoft.com/office/drawing/2014/main" id="{E292113E-450D-CB08-601E-E45AB99509E7}"/>
              </a:ext>
            </a:extLst>
          </p:cNvPr>
          <p:cNvSpPr>
            <a:spLocks noGrp="1"/>
          </p:cNvSpPr>
          <p:nvPr>
            <p:ph idx="1"/>
          </p:nvPr>
        </p:nvSpPr>
        <p:spPr>
          <a:xfrm>
            <a:off x="823823" y="1357745"/>
            <a:ext cx="10515600" cy="5500255"/>
          </a:xfrm>
        </p:spPr>
        <p:txBody>
          <a:bodyPr>
            <a:noAutofit/>
          </a:bodyPr>
          <a:lstStyle/>
          <a:p>
            <a:pPr marL="0" indent="0">
              <a:buNone/>
            </a:pPr>
            <a:r>
              <a:rPr lang="en-GB" sz="1000" b="1" dirty="0">
                <a:latin typeface="Arial" panose="020B0604020202020204" pitchFamily="34" charset="0"/>
                <a:cs typeface="Arial" panose="020B0604020202020204" pitchFamily="34" charset="0"/>
              </a:rPr>
              <a:t>• </a:t>
            </a:r>
            <a:r>
              <a:rPr lang="en-GB" sz="2000" b="1" dirty="0">
                <a:latin typeface="Arial" panose="020B0604020202020204" pitchFamily="34" charset="0"/>
                <a:cs typeface="Arial" panose="020B0604020202020204" pitchFamily="34" charset="0"/>
              </a:rPr>
              <a:t>Small, independent artisan bakery, established 2015</a:t>
            </a:r>
          </a:p>
          <a:p>
            <a:pPr marL="0" indent="0">
              <a:buNone/>
            </a:pPr>
            <a:endParaRPr lang="en-GB" sz="2000" b="1" dirty="0">
              <a:latin typeface="Arial" panose="020B0604020202020204" pitchFamily="34" charset="0"/>
              <a:cs typeface="Arial" panose="020B0604020202020204" pitchFamily="34" charset="0"/>
            </a:endParaRPr>
          </a:p>
          <a:p>
            <a:pPr marL="0" indent="0">
              <a:buNone/>
            </a:pPr>
            <a:r>
              <a:rPr lang="en-GB" sz="2000" b="1" dirty="0">
                <a:latin typeface="Arial" panose="020B0604020202020204" pitchFamily="34" charset="0"/>
                <a:cs typeface="Arial" panose="020B0604020202020204" pitchFamily="34" charset="0"/>
              </a:rPr>
              <a:t>• Located in a retail park in Coventry, UK</a:t>
            </a:r>
          </a:p>
          <a:p>
            <a:pPr marL="0" indent="0">
              <a:buNone/>
            </a:pPr>
            <a:r>
              <a:rPr lang="en-GB" sz="2000" b="1" dirty="0">
                <a:latin typeface="Arial" panose="020B0604020202020204" pitchFamily="34" charset="0"/>
                <a:cs typeface="Arial" panose="020B0604020202020204" pitchFamily="34" charset="0"/>
              </a:rPr>
              <a:t>• Specialises in high quality, organic cakes, pastries, and breads</a:t>
            </a:r>
          </a:p>
          <a:p>
            <a:pPr marL="0" indent="0">
              <a:buNone/>
            </a:pPr>
            <a:r>
              <a:rPr lang="en-GB" sz="2000" b="1" dirty="0">
                <a:latin typeface="Arial" panose="020B0604020202020204" pitchFamily="34" charset="0"/>
                <a:cs typeface="Arial" panose="020B0604020202020204" pitchFamily="34" charset="0"/>
              </a:rPr>
              <a:t>• Customer base: local shoppers, retail workers, office &amp; industrial staff</a:t>
            </a:r>
          </a:p>
          <a:p>
            <a:pPr marL="0" indent="0">
              <a:buNone/>
            </a:pPr>
            <a:r>
              <a:rPr lang="en-GB" sz="2000" b="1" dirty="0">
                <a:latin typeface="Arial" panose="020B0604020202020204" pitchFamily="34" charset="0"/>
                <a:cs typeface="Arial" panose="020B0604020202020204" pitchFamily="34" charset="0"/>
              </a:rPr>
              <a:t>• Sales trend:2015–2019: Year on year growth</a:t>
            </a:r>
          </a:p>
          <a:p>
            <a:pPr marL="0" indent="0">
              <a:buNone/>
            </a:pPr>
            <a:r>
              <a:rPr lang="en-GB" sz="2000" b="1" dirty="0">
                <a:latin typeface="Arial" panose="020B0604020202020204" pitchFamily="34" charset="0"/>
                <a:cs typeface="Arial" panose="020B0604020202020204" pitchFamily="34" charset="0"/>
              </a:rPr>
              <a:t>2020: Sharp fall </a:t>
            </a:r>
            <a:r>
              <a:rPr lang="en-GB" b="1" dirty="0">
                <a:latin typeface="Arial" panose="020B0604020202020204" pitchFamily="34" charset="0"/>
                <a:cs typeface="Arial" panose="020B0604020202020204" pitchFamily="34" charset="0"/>
              </a:rPr>
              <a:t>Lockdown Restrictions</a:t>
            </a:r>
          </a:p>
          <a:p>
            <a:pPr marL="0" indent="0">
              <a:buNone/>
            </a:pPr>
            <a:r>
              <a:rPr lang="en-GB" sz="2000" b="1" dirty="0">
                <a:latin typeface="Arial" panose="020B0604020202020204" pitchFamily="34" charset="0"/>
                <a:cs typeface="Arial" panose="020B0604020202020204" pitchFamily="34" charset="0"/>
              </a:rPr>
              <a:t>2023–2025: Stagnant 25% below 2019 levels</a:t>
            </a:r>
          </a:p>
          <a:p>
            <a:pPr marL="0" indent="0">
              <a:buNone/>
            </a:pPr>
            <a:r>
              <a:rPr lang="en-GB" sz="2000" b="1" dirty="0">
                <a:latin typeface="Arial" panose="020B0604020202020204" pitchFamily="34" charset="0"/>
                <a:cs typeface="Arial" panose="020B0604020202020204" pitchFamily="34" charset="0"/>
              </a:rPr>
              <a:t>• Core problem: Sales not recovering; business viability at risk</a:t>
            </a:r>
          </a:p>
        </p:txBody>
      </p:sp>
    </p:spTree>
    <p:extLst>
      <p:ext uri="{BB962C8B-B14F-4D97-AF65-F5344CB8AC3E}">
        <p14:creationId xmlns:p14="http://schemas.microsoft.com/office/powerpoint/2010/main" val="10276084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F156AF-6980-9FD1-A09C-4898272CE2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4625D9A-89A8-7973-B86A-02BB98C95A4B}"/>
              </a:ext>
            </a:extLst>
          </p:cNvPr>
          <p:cNvSpPr>
            <a:spLocks noGrp="1"/>
          </p:cNvSpPr>
          <p:nvPr>
            <p:ph type="title"/>
          </p:nvPr>
        </p:nvSpPr>
        <p:spPr>
          <a:xfrm>
            <a:off x="506083" y="104833"/>
            <a:ext cx="11179834" cy="1325563"/>
          </a:xfrm>
        </p:spPr>
        <p:txBody>
          <a:bodyPr>
            <a:normAutofit/>
          </a:bodyPr>
          <a:lstStyle/>
          <a:p>
            <a:pPr algn="ctr"/>
            <a:r>
              <a:rPr lang="en-GB" sz="2900" b="1" u="sng" dirty="0">
                <a:latin typeface="Arial" panose="020B0604020202020204" pitchFamily="34" charset="0"/>
                <a:cs typeface="Arial" panose="020B0604020202020204" pitchFamily="34" charset="0"/>
              </a:rPr>
              <a:t>Insight into the problems Basil’s Bakery are facing. </a:t>
            </a:r>
            <a:endParaRPr lang="en-GB" sz="2900" dirty="0"/>
          </a:p>
        </p:txBody>
      </p:sp>
      <p:sp>
        <p:nvSpPr>
          <p:cNvPr id="3" name="Content Placeholder 2">
            <a:extLst>
              <a:ext uri="{FF2B5EF4-FFF2-40B4-BE49-F238E27FC236}">
                <a16:creationId xmlns:a16="http://schemas.microsoft.com/office/drawing/2014/main" id="{5A83545D-6FBE-2985-5F35-4C84283CFC53}"/>
              </a:ext>
            </a:extLst>
          </p:cNvPr>
          <p:cNvSpPr>
            <a:spLocks noGrp="1"/>
          </p:cNvSpPr>
          <p:nvPr>
            <p:ph idx="1"/>
          </p:nvPr>
        </p:nvSpPr>
        <p:spPr>
          <a:xfrm>
            <a:off x="823823" y="1430396"/>
            <a:ext cx="10515600" cy="4976215"/>
          </a:xfrm>
        </p:spPr>
        <p:txBody>
          <a:bodyPr>
            <a:normAutofit/>
          </a:bodyPr>
          <a:lstStyle/>
          <a:p>
            <a:pPr marL="0" indent="0">
              <a:buNone/>
            </a:pPr>
            <a:r>
              <a:rPr lang="en-GB" sz="1400" b="1" dirty="0">
                <a:latin typeface="Arial" panose="020B0604020202020204" pitchFamily="34" charset="0"/>
                <a:cs typeface="Arial" panose="020B0604020202020204" pitchFamily="34" charset="0"/>
              </a:rPr>
              <a:t>• Reduced footfall: retail park is much quieter, shops have closed, units remain empty, and visitor numbers have declined</a:t>
            </a:r>
          </a:p>
          <a:p>
            <a:endParaRPr lang="en-GB" sz="1400" b="1" dirty="0">
              <a:latin typeface="Arial" panose="020B0604020202020204" pitchFamily="34" charset="0"/>
              <a:cs typeface="Arial" panose="020B0604020202020204" pitchFamily="34" charset="0"/>
            </a:endParaRPr>
          </a:p>
          <a:p>
            <a:pPr marL="0" indent="0">
              <a:buNone/>
            </a:pPr>
            <a:r>
              <a:rPr lang="en-GB" sz="1400" b="1" dirty="0">
                <a:latin typeface="Arial" panose="020B0604020202020204" pitchFamily="34" charset="0"/>
                <a:cs typeface="Arial" panose="020B0604020202020204" pitchFamily="34" charset="0"/>
              </a:rPr>
              <a:t>• Lost customers:  local businesses have shut down, loyal staff customers have been made redundant, and more people are working from home</a:t>
            </a:r>
          </a:p>
          <a:p>
            <a:endParaRPr lang="en-GB" sz="1400" b="1" dirty="0">
              <a:latin typeface="Arial" panose="020B0604020202020204" pitchFamily="34" charset="0"/>
              <a:cs typeface="Arial" panose="020B0604020202020204" pitchFamily="34" charset="0"/>
            </a:endParaRPr>
          </a:p>
          <a:p>
            <a:pPr marL="0" indent="0">
              <a:buNone/>
            </a:pPr>
            <a:r>
              <a:rPr lang="en-GB" sz="1400" b="1" dirty="0">
                <a:latin typeface="Arial" panose="020B0604020202020204" pitchFamily="34" charset="0"/>
                <a:cs typeface="Arial" panose="020B0604020202020204" pitchFamily="34" charset="0"/>
              </a:rPr>
              <a:t>• Unmet demand:  customers regularly request delivery and preordering services, which Basil is currently unable to provide</a:t>
            </a:r>
          </a:p>
          <a:p>
            <a:endParaRPr lang="en-GB" sz="1400" b="1" dirty="0">
              <a:latin typeface="Arial" panose="020B0604020202020204" pitchFamily="34" charset="0"/>
              <a:cs typeface="Arial" panose="020B0604020202020204" pitchFamily="34" charset="0"/>
            </a:endParaRPr>
          </a:p>
          <a:p>
            <a:pPr marL="0" indent="0">
              <a:buNone/>
            </a:pPr>
            <a:r>
              <a:rPr lang="en-GB" sz="1400" b="1" dirty="0">
                <a:latin typeface="Arial" panose="020B0604020202020204" pitchFamily="34" charset="0"/>
                <a:cs typeface="Arial" panose="020B0604020202020204" pitchFamily="34" charset="0"/>
              </a:rPr>
              <a:t>• Rising costs: utilities, rent, business rates, and insurance costs are significantly higher than in 2019</a:t>
            </a:r>
          </a:p>
          <a:p>
            <a:pPr marL="0" indent="0">
              <a:buNone/>
            </a:pPr>
            <a:endParaRPr lang="en-GB" sz="1400" b="1" dirty="0">
              <a:latin typeface="Arial" panose="020B0604020202020204" pitchFamily="34" charset="0"/>
              <a:cs typeface="Arial" panose="020B0604020202020204" pitchFamily="34" charset="0"/>
            </a:endParaRPr>
          </a:p>
          <a:p>
            <a:pPr marL="0" indent="0">
              <a:buNone/>
            </a:pPr>
            <a:r>
              <a:rPr lang="en-GB" sz="1400" b="1" dirty="0">
                <a:latin typeface="Arial" panose="020B0604020202020204" pitchFamily="34" charset="0"/>
                <a:cs typeface="Arial" panose="020B0604020202020204" pitchFamily="34" charset="0"/>
              </a:rPr>
              <a:t>• Supply risks: organic produce is expensive, pricing is unpredictable, and stock is vulnerable to crop failures</a:t>
            </a:r>
          </a:p>
          <a:p>
            <a:pPr marL="0" indent="0">
              <a:buNone/>
            </a:pPr>
            <a:r>
              <a:rPr lang="en-GB" sz="1400" b="1" dirty="0">
                <a:latin typeface="Arial" panose="020B0604020202020204" pitchFamily="34" charset="0"/>
                <a:cs typeface="Arial" panose="020B0604020202020204" pitchFamily="34" charset="0"/>
              </a:rPr>
              <a:t>• Capacity limits Basil works alone onsite and is unable to leave to make deliveries or manage additional services</a:t>
            </a: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603447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F348C-F75E-75E9-74BA-22A65FB9E02F}"/>
              </a:ext>
            </a:extLst>
          </p:cNvPr>
          <p:cNvSpPr>
            <a:spLocks noGrp="1"/>
          </p:cNvSpPr>
          <p:nvPr>
            <p:ph type="title"/>
          </p:nvPr>
        </p:nvSpPr>
        <p:spPr>
          <a:xfrm>
            <a:off x="838200" y="244355"/>
            <a:ext cx="10515600" cy="1325563"/>
          </a:xfrm>
        </p:spPr>
        <p:txBody>
          <a:bodyPr>
            <a:normAutofit/>
          </a:bodyPr>
          <a:lstStyle/>
          <a:p>
            <a:pPr algn="ctr"/>
            <a:r>
              <a:rPr lang="en-GB" sz="3200" b="1" u="sng" dirty="0">
                <a:latin typeface="Arial" panose="020B0604020202020204" pitchFamily="34" charset="0"/>
                <a:cs typeface="Arial" panose="020B0604020202020204" pitchFamily="34" charset="0"/>
              </a:rPr>
              <a:t> PESTEL Framework </a:t>
            </a:r>
            <a:br>
              <a:rPr lang="en-GB" sz="3200" b="1" dirty="0">
                <a:latin typeface="Arial" panose="020B0604020202020204" pitchFamily="34" charset="0"/>
                <a:cs typeface="Arial" panose="020B0604020202020204" pitchFamily="34" charset="0"/>
              </a:rPr>
            </a:br>
            <a:endParaRPr lang="en-GB" sz="3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81B820E-B9B3-5CF2-E1AE-F54AA3FA003E}"/>
              </a:ext>
            </a:extLst>
          </p:cNvPr>
          <p:cNvSpPr>
            <a:spLocks noGrp="1"/>
          </p:cNvSpPr>
          <p:nvPr>
            <p:ph idx="1"/>
          </p:nvPr>
        </p:nvSpPr>
        <p:spPr/>
        <p:txBody>
          <a:bodyPr>
            <a:normAutofit fontScale="77500" lnSpcReduction="20000"/>
          </a:bodyPr>
          <a:lstStyle/>
          <a:p>
            <a:pPr marL="457200" lvl="1" indent="0">
              <a:lnSpc>
                <a:spcPct val="100000"/>
              </a:lnSpc>
              <a:buNone/>
            </a:pPr>
            <a:r>
              <a:rPr lang="en-GB" sz="1800" b="1" dirty="0">
                <a:latin typeface="Arial" panose="020B0604020202020204" pitchFamily="34" charset="0"/>
                <a:cs typeface="Arial" panose="020B0604020202020204" pitchFamily="34" charset="0"/>
              </a:rPr>
              <a:t>What is PESTEL?</a:t>
            </a:r>
          </a:p>
          <a:p>
            <a:pPr marL="457200" lvl="1" indent="0">
              <a:lnSpc>
                <a:spcPct val="100000"/>
              </a:lnSpc>
              <a:buNone/>
            </a:pPr>
            <a:r>
              <a:rPr lang="en-GB" sz="1800" b="1" dirty="0">
                <a:latin typeface="Arial" panose="020B0604020202020204" pitchFamily="34" charset="0"/>
                <a:cs typeface="Arial" panose="020B0604020202020204" pitchFamily="34" charset="0"/>
              </a:rPr>
              <a:t>PESTEL is a strategic analysis tool that breaks down the macro environment into 6 key factors:</a:t>
            </a:r>
          </a:p>
          <a:p>
            <a:pPr marL="457200" lvl="1" indent="0">
              <a:lnSpc>
                <a:spcPct val="100000"/>
              </a:lnSpc>
              <a:buNone/>
            </a:pPr>
            <a:r>
              <a:rPr lang="en-GB" sz="1800" b="1" dirty="0">
                <a:latin typeface="Arial" panose="020B0604020202020204" pitchFamily="34" charset="0"/>
                <a:cs typeface="Arial" panose="020B0604020202020204" pitchFamily="34" charset="0"/>
              </a:rPr>
              <a:t>Political, Economic, Sociocultural, Technological, Environmental, Legal.</a:t>
            </a:r>
          </a:p>
          <a:p>
            <a:pPr marL="457200" lvl="1" indent="0">
              <a:lnSpc>
                <a:spcPct val="100000"/>
              </a:lnSpc>
              <a:buNone/>
            </a:pPr>
            <a:r>
              <a:rPr lang="en-GB" sz="1800" b="1" dirty="0">
                <a:latin typeface="Arial" panose="020B0604020202020204" pitchFamily="34" charset="0"/>
                <a:cs typeface="Arial" panose="020B0604020202020204" pitchFamily="34" charset="0"/>
              </a:rPr>
              <a:t>Why &amp; how is it used?</a:t>
            </a:r>
          </a:p>
          <a:p>
            <a:pPr marL="457200" lvl="1" indent="0">
              <a:lnSpc>
                <a:spcPct val="100000"/>
              </a:lnSpc>
              <a:buNone/>
            </a:pPr>
            <a:r>
              <a:rPr lang="en-GB" sz="1800" b="1" dirty="0">
                <a:latin typeface="Arial" panose="020B0604020202020204" pitchFamily="34" charset="0"/>
                <a:cs typeface="Arial" panose="020B0604020202020204" pitchFamily="34" charset="0"/>
              </a:rPr>
              <a:t>It helps organisations identify external opportunities and threats, reduce blind spots, and inform long term planning, risk assessment, and market entry decisions. It is used across industries, from small businesses to large corporations and public sector bodies.</a:t>
            </a:r>
          </a:p>
          <a:p>
            <a:pPr marL="457200" lvl="1" indent="0">
              <a:lnSpc>
                <a:spcPct val="100000"/>
              </a:lnSpc>
              <a:buNone/>
            </a:pPr>
            <a:r>
              <a:rPr lang="en-GB" sz="1800" b="1" dirty="0">
                <a:latin typeface="Arial" panose="020B0604020202020204" pitchFamily="34" charset="0"/>
                <a:cs typeface="Arial" panose="020B0604020202020204" pitchFamily="34" charset="0"/>
              </a:rPr>
              <a:t>Benefits</a:t>
            </a:r>
          </a:p>
          <a:p>
            <a:pPr marL="457200" lvl="1" indent="0">
              <a:lnSpc>
                <a:spcPct val="100000"/>
              </a:lnSpc>
              <a:buNone/>
            </a:pPr>
            <a:r>
              <a:rPr lang="en-GB" sz="1800" b="1" dirty="0">
                <a:latin typeface="Arial" panose="020B0604020202020204" pitchFamily="34" charset="0"/>
                <a:cs typeface="Arial" panose="020B0604020202020204" pitchFamily="34" charset="0"/>
              </a:rPr>
              <a:t>• Simple &amp; structured: Easy to apply and communicate.</a:t>
            </a:r>
          </a:p>
          <a:p>
            <a:pPr marL="457200" lvl="1" indent="0">
              <a:lnSpc>
                <a:spcPct val="100000"/>
              </a:lnSpc>
              <a:buNone/>
            </a:pPr>
            <a:r>
              <a:rPr lang="en-GB" sz="1800" b="1" dirty="0">
                <a:latin typeface="Arial" panose="020B0604020202020204" pitchFamily="34" charset="0"/>
                <a:cs typeface="Arial" panose="020B0604020202020204" pitchFamily="34" charset="0"/>
              </a:rPr>
              <a:t>• Broad scope: Covers all major external influences.</a:t>
            </a:r>
          </a:p>
          <a:p>
            <a:pPr marL="457200" lvl="1" indent="0">
              <a:lnSpc>
                <a:spcPct val="100000"/>
              </a:lnSpc>
              <a:buNone/>
            </a:pPr>
            <a:r>
              <a:rPr lang="en-GB" sz="1800" b="1" dirty="0">
                <a:latin typeface="Arial" panose="020B0604020202020204" pitchFamily="34" charset="0"/>
                <a:cs typeface="Arial" panose="020B0604020202020204" pitchFamily="34" charset="0"/>
              </a:rPr>
              <a:t>• Encourages long term thinking: Highlights emerging trends and risks.</a:t>
            </a:r>
          </a:p>
          <a:p>
            <a:pPr marL="457200" lvl="1" indent="0">
              <a:lnSpc>
                <a:spcPct val="100000"/>
              </a:lnSpc>
              <a:buNone/>
            </a:pPr>
            <a:r>
              <a:rPr lang="en-GB" sz="1800" b="1" dirty="0">
                <a:latin typeface="Arial" panose="020B0604020202020204" pitchFamily="34" charset="0"/>
                <a:cs typeface="Arial" panose="020B0604020202020204" pitchFamily="34" charset="0"/>
              </a:rPr>
              <a:t>• Flexible: Works for any industry or region.</a:t>
            </a:r>
          </a:p>
          <a:p>
            <a:pPr marL="457200" lvl="1" indent="0">
              <a:lnSpc>
                <a:spcPct val="100000"/>
              </a:lnSpc>
              <a:buNone/>
            </a:pPr>
            <a:r>
              <a:rPr lang="en-GB" sz="1800" b="1" dirty="0">
                <a:latin typeface="Arial" panose="020B0604020202020204" pitchFamily="34" charset="0"/>
                <a:cs typeface="Arial" panose="020B0604020202020204" pitchFamily="34" charset="0"/>
              </a:rPr>
              <a:t>Criticisms </a:t>
            </a:r>
          </a:p>
          <a:p>
            <a:pPr marL="457200" lvl="1" indent="0">
              <a:lnSpc>
                <a:spcPct val="100000"/>
              </a:lnSpc>
              <a:buNone/>
            </a:pPr>
            <a:r>
              <a:rPr lang="en-GB" sz="1800" b="1" dirty="0">
                <a:latin typeface="Arial" panose="020B0604020202020204" pitchFamily="34" charset="0"/>
                <a:cs typeface="Arial" panose="020B0604020202020204" pitchFamily="34" charset="0"/>
              </a:rPr>
              <a:t>• Oversimplification: The real world is more complex; factors often overlap and interact.</a:t>
            </a:r>
          </a:p>
          <a:p>
            <a:pPr marL="457200" lvl="1" indent="0">
              <a:lnSpc>
                <a:spcPct val="100000"/>
              </a:lnSpc>
              <a:buNone/>
            </a:pPr>
            <a:r>
              <a:rPr lang="en-GB" sz="1800" b="1" dirty="0">
                <a:latin typeface="Arial" panose="020B0604020202020204" pitchFamily="34" charset="0"/>
                <a:cs typeface="Arial" panose="020B0604020202020204" pitchFamily="34" charset="0"/>
              </a:rPr>
              <a:t>• Static snapshot: It only captures a moment in time fast changing environments can make it outdated quickly.</a:t>
            </a:r>
          </a:p>
          <a:p>
            <a:pPr marL="457200" lvl="1" indent="0">
              <a:lnSpc>
                <a:spcPct val="100000"/>
              </a:lnSpc>
              <a:buNone/>
            </a:pPr>
            <a:r>
              <a:rPr lang="en-GB" sz="1800" b="1" dirty="0">
                <a:latin typeface="Arial" panose="020B0604020202020204" pitchFamily="34" charset="0"/>
                <a:cs typeface="Arial" panose="020B0604020202020204" pitchFamily="34" charset="0"/>
              </a:rPr>
              <a:t>• No prioritisation: It lists factors but does not tell you which matter most or how to act.</a:t>
            </a:r>
          </a:p>
          <a:p>
            <a:pPr marL="457200" lvl="1" indent="0">
              <a:lnSpc>
                <a:spcPct val="100000"/>
              </a:lnSpc>
              <a:buNone/>
            </a:pPr>
            <a:r>
              <a:rPr lang="en-GB" sz="1800" b="1" dirty="0">
                <a:latin typeface="Arial" panose="020B0604020202020204" pitchFamily="34" charset="0"/>
                <a:cs typeface="Arial" panose="020B0604020202020204" pitchFamily="34" charset="0"/>
              </a:rPr>
              <a:t>• Data heavy: Gathering reliable, up to date information can be time consuming and costly.</a:t>
            </a:r>
          </a:p>
          <a:p>
            <a:pPr marL="457200" lvl="1" indent="0">
              <a:lnSpc>
                <a:spcPct val="100000"/>
              </a:lnSpc>
              <a:buNone/>
            </a:pPr>
            <a:r>
              <a:rPr lang="en-GB" sz="1800" b="1" dirty="0">
                <a:latin typeface="Arial" panose="020B0604020202020204" pitchFamily="34" charset="0"/>
                <a:cs typeface="Arial" panose="020B0604020202020204" pitchFamily="34" charset="0"/>
              </a:rPr>
              <a:t>No internal view: It ignores internal strengths/weaknesses, so it works best alongside tools like SWOT.</a:t>
            </a:r>
          </a:p>
          <a:p>
            <a:pPr marL="457200" lvl="1" indent="0">
              <a:lnSpc>
                <a:spcPct val="100000"/>
              </a:lnSpc>
              <a:buNone/>
            </a:pPr>
            <a:r>
              <a:rPr lang="en-GB" sz="1800" b="1" dirty="0">
                <a:latin typeface="Arial" panose="020B0604020202020204" pitchFamily="34" charset="0"/>
                <a:cs typeface="Arial" panose="020B0604020202020204" pitchFamily="34" charset="0"/>
              </a:rPr>
              <a:t>• Subjective: Interpretation of factors can be biased or inconsistent.</a:t>
            </a:r>
          </a:p>
        </p:txBody>
      </p:sp>
    </p:spTree>
    <p:extLst>
      <p:ext uri="{BB962C8B-B14F-4D97-AF65-F5344CB8AC3E}">
        <p14:creationId xmlns:p14="http://schemas.microsoft.com/office/powerpoint/2010/main" val="26616103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682304" y="489116"/>
            <a:ext cx="10827390" cy="1179002"/>
          </a:xfrm>
        </p:spPr>
        <p:txBody>
          <a:bodyPr>
            <a:normAutofit fontScale="90000"/>
          </a:bodyPr>
          <a:lstStyle/>
          <a:p>
            <a:pPr algn="ctr"/>
            <a:br>
              <a:rPr lang="en-GB" b="1" u="sng" dirty="0">
                <a:latin typeface="Arial" panose="020B0604020202020204" pitchFamily="34" charset="0"/>
                <a:cs typeface="Arial" panose="020B0604020202020204" pitchFamily="34" charset="0"/>
              </a:rPr>
            </a:br>
            <a:br>
              <a:rPr lang="en-GB" b="1" u="sng" dirty="0">
                <a:latin typeface="Arial" panose="020B0604020202020204" pitchFamily="34" charset="0"/>
                <a:cs typeface="Arial" panose="020B0604020202020204" pitchFamily="34" charset="0"/>
              </a:rPr>
            </a:br>
            <a:r>
              <a:rPr lang="en-GB" sz="3300" b="1" u="sng" dirty="0">
                <a:latin typeface="Arial" panose="020B0604020202020204" pitchFamily="34" charset="0"/>
                <a:cs typeface="Arial" panose="020B0604020202020204" pitchFamily="34" charset="0"/>
              </a:rPr>
              <a:t>PESTEL ANALYSIS</a:t>
            </a:r>
            <a:br>
              <a:rPr lang="en-GB" sz="3300" b="1" dirty="0">
                <a:latin typeface="Arial" panose="020B0604020202020204" pitchFamily="34" charset="0"/>
                <a:cs typeface="Arial" panose="020B0604020202020204" pitchFamily="34" charset="0"/>
              </a:rPr>
            </a:br>
            <a:br>
              <a:rPr lang="en-GB" b="1" dirty="0">
                <a:latin typeface="Arial" panose="020B060402020202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682304" y="1763353"/>
            <a:ext cx="10827392" cy="4974328"/>
          </a:xfrm>
        </p:spPr>
        <p:txBody>
          <a:bodyPr>
            <a:normAutofit/>
          </a:bodyPr>
          <a:lstStyle/>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Here is the tabular PESTLE analysis of </a:t>
            </a:r>
            <a:r>
              <a:rPr lang="en-GB" sz="2800" b="1" dirty="0">
                <a:effectLst/>
                <a:latin typeface="Arial" panose="020B0604020202020204" pitchFamily="34" charset="0"/>
                <a:ea typeface="Aptos" panose="020B0004020202020204" pitchFamily="34" charset="0"/>
                <a:cs typeface="Arial" panose="020B0604020202020204" pitchFamily="34" charset="0"/>
              </a:rPr>
              <a:t>Olive Tree Bistro.</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sz="1800" b="1" dirty="0">
              <a:solidFill>
                <a:srgbClr val="FF0000"/>
              </a:solidFill>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p:txBody>
      </p:sp>
      <p:graphicFrame>
        <p:nvGraphicFramePr>
          <p:cNvPr id="7" name="Table 6">
            <a:extLst>
              <a:ext uri="{FF2B5EF4-FFF2-40B4-BE49-F238E27FC236}">
                <a16:creationId xmlns:a16="http://schemas.microsoft.com/office/drawing/2014/main" id="{108D2D3F-BBD3-F859-AF29-5BEF174F1637}"/>
              </a:ext>
            </a:extLst>
          </p:cNvPr>
          <p:cNvGraphicFramePr>
            <a:graphicFrameLocks noGrp="1"/>
          </p:cNvGraphicFramePr>
          <p:nvPr>
            <p:extLst>
              <p:ext uri="{D42A27DB-BD31-4B8C-83A1-F6EECF244321}">
                <p14:modId xmlns:p14="http://schemas.microsoft.com/office/powerpoint/2010/main" val="838937869"/>
              </p:ext>
            </p:extLst>
          </p:nvPr>
        </p:nvGraphicFramePr>
        <p:xfrm>
          <a:off x="682304" y="2132013"/>
          <a:ext cx="10827391" cy="4346816"/>
        </p:xfrm>
        <a:graphic>
          <a:graphicData uri="http://schemas.openxmlformats.org/drawingml/2006/table">
            <a:tbl>
              <a:tblPr firstRow="1" bandRow="1">
                <a:tableStyleId>{5C22544A-7EE6-4342-B048-85BDC9FD1C3A}</a:tableStyleId>
              </a:tblPr>
              <a:tblGrid>
                <a:gridCol w="1821560">
                  <a:extLst>
                    <a:ext uri="{9D8B030D-6E8A-4147-A177-3AD203B41FA5}">
                      <a16:colId xmlns:a16="http://schemas.microsoft.com/office/drawing/2014/main" val="1284065850"/>
                    </a:ext>
                  </a:extLst>
                </a:gridCol>
                <a:gridCol w="1857784">
                  <a:extLst>
                    <a:ext uri="{9D8B030D-6E8A-4147-A177-3AD203B41FA5}">
                      <a16:colId xmlns:a16="http://schemas.microsoft.com/office/drawing/2014/main" val="1858564028"/>
                    </a:ext>
                  </a:extLst>
                </a:gridCol>
                <a:gridCol w="1751626">
                  <a:extLst>
                    <a:ext uri="{9D8B030D-6E8A-4147-A177-3AD203B41FA5}">
                      <a16:colId xmlns:a16="http://schemas.microsoft.com/office/drawing/2014/main" val="1949424782"/>
                    </a:ext>
                  </a:extLst>
                </a:gridCol>
                <a:gridCol w="1902017">
                  <a:extLst>
                    <a:ext uri="{9D8B030D-6E8A-4147-A177-3AD203B41FA5}">
                      <a16:colId xmlns:a16="http://schemas.microsoft.com/office/drawing/2014/main" val="446382655"/>
                    </a:ext>
                  </a:extLst>
                </a:gridCol>
                <a:gridCol w="1663159">
                  <a:extLst>
                    <a:ext uri="{9D8B030D-6E8A-4147-A177-3AD203B41FA5}">
                      <a16:colId xmlns:a16="http://schemas.microsoft.com/office/drawing/2014/main" val="3644160467"/>
                    </a:ext>
                  </a:extLst>
                </a:gridCol>
                <a:gridCol w="1831245">
                  <a:extLst>
                    <a:ext uri="{9D8B030D-6E8A-4147-A177-3AD203B41FA5}">
                      <a16:colId xmlns:a16="http://schemas.microsoft.com/office/drawing/2014/main" val="66830876"/>
                    </a:ext>
                  </a:extLst>
                </a:gridCol>
              </a:tblGrid>
              <a:tr h="1237856">
                <a:tc>
                  <a:txBody>
                    <a:bodyPr/>
                    <a:lstStyle/>
                    <a:p>
                      <a:endParaRPr lang="en-GB" sz="1600" dirty="0"/>
                    </a:p>
                    <a:p>
                      <a:pPr algn="ctr"/>
                      <a:r>
                        <a:rPr lang="en-GB" sz="2400" dirty="0">
                          <a:solidFill>
                            <a:schemeClr val="tx1"/>
                          </a:solidFill>
                        </a:rPr>
                        <a:t>Political  Factors</a:t>
                      </a:r>
                    </a:p>
                  </a:txBody>
                  <a:tcPr>
                    <a:pattFill prst="pct40">
                      <a:fgClr>
                        <a:srgbClr val="FF0000"/>
                      </a:fgClr>
                      <a:bgClr>
                        <a:schemeClr val="bg1"/>
                      </a:bgClr>
                    </a:pattFill>
                  </a:tcPr>
                </a:tc>
                <a:tc>
                  <a:txBody>
                    <a:bodyPr/>
                    <a:lstStyle/>
                    <a:p>
                      <a:endParaRPr lang="en-GB" sz="1600" dirty="0"/>
                    </a:p>
                    <a:p>
                      <a:pPr algn="ctr"/>
                      <a:r>
                        <a:rPr lang="en-GB" sz="2400" dirty="0">
                          <a:solidFill>
                            <a:schemeClr val="tx1"/>
                          </a:solidFill>
                        </a:rPr>
                        <a:t>Economic Factors</a:t>
                      </a:r>
                    </a:p>
                  </a:txBody>
                  <a:tcPr>
                    <a:pattFill prst="pct40">
                      <a:fgClr>
                        <a:srgbClr val="FFC000"/>
                      </a:fgClr>
                      <a:bgClr>
                        <a:schemeClr val="bg1"/>
                      </a:bgClr>
                    </a:pattFill>
                  </a:tcPr>
                </a:tc>
                <a:tc>
                  <a:txBody>
                    <a:bodyPr/>
                    <a:lstStyle/>
                    <a:p>
                      <a:endParaRPr lang="en-GB" sz="1600" dirty="0"/>
                    </a:p>
                    <a:p>
                      <a:pPr algn="ctr"/>
                      <a:r>
                        <a:rPr lang="en-GB" sz="2400" dirty="0">
                          <a:solidFill>
                            <a:schemeClr val="tx1"/>
                          </a:solidFill>
                        </a:rPr>
                        <a:t>Social Factors</a:t>
                      </a:r>
                    </a:p>
                  </a:txBody>
                  <a:tcPr>
                    <a:pattFill prst="pct40">
                      <a:fgClr>
                        <a:srgbClr val="FFFF00"/>
                      </a:fgClr>
                      <a:bgClr>
                        <a:schemeClr val="bg1"/>
                      </a:bgClr>
                    </a:pattFill>
                  </a:tcPr>
                </a:tc>
                <a:tc>
                  <a:txBody>
                    <a:bodyPr/>
                    <a:lstStyle/>
                    <a:p>
                      <a:endParaRPr lang="en-GB" sz="1600" dirty="0"/>
                    </a:p>
                    <a:p>
                      <a:pPr algn="ctr"/>
                      <a:r>
                        <a:rPr lang="en-GB" sz="2400" dirty="0">
                          <a:solidFill>
                            <a:schemeClr val="tx1"/>
                          </a:solidFill>
                        </a:rPr>
                        <a:t>Technological </a:t>
                      </a:r>
                    </a:p>
                    <a:p>
                      <a:pPr algn="ctr"/>
                      <a:r>
                        <a:rPr lang="en-GB" sz="2400" dirty="0">
                          <a:solidFill>
                            <a:schemeClr val="tx1"/>
                          </a:solidFill>
                        </a:rPr>
                        <a:t>Factors</a:t>
                      </a:r>
                    </a:p>
                  </a:txBody>
                  <a:tcPr>
                    <a:pattFill prst="pct40">
                      <a:fgClr>
                        <a:srgbClr val="92D050"/>
                      </a:fgClr>
                      <a:bgClr>
                        <a:schemeClr val="bg1"/>
                      </a:bgClr>
                    </a:pattFill>
                  </a:tcPr>
                </a:tc>
                <a:tc>
                  <a:txBody>
                    <a:bodyPr/>
                    <a:lstStyle/>
                    <a:p>
                      <a:endParaRPr lang="en-GB" sz="1600" dirty="0"/>
                    </a:p>
                    <a:p>
                      <a:pPr algn="ctr"/>
                      <a:r>
                        <a:rPr lang="en-GB" sz="2400" dirty="0">
                          <a:solidFill>
                            <a:schemeClr val="tx1"/>
                          </a:solidFill>
                        </a:rPr>
                        <a:t>Legal Factors</a:t>
                      </a:r>
                    </a:p>
                  </a:txBody>
                  <a:tcPr>
                    <a:pattFill prst="pct40">
                      <a:fgClr>
                        <a:srgbClr val="00B0F0"/>
                      </a:fgClr>
                      <a:bgClr>
                        <a:schemeClr val="bg1"/>
                      </a:bgClr>
                    </a:pattFill>
                  </a:tcPr>
                </a:tc>
                <a:tc>
                  <a:txBody>
                    <a:bodyPr/>
                    <a:lstStyle/>
                    <a:p>
                      <a:endParaRPr lang="en-GB" sz="1600" dirty="0"/>
                    </a:p>
                    <a:p>
                      <a:pPr algn="ctr"/>
                      <a:r>
                        <a:rPr lang="en-GB" sz="2100" dirty="0">
                          <a:solidFill>
                            <a:schemeClr val="tx1"/>
                          </a:solidFill>
                        </a:rPr>
                        <a:t>Environmental Factors</a:t>
                      </a:r>
                    </a:p>
                  </a:txBody>
                  <a:tcPr>
                    <a:pattFill prst="pct40">
                      <a:fgClr>
                        <a:schemeClr val="accent1"/>
                      </a:fgClr>
                      <a:bgClr>
                        <a:schemeClr val="bg1"/>
                      </a:bgClr>
                    </a:pattFill>
                  </a:tcPr>
                </a:tc>
                <a:extLst>
                  <a:ext uri="{0D108BD9-81ED-4DB2-BD59-A6C34878D82A}">
                    <a16:rowId xmlns:a16="http://schemas.microsoft.com/office/drawing/2014/main" val="2083540418"/>
                  </a:ext>
                </a:extLst>
              </a:tr>
              <a:tr h="1742169">
                <a:tc>
                  <a:txBody>
                    <a:bodyPr/>
                    <a:lstStyle/>
                    <a:p>
                      <a:pPr marL="0" indent="0">
                        <a:buFont typeface="Wingdings" panose="05000000000000000000" pitchFamily="2" charset="2"/>
                        <a:buNone/>
                      </a:pPr>
                      <a:r>
                        <a:rPr lang="en-GB" sz="1800" b="1" dirty="0"/>
                        <a:t>• Government lockdown rules past impact</a:t>
                      </a:r>
                    </a:p>
                    <a:p>
                      <a:pPr marL="0" indent="0">
                        <a:buFont typeface="Wingdings" panose="05000000000000000000" pitchFamily="2" charset="2"/>
                        <a:buNone/>
                      </a:pPr>
                      <a:r>
                        <a:rPr lang="en-GB" sz="1800" b="1" dirty="0"/>
                        <a:t>• Business rates  taxation policies</a:t>
                      </a:r>
                    </a:p>
                    <a:p>
                      <a:pPr marL="0" indent="0">
                        <a:buFont typeface="Wingdings" panose="05000000000000000000" pitchFamily="2" charset="2"/>
                        <a:buNone/>
                      </a:pPr>
                      <a:endParaRPr lang="en-GB" sz="1800" b="1" dirty="0"/>
                    </a:p>
                  </a:txBody>
                  <a:tcPr>
                    <a:pattFill prst="pct40">
                      <a:fgClr>
                        <a:srgbClr val="FF0000"/>
                      </a:fgClr>
                      <a:bgClr>
                        <a:schemeClr val="bg1"/>
                      </a:bgClr>
                    </a:pattFill>
                  </a:tcPr>
                </a:tc>
                <a:tc>
                  <a:txBody>
                    <a:bodyPr/>
                    <a:lstStyle/>
                    <a:p>
                      <a:r>
                        <a:rPr lang="en-GB" sz="1800" b="1" dirty="0"/>
                        <a:t>• High inflation rising rent, energy insurance costs</a:t>
                      </a:r>
                    </a:p>
                    <a:p>
                      <a:r>
                        <a:rPr lang="en-GB" sz="1800" b="1" dirty="0"/>
                        <a:t>• Cost of living crisis  customers spend less</a:t>
                      </a:r>
                    </a:p>
                  </a:txBody>
                  <a:tcPr>
                    <a:pattFill prst="pct40">
                      <a:fgClr>
                        <a:srgbClr val="FFC000"/>
                      </a:fgClr>
                      <a:bgClr>
                        <a:schemeClr val="bg1"/>
                      </a:bgClr>
                    </a:pattFill>
                  </a:tcPr>
                </a:tc>
                <a:tc>
                  <a:txBody>
                    <a:bodyPr/>
                    <a:lstStyle/>
                    <a:p>
                      <a:r>
                        <a:rPr lang="en-GB" sz="1800" b="1" dirty="0"/>
                        <a:t>• Shift to working from home fewer weekday customers</a:t>
                      </a:r>
                    </a:p>
                    <a:p>
                      <a:r>
                        <a:rPr lang="en-GB" sz="1800" b="1" dirty="0"/>
                        <a:t>• Demand for delivery click  collect</a:t>
                      </a:r>
                    </a:p>
                  </a:txBody>
                  <a:tcPr>
                    <a:pattFill prst="pct40">
                      <a:fgClr>
                        <a:srgbClr val="FFFF00"/>
                      </a:fgClr>
                      <a:bgClr>
                        <a:schemeClr val="bg1"/>
                      </a:bgClr>
                    </a:pattFill>
                  </a:tcPr>
                </a:tc>
                <a:tc>
                  <a:txBody>
                    <a:bodyPr/>
                    <a:lstStyle/>
                    <a:p>
                      <a:pPr marL="0" indent="0">
                        <a:buFont typeface="Wingdings" panose="05000000000000000000" pitchFamily="2" charset="2"/>
                        <a:buNone/>
                      </a:pPr>
                      <a:r>
                        <a:rPr lang="en-GB" sz="1800" b="1" dirty="0"/>
                        <a:t>• Online ordering &amp; delivery expected by customers</a:t>
                      </a:r>
                    </a:p>
                    <a:p>
                      <a:pPr marL="0" indent="0">
                        <a:buFont typeface="Wingdings" panose="05000000000000000000" pitchFamily="2" charset="2"/>
                        <a:buNone/>
                      </a:pPr>
                      <a:r>
                        <a:rPr lang="en-GB" sz="1800" b="1" dirty="0"/>
                        <a:t>• Lack of digital presence limits reach</a:t>
                      </a:r>
                    </a:p>
                    <a:p>
                      <a:pPr marL="0" indent="0">
                        <a:buFont typeface="Wingdings" panose="05000000000000000000" pitchFamily="2" charset="2"/>
                        <a:buNone/>
                      </a:pPr>
                      <a:r>
                        <a:rPr lang="en-GB" sz="1800" b="1" dirty="0"/>
                        <a:t>• No systems for pre-order management</a:t>
                      </a:r>
                    </a:p>
                    <a:p>
                      <a:endParaRPr lang="en-GB" sz="1800" b="1" dirty="0"/>
                    </a:p>
                  </a:txBody>
                  <a:tcPr>
                    <a:pattFill prst="pct40">
                      <a:fgClr>
                        <a:srgbClr val="92D050"/>
                      </a:fgClr>
                      <a:bgClr>
                        <a:schemeClr val="bg1"/>
                      </a:bgClr>
                    </a:pattFill>
                  </a:tcPr>
                </a:tc>
                <a:tc>
                  <a:txBody>
                    <a:bodyPr/>
                    <a:lstStyle/>
                    <a:p>
                      <a:pPr marL="0" indent="0">
                        <a:buFont typeface="Wingdings" panose="05000000000000000000" pitchFamily="2" charset="2"/>
                        <a:buNone/>
                      </a:pPr>
                      <a:endParaRPr lang="en-GB" sz="1800" b="1" dirty="0"/>
                    </a:p>
                    <a:p>
                      <a:r>
                        <a:rPr lang="en-GB" sz="1800" b="1" dirty="0"/>
                        <a:t>• Climate change crop failures organic supply risks</a:t>
                      </a:r>
                    </a:p>
                    <a:p>
                      <a:r>
                        <a:rPr lang="en-GB" sz="1800" b="1" dirty="0"/>
                        <a:t>• Consumer preference for sustainable  local sourcing opportunity</a:t>
                      </a:r>
                    </a:p>
                  </a:txBody>
                  <a:tcPr>
                    <a:pattFill prst="pct40">
                      <a:fgClr>
                        <a:srgbClr val="00B0F0"/>
                      </a:fgClr>
                      <a:bgClr>
                        <a:schemeClr val="bg1"/>
                      </a:bgClr>
                    </a:pattFill>
                  </a:tcPr>
                </a:tc>
                <a:tc>
                  <a:txBody>
                    <a:bodyPr/>
                    <a:lstStyle/>
                    <a:p>
                      <a:pPr marL="0" indent="0">
                        <a:buFont typeface="Wingdings" panose="05000000000000000000" pitchFamily="2" charset="2"/>
                        <a:buNone/>
                      </a:pPr>
                      <a:r>
                        <a:rPr lang="en-GB" sz="1800" b="1" dirty="0"/>
                        <a:t>• Food safety hygiene regulations</a:t>
                      </a:r>
                    </a:p>
                    <a:p>
                      <a:pPr marL="0" indent="0">
                        <a:buFont typeface="Wingdings" panose="05000000000000000000" pitchFamily="2" charset="2"/>
                        <a:buNone/>
                      </a:pPr>
                      <a:r>
                        <a:rPr lang="en-GB" sz="1800" b="1" dirty="0"/>
                        <a:t>• Lease agreements for retail park premises</a:t>
                      </a:r>
                    </a:p>
                    <a:p>
                      <a:endParaRPr lang="en-GB" sz="1800" b="1" dirty="0"/>
                    </a:p>
                  </a:txBody>
                  <a:tcPr>
                    <a:pattFill prst="pct40">
                      <a:fgClr>
                        <a:srgbClr val="0070C0"/>
                      </a:fgClr>
                      <a:bgClr>
                        <a:schemeClr val="bg1"/>
                      </a:bgClr>
                    </a:pattFill>
                  </a:tcPr>
                </a:tc>
                <a:extLst>
                  <a:ext uri="{0D108BD9-81ED-4DB2-BD59-A6C34878D82A}">
                    <a16:rowId xmlns:a16="http://schemas.microsoft.com/office/drawing/2014/main" val="654891230"/>
                  </a:ext>
                </a:extLst>
              </a:tr>
            </a:tbl>
          </a:graphicData>
        </a:graphic>
      </p:graphicFrame>
    </p:spTree>
    <p:extLst>
      <p:ext uri="{BB962C8B-B14F-4D97-AF65-F5344CB8AC3E}">
        <p14:creationId xmlns:p14="http://schemas.microsoft.com/office/powerpoint/2010/main" val="7646050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19E5FA-F1CF-36CD-E382-64C73BB8A98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A380E8-2AC0-F0B7-9432-FB8903B92FD6}"/>
              </a:ext>
            </a:extLst>
          </p:cNvPr>
          <p:cNvSpPr>
            <a:spLocks noGrp="1"/>
          </p:cNvSpPr>
          <p:nvPr>
            <p:ph type="title"/>
          </p:nvPr>
        </p:nvSpPr>
        <p:spPr>
          <a:xfrm>
            <a:off x="838200" y="218476"/>
            <a:ext cx="10515600" cy="1325563"/>
          </a:xfrm>
        </p:spPr>
        <p:txBody>
          <a:bodyPr>
            <a:normAutofit/>
          </a:bodyPr>
          <a:lstStyle/>
          <a:p>
            <a:pPr algn="ctr"/>
            <a:r>
              <a:rPr lang="en-GB" sz="3200" b="1" u="sng" dirty="0">
                <a:latin typeface="Arial" panose="020B0604020202020204" pitchFamily="34" charset="0"/>
                <a:cs typeface="Arial" panose="020B0604020202020204" pitchFamily="34" charset="0"/>
              </a:rPr>
              <a:t>Provide a critique of the Cause-and-Effect model </a:t>
            </a:r>
            <a:endParaRPr lang="en-GB" sz="3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B4D8426-20C5-630E-80E5-EAB06B11CCD5}"/>
              </a:ext>
            </a:extLst>
          </p:cNvPr>
          <p:cNvSpPr>
            <a:spLocks noGrp="1"/>
          </p:cNvSpPr>
          <p:nvPr>
            <p:ph idx="1"/>
          </p:nvPr>
        </p:nvSpPr>
        <p:spPr/>
        <p:txBody>
          <a:bodyPr>
            <a:normAutofit fontScale="47500" lnSpcReduction="20000"/>
          </a:bodyPr>
          <a:lstStyle/>
          <a:p>
            <a:pPr marL="457200" lvl="1" indent="0">
              <a:lnSpc>
                <a:spcPct val="100000"/>
              </a:lnSpc>
              <a:buNone/>
            </a:pPr>
            <a:r>
              <a:rPr lang="en-GB" sz="2500" b="1" dirty="0">
                <a:latin typeface="Arial" panose="020B0604020202020204" pitchFamily="34" charset="0"/>
                <a:cs typeface="Arial" panose="020B0604020202020204" pitchFamily="34" charset="0"/>
              </a:rPr>
              <a:t>The Cause-and-Effect Model often called the Fishbone Diagram is a visual tool that maps a specific problem/effect and systematically identifies its possible root causes. It groups causes into categories common ones: People, Process, Equipment, Materials, Environment, Management.</a:t>
            </a:r>
          </a:p>
          <a:p>
            <a:pPr marL="457200" lvl="1" indent="0">
              <a:lnSpc>
                <a:spcPct val="100000"/>
              </a:lnSpc>
              <a:buNone/>
            </a:pPr>
            <a:r>
              <a:rPr lang="en-GB" sz="2500" b="1" dirty="0">
                <a:latin typeface="Arial" panose="020B0604020202020204" pitchFamily="34" charset="0"/>
                <a:cs typeface="Arial" panose="020B0604020202020204" pitchFamily="34" charset="0"/>
              </a:rPr>
              <a:t>Where and how It used </a:t>
            </a:r>
          </a:p>
          <a:p>
            <a:pPr marL="457200" lvl="1" indent="0">
              <a:lnSpc>
                <a:spcPct val="100000"/>
              </a:lnSpc>
              <a:buNone/>
            </a:pPr>
            <a:r>
              <a:rPr lang="en-GB" sz="2500" b="1" dirty="0">
                <a:latin typeface="Arial" panose="020B0604020202020204" pitchFamily="34" charset="0"/>
                <a:cs typeface="Arial" panose="020B0604020202020204" pitchFamily="34" charset="0"/>
              </a:rPr>
              <a:t>Used to move beyond symptoms and find underlying reasons for issues. Applied in quality management, healthcare, education, business, and engineering teams brainstorm and organise factors to solve problems, improve processes, and prevent recurrence.</a:t>
            </a:r>
          </a:p>
          <a:p>
            <a:pPr marL="457200" lvl="1" indent="0">
              <a:lnSpc>
                <a:spcPct val="100000"/>
              </a:lnSpc>
              <a:buNone/>
            </a:pPr>
            <a:r>
              <a:rPr lang="en-GB" sz="2500" b="1" dirty="0">
                <a:latin typeface="Arial" panose="020B0604020202020204" pitchFamily="34" charset="0"/>
                <a:cs typeface="Arial" panose="020B0604020202020204" pitchFamily="34" charset="0"/>
              </a:rPr>
              <a:t>Benefits</a:t>
            </a:r>
          </a:p>
          <a:p>
            <a:pPr marL="457200" lvl="1" indent="0">
              <a:lnSpc>
                <a:spcPct val="100000"/>
              </a:lnSpc>
              <a:buNone/>
            </a:pPr>
            <a:r>
              <a:rPr lang="en-GB" sz="2500" b="1" dirty="0">
                <a:latin typeface="Arial" panose="020B0604020202020204" pitchFamily="34" charset="0"/>
                <a:cs typeface="Arial" panose="020B0604020202020204" pitchFamily="34" charset="0"/>
              </a:rPr>
              <a:t>• Simple, visual, and easy for teams to understand</a:t>
            </a:r>
          </a:p>
          <a:p>
            <a:pPr marL="457200" lvl="1" indent="0">
              <a:lnSpc>
                <a:spcPct val="100000"/>
              </a:lnSpc>
              <a:buNone/>
            </a:pPr>
            <a:r>
              <a:rPr lang="en-GB" sz="2500" b="1" dirty="0">
                <a:latin typeface="Arial" panose="020B0604020202020204" pitchFamily="34" charset="0"/>
                <a:cs typeface="Arial" panose="020B0604020202020204" pitchFamily="34" charset="0"/>
              </a:rPr>
              <a:t>• Encourages structured brainstorming</a:t>
            </a:r>
          </a:p>
          <a:p>
            <a:pPr marL="457200" lvl="1" indent="0">
              <a:lnSpc>
                <a:spcPct val="100000"/>
              </a:lnSpc>
              <a:buNone/>
            </a:pPr>
            <a:r>
              <a:rPr lang="en-GB" sz="2500" b="1" dirty="0">
                <a:latin typeface="Arial" panose="020B0604020202020204" pitchFamily="34" charset="0"/>
                <a:cs typeface="Arial" panose="020B0604020202020204" pitchFamily="34" charset="0"/>
              </a:rPr>
              <a:t>• Breaks complex problems into manageable categories</a:t>
            </a:r>
          </a:p>
          <a:p>
            <a:pPr marL="457200" lvl="1" indent="0">
              <a:lnSpc>
                <a:spcPct val="100000"/>
              </a:lnSpc>
              <a:buNone/>
            </a:pPr>
            <a:r>
              <a:rPr lang="en-GB" sz="2500" b="1" dirty="0">
                <a:latin typeface="Arial" panose="020B0604020202020204" pitchFamily="34" charset="0"/>
                <a:cs typeface="Arial" panose="020B0604020202020204" pitchFamily="34" charset="0"/>
              </a:rPr>
              <a:t>• Helps separate symptoms from true root causes</a:t>
            </a:r>
          </a:p>
          <a:p>
            <a:pPr marL="457200" lvl="1" indent="0">
              <a:lnSpc>
                <a:spcPct val="100000"/>
              </a:lnSpc>
              <a:buNone/>
            </a:pPr>
            <a:endParaRPr lang="en-GB" sz="2500" b="1" dirty="0">
              <a:latin typeface="Arial" panose="020B0604020202020204" pitchFamily="34" charset="0"/>
              <a:cs typeface="Arial" panose="020B0604020202020204" pitchFamily="34" charset="0"/>
            </a:endParaRPr>
          </a:p>
          <a:p>
            <a:pPr marL="457200" lvl="1" indent="0">
              <a:lnSpc>
                <a:spcPct val="100000"/>
              </a:lnSpc>
              <a:buNone/>
            </a:pPr>
            <a:r>
              <a:rPr lang="en-GB" sz="2500" b="1" dirty="0">
                <a:latin typeface="Arial" panose="020B0604020202020204" pitchFamily="34" charset="0"/>
                <a:cs typeface="Arial" panose="020B0604020202020204" pitchFamily="34" charset="0"/>
              </a:rPr>
              <a:t>Criticisms</a:t>
            </a:r>
          </a:p>
          <a:p>
            <a:pPr marL="457200" lvl="1" indent="0">
              <a:lnSpc>
                <a:spcPct val="100000"/>
              </a:lnSpc>
              <a:buNone/>
            </a:pPr>
            <a:r>
              <a:rPr lang="en-GB" sz="2500" b="1" dirty="0">
                <a:latin typeface="Arial" panose="020B0604020202020204" pitchFamily="34" charset="0"/>
                <a:cs typeface="Arial" panose="020B0604020202020204" pitchFamily="34" charset="0"/>
              </a:rPr>
              <a:t>• Oversimplification: Real-world problems often have multiple interacting causes; the model may miss complex relationships or feedback loops</a:t>
            </a:r>
          </a:p>
          <a:p>
            <a:pPr marL="457200" lvl="1" indent="0">
              <a:lnSpc>
                <a:spcPct val="100000"/>
              </a:lnSpc>
              <a:buNone/>
            </a:pPr>
            <a:r>
              <a:rPr lang="en-GB" sz="2500" b="1" dirty="0">
                <a:latin typeface="Arial" panose="020B0604020202020204" pitchFamily="34" charset="0"/>
                <a:cs typeface="Arial" panose="020B0604020202020204" pitchFamily="34" charset="0"/>
              </a:rPr>
              <a:t>• Subjectivity: Relies heavily on team knowledge/bias may overlook hidden or unknown factors</a:t>
            </a:r>
          </a:p>
          <a:p>
            <a:pPr marL="457200" lvl="1" indent="0">
              <a:lnSpc>
                <a:spcPct val="100000"/>
              </a:lnSpc>
              <a:buNone/>
            </a:pPr>
            <a:r>
              <a:rPr lang="en-GB" sz="2500" b="1" dirty="0">
                <a:latin typeface="Arial" panose="020B0604020202020204" pitchFamily="34" charset="0"/>
                <a:cs typeface="Arial" panose="020B0604020202020204" pitchFamily="34" charset="0"/>
              </a:rPr>
              <a:t>• No prioritisation on its own: Does not tell you which cause is most important or has the biggest impact</a:t>
            </a:r>
          </a:p>
          <a:p>
            <a:pPr marL="457200" lvl="1" indent="0">
              <a:lnSpc>
                <a:spcPct val="100000"/>
              </a:lnSpc>
              <a:buNone/>
            </a:pPr>
            <a:r>
              <a:rPr lang="en-GB" sz="2500" b="1" dirty="0">
                <a:latin typeface="Arial" panose="020B0604020202020204" pitchFamily="34" charset="0"/>
                <a:cs typeface="Arial" panose="020B0604020202020204" pitchFamily="34" charset="0"/>
              </a:rPr>
              <a:t>• Static view: Captures a moment in time, not how causes change over time</a:t>
            </a:r>
          </a:p>
          <a:p>
            <a:pPr marL="457200" lvl="1" indent="0">
              <a:lnSpc>
                <a:spcPct val="100000"/>
              </a:lnSpc>
              <a:buNone/>
            </a:pPr>
            <a:r>
              <a:rPr lang="en-GB" sz="2500" b="1" dirty="0">
                <a:latin typeface="Arial" panose="020B0604020202020204" pitchFamily="34" charset="0"/>
                <a:cs typeface="Arial" panose="020B0604020202020204" pitchFamily="34" charset="0"/>
              </a:rPr>
              <a:t>• Risk of shallow analysis: Can stop at surface level causes instead of digging deep enough</a:t>
            </a:r>
          </a:p>
          <a:p>
            <a:pPr marL="457200" lvl="1" indent="0">
              <a:lnSpc>
                <a:spcPct val="100000"/>
              </a:lnSpc>
              <a:buNone/>
            </a:pPr>
            <a:endParaRPr lang="en-GB" sz="1800" b="1" dirty="0">
              <a:latin typeface="Arial" panose="020B0604020202020204" pitchFamily="34" charset="0"/>
              <a:cs typeface="Arial" panose="020B0604020202020204" pitchFamily="34" charset="0"/>
            </a:endParaRPr>
          </a:p>
          <a:p>
            <a:pPr marL="457200" lvl="1" indent="0">
              <a:lnSpc>
                <a:spcPct val="100000"/>
              </a:lnSpc>
              <a:buNone/>
            </a:pPr>
            <a:endParaRPr lang="en-GB" sz="1800" b="1" dirty="0">
              <a:latin typeface="Arial" panose="020B0604020202020204" pitchFamily="34" charset="0"/>
              <a:cs typeface="Arial" panose="020B0604020202020204" pitchFamily="34" charset="0"/>
            </a:endParaRPr>
          </a:p>
          <a:p>
            <a:pPr marL="457200" lvl="1" indent="0">
              <a:lnSpc>
                <a:spcPct val="100000"/>
              </a:lnSpc>
              <a:buNone/>
            </a:pPr>
            <a:endParaRPr lang="en-GB" sz="1800" b="1" dirty="0">
              <a:latin typeface="Arial" panose="020B0604020202020204" pitchFamily="34" charset="0"/>
              <a:cs typeface="Arial" panose="020B0604020202020204" pitchFamily="34" charset="0"/>
            </a:endParaRPr>
          </a:p>
          <a:p>
            <a:pPr marL="457200" lvl="1" indent="0">
              <a:lnSpc>
                <a:spcPct val="100000"/>
              </a:lnSpc>
              <a:buNone/>
            </a:pPr>
            <a:endParaRPr lang="en-GB" sz="1800" b="1" dirty="0">
              <a:latin typeface="Arial" panose="020B0604020202020204" pitchFamily="34" charset="0"/>
              <a:cs typeface="Arial" panose="020B0604020202020204" pitchFamily="34" charset="0"/>
            </a:endParaRPr>
          </a:p>
          <a:p>
            <a:pPr marL="457200" lvl="1" indent="0">
              <a:lnSpc>
                <a:spcPct val="100000"/>
              </a:lnSpc>
              <a:buNone/>
            </a:pPr>
            <a:endParaRPr lang="en-GB" sz="1800" b="1" dirty="0">
              <a:latin typeface="Arial" panose="020B0604020202020204" pitchFamily="34" charset="0"/>
              <a:cs typeface="Arial" panose="020B0604020202020204" pitchFamily="34" charset="0"/>
            </a:endParaRPr>
          </a:p>
          <a:p>
            <a:pPr marL="457200" lvl="1" indent="0">
              <a:lnSpc>
                <a:spcPct val="100000"/>
              </a:lnSpc>
              <a:buNone/>
            </a:pPr>
            <a:endParaRPr lang="en-GB" sz="1800" b="1" dirty="0">
              <a:latin typeface="Arial" panose="020B0604020202020204" pitchFamily="34" charset="0"/>
              <a:cs typeface="Arial" panose="020B0604020202020204" pitchFamily="34" charset="0"/>
            </a:endParaRPr>
          </a:p>
          <a:p>
            <a:pPr marL="457200" lvl="1" indent="0">
              <a:lnSpc>
                <a:spcPct val="100000"/>
              </a:lnSpc>
              <a:buNone/>
            </a:pPr>
            <a:endParaRPr lang="en-GB" sz="1800" b="1" dirty="0">
              <a:latin typeface="Arial" panose="020B0604020202020204" pitchFamily="34" charset="0"/>
              <a:cs typeface="Arial" panose="020B0604020202020204" pitchFamily="34" charset="0"/>
            </a:endParaRPr>
          </a:p>
          <a:p>
            <a:pPr marL="457200" lvl="1" indent="0">
              <a:lnSpc>
                <a:spcPct val="100000"/>
              </a:lnSpc>
              <a:buNone/>
            </a:pPr>
            <a:endParaRPr lang="en-GB" sz="1800" b="1" dirty="0">
              <a:latin typeface="Arial" panose="020B0604020202020204" pitchFamily="34" charset="0"/>
              <a:cs typeface="Arial" panose="020B0604020202020204" pitchFamily="34" charset="0"/>
            </a:endParaRPr>
          </a:p>
          <a:p>
            <a:pPr marL="457200" lvl="1" indent="0">
              <a:lnSpc>
                <a:spcPct val="100000"/>
              </a:lnSpc>
              <a:buNone/>
            </a:pPr>
            <a:endParaRPr lang="en-GB" sz="1800" b="1" dirty="0">
              <a:latin typeface="Arial" panose="020B0604020202020204" pitchFamily="34" charset="0"/>
              <a:cs typeface="Arial" panose="020B0604020202020204" pitchFamily="34" charset="0"/>
            </a:endParaRPr>
          </a:p>
          <a:p>
            <a:pPr marL="457200" lvl="1" indent="0">
              <a:lnSpc>
                <a:spcPct val="100000"/>
              </a:lnSpc>
              <a:buNone/>
            </a:pPr>
            <a:endParaRPr lang="en-GB" sz="18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190791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3999EB-1E12-5C58-5C22-A29517B98577}"/>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4123C5DD-9135-EA5A-0C12-57ABF0012AEF}"/>
              </a:ext>
            </a:extLst>
          </p:cNvPr>
          <p:cNvSpPr>
            <a:spLocks noGrp="1" noRot="1" noMove="1" noResize="1" noEditPoints="1" noAdjustHandles="1" noChangeArrowheads="1" noChangeShapeType="1"/>
          </p:cNvSpPr>
          <p:nvPr>
            <p:ph type="pic" sz="quarter" idx="11"/>
          </p:nvPr>
        </p:nvSpPr>
        <p:spPr>
          <a:xfrm>
            <a:off x="388466" y="1028763"/>
            <a:ext cx="11585447" cy="4496781"/>
          </a:xfrm>
          <a:ln w="38100">
            <a:solidFill>
              <a:schemeClr val="tx1"/>
            </a:solidFill>
          </a:ln>
        </p:spPr>
        <p:txBody>
          <a:bodyPr/>
          <a:lstStyle/>
          <a:p>
            <a:pPr marL="0" indent="0">
              <a:buNone/>
            </a:pPr>
            <a:endParaRPr lang="en-GB" dirty="0"/>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cxnSp>
        <p:nvCxnSpPr>
          <p:cNvPr id="4" name="Straight Connector 3">
            <a:extLst>
              <a:ext uri="{FF2B5EF4-FFF2-40B4-BE49-F238E27FC236}">
                <a16:creationId xmlns:a16="http://schemas.microsoft.com/office/drawing/2014/main" id="{E35EC745-8DDF-8193-3996-4E29B255A570}"/>
              </a:ext>
            </a:extLst>
          </p:cNvPr>
          <p:cNvCxnSpPr>
            <a:cxnSpLocks noGrp="1" noRot="1" noMove="1" noResize="1" noEditPoints="1" noAdjustHandles="1" noChangeArrowheads="1" noChangeShapeType="1"/>
          </p:cNvCxnSpPr>
          <p:nvPr/>
        </p:nvCxnSpPr>
        <p:spPr>
          <a:xfrm>
            <a:off x="701977" y="3417569"/>
            <a:ext cx="8615759" cy="22861"/>
          </a:xfrm>
          <a:prstGeom prst="line">
            <a:avLst/>
          </a:prstGeom>
          <a:ln w="57150"/>
        </p:spPr>
        <p:style>
          <a:lnRef idx="2">
            <a:schemeClr val="dk1"/>
          </a:lnRef>
          <a:fillRef idx="0">
            <a:schemeClr val="dk1"/>
          </a:fillRef>
          <a:effectRef idx="1">
            <a:schemeClr val="dk1"/>
          </a:effectRef>
          <a:fontRef idx="minor">
            <a:schemeClr val="tx1"/>
          </a:fontRef>
        </p:style>
      </p:cxnSp>
      <p:cxnSp>
        <p:nvCxnSpPr>
          <p:cNvPr id="6" name="Straight Connector 5">
            <a:extLst>
              <a:ext uri="{FF2B5EF4-FFF2-40B4-BE49-F238E27FC236}">
                <a16:creationId xmlns:a16="http://schemas.microsoft.com/office/drawing/2014/main" id="{CEBF51E1-6883-0050-E453-1275DE8C76EA}"/>
              </a:ext>
            </a:extLst>
          </p:cNvPr>
          <p:cNvCxnSpPr>
            <a:cxnSpLocks noGrp="1" noRot="1" noMove="1" noResize="1" noEditPoints="1" noAdjustHandles="1" noChangeArrowheads="1" noChangeShapeType="1"/>
          </p:cNvCxnSpPr>
          <p:nvPr/>
        </p:nvCxnSpPr>
        <p:spPr>
          <a:xfrm flipH="1" flipV="1">
            <a:off x="1744458" y="1936353"/>
            <a:ext cx="1466092" cy="1453896"/>
          </a:xfrm>
          <a:prstGeom prst="line">
            <a:avLst/>
          </a:prstGeom>
          <a:ln w="57150">
            <a:solidFill>
              <a:srgbClr val="FFC000"/>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1902D90E-0568-B698-BA32-5F1274C8837F}"/>
              </a:ext>
            </a:extLst>
          </p:cNvPr>
          <p:cNvCxnSpPr>
            <a:cxnSpLocks noGrp="1" noRot="1" noMove="1" noResize="1" noEditPoints="1" noAdjustHandles="1" noChangeArrowheads="1" noChangeShapeType="1"/>
          </p:cNvCxnSpPr>
          <p:nvPr/>
        </p:nvCxnSpPr>
        <p:spPr>
          <a:xfrm flipH="1">
            <a:off x="1736841" y="3456320"/>
            <a:ext cx="1481326" cy="1460754"/>
          </a:xfrm>
          <a:prstGeom prst="line">
            <a:avLst/>
          </a:prstGeom>
          <a:ln w="57150">
            <a:solidFill>
              <a:srgbClr val="7030A0"/>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9FBF2EE-573C-DA56-3517-AE139519B342}"/>
              </a:ext>
            </a:extLst>
          </p:cNvPr>
          <p:cNvCxnSpPr>
            <a:cxnSpLocks noGrp="1" noRot="1" noMove="1" noResize="1" noEditPoints="1" noAdjustHandles="1" noChangeArrowheads="1" noChangeShapeType="1"/>
          </p:cNvCxnSpPr>
          <p:nvPr/>
        </p:nvCxnSpPr>
        <p:spPr>
          <a:xfrm flipH="1" flipV="1">
            <a:off x="4610100" y="1967102"/>
            <a:ext cx="1485900" cy="1442466"/>
          </a:xfrm>
          <a:prstGeom prst="line">
            <a:avLst/>
          </a:prstGeom>
          <a:ln w="57150">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E696966A-8DDB-1540-1AA9-A6B1EC86C103}"/>
              </a:ext>
            </a:extLst>
          </p:cNvPr>
          <p:cNvCxnSpPr>
            <a:cxnSpLocks noGrp="1" noRot="1" noMove="1" noResize="1" noEditPoints="1" noAdjustHandles="1" noChangeArrowheads="1" noChangeShapeType="1"/>
          </p:cNvCxnSpPr>
          <p:nvPr/>
        </p:nvCxnSpPr>
        <p:spPr>
          <a:xfrm flipH="1">
            <a:off x="4578912" y="3445002"/>
            <a:ext cx="1485900" cy="1440180"/>
          </a:xfrm>
          <a:prstGeom prst="line">
            <a:avLst/>
          </a:prstGeom>
          <a:ln w="57150">
            <a:solidFill>
              <a:srgbClr val="00B0F0"/>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7629CFFD-B4EB-9320-8F6D-4F5EB8E5314C}"/>
              </a:ext>
            </a:extLst>
          </p:cNvPr>
          <p:cNvCxnSpPr>
            <a:cxnSpLocks noGrp="1" noRot="1" noMove="1" noResize="1" noEditPoints="1" noAdjustHandles="1" noChangeArrowheads="1" noChangeShapeType="1"/>
            <a:endCxn id="33" idx="2"/>
          </p:cNvCxnSpPr>
          <p:nvPr/>
        </p:nvCxnSpPr>
        <p:spPr>
          <a:xfrm flipH="1" flipV="1">
            <a:off x="7481250" y="1976409"/>
            <a:ext cx="1524174" cy="1441161"/>
          </a:xfrm>
          <a:prstGeom prst="line">
            <a:avLst/>
          </a:prstGeom>
          <a:ln w="57150">
            <a:solidFill>
              <a:srgbClr val="C00000"/>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1D541A4B-1442-05EB-EE74-A156786522DE}"/>
              </a:ext>
            </a:extLst>
          </p:cNvPr>
          <p:cNvCxnSpPr>
            <a:cxnSpLocks noGrp="1" noRot="1" noMove="1" noResize="1" noEditPoints="1" noAdjustHandles="1" noChangeArrowheads="1" noChangeShapeType="1"/>
          </p:cNvCxnSpPr>
          <p:nvPr/>
        </p:nvCxnSpPr>
        <p:spPr>
          <a:xfrm flipH="1">
            <a:off x="7481251" y="3458662"/>
            <a:ext cx="1501135" cy="1440180"/>
          </a:xfrm>
          <a:prstGeom prst="line">
            <a:avLst/>
          </a:prstGeom>
          <a:ln w="57150">
            <a:solidFill>
              <a:srgbClr val="00B050"/>
            </a:solidFill>
          </a:ln>
        </p:spPr>
        <p:style>
          <a:lnRef idx="2">
            <a:schemeClr val="accent1"/>
          </a:lnRef>
          <a:fillRef idx="0">
            <a:schemeClr val="accent1"/>
          </a:fillRef>
          <a:effectRef idx="1">
            <a:schemeClr val="accent1"/>
          </a:effectRef>
          <a:fontRef idx="minor">
            <a:schemeClr val="tx1"/>
          </a:fontRef>
        </p:style>
      </p:cxnSp>
      <p:sp>
        <p:nvSpPr>
          <p:cNvPr id="31" name="TextBox 30">
            <a:extLst>
              <a:ext uri="{FF2B5EF4-FFF2-40B4-BE49-F238E27FC236}">
                <a16:creationId xmlns:a16="http://schemas.microsoft.com/office/drawing/2014/main" id="{D3B994F6-BB20-88F1-925A-272C4C1BB063}"/>
              </a:ext>
            </a:extLst>
          </p:cNvPr>
          <p:cNvSpPr txBox="1">
            <a:spLocks noGrp="1" noRot="1" noMove="1" noResize="1" noEditPoints="1" noAdjustHandles="1" noChangeArrowheads="1" noChangeShapeType="1"/>
          </p:cNvSpPr>
          <p:nvPr/>
        </p:nvSpPr>
        <p:spPr>
          <a:xfrm>
            <a:off x="608512" y="1484101"/>
            <a:ext cx="2129680" cy="461665"/>
          </a:xfrm>
          <a:prstGeom prst="rect">
            <a:avLst/>
          </a:prstGeom>
          <a:noFill/>
          <a:ln w="57150">
            <a:solidFill>
              <a:srgbClr val="FFC000"/>
            </a:solidFill>
          </a:ln>
        </p:spPr>
        <p:txBody>
          <a:bodyPr wrap="square" rtlCol="0">
            <a:spAutoFit/>
          </a:bodyPr>
          <a:lstStyle/>
          <a:p>
            <a:pPr algn="ctr"/>
            <a:r>
              <a:rPr lang="en-GB" sz="2400" b="1" dirty="0">
                <a:solidFill>
                  <a:srgbClr val="FFC000"/>
                </a:solidFill>
                <a:latin typeface="Arial" panose="020B0604020202020204" pitchFamily="34" charset="0"/>
                <a:cs typeface="Arial" panose="020B0604020202020204" pitchFamily="34" charset="0"/>
              </a:rPr>
              <a:t>Methods</a:t>
            </a:r>
          </a:p>
        </p:txBody>
      </p:sp>
      <p:sp>
        <p:nvSpPr>
          <p:cNvPr id="32" name="TextBox 31">
            <a:extLst>
              <a:ext uri="{FF2B5EF4-FFF2-40B4-BE49-F238E27FC236}">
                <a16:creationId xmlns:a16="http://schemas.microsoft.com/office/drawing/2014/main" id="{5DB6A20C-CFF4-B26B-E98B-7BE2AD6107BC}"/>
              </a:ext>
            </a:extLst>
          </p:cNvPr>
          <p:cNvSpPr txBox="1">
            <a:spLocks noGrp="1" noRot="1" noMove="1" noResize="1" noEditPoints="1" noAdjustHandles="1" noChangeArrowheads="1" noChangeShapeType="1"/>
          </p:cNvSpPr>
          <p:nvPr/>
        </p:nvSpPr>
        <p:spPr>
          <a:xfrm>
            <a:off x="3545260" y="1505437"/>
            <a:ext cx="2129680" cy="461665"/>
          </a:xfrm>
          <a:prstGeom prst="rect">
            <a:avLst/>
          </a:prstGeom>
          <a:noFill/>
          <a:ln w="57150">
            <a:solidFill>
              <a:srgbClr val="FF0000"/>
            </a:solidFill>
          </a:ln>
        </p:spPr>
        <p:txBody>
          <a:bodyPr wrap="square" rtlCol="0">
            <a:spAutoFit/>
          </a:bodyPr>
          <a:lstStyle/>
          <a:p>
            <a:pPr algn="ctr"/>
            <a:r>
              <a:rPr lang="en-GB" sz="2400" b="1" dirty="0">
                <a:solidFill>
                  <a:srgbClr val="FF0000"/>
                </a:solidFill>
                <a:latin typeface="Arial" panose="020B0604020202020204" pitchFamily="34" charset="0"/>
                <a:cs typeface="Arial" panose="020B0604020202020204" pitchFamily="34" charset="0"/>
              </a:rPr>
              <a:t>Machines</a:t>
            </a:r>
          </a:p>
        </p:txBody>
      </p:sp>
      <p:sp>
        <p:nvSpPr>
          <p:cNvPr id="33" name="TextBox 32">
            <a:extLst>
              <a:ext uri="{FF2B5EF4-FFF2-40B4-BE49-F238E27FC236}">
                <a16:creationId xmlns:a16="http://schemas.microsoft.com/office/drawing/2014/main" id="{41489ABC-2CE6-75F6-77BF-F7A56B625F65}"/>
              </a:ext>
            </a:extLst>
          </p:cNvPr>
          <p:cNvSpPr txBox="1">
            <a:spLocks noGrp="1" noRot="1" noMove="1" noResize="1" noEditPoints="1" noAdjustHandles="1" noChangeArrowheads="1" noChangeShapeType="1"/>
          </p:cNvSpPr>
          <p:nvPr/>
        </p:nvSpPr>
        <p:spPr>
          <a:xfrm>
            <a:off x="6405359" y="1514744"/>
            <a:ext cx="2151782" cy="461665"/>
          </a:xfrm>
          <a:prstGeom prst="rect">
            <a:avLst/>
          </a:prstGeom>
          <a:noFill/>
          <a:ln w="57150">
            <a:solidFill>
              <a:srgbClr val="C00000"/>
            </a:solidFill>
          </a:ln>
        </p:spPr>
        <p:txBody>
          <a:bodyPr wrap="square" rtlCol="0">
            <a:spAutoFit/>
          </a:bodyPr>
          <a:lstStyle/>
          <a:p>
            <a:pPr algn="ctr"/>
            <a:r>
              <a:rPr lang="en-GB" sz="2400" b="1" dirty="0">
                <a:solidFill>
                  <a:srgbClr val="C00000"/>
                </a:solidFill>
                <a:latin typeface="Arial" panose="020B0604020202020204" pitchFamily="34" charset="0"/>
                <a:cs typeface="Arial" panose="020B0604020202020204" pitchFamily="34" charset="0"/>
              </a:rPr>
              <a:t>People</a:t>
            </a:r>
          </a:p>
        </p:txBody>
      </p:sp>
      <p:sp>
        <p:nvSpPr>
          <p:cNvPr id="34" name="TextBox 33">
            <a:extLst>
              <a:ext uri="{FF2B5EF4-FFF2-40B4-BE49-F238E27FC236}">
                <a16:creationId xmlns:a16="http://schemas.microsoft.com/office/drawing/2014/main" id="{18A0BA3C-0398-33B0-8A61-9B6B82677B43}"/>
              </a:ext>
            </a:extLst>
          </p:cNvPr>
          <p:cNvSpPr txBox="1">
            <a:spLocks noGrp="1" noRot="1" noMove="1" noResize="1" noEditPoints="1" noAdjustHandles="1" noChangeArrowheads="1" noChangeShapeType="1"/>
          </p:cNvSpPr>
          <p:nvPr/>
        </p:nvSpPr>
        <p:spPr>
          <a:xfrm>
            <a:off x="587172" y="4912234"/>
            <a:ext cx="2151020" cy="461665"/>
          </a:xfrm>
          <a:prstGeom prst="rect">
            <a:avLst/>
          </a:prstGeom>
          <a:noFill/>
          <a:ln w="57150">
            <a:solidFill>
              <a:srgbClr val="7030A0"/>
            </a:solidFill>
          </a:ln>
        </p:spPr>
        <p:txBody>
          <a:bodyPr wrap="square" rtlCol="0">
            <a:spAutoFit/>
          </a:bodyPr>
          <a:lstStyle/>
          <a:p>
            <a:pPr algn="ctr"/>
            <a:r>
              <a:rPr lang="en-GB" sz="2400" b="1" dirty="0">
                <a:solidFill>
                  <a:srgbClr val="7030A0"/>
                </a:solidFill>
                <a:latin typeface="Arial" panose="020B0604020202020204" pitchFamily="34" charset="0"/>
                <a:cs typeface="Arial" panose="020B0604020202020204" pitchFamily="34" charset="0"/>
              </a:rPr>
              <a:t>Materials</a:t>
            </a:r>
          </a:p>
        </p:txBody>
      </p:sp>
      <p:sp>
        <p:nvSpPr>
          <p:cNvPr id="35" name="TextBox 34">
            <a:extLst>
              <a:ext uri="{FF2B5EF4-FFF2-40B4-BE49-F238E27FC236}">
                <a16:creationId xmlns:a16="http://schemas.microsoft.com/office/drawing/2014/main" id="{25280725-B1FF-C78B-7A5D-9000F381FF02}"/>
              </a:ext>
            </a:extLst>
          </p:cNvPr>
          <p:cNvSpPr txBox="1">
            <a:spLocks noGrp="1" noRot="1" noMove="1" noResize="1" noEditPoints="1" noAdjustHandles="1" noChangeArrowheads="1" noChangeShapeType="1"/>
          </p:cNvSpPr>
          <p:nvPr/>
        </p:nvSpPr>
        <p:spPr>
          <a:xfrm>
            <a:off x="3503402" y="4921646"/>
            <a:ext cx="2151020" cy="461665"/>
          </a:xfrm>
          <a:prstGeom prst="rect">
            <a:avLst/>
          </a:prstGeom>
          <a:noFill/>
          <a:ln w="57150">
            <a:solidFill>
              <a:srgbClr val="00B0F0"/>
            </a:solidFill>
          </a:ln>
        </p:spPr>
        <p:txBody>
          <a:bodyPr wrap="square" rtlCol="0">
            <a:spAutoFit/>
          </a:bodyPr>
          <a:lstStyle/>
          <a:p>
            <a:pPr algn="ctr"/>
            <a:r>
              <a:rPr lang="en-GB" sz="2400" b="1" dirty="0">
                <a:solidFill>
                  <a:srgbClr val="00B0F0"/>
                </a:solidFill>
                <a:latin typeface="Arial" panose="020B0604020202020204" pitchFamily="34" charset="0"/>
                <a:cs typeface="Arial" panose="020B0604020202020204" pitchFamily="34" charset="0"/>
              </a:rPr>
              <a:t>Measurement</a:t>
            </a:r>
          </a:p>
        </p:txBody>
      </p:sp>
      <p:sp>
        <p:nvSpPr>
          <p:cNvPr id="36" name="TextBox 35">
            <a:extLst>
              <a:ext uri="{FF2B5EF4-FFF2-40B4-BE49-F238E27FC236}">
                <a16:creationId xmlns:a16="http://schemas.microsoft.com/office/drawing/2014/main" id="{182A6F30-A98D-AA4B-6D38-F12F52305694}"/>
              </a:ext>
            </a:extLst>
          </p:cNvPr>
          <p:cNvSpPr txBox="1">
            <a:spLocks noGrp="1" noRot="1" noMove="1" noResize="1" noEditPoints="1" noAdjustHandles="1" noChangeArrowheads="1" noChangeShapeType="1"/>
          </p:cNvSpPr>
          <p:nvPr/>
        </p:nvSpPr>
        <p:spPr>
          <a:xfrm>
            <a:off x="6385494" y="4917074"/>
            <a:ext cx="2191513" cy="461665"/>
          </a:xfrm>
          <a:prstGeom prst="rect">
            <a:avLst/>
          </a:prstGeom>
          <a:noFill/>
          <a:ln w="57150">
            <a:solidFill>
              <a:srgbClr val="00B050"/>
            </a:solidFill>
          </a:ln>
        </p:spPr>
        <p:txBody>
          <a:bodyPr wrap="square" rtlCol="0">
            <a:spAutoFit/>
          </a:bodyPr>
          <a:lstStyle/>
          <a:p>
            <a:pPr algn="ctr"/>
            <a:r>
              <a:rPr lang="en-GB" sz="2400" b="1" dirty="0">
                <a:solidFill>
                  <a:srgbClr val="00B050"/>
                </a:solidFill>
                <a:latin typeface="Arial" panose="020B0604020202020204" pitchFamily="34" charset="0"/>
                <a:cs typeface="Arial" panose="020B0604020202020204" pitchFamily="34" charset="0"/>
              </a:rPr>
              <a:t>Environment</a:t>
            </a:r>
          </a:p>
        </p:txBody>
      </p:sp>
      <p:sp>
        <p:nvSpPr>
          <p:cNvPr id="38" name="TextBox 37">
            <a:extLst>
              <a:ext uri="{FF2B5EF4-FFF2-40B4-BE49-F238E27FC236}">
                <a16:creationId xmlns:a16="http://schemas.microsoft.com/office/drawing/2014/main" id="{CE1BD776-63C4-D3EE-069C-C9BBE2DC4B45}"/>
              </a:ext>
            </a:extLst>
          </p:cNvPr>
          <p:cNvSpPr txBox="1">
            <a:spLocks noGrp="1" noRot="1" noMove="1" noResize="1" noEditPoints="1" noAdjustHandles="1" noChangeArrowheads="1" noChangeShapeType="1"/>
          </p:cNvSpPr>
          <p:nvPr/>
        </p:nvSpPr>
        <p:spPr>
          <a:xfrm>
            <a:off x="9424002" y="3186737"/>
            <a:ext cx="2167128" cy="276999"/>
          </a:xfrm>
          <a:prstGeom prst="rect">
            <a:avLst/>
          </a:prstGeom>
          <a:noFill/>
          <a:ln w="57150">
            <a:solidFill>
              <a:schemeClr val="tx1"/>
            </a:solidFill>
          </a:ln>
        </p:spPr>
        <p:txBody>
          <a:bodyPr wrap="square" rtlCol="0">
            <a:spAutoFit/>
          </a:bodyPr>
          <a:lstStyle/>
          <a:p>
            <a:r>
              <a:rPr lang="en-GB" sz="1200" b="1" dirty="0">
                <a:latin typeface="Arial" panose="020B0604020202020204" pitchFamily="34" charset="0"/>
                <a:cs typeface="Arial" panose="020B0604020202020204" pitchFamily="34" charset="0"/>
              </a:rPr>
              <a:t>Sales Stagnation</a:t>
            </a:r>
          </a:p>
        </p:txBody>
      </p:sp>
      <p:sp>
        <p:nvSpPr>
          <p:cNvPr id="22" name="TextBox 21">
            <a:extLst>
              <a:ext uri="{FF2B5EF4-FFF2-40B4-BE49-F238E27FC236}">
                <a16:creationId xmlns:a16="http://schemas.microsoft.com/office/drawing/2014/main" id="{280A6708-DF3B-47D7-80AD-BED7584E4872}"/>
              </a:ext>
            </a:extLst>
          </p:cNvPr>
          <p:cNvSpPr txBox="1">
            <a:spLocks noGrp="1" noRot="1" noMove="1" noResize="1" noEditPoints="1" noAdjustHandles="1" noChangeArrowheads="1" noChangeShapeType="1"/>
          </p:cNvSpPr>
          <p:nvPr/>
        </p:nvSpPr>
        <p:spPr>
          <a:xfrm>
            <a:off x="6369413" y="4416742"/>
            <a:ext cx="2207594" cy="646331"/>
          </a:xfrm>
          <a:prstGeom prst="rect">
            <a:avLst/>
          </a:prstGeom>
          <a:noFill/>
          <a:ln w="12700">
            <a:solidFill>
              <a:schemeClr val="tx1"/>
            </a:solidFill>
          </a:ln>
        </p:spPr>
        <p:txBody>
          <a:bodyPr wrap="square" rtlCol="0">
            <a:spAutoFit/>
          </a:bodyPr>
          <a:lstStyle/>
          <a:p>
            <a:r>
              <a:rPr lang="en-GB" sz="1200" b="1" dirty="0">
                <a:latin typeface="Arial" panose="020B0604020202020204" pitchFamily="34" charset="0"/>
                <a:cs typeface="Arial" panose="020B0604020202020204" pitchFamily="34" charset="0"/>
              </a:rPr>
              <a:t>Cost of living crisis reducing consumer spending</a:t>
            </a:r>
          </a:p>
        </p:txBody>
      </p:sp>
      <p:sp>
        <p:nvSpPr>
          <p:cNvPr id="23" name="TextBox 22">
            <a:extLst>
              <a:ext uri="{FF2B5EF4-FFF2-40B4-BE49-F238E27FC236}">
                <a16:creationId xmlns:a16="http://schemas.microsoft.com/office/drawing/2014/main" id="{8F167E83-1CE4-F3CA-7557-1CDDF3628DBE}"/>
              </a:ext>
            </a:extLst>
          </p:cNvPr>
          <p:cNvSpPr txBox="1">
            <a:spLocks noGrp="1" noRot="1" noMove="1" noResize="1" noEditPoints="1" noAdjustHandles="1" noChangeArrowheads="1" noChangeShapeType="1"/>
          </p:cNvSpPr>
          <p:nvPr/>
        </p:nvSpPr>
        <p:spPr>
          <a:xfrm>
            <a:off x="6377453" y="3799203"/>
            <a:ext cx="2207594" cy="523220"/>
          </a:xfrm>
          <a:prstGeom prst="rect">
            <a:avLst/>
          </a:prstGeom>
          <a:noFill/>
          <a:ln w="12700">
            <a:solidFill>
              <a:schemeClr val="tx1"/>
            </a:solidFill>
          </a:ln>
        </p:spPr>
        <p:txBody>
          <a:bodyPr wrap="square" rtlCol="0">
            <a:spAutoFit/>
          </a:bodyPr>
          <a:lstStyle/>
          <a:p>
            <a:r>
              <a:rPr lang="en-GB" sz="1400" b="1" dirty="0">
                <a:latin typeface="Arial" panose="020B0604020202020204" pitchFamily="34" charset="0"/>
                <a:cs typeface="Arial" panose="020B0604020202020204" pitchFamily="34" charset="0"/>
              </a:rPr>
              <a:t>Rising overheads rent, energy, business rates</a:t>
            </a:r>
          </a:p>
        </p:txBody>
      </p:sp>
      <p:sp>
        <p:nvSpPr>
          <p:cNvPr id="24" name="TextBox 23">
            <a:extLst>
              <a:ext uri="{FF2B5EF4-FFF2-40B4-BE49-F238E27FC236}">
                <a16:creationId xmlns:a16="http://schemas.microsoft.com/office/drawing/2014/main" id="{B2F0A62B-BCD1-8AD8-F315-6F09A31F7FFE}"/>
              </a:ext>
            </a:extLst>
          </p:cNvPr>
          <p:cNvSpPr txBox="1">
            <a:spLocks noGrp="1" noRot="1" noMove="1" noResize="1" noEditPoints="1" noAdjustHandles="1" noChangeArrowheads="1" noChangeShapeType="1"/>
          </p:cNvSpPr>
          <p:nvPr/>
        </p:nvSpPr>
        <p:spPr>
          <a:xfrm>
            <a:off x="6405359" y="2241614"/>
            <a:ext cx="2207594" cy="523220"/>
          </a:xfrm>
          <a:prstGeom prst="rect">
            <a:avLst/>
          </a:prstGeom>
          <a:noFill/>
          <a:ln w="12700">
            <a:solidFill>
              <a:schemeClr val="tx1"/>
            </a:solidFill>
          </a:ln>
        </p:spPr>
        <p:txBody>
          <a:bodyPr wrap="square" rtlCol="0">
            <a:spAutoFit/>
          </a:bodyPr>
          <a:lstStyle/>
          <a:p>
            <a:r>
              <a:rPr lang="en-GB" sz="1400" b="1" dirty="0">
                <a:latin typeface="Arial" panose="020B0604020202020204" pitchFamily="34" charset="0"/>
                <a:cs typeface="Arial" panose="020B0604020202020204" pitchFamily="34" charset="0"/>
              </a:rPr>
              <a:t>Fewer customers in retail park</a:t>
            </a:r>
          </a:p>
        </p:txBody>
      </p:sp>
      <p:sp>
        <p:nvSpPr>
          <p:cNvPr id="25" name="TextBox 24">
            <a:extLst>
              <a:ext uri="{FF2B5EF4-FFF2-40B4-BE49-F238E27FC236}">
                <a16:creationId xmlns:a16="http://schemas.microsoft.com/office/drawing/2014/main" id="{2A30538D-67ED-A3A1-CFA1-39377D70B9B9}"/>
              </a:ext>
            </a:extLst>
          </p:cNvPr>
          <p:cNvSpPr txBox="1">
            <a:spLocks noGrp="1" noRot="1" noMove="1" noResize="1" noEditPoints="1" noAdjustHandles="1" noChangeArrowheads="1" noChangeShapeType="1"/>
          </p:cNvSpPr>
          <p:nvPr/>
        </p:nvSpPr>
        <p:spPr>
          <a:xfrm>
            <a:off x="6405359" y="2814221"/>
            <a:ext cx="2207594" cy="523220"/>
          </a:xfrm>
          <a:prstGeom prst="rect">
            <a:avLst/>
          </a:prstGeom>
          <a:noFill/>
          <a:ln w="12700">
            <a:solidFill>
              <a:schemeClr val="tx1"/>
            </a:solidFill>
          </a:ln>
        </p:spPr>
        <p:txBody>
          <a:bodyPr wrap="square" rtlCol="0">
            <a:spAutoFit/>
          </a:bodyPr>
          <a:lstStyle/>
          <a:p>
            <a:r>
              <a:rPr lang="en-GB" sz="1400" b="1" dirty="0">
                <a:latin typeface="Arial" panose="020B0604020202020204" pitchFamily="34" charset="0"/>
                <a:cs typeface="Arial" panose="020B0604020202020204" pitchFamily="34" charset="0"/>
              </a:rPr>
              <a:t>Local redundancies job losses</a:t>
            </a:r>
          </a:p>
        </p:txBody>
      </p:sp>
      <p:sp>
        <p:nvSpPr>
          <p:cNvPr id="26" name="TextBox 25">
            <a:extLst>
              <a:ext uri="{FF2B5EF4-FFF2-40B4-BE49-F238E27FC236}">
                <a16:creationId xmlns:a16="http://schemas.microsoft.com/office/drawing/2014/main" id="{19E1DBE5-167E-78C1-BCD0-8D2DCE9A4F68}"/>
              </a:ext>
            </a:extLst>
          </p:cNvPr>
          <p:cNvSpPr txBox="1">
            <a:spLocks noGrp="1" noRot="1" noMove="1" noResize="1" noEditPoints="1" noAdjustHandles="1" noChangeArrowheads="1" noChangeShapeType="1"/>
          </p:cNvSpPr>
          <p:nvPr/>
        </p:nvSpPr>
        <p:spPr>
          <a:xfrm>
            <a:off x="3506303" y="4416742"/>
            <a:ext cx="2207594" cy="461665"/>
          </a:xfrm>
          <a:prstGeom prst="rect">
            <a:avLst/>
          </a:prstGeom>
          <a:noFill/>
          <a:ln w="12700">
            <a:solidFill>
              <a:schemeClr val="tx1"/>
            </a:solidFill>
          </a:ln>
        </p:spPr>
        <p:txBody>
          <a:bodyPr wrap="square" rtlCol="0">
            <a:spAutoFit/>
          </a:bodyPr>
          <a:lstStyle/>
          <a:p>
            <a:r>
              <a:rPr lang="en-GB" sz="1200" b="1" dirty="0">
                <a:latin typeface="Arial" panose="020B0604020202020204" pitchFamily="34" charset="0"/>
                <a:cs typeface="Arial" panose="020B0604020202020204" pitchFamily="34" charset="0"/>
              </a:rPr>
              <a:t>No regular tracking of footfall vs conversion rates</a:t>
            </a:r>
          </a:p>
        </p:txBody>
      </p:sp>
      <p:sp>
        <p:nvSpPr>
          <p:cNvPr id="27" name="TextBox 26">
            <a:extLst>
              <a:ext uri="{FF2B5EF4-FFF2-40B4-BE49-F238E27FC236}">
                <a16:creationId xmlns:a16="http://schemas.microsoft.com/office/drawing/2014/main" id="{BDD08689-6B7D-0F8F-480D-F4AAD7FE2D5B}"/>
              </a:ext>
            </a:extLst>
          </p:cNvPr>
          <p:cNvSpPr txBox="1">
            <a:spLocks noGrp="1" noRot="1" noMove="1" noResize="1" noEditPoints="1" noAdjustHandles="1" noChangeArrowheads="1" noChangeShapeType="1"/>
          </p:cNvSpPr>
          <p:nvPr/>
        </p:nvSpPr>
        <p:spPr>
          <a:xfrm>
            <a:off x="3545260" y="3791588"/>
            <a:ext cx="2207594" cy="523220"/>
          </a:xfrm>
          <a:prstGeom prst="rect">
            <a:avLst/>
          </a:prstGeom>
          <a:noFill/>
          <a:ln w="12700">
            <a:solidFill>
              <a:schemeClr val="tx1"/>
            </a:solidFill>
          </a:ln>
        </p:spPr>
        <p:txBody>
          <a:bodyPr wrap="square" rtlCol="0">
            <a:spAutoFit/>
          </a:bodyPr>
          <a:lstStyle/>
          <a:p>
            <a:r>
              <a:rPr lang="en-GB" sz="1400" b="1" dirty="0">
                <a:latin typeface="Arial" panose="020B0604020202020204" pitchFamily="34" charset="0"/>
                <a:cs typeface="Arial" panose="020B0604020202020204" pitchFamily="34" charset="0"/>
              </a:rPr>
              <a:t>No formal monitoring of competitor pricing</a:t>
            </a:r>
          </a:p>
        </p:txBody>
      </p:sp>
      <p:sp>
        <p:nvSpPr>
          <p:cNvPr id="28" name="TextBox 27">
            <a:extLst>
              <a:ext uri="{FF2B5EF4-FFF2-40B4-BE49-F238E27FC236}">
                <a16:creationId xmlns:a16="http://schemas.microsoft.com/office/drawing/2014/main" id="{44AB04F4-8499-0CBD-C2DD-C750D2568FD9}"/>
              </a:ext>
            </a:extLst>
          </p:cNvPr>
          <p:cNvSpPr txBox="1">
            <a:spLocks noGrp="1" noRot="1" noMove="1" noResize="1" noEditPoints="1" noAdjustHandles="1" noChangeArrowheads="1" noChangeShapeType="1"/>
          </p:cNvSpPr>
          <p:nvPr/>
        </p:nvSpPr>
        <p:spPr>
          <a:xfrm>
            <a:off x="614996" y="4389626"/>
            <a:ext cx="2207594" cy="523220"/>
          </a:xfrm>
          <a:prstGeom prst="rect">
            <a:avLst/>
          </a:prstGeom>
          <a:noFill/>
          <a:ln w="12700">
            <a:solidFill>
              <a:schemeClr val="tx1"/>
            </a:solidFill>
          </a:ln>
        </p:spPr>
        <p:txBody>
          <a:bodyPr wrap="square" rtlCol="0">
            <a:spAutoFit/>
          </a:bodyPr>
          <a:lstStyle/>
          <a:p>
            <a:r>
              <a:rPr lang="en-GB" sz="1400" b="1" dirty="0">
                <a:latin typeface="Arial" panose="020B0604020202020204" pitchFamily="34" charset="0"/>
                <a:cs typeface="Arial" panose="020B0604020202020204" pitchFamily="34" charset="0"/>
              </a:rPr>
              <a:t>Limited range of lower cost product options</a:t>
            </a:r>
          </a:p>
        </p:txBody>
      </p:sp>
      <p:sp>
        <p:nvSpPr>
          <p:cNvPr id="29" name="TextBox 28">
            <a:extLst>
              <a:ext uri="{FF2B5EF4-FFF2-40B4-BE49-F238E27FC236}">
                <a16:creationId xmlns:a16="http://schemas.microsoft.com/office/drawing/2014/main" id="{327A92EC-E2CD-E0BC-131F-C601B5DE7C4F}"/>
              </a:ext>
            </a:extLst>
          </p:cNvPr>
          <p:cNvSpPr txBox="1">
            <a:spLocks noGrp="1" noRot="1" noMove="1" noResize="1" noEditPoints="1" noAdjustHandles="1" noChangeArrowheads="1" noChangeShapeType="1"/>
          </p:cNvSpPr>
          <p:nvPr/>
        </p:nvSpPr>
        <p:spPr>
          <a:xfrm>
            <a:off x="614996" y="3799203"/>
            <a:ext cx="2207594" cy="523220"/>
          </a:xfrm>
          <a:prstGeom prst="rect">
            <a:avLst/>
          </a:prstGeom>
          <a:noFill/>
          <a:ln w="12700">
            <a:solidFill>
              <a:schemeClr val="tx1"/>
            </a:solidFill>
          </a:ln>
        </p:spPr>
        <p:txBody>
          <a:bodyPr wrap="square" rtlCol="0">
            <a:spAutoFit/>
          </a:bodyPr>
          <a:lstStyle/>
          <a:p>
            <a:r>
              <a:rPr lang="en-GB" sz="1400" b="1" dirty="0">
                <a:latin typeface="Arial" panose="020B0604020202020204" pitchFamily="34" charset="0"/>
                <a:cs typeface="Arial" panose="020B0604020202020204" pitchFamily="34" charset="0"/>
              </a:rPr>
              <a:t>Rising costs of raw ingredient supplies</a:t>
            </a:r>
          </a:p>
        </p:txBody>
      </p:sp>
      <p:sp>
        <p:nvSpPr>
          <p:cNvPr id="30" name="TextBox 29">
            <a:extLst>
              <a:ext uri="{FF2B5EF4-FFF2-40B4-BE49-F238E27FC236}">
                <a16:creationId xmlns:a16="http://schemas.microsoft.com/office/drawing/2014/main" id="{93894965-CBAF-C3E0-3A1E-98F25A8DA3BD}"/>
              </a:ext>
            </a:extLst>
          </p:cNvPr>
          <p:cNvSpPr txBox="1">
            <a:spLocks noGrp="1" noRot="1" noMove="1" noResize="1" noEditPoints="1" noAdjustHandles="1" noChangeArrowheads="1" noChangeShapeType="1"/>
          </p:cNvSpPr>
          <p:nvPr/>
        </p:nvSpPr>
        <p:spPr>
          <a:xfrm>
            <a:off x="3492003" y="2178258"/>
            <a:ext cx="2207594" cy="523220"/>
          </a:xfrm>
          <a:prstGeom prst="rect">
            <a:avLst/>
          </a:prstGeom>
          <a:noFill/>
          <a:ln w="12700">
            <a:solidFill>
              <a:schemeClr val="tx1"/>
            </a:solidFill>
          </a:ln>
        </p:spPr>
        <p:txBody>
          <a:bodyPr wrap="square" rtlCol="0">
            <a:spAutoFit/>
          </a:bodyPr>
          <a:lstStyle/>
          <a:p>
            <a:r>
              <a:rPr lang="en-GB" sz="1400" b="1" dirty="0">
                <a:latin typeface="Arial" panose="020B0604020202020204" pitchFamily="34" charset="0"/>
                <a:cs typeface="Arial" panose="020B0604020202020204" pitchFamily="34" charset="0"/>
              </a:rPr>
              <a:t>Poor digital marketing website functionality</a:t>
            </a:r>
          </a:p>
        </p:txBody>
      </p:sp>
      <p:sp>
        <p:nvSpPr>
          <p:cNvPr id="37" name="TextBox 36">
            <a:extLst>
              <a:ext uri="{FF2B5EF4-FFF2-40B4-BE49-F238E27FC236}">
                <a16:creationId xmlns:a16="http://schemas.microsoft.com/office/drawing/2014/main" id="{B1E4133F-2751-3952-C07B-9EBB9CE035BD}"/>
              </a:ext>
            </a:extLst>
          </p:cNvPr>
          <p:cNvSpPr txBox="1">
            <a:spLocks noGrp="1" noRot="1" noMove="1" noResize="1" noEditPoints="1" noAdjustHandles="1" noChangeArrowheads="1" noChangeShapeType="1"/>
          </p:cNvSpPr>
          <p:nvPr/>
        </p:nvSpPr>
        <p:spPr>
          <a:xfrm>
            <a:off x="3519909" y="2814220"/>
            <a:ext cx="2207594" cy="523220"/>
          </a:xfrm>
          <a:prstGeom prst="rect">
            <a:avLst/>
          </a:prstGeom>
          <a:noFill/>
          <a:ln w="12700">
            <a:solidFill>
              <a:schemeClr val="tx1"/>
            </a:solidFill>
          </a:ln>
        </p:spPr>
        <p:txBody>
          <a:bodyPr wrap="square" rtlCol="0">
            <a:spAutoFit/>
          </a:bodyPr>
          <a:lstStyle/>
          <a:p>
            <a:r>
              <a:rPr lang="en-GB" sz="1400" b="1" dirty="0">
                <a:latin typeface="Arial" panose="020B0604020202020204" pitchFamily="34" charset="0"/>
                <a:cs typeface="Arial" panose="020B0604020202020204" pitchFamily="34" charset="0"/>
              </a:rPr>
              <a:t>No click and collect infrastructure</a:t>
            </a:r>
          </a:p>
        </p:txBody>
      </p:sp>
      <p:sp>
        <p:nvSpPr>
          <p:cNvPr id="39" name="TextBox 38">
            <a:extLst>
              <a:ext uri="{FF2B5EF4-FFF2-40B4-BE49-F238E27FC236}">
                <a16:creationId xmlns:a16="http://schemas.microsoft.com/office/drawing/2014/main" id="{D9B946EB-160F-14E8-6E65-A3ACFE53BA8E}"/>
              </a:ext>
            </a:extLst>
          </p:cNvPr>
          <p:cNvSpPr txBox="1">
            <a:spLocks noGrp="1" noRot="1" noMove="1" noResize="1" noEditPoints="1" noAdjustHandles="1" noChangeArrowheads="1" noChangeShapeType="1"/>
          </p:cNvSpPr>
          <p:nvPr/>
        </p:nvSpPr>
        <p:spPr>
          <a:xfrm>
            <a:off x="569555" y="2177470"/>
            <a:ext cx="2207594" cy="523220"/>
          </a:xfrm>
          <a:prstGeom prst="rect">
            <a:avLst/>
          </a:prstGeom>
          <a:noFill/>
          <a:ln w="12700">
            <a:solidFill>
              <a:schemeClr val="tx1"/>
            </a:solidFill>
          </a:ln>
        </p:spPr>
        <p:txBody>
          <a:bodyPr wrap="square" rtlCol="0">
            <a:spAutoFit/>
          </a:bodyPr>
          <a:lstStyle/>
          <a:p>
            <a:r>
              <a:rPr lang="en-GB" sz="1400" b="1" dirty="0">
                <a:latin typeface="Arial" panose="020B0604020202020204" pitchFamily="34" charset="0"/>
                <a:cs typeface="Arial" panose="020B0604020202020204" pitchFamily="34" charset="0"/>
              </a:rPr>
              <a:t>No online ordering or home delivery service</a:t>
            </a:r>
          </a:p>
        </p:txBody>
      </p:sp>
      <p:sp>
        <p:nvSpPr>
          <p:cNvPr id="40" name="TextBox 39">
            <a:extLst>
              <a:ext uri="{FF2B5EF4-FFF2-40B4-BE49-F238E27FC236}">
                <a16:creationId xmlns:a16="http://schemas.microsoft.com/office/drawing/2014/main" id="{1A129B97-8AB0-A07D-27D5-16E805A4DFB6}"/>
              </a:ext>
            </a:extLst>
          </p:cNvPr>
          <p:cNvSpPr txBox="1">
            <a:spLocks noGrp="1" noRot="1" noMove="1" noResize="1" noEditPoints="1" noAdjustHandles="1" noChangeArrowheads="1" noChangeShapeType="1"/>
          </p:cNvSpPr>
          <p:nvPr/>
        </p:nvSpPr>
        <p:spPr>
          <a:xfrm>
            <a:off x="606084" y="2797352"/>
            <a:ext cx="2207594" cy="523220"/>
          </a:xfrm>
          <a:prstGeom prst="rect">
            <a:avLst/>
          </a:prstGeom>
          <a:noFill/>
          <a:ln w="12700">
            <a:solidFill>
              <a:schemeClr val="tx1"/>
            </a:solidFill>
          </a:ln>
        </p:spPr>
        <p:txBody>
          <a:bodyPr wrap="square" rtlCol="0">
            <a:spAutoFit/>
          </a:bodyPr>
          <a:lstStyle/>
          <a:p>
            <a:r>
              <a:rPr lang="en-GB" sz="1400" b="1" dirty="0">
                <a:latin typeface="Arial" panose="020B0604020202020204" pitchFamily="34" charset="0"/>
                <a:cs typeface="Arial" panose="020B0604020202020204" pitchFamily="34" charset="0"/>
              </a:rPr>
              <a:t>Limited opening hours and capacity</a:t>
            </a:r>
          </a:p>
        </p:txBody>
      </p:sp>
      <p:sp>
        <p:nvSpPr>
          <p:cNvPr id="5" name="TextBox 4">
            <a:extLst>
              <a:ext uri="{FF2B5EF4-FFF2-40B4-BE49-F238E27FC236}">
                <a16:creationId xmlns:a16="http://schemas.microsoft.com/office/drawing/2014/main" id="{180A04F2-4F22-A08C-F5B4-F30F002E227B}"/>
              </a:ext>
            </a:extLst>
          </p:cNvPr>
          <p:cNvSpPr txBox="1"/>
          <p:nvPr/>
        </p:nvSpPr>
        <p:spPr>
          <a:xfrm>
            <a:off x="388465" y="94505"/>
            <a:ext cx="11585447" cy="523220"/>
          </a:xfrm>
          <a:prstGeom prst="rect">
            <a:avLst/>
          </a:prstGeom>
          <a:noFill/>
        </p:spPr>
        <p:txBody>
          <a:bodyPr wrap="square" rtlCol="0">
            <a:spAutoFit/>
          </a:bodyPr>
          <a:lstStyle/>
          <a:p>
            <a:pPr algn="ctr"/>
            <a:r>
              <a:rPr lang="en-GB" sz="2800" b="1" u="sng" dirty="0">
                <a:latin typeface="Arial" panose="020B0604020202020204" pitchFamily="34" charset="0"/>
                <a:cs typeface="Arial" panose="020B0604020202020204" pitchFamily="34" charset="0"/>
              </a:rPr>
              <a:t>FISHBONE DIAGRAM</a:t>
            </a: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428528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563533"/>
            <a:ext cx="10515600" cy="930275"/>
          </a:xfrm>
        </p:spPr>
        <p:txBody>
          <a:bodyPr>
            <a:noAutofit/>
          </a:bodyPr>
          <a:lstStyle/>
          <a:p>
            <a:pPr algn="ctr"/>
            <a:r>
              <a:rPr lang="en-GB" sz="3200" b="1" u="sng" dirty="0">
                <a:latin typeface="Arial" panose="020B0604020202020204" pitchFamily="34" charset="0"/>
                <a:cs typeface="Arial" panose="020B0604020202020204" pitchFamily="34" charset="0"/>
              </a:rPr>
              <a:t>Key Findings </a:t>
            </a:r>
            <a:br>
              <a:rPr lang="en-GB" sz="3200" b="1" dirty="0">
                <a:latin typeface="Arial" panose="020B0604020202020204" pitchFamily="34" charset="0"/>
                <a:cs typeface="Arial" panose="020B0604020202020204" pitchFamily="34" charset="0"/>
              </a:rPr>
            </a:br>
            <a:endParaRPr lang="en-GB" sz="3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838200" y="2141537"/>
            <a:ext cx="10515600" cy="4351338"/>
          </a:xfrm>
        </p:spPr>
        <p:txBody>
          <a:bodyPr>
            <a:normAutofit fontScale="92500" lnSpcReduction="10000"/>
          </a:bodyPr>
          <a:lstStyle/>
          <a:p>
            <a:pPr marL="0" indent="0">
              <a:buNone/>
            </a:pPr>
            <a:endParaRPr lang="en-GB" dirty="0">
              <a:latin typeface="Arial" panose="020B0604020202020204" pitchFamily="34" charset="0"/>
              <a:cs typeface="Arial" panose="020B0604020202020204" pitchFamily="34" charset="0"/>
            </a:endParaRPr>
          </a:p>
          <a:p>
            <a:endParaRPr lang="en-GB" sz="1000" dirty="0">
              <a:latin typeface="Arial" panose="020B0604020202020204" pitchFamily="34" charset="0"/>
              <a:cs typeface="Arial" panose="020B0604020202020204" pitchFamily="34" charset="0"/>
            </a:endParaRPr>
          </a:p>
          <a:p>
            <a:pPr lvl="2"/>
            <a:r>
              <a:rPr lang="en-GB" sz="2400" b="1" dirty="0">
                <a:latin typeface="Arial" panose="020B0604020202020204" pitchFamily="34" charset="0"/>
                <a:cs typeface="Arial" panose="020B0604020202020204" pitchFamily="34" charset="0"/>
              </a:rPr>
              <a:t>Key Finding 1</a:t>
            </a:r>
            <a:r>
              <a:rPr lang="en-GB" sz="2400" dirty="0">
                <a:latin typeface="Arial" panose="020B0604020202020204" pitchFamily="34" charset="0"/>
                <a:cs typeface="Arial" panose="020B0604020202020204" pitchFamily="34" charset="0"/>
              </a:rPr>
              <a:t>: Strength high quality organic product remains a unique selling point</a:t>
            </a:r>
          </a:p>
          <a:p>
            <a:endParaRPr lang="en-GB" dirty="0">
              <a:latin typeface="Arial" panose="020B0604020202020204" pitchFamily="34" charset="0"/>
              <a:cs typeface="Arial" panose="020B0604020202020204" pitchFamily="34" charset="0"/>
            </a:endParaRPr>
          </a:p>
          <a:p>
            <a:pPr lvl="2"/>
            <a:r>
              <a:rPr lang="en-GB" sz="2400" b="1" dirty="0">
                <a:latin typeface="Arial" panose="020B0604020202020204" pitchFamily="34" charset="0"/>
                <a:cs typeface="Arial" panose="020B0604020202020204" pitchFamily="34" charset="0"/>
              </a:rPr>
              <a:t>Key Finding 2</a:t>
            </a:r>
            <a:r>
              <a:rPr lang="en-GB" sz="2400" dirty="0">
                <a:latin typeface="Arial" panose="020B0604020202020204" pitchFamily="34" charset="0"/>
                <a:cs typeface="Arial" panose="020B0604020202020204" pitchFamily="34" charset="0"/>
              </a:rPr>
              <a:t>: Cost pressures and expensive organic supply reduce profitability</a:t>
            </a:r>
          </a:p>
          <a:p>
            <a:endParaRPr lang="en-GB" dirty="0">
              <a:latin typeface="Arial" panose="020B0604020202020204" pitchFamily="34" charset="0"/>
              <a:cs typeface="Arial" panose="020B0604020202020204" pitchFamily="34" charset="0"/>
            </a:endParaRPr>
          </a:p>
          <a:p>
            <a:pPr lvl="2"/>
            <a:r>
              <a:rPr lang="en-GB" sz="2400" b="1" dirty="0">
                <a:latin typeface="Arial" panose="020B0604020202020204" pitchFamily="34" charset="0"/>
                <a:cs typeface="Arial" panose="020B0604020202020204" pitchFamily="34" charset="0"/>
              </a:rPr>
              <a:t>Key Finding 3</a:t>
            </a:r>
            <a:r>
              <a:rPr lang="en-GB" sz="2400" dirty="0">
                <a:latin typeface="Arial" panose="020B0604020202020204" pitchFamily="34" charset="0"/>
                <a:cs typeface="Arial" panose="020B0604020202020204" pitchFamily="34" charset="0"/>
              </a:rPr>
              <a:t>: Sales stagnation caused by external changes  internal limitations</a:t>
            </a:r>
          </a:p>
          <a:p>
            <a:pPr marL="0" indent="0">
              <a:buNone/>
            </a:pPr>
            <a:endParaRPr lang="en-GB" dirty="0">
              <a:latin typeface="Arial" panose="020B0604020202020204" pitchFamily="34" charset="0"/>
              <a:cs typeface="Arial" panose="020B0604020202020204" pitchFamily="34" charset="0"/>
            </a:endParaRPr>
          </a:p>
          <a:p>
            <a:pPr lvl="2"/>
            <a:r>
              <a:rPr lang="en-GB" sz="2400" b="1" dirty="0">
                <a:latin typeface="Arial" panose="020B0604020202020204" pitchFamily="34" charset="0"/>
                <a:cs typeface="Arial" panose="020B0604020202020204" pitchFamily="34" charset="0"/>
              </a:rPr>
              <a:t>Key Finding 4</a:t>
            </a:r>
            <a:r>
              <a:rPr lang="en-GB" sz="2400" dirty="0">
                <a:latin typeface="Arial" panose="020B0604020202020204" pitchFamily="34" charset="0"/>
                <a:cs typeface="Arial" panose="020B0604020202020204" pitchFamily="34" charset="0"/>
              </a:rPr>
              <a:t>: Current business model not viable in changed market</a:t>
            </a:r>
          </a:p>
        </p:txBody>
      </p:sp>
    </p:spTree>
    <p:extLst>
      <p:ext uri="{BB962C8B-B14F-4D97-AF65-F5344CB8AC3E}">
        <p14:creationId xmlns:p14="http://schemas.microsoft.com/office/powerpoint/2010/main" val="10372578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365125"/>
            <a:ext cx="10515600" cy="796925"/>
          </a:xfrm>
        </p:spPr>
        <p:txBody>
          <a:bodyPr>
            <a:normAutofit/>
          </a:bodyPr>
          <a:lstStyle/>
          <a:p>
            <a:r>
              <a:rPr lang="en-GB" b="1" dirty="0">
                <a:latin typeface="Arial" panose="020B0604020202020204" pitchFamily="34" charset="0"/>
                <a:cs typeface="Arial" panose="020B0604020202020204" pitchFamily="34" charset="0"/>
              </a:rPr>
              <a:t>Reference List:</a:t>
            </a:r>
            <a:endParaRPr lang="en-GB" dirty="0"/>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734683" y="1460365"/>
            <a:ext cx="10515600" cy="4351338"/>
          </a:xfrm>
        </p:spPr>
        <p:txBody>
          <a:bodyPr>
            <a:normAutofit/>
          </a:bodyPr>
          <a:lstStyle/>
          <a:p>
            <a:pPr algn="just"/>
            <a:r>
              <a:rPr lang="en-GB" sz="1600" b="1" dirty="0">
                <a:latin typeface="Arial" panose="020B0604020202020204" pitchFamily="34" charset="0"/>
                <a:ea typeface="DengXian" panose="02010600030101010101" pitchFamily="2" charset="-122"/>
                <a:cs typeface="Arial" panose="020B0604020202020204" pitchFamily="34" charset="0"/>
              </a:rPr>
              <a:t>Ishikawa, K. (1990) Introduction to quality control. 3rd </a:t>
            </a:r>
            <a:r>
              <a:rPr lang="en-GB" sz="1600" b="1" dirty="0" err="1">
                <a:latin typeface="Arial" panose="020B0604020202020204" pitchFamily="34" charset="0"/>
                <a:ea typeface="DengXian" panose="02010600030101010101" pitchFamily="2" charset="-122"/>
                <a:cs typeface="Arial" panose="020B0604020202020204" pitchFamily="34" charset="0"/>
              </a:rPr>
              <a:t>edn</a:t>
            </a:r>
            <a:r>
              <a:rPr lang="en-GB" sz="1600" b="1" dirty="0">
                <a:latin typeface="Arial" panose="020B0604020202020204" pitchFamily="34" charset="0"/>
                <a:ea typeface="DengXian" panose="02010600030101010101" pitchFamily="2" charset="-122"/>
                <a:cs typeface="Arial" panose="020B0604020202020204" pitchFamily="34" charset="0"/>
              </a:rPr>
              <a:t>. Tokyo: Asian Productivity Organisation.</a:t>
            </a:r>
          </a:p>
          <a:p>
            <a:pPr algn="just"/>
            <a:r>
              <a:rPr lang="en-GB" sz="1600" b="1" dirty="0">
                <a:latin typeface="Arial" panose="020B0604020202020204" pitchFamily="34" charset="0"/>
                <a:ea typeface="DengXian" panose="02010600030101010101" pitchFamily="2" charset="-122"/>
                <a:cs typeface="Arial" panose="020B0604020202020204" pitchFamily="34" charset="0"/>
              </a:rPr>
              <a:t>Oakland, J.S. (2014) Total quality management and operational excellence. 5th </a:t>
            </a:r>
            <a:r>
              <a:rPr lang="en-GB" sz="1600" b="1" dirty="0" err="1">
                <a:latin typeface="Arial" panose="020B0604020202020204" pitchFamily="34" charset="0"/>
                <a:ea typeface="DengXian" panose="02010600030101010101" pitchFamily="2" charset="-122"/>
                <a:cs typeface="Arial" panose="020B0604020202020204" pitchFamily="34" charset="0"/>
              </a:rPr>
              <a:t>edn</a:t>
            </a:r>
            <a:r>
              <a:rPr lang="en-GB" sz="1600" b="1" dirty="0">
                <a:latin typeface="Arial" panose="020B0604020202020204" pitchFamily="34" charset="0"/>
                <a:ea typeface="DengXian" panose="02010600030101010101" pitchFamily="2" charset="-122"/>
                <a:cs typeface="Arial" panose="020B0604020202020204" pitchFamily="34" charset="0"/>
              </a:rPr>
              <a:t>. Abingdon: Routledge.</a:t>
            </a:r>
          </a:p>
          <a:p>
            <a:pPr algn="just"/>
            <a:r>
              <a:rPr lang="en-GB" sz="1600" b="1" dirty="0">
                <a:latin typeface="Arial" panose="020B0604020202020204" pitchFamily="34" charset="0"/>
                <a:ea typeface="DengXian" panose="02010600030101010101" pitchFamily="2" charset="-122"/>
                <a:cs typeface="Arial" panose="020B0604020202020204" pitchFamily="34" charset="0"/>
              </a:rPr>
              <a:t> ASQ (2025) Cause and effect diagram. Milwaukee: American Society for Quality</a:t>
            </a:r>
          </a:p>
          <a:p>
            <a:pPr algn="just"/>
            <a:r>
              <a:rPr lang="en-GB" sz="1600" b="1" dirty="0">
                <a:latin typeface="Arial" panose="020B0604020202020204" pitchFamily="34" charset="0"/>
                <a:ea typeface="DengXian" panose="02010600030101010101" pitchFamily="2" charset="-122"/>
                <a:cs typeface="Arial" panose="020B0604020202020204" pitchFamily="34" charset="0"/>
              </a:rPr>
              <a:t>Wheeler, D.J. and Chambers, D.S. (2010) Understanding statistical process control. 2nd </a:t>
            </a:r>
            <a:r>
              <a:rPr lang="en-GB" sz="1600" b="1" dirty="0" err="1">
                <a:latin typeface="Arial" panose="020B0604020202020204" pitchFamily="34" charset="0"/>
                <a:ea typeface="DengXian" panose="02010600030101010101" pitchFamily="2" charset="-122"/>
                <a:cs typeface="Arial" panose="020B0604020202020204" pitchFamily="34" charset="0"/>
              </a:rPr>
              <a:t>edn</a:t>
            </a:r>
            <a:r>
              <a:rPr lang="en-GB" sz="1600" b="1" dirty="0">
                <a:latin typeface="Arial" panose="020B0604020202020204" pitchFamily="34" charset="0"/>
                <a:ea typeface="DengXian" panose="02010600030101010101" pitchFamily="2" charset="-122"/>
                <a:cs typeface="Arial" panose="020B0604020202020204" pitchFamily="34" charset="0"/>
              </a:rPr>
              <a:t>. Knoxville: SPC Press</a:t>
            </a:r>
            <a:r>
              <a:rPr lang="en-GB" sz="1600" dirty="0">
                <a:latin typeface="Arial" panose="020B0604020202020204" pitchFamily="34" charset="0"/>
                <a:ea typeface="DengXian" panose="02010600030101010101" pitchFamily="2" charset="-122"/>
                <a:cs typeface="Arial" panose="020B0604020202020204" pitchFamily="34" charset="0"/>
              </a:rPr>
              <a:t>.</a:t>
            </a:r>
          </a:p>
        </p:txBody>
      </p:sp>
    </p:spTree>
    <p:extLst>
      <p:ext uri="{BB962C8B-B14F-4D97-AF65-F5344CB8AC3E}">
        <p14:creationId xmlns:p14="http://schemas.microsoft.com/office/powerpoint/2010/main" val="24513240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p:txBody>
          <a:bodyPr>
            <a:normAutofit/>
          </a:bodyPr>
          <a:lstStyle/>
          <a:p>
            <a:pPr algn="ctr"/>
            <a:br>
              <a:rPr lang="en-GB" b="1" dirty="0">
                <a:latin typeface="Arial" panose="020B0604020202020204" pitchFamily="34" charset="0"/>
                <a:cs typeface="Arial" panose="020B0604020202020204" pitchFamily="34" charset="0"/>
              </a:rPr>
            </a:b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838200" y="2424023"/>
            <a:ext cx="10515600" cy="1570007"/>
          </a:xfrm>
        </p:spPr>
        <p:txBody>
          <a:bodyPr/>
          <a:lstStyle/>
          <a:p>
            <a:endParaRPr lang="en-GB" dirty="0">
              <a:latin typeface="Arial" panose="020B0604020202020204" pitchFamily="34" charset="0"/>
              <a:cs typeface="Arial" panose="020B0604020202020204" pitchFamily="34" charset="0"/>
            </a:endParaRPr>
          </a:p>
          <a:p>
            <a:pPr marL="0" indent="0" algn="ctr">
              <a:buNone/>
            </a:pPr>
            <a:r>
              <a:rPr lang="en-GB" sz="4800" b="1" dirty="0">
                <a:latin typeface="Arial" panose="020B0604020202020204" pitchFamily="34" charset="0"/>
                <a:cs typeface="Arial" panose="020B0604020202020204" pitchFamily="34" charset="0"/>
              </a:rPr>
              <a:t>Thank you for listening</a:t>
            </a:r>
          </a:p>
        </p:txBody>
      </p:sp>
    </p:spTree>
    <p:extLst>
      <p:ext uri="{BB962C8B-B14F-4D97-AF65-F5344CB8AC3E}">
        <p14:creationId xmlns:p14="http://schemas.microsoft.com/office/powerpoint/2010/main" val="32583018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0EBE6B-1F90-48B4-CACC-172FF691D67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6873B1-82D2-71A9-F5A9-13A8B7E33DE2}"/>
              </a:ext>
            </a:extLst>
          </p:cNvPr>
          <p:cNvSpPr>
            <a:spLocks noGrp="1"/>
          </p:cNvSpPr>
          <p:nvPr>
            <p:ph idx="1"/>
          </p:nvPr>
        </p:nvSpPr>
        <p:spPr>
          <a:xfrm>
            <a:off x="769121" y="1495426"/>
            <a:ext cx="10584679" cy="4681537"/>
          </a:xfrm>
        </p:spPr>
        <p:txBody>
          <a:bodyPr/>
          <a:lstStyle/>
          <a:p>
            <a:endParaRPr lang="en-GB" dirty="0">
              <a:latin typeface="Arial" panose="020B0604020202020204" pitchFamily="34" charset="0"/>
              <a:cs typeface="Arial" panose="020B0604020202020204" pitchFamily="34" charset="0"/>
            </a:endParaRPr>
          </a:p>
          <a:p>
            <a:pPr marL="0" indent="0" algn="ctr">
              <a:buNone/>
            </a:pPr>
            <a:endParaRPr lang="en-GB" sz="4800" dirty="0">
              <a:latin typeface="Arial" panose="020B0604020202020204" pitchFamily="34" charset="0"/>
              <a:cs typeface="Arial" panose="020B0604020202020204" pitchFamily="34" charset="0"/>
            </a:endParaRPr>
          </a:p>
        </p:txBody>
      </p:sp>
      <p:pic>
        <p:nvPicPr>
          <p:cNvPr id="1026" name="Picture 2" descr="Questions &amp; Answers on Collaboration ...">
            <a:extLst>
              <a:ext uri="{FF2B5EF4-FFF2-40B4-BE49-F238E27FC236}">
                <a16:creationId xmlns:a16="http://schemas.microsoft.com/office/drawing/2014/main" id="{BC1C6B8B-3E57-B212-0064-3A197FA3543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85871" y="2087592"/>
            <a:ext cx="6551427" cy="2737628"/>
          </a:xfrm>
          <a:prstGeom prst="rect">
            <a:avLst/>
          </a:prstGeom>
          <a:noFill/>
          <a:ln w="5715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63347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9EFF472D76CF0A40888B78A9EA0200F3" ma:contentTypeVersion="8" ma:contentTypeDescription="Create a new document." ma:contentTypeScope="" ma:versionID="a8eac0a0cf35691c15004f0dd5bde203">
  <xsd:schema xmlns:xsd="http://www.w3.org/2001/XMLSchema" xmlns:xs="http://www.w3.org/2001/XMLSchema" xmlns:p="http://schemas.microsoft.com/office/2006/metadata/properties" xmlns:ns2="3e4d8a5d-01f3-43bc-a8af-65fd9717c730" targetNamespace="http://schemas.microsoft.com/office/2006/metadata/properties" ma:root="true" ma:fieldsID="3917609a5edacb8f5c90364ee40942c1" ns2:_="">
    <xsd:import namespace="3e4d8a5d-01f3-43bc-a8af-65fd9717c73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4d8a5d-01f3-43bc-a8af-65fd9717c73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5CCAF22-9EA3-4C2F-9092-C861B73393C1}">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8A555A84-5542-4C22-B1A5-EDBFC0292EF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4d8a5d-01f3-43bc-a8af-65fd9717c73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7A9B301-5F2D-4EFE-969F-254C13339DE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4794</TotalTime>
  <Words>1131</Words>
  <Application>Microsoft Office PowerPoint</Application>
  <PresentationFormat>Widescreen</PresentationFormat>
  <Paragraphs>163</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Wingdings</vt:lpstr>
      <vt:lpstr>Office Theme</vt:lpstr>
      <vt:lpstr>PowerPoint Presentation</vt:lpstr>
      <vt:lpstr>Introduction  </vt:lpstr>
      <vt:lpstr>Overview of Basil’s Bakery.  </vt:lpstr>
      <vt:lpstr>Insight into the problems Basil’s Bakery are facing. </vt:lpstr>
      <vt:lpstr> PESTEL Framework  </vt:lpstr>
      <vt:lpstr>  PESTEL ANALYSIS  </vt:lpstr>
      <vt:lpstr>Provide a critique of the Cause-and-Effect model </vt:lpstr>
      <vt:lpstr>PowerPoint Presentation</vt:lpstr>
      <vt:lpstr>Key Findings  </vt:lpstr>
      <vt:lpstr>Reference List:</vt:lpstr>
      <vt:lpstr>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-XXXXX Student Number - XXXX</dc:title>
  <dc:creator>Olu Adegbite</dc:creator>
  <cp:lastModifiedBy>Vernon Thompson</cp:lastModifiedBy>
  <cp:revision>100</cp:revision>
  <dcterms:created xsi:type="dcterms:W3CDTF">2024-01-29T11:42:05Z</dcterms:created>
  <dcterms:modified xsi:type="dcterms:W3CDTF">2026-06-16T06:42:19Z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0x0101009EFF472D76CF0A40888B78A9EA0200F3</vt:lpwstr>
  </property>
</Properties>
</file>