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5" r:id="rId3"/>
    <p:sldId id="277" r:id="rId4"/>
    <p:sldId id="279" r:id="rId5"/>
    <p:sldId id="280" r:id="rId6"/>
    <p:sldId id="281" r:id="rId7"/>
    <p:sldId id="282" r:id="rId8"/>
    <p:sldId id="283" r:id="rId9"/>
    <p:sldId id="284" r:id="rId10"/>
    <p:sldId id="285" r:id="rId11"/>
    <p:sldId id="28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D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38" autoAdjust="0"/>
    <p:restoredTop sz="94549"/>
  </p:normalViewPr>
  <p:slideViewPr>
    <p:cSldViewPr snapToObjects="1">
      <p:cViewPr varScale="1">
        <p:scale>
          <a:sx n="95" d="100"/>
          <a:sy n="95" d="100"/>
        </p:scale>
        <p:origin x="58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157EF01-5ABB-2346-844D-EC4C7786A202}" type="datetimeFigureOut">
              <a:rPr lang="en-US" smtClean="0"/>
              <a:pPr/>
              <a:t>3/14/21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477B381-95F8-4344-BDEA-3582DB12C5E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57EF01-5ABB-2346-844D-EC4C7786A202}" type="datetimeFigureOut">
              <a:rPr lang="en-US" smtClean="0"/>
              <a:pPr/>
              <a:t>3/14/21</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77B381-95F8-4344-BDEA-3582DB12C5E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Knowledge and Belief</a:t>
            </a:r>
          </a:p>
        </p:txBody>
      </p:sp>
      <p:sp>
        <p:nvSpPr>
          <p:cNvPr id="3" name="Subtitle 2"/>
          <p:cNvSpPr>
            <a:spLocks noGrp="1"/>
          </p:cNvSpPr>
          <p:nvPr>
            <p:ph type="subTitle" idx="1"/>
          </p:nvPr>
        </p:nvSpPr>
        <p:spPr/>
        <p:txBody>
          <a:bodyPr/>
          <a:lstStyle/>
          <a:p>
            <a:r>
              <a:rPr lang="en-US" dirty="0">
                <a:solidFill>
                  <a:schemeClr val="tx1"/>
                </a:solidFill>
              </a:rPr>
              <a:t>Christian Beliefs and Practices: Worship</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Worship: Liturgy</a:t>
            </a:r>
          </a:p>
        </p:txBody>
      </p:sp>
      <p:sp>
        <p:nvSpPr>
          <p:cNvPr id="3" name="Content Placeholder 2"/>
          <p:cNvSpPr>
            <a:spLocks noGrp="1"/>
          </p:cNvSpPr>
          <p:nvPr>
            <p:ph sz="half" idx="1"/>
          </p:nvPr>
        </p:nvSpPr>
        <p:spPr/>
        <p:txBody>
          <a:bodyPr>
            <a:normAutofit fontScale="92500" lnSpcReduction="20000"/>
          </a:bodyPr>
          <a:lstStyle/>
          <a:p>
            <a:r>
              <a:rPr lang="en-US" i="1" dirty="0" err="1"/>
              <a:t>Leitourgia</a:t>
            </a:r>
            <a:endParaRPr lang="en-US" i="1" dirty="0"/>
          </a:p>
          <a:p>
            <a:r>
              <a:rPr lang="en-US" dirty="0"/>
              <a:t>Service (work) of the people</a:t>
            </a:r>
          </a:p>
          <a:p>
            <a:r>
              <a:rPr lang="en-US" dirty="0"/>
              <a:t>Communal response to the sacred</a:t>
            </a:r>
          </a:p>
          <a:p>
            <a:r>
              <a:rPr lang="en-US" dirty="0"/>
              <a:t>Adoration, Repentance, Thanksgiving, Supplication</a:t>
            </a:r>
          </a:p>
          <a:p>
            <a:r>
              <a:rPr lang="en-US" dirty="0"/>
              <a:t>Rituals associated with rites of passage</a:t>
            </a:r>
          </a:p>
          <a:p>
            <a:r>
              <a:rPr lang="en-US" dirty="0"/>
              <a:t>Formal and informal liturgy</a:t>
            </a:r>
          </a:p>
        </p:txBody>
      </p:sp>
      <p:pic>
        <p:nvPicPr>
          <p:cNvPr id="7" name="Content Placeholder 6">
            <a:extLst>
              <a:ext uri="{FF2B5EF4-FFF2-40B4-BE49-F238E27FC236}">
                <a16:creationId xmlns:a16="http://schemas.microsoft.com/office/drawing/2014/main" id="{69FE5235-45E7-7247-A14B-75C1242894AD}"/>
              </a:ext>
            </a:extLst>
          </p:cNvPr>
          <p:cNvPicPr>
            <a:picLocks noGrp="1" noChangeAspect="1"/>
          </p:cNvPicPr>
          <p:nvPr>
            <p:ph sz="half" idx="2"/>
          </p:nvPr>
        </p:nvPicPr>
        <p:blipFill>
          <a:blip r:embed="rId2"/>
          <a:stretch>
            <a:fillRect/>
          </a:stretch>
        </p:blipFill>
        <p:spPr>
          <a:xfrm>
            <a:off x="4876800" y="1587056"/>
            <a:ext cx="3810000" cy="2133600"/>
          </a:xfrm>
        </p:spPr>
      </p:pic>
      <p:pic>
        <p:nvPicPr>
          <p:cNvPr id="9" name="Picture 8" descr="A picture containing person, vestment, store&#10;&#10;Description automatically generated">
            <a:extLst>
              <a:ext uri="{FF2B5EF4-FFF2-40B4-BE49-F238E27FC236}">
                <a16:creationId xmlns:a16="http://schemas.microsoft.com/office/drawing/2014/main" id="{8468E708-20B6-754A-854B-EC332C1F7250}"/>
              </a:ext>
            </a:extLst>
          </p:cNvPr>
          <p:cNvPicPr>
            <a:picLocks noChangeAspect="1"/>
          </p:cNvPicPr>
          <p:nvPr/>
        </p:nvPicPr>
        <p:blipFill>
          <a:blip r:embed="rId3"/>
          <a:stretch>
            <a:fillRect/>
          </a:stretch>
        </p:blipFill>
        <p:spPr>
          <a:xfrm>
            <a:off x="4876800" y="4077071"/>
            <a:ext cx="3810000" cy="2543145"/>
          </a:xfrm>
          <a:prstGeom prst="rect">
            <a:avLst/>
          </a:prstGeom>
        </p:spPr>
      </p:pic>
    </p:spTree>
    <p:extLst>
      <p:ext uri="{BB962C8B-B14F-4D97-AF65-F5344CB8AC3E}">
        <p14:creationId xmlns:p14="http://schemas.microsoft.com/office/powerpoint/2010/main" val="2044188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Sacraments</a:t>
            </a:r>
          </a:p>
        </p:txBody>
      </p:sp>
      <p:sp>
        <p:nvSpPr>
          <p:cNvPr id="4" name="Text Placeholder 3"/>
          <p:cNvSpPr>
            <a:spLocks noGrp="1"/>
          </p:cNvSpPr>
          <p:nvPr>
            <p:ph type="body" idx="1"/>
          </p:nvPr>
        </p:nvSpPr>
        <p:spPr/>
        <p:txBody>
          <a:bodyPr/>
          <a:lstStyle/>
          <a:p>
            <a:r>
              <a:rPr lang="en-US" dirty="0"/>
              <a:t>Catholic Church</a:t>
            </a:r>
          </a:p>
        </p:txBody>
      </p:sp>
      <p:sp>
        <p:nvSpPr>
          <p:cNvPr id="3" name="Content Placeholder 2"/>
          <p:cNvSpPr>
            <a:spLocks noGrp="1"/>
          </p:cNvSpPr>
          <p:nvPr>
            <p:ph sz="half" idx="2"/>
          </p:nvPr>
        </p:nvSpPr>
        <p:spPr/>
        <p:txBody>
          <a:bodyPr>
            <a:normAutofit lnSpcReduction="10000"/>
          </a:bodyPr>
          <a:lstStyle/>
          <a:p>
            <a:pPr marL="0" indent="0">
              <a:buNone/>
            </a:pPr>
            <a:r>
              <a:rPr lang="en-US" dirty="0"/>
              <a:t>‘efficacious signs of grace, instituted by Christ and entrusted to the Church, by which divine life is dispensed to us. The visible rites by which the sacraments are celebrated signify and make present the graces proper to each sacrament. They bear fruit in those who receive them with the required dispositions’.</a:t>
            </a:r>
          </a:p>
        </p:txBody>
      </p:sp>
      <p:sp>
        <p:nvSpPr>
          <p:cNvPr id="5" name="Text Placeholder 4"/>
          <p:cNvSpPr>
            <a:spLocks noGrp="1"/>
          </p:cNvSpPr>
          <p:nvPr>
            <p:ph type="body" sz="quarter" idx="3"/>
          </p:nvPr>
        </p:nvSpPr>
        <p:spPr/>
        <p:txBody>
          <a:bodyPr/>
          <a:lstStyle/>
          <a:p>
            <a:r>
              <a:rPr lang="en-US" dirty="0"/>
              <a:t>Book of Common Prayer</a:t>
            </a:r>
          </a:p>
        </p:txBody>
      </p:sp>
      <p:sp>
        <p:nvSpPr>
          <p:cNvPr id="6" name="Content Placeholder 5"/>
          <p:cNvSpPr>
            <a:spLocks noGrp="1"/>
          </p:cNvSpPr>
          <p:nvPr>
            <p:ph sz="quarter" idx="4"/>
          </p:nvPr>
        </p:nvSpPr>
        <p:spPr/>
        <p:txBody>
          <a:bodyPr>
            <a:normAutofit lnSpcReduction="10000"/>
          </a:bodyPr>
          <a:lstStyle/>
          <a:p>
            <a:pPr marL="0" indent="0">
              <a:buNone/>
            </a:pPr>
            <a:r>
              <a:rPr lang="en-US" dirty="0"/>
              <a:t>‘an outward and visible sign of an inward and spiritual grace given unto is, ordained by Christ himself, as a means whereby we receive the same, and a pledge to assure us thereof’.</a:t>
            </a:r>
          </a:p>
        </p:txBody>
      </p:sp>
    </p:spTree>
    <p:extLst>
      <p:ext uri="{BB962C8B-B14F-4D97-AF65-F5344CB8AC3E}">
        <p14:creationId xmlns:p14="http://schemas.microsoft.com/office/powerpoint/2010/main" val="2091696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3" grpId="0" build="p"/>
      <p:bldP spid="5" grpId="0" build="p"/>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Roman Catholicism</a:t>
            </a:r>
          </a:p>
        </p:txBody>
      </p:sp>
      <p:sp>
        <p:nvSpPr>
          <p:cNvPr id="5" name="Content Placeholder 4"/>
          <p:cNvSpPr>
            <a:spLocks noGrp="1"/>
          </p:cNvSpPr>
          <p:nvPr>
            <p:ph sz="half" idx="1"/>
          </p:nvPr>
        </p:nvSpPr>
        <p:spPr/>
        <p:txBody>
          <a:bodyPr>
            <a:normAutofit fontScale="92500" lnSpcReduction="20000"/>
          </a:bodyPr>
          <a:lstStyle/>
          <a:p>
            <a:r>
              <a:rPr lang="en-US" dirty="0"/>
              <a:t>Baptism (Christening)</a:t>
            </a:r>
          </a:p>
          <a:p>
            <a:r>
              <a:rPr lang="en-US" dirty="0"/>
              <a:t>Confirmation (Chrismation)</a:t>
            </a:r>
          </a:p>
          <a:p>
            <a:r>
              <a:rPr lang="en-US" dirty="0"/>
              <a:t>Holy Eucharist</a:t>
            </a:r>
          </a:p>
          <a:p>
            <a:r>
              <a:rPr lang="en-US" dirty="0"/>
              <a:t>Penance (Confession)</a:t>
            </a:r>
          </a:p>
          <a:p>
            <a:r>
              <a:rPr lang="en-US" dirty="0"/>
              <a:t>Extreme Unction</a:t>
            </a:r>
          </a:p>
          <a:p>
            <a:r>
              <a:rPr lang="en-US" dirty="0"/>
              <a:t>Ordination</a:t>
            </a:r>
          </a:p>
          <a:p>
            <a:r>
              <a:rPr lang="en-US" dirty="0"/>
              <a:t>Matrimony (Marriage)</a:t>
            </a:r>
          </a:p>
        </p:txBody>
      </p:sp>
      <p:sp>
        <p:nvSpPr>
          <p:cNvPr id="6" name="Content Placeholder 5"/>
          <p:cNvSpPr>
            <a:spLocks noGrp="1"/>
          </p:cNvSpPr>
          <p:nvPr>
            <p:ph sz="half" idx="2"/>
          </p:nvPr>
        </p:nvSpPr>
        <p:spPr/>
        <p:txBody>
          <a:bodyPr>
            <a:normAutofit fontScale="92500" lnSpcReduction="20000"/>
          </a:bodyPr>
          <a:lstStyle/>
          <a:p>
            <a:r>
              <a:rPr lang="en-US" dirty="0"/>
              <a:t>Christ and Church</a:t>
            </a:r>
          </a:p>
          <a:p>
            <a:r>
              <a:rPr lang="en-US" dirty="0"/>
              <a:t>Sacraments are necessary for salvation</a:t>
            </a:r>
          </a:p>
          <a:p>
            <a:r>
              <a:rPr lang="en-US" dirty="0"/>
              <a:t>Not all will receive all sacraments</a:t>
            </a:r>
          </a:p>
          <a:p>
            <a:r>
              <a:rPr lang="en-US" dirty="0"/>
              <a:t>Definition, including precise moment of manifestation and the efficacy of grace; exact form, number and effect of sacraments: ONLY SEVEN</a:t>
            </a:r>
          </a:p>
        </p:txBody>
      </p:sp>
    </p:spTree>
    <p:extLst>
      <p:ext uri="{BB962C8B-B14F-4D97-AF65-F5344CB8AC3E}">
        <p14:creationId xmlns:p14="http://schemas.microsoft.com/office/powerpoint/2010/main" val="554609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Eastern Tradition (Orthodox Church)</a:t>
            </a:r>
          </a:p>
        </p:txBody>
      </p:sp>
      <p:sp>
        <p:nvSpPr>
          <p:cNvPr id="3" name="Content Placeholder 2"/>
          <p:cNvSpPr>
            <a:spLocks noGrp="1"/>
          </p:cNvSpPr>
          <p:nvPr>
            <p:ph sz="half" idx="1"/>
          </p:nvPr>
        </p:nvSpPr>
        <p:spPr/>
        <p:txBody>
          <a:bodyPr>
            <a:normAutofit fontScale="92500" lnSpcReduction="10000"/>
          </a:bodyPr>
          <a:lstStyle/>
          <a:p>
            <a:r>
              <a:rPr lang="en-US" dirty="0"/>
              <a:t>Baptism (Christening)</a:t>
            </a:r>
          </a:p>
          <a:p>
            <a:r>
              <a:rPr lang="en-US" dirty="0"/>
              <a:t>Confirmation (Chrismation)</a:t>
            </a:r>
          </a:p>
          <a:p>
            <a:r>
              <a:rPr lang="en-US" dirty="0"/>
              <a:t>Holy Eucharist</a:t>
            </a:r>
          </a:p>
          <a:p>
            <a:r>
              <a:rPr lang="en-US" dirty="0"/>
              <a:t>Penance (Confession)</a:t>
            </a:r>
          </a:p>
          <a:p>
            <a:r>
              <a:rPr lang="en-US" dirty="0"/>
              <a:t>Extreme Unction</a:t>
            </a:r>
          </a:p>
          <a:p>
            <a:r>
              <a:rPr lang="en-US" dirty="0"/>
              <a:t>Ordination</a:t>
            </a:r>
          </a:p>
          <a:p>
            <a:r>
              <a:rPr lang="en-US" dirty="0"/>
              <a:t>Matrimony (Marriage)</a:t>
            </a:r>
          </a:p>
          <a:p>
            <a:endParaRPr lang="en-US" dirty="0"/>
          </a:p>
        </p:txBody>
      </p:sp>
      <p:sp>
        <p:nvSpPr>
          <p:cNvPr id="4" name="Content Placeholder 3"/>
          <p:cNvSpPr>
            <a:spLocks noGrp="1"/>
          </p:cNvSpPr>
          <p:nvPr>
            <p:ph sz="half" idx="2"/>
          </p:nvPr>
        </p:nvSpPr>
        <p:spPr/>
        <p:txBody>
          <a:bodyPr>
            <a:normAutofit fontScale="92500" lnSpcReduction="10000"/>
          </a:bodyPr>
          <a:lstStyle/>
          <a:p>
            <a:r>
              <a:rPr lang="en-US" dirty="0"/>
              <a:t>Everything the church does as the church is ‘sacramental’</a:t>
            </a:r>
          </a:p>
          <a:p>
            <a:r>
              <a:rPr lang="en-US" dirty="0"/>
              <a:t>7 ‘major sacraments’</a:t>
            </a:r>
          </a:p>
          <a:p>
            <a:r>
              <a:rPr lang="en-US" dirty="0"/>
              <a:t>Impossible to classify, therefore ‘mysteries’ </a:t>
            </a:r>
          </a:p>
          <a:p>
            <a:r>
              <a:rPr lang="en-US" dirty="0"/>
              <a:t>God touches people through material objects: water, wine, bread, oil, incense, candles, altars, icons etc.</a:t>
            </a:r>
          </a:p>
        </p:txBody>
      </p:sp>
    </p:spTree>
    <p:extLst>
      <p:ext uri="{BB962C8B-B14F-4D97-AF65-F5344CB8AC3E}">
        <p14:creationId xmlns:p14="http://schemas.microsoft.com/office/powerpoint/2010/main" val="2203430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Martin Luther</a:t>
            </a:r>
          </a:p>
        </p:txBody>
      </p:sp>
      <p:sp>
        <p:nvSpPr>
          <p:cNvPr id="3" name="Content Placeholder 2"/>
          <p:cNvSpPr>
            <a:spLocks noGrp="1"/>
          </p:cNvSpPr>
          <p:nvPr>
            <p:ph sz="half" idx="1"/>
          </p:nvPr>
        </p:nvSpPr>
        <p:spPr/>
        <p:txBody>
          <a:bodyPr>
            <a:normAutofit lnSpcReduction="10000"/>
          </a:bodyPr>
          <a:lstStyle/>
          <a:p>
            <a:endParaRPr lang="en-US"/>
          </a:p>
        </p:txBody>
      </p:sp>
      <p:sp>
        <p:nvSpPr>
          <p:cNvPr id="4" name="Content Placeholder 3"/>
          <p:cNvSpPr>
            <a:spLocks noGrp="1"/>
          </p:cNvSpPr>
          <p:nvPr>
            <p:ph sz="half" idx="2"/>
          </p:nvPr>
        </p:nvSpPr>
        <p:spPr/>
        <p:txBody>
          <a:bodyPr>
            <a:normAutofit lnSpcReduction="10000"/>
          </a:bodyPr>
          <a:lstStyle/>
          <a:p>
            <a:r>
              <a:rPr lang="en-US" dirty="0"/>
              <a:t>Sacrament an act or rite</a:t>
            </a:r>
          </a:p>
          <a:p>
            <a:pPr lvl="1"/>
            <a:r>
              <a:rPr lang="en-US" dirty="0"/>
              <a:t>Instituted by God</a:t>
            </a:r>
          </a:p>
          <a:p>
            <a:pPr lvl="1"/>
            <a:r>
              <a:rPr lang="en-US" dirty="0"/>
              <a:t>In which God has joined His Word of promise to a visible element</a:t>
            </a:r>
          </a:p>
          <a:p>
            <a:pPr lvl="1"/>
            <a:r>
              <a:rPr lang="en-US" dirty="0"/>
              <a:t>Through which God offers, gives and seals the forgiveness of sin earned by Christ</a:t>
            </a:r>
          </a:p>
          <a:p>
            <a:r>
              <a:rPr lang="en-US" dirty="0"/>
              <a:t>Baptism, Eucharist, Absolution</a:t>
            </a:r>
          </a:p>
          <a:p>
            <a:endParaRPr lang="en-US" dirty="0"/>
          </a:p>
        </p:txBody>
      </p:sp>
      <p:pic>
        <p:nvPicPr>
          <p:cNvPr id="5" name="Picture 4"/>
          <p:cNvPicPr>
            <a:picLocks noChangeAspect="1"/>
          </p:cNvPicPr>
          <p:nvPr/>
        </p:nvPicPr>
        <p:blipFill>
          <a:blip r:embed="rId2"/>
          <a:stretch>
            <a:fillRect/>
          </a:stretch>
        </p:blipFill>
        <p:spPr>
          <a:xfrm>
            <a:off x="426784" y="1600200"/>
            <a:ext cx="4145215" cy="4525963"/>
          </a:xfrm>
          <a:prstGeom prst="rect">
            <a:avLst/>
          </a:prstGeom>
        </p:spPr>
      </p:pic>
    </p:spTree>
    <p:extLst>
      <p:ext uri="{BB962C8B-B14F-4D97-AF65-F5344CB8AC3E}">
        <p14:creationId xmlns:p14="http://schemas.microsoft.com/office/powerpoint/2010/main" val="317883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John Calvin</a:t>
            </a:r>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a:t>Earthly sign associated with a promise from God</a:t>
            </a:r>
          </a:p>
          <a:p>
            <a:r>
              <a:rPr lang="en-US" dirty="0"/>
              <a:t>Baptism and the Lord’s Supper</a:t>
            </a:r>
          </a:p>
          <a:p>
            <a:endParaRPr lang="en-US" dirty="0"/>
          </a:p>
        </p:txBody>
      </p:sp>
      <p:pic>
        <p:nvPicPr>
          <p:cNvPr id="5" name="Picture 4"/>
          <p:cNvPicPr>
            <a:picLocks noChangeAspect="1"/>
          </p:cNvPicPr>
          <p:nvPr/>
        </p:nvPicPr>
        <p:blipFill>
          <a:blip r:embed="rId2"/>
          <a:stretch>
            <a:fillRect/>
          </a:stretch>
        </p:blipFill>
        <p:spPr>
          <a:xfrm>
            <a:off x="412750" y="1600200"/>
            <a:ext cx="4083050" cy="4525963"/>
          </a:xfrm>
          <a:prstGeom prst="rect">
            <a:avLst/>
          </a:prstGeom>
        </p:spPr>
      </p:pic>
    </p:spTree>
    <p:extLst>
      <p:ext uri="{BB962C8B-B14F-4D97-AF65-F5344CB8AC3E}">
        <p14:creationId xmlns:p14="http://schemas.microsoft.com/office/powerpoint/2010/main" val="799838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Baptism</a:t>
            </a:r>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pic>
        <p:nvPicPr>
          <p:cNvPr id="5" name="Picture 4"/>
          <p:cNvPicPr>
            <a:picLocks noChangeAspect="1"/>
          </p:cNvPicPr>
          <p:nvPr/>
        </p:nvPicPr>
        <p:blipFill>
          <a:blip r:embed="rId2"/>
          <a:stretch>
            <a:fillRect/>
          </a:stretch>
        </p:blipFill>
        <p:spPr>
          <a:xfrm>
            <a:off x="457200" y="1600200"/>
            <a:ext cx="4038599" cy="4525962"/>
          </a:xfrm>
          <a:prstGeom prst="rect">
            <a:avLst/>
          </a:prstGeom>
        </p:spPr>
      </p:pic>
      <p:pic>
        <p:nvPicPr>
          <p:cNvPr id="6" name="Picture 5"/>
          <p:cNvPicPr>
            <a:picLocks noChangeAspect="1"/>
          </p:cNvPicPr>
          <p:nvPr/>
        </p:nvPicPr>
        <p:blipFill>
          <a:blip r:embed="rId3"/>
          <a:stretch>
            <a:fillRect/>
          </a:stretch>
        </p:blipFill>
        <p:spPr>
          <a:xfrm>
            <a:off x="4648200" y="1600200"/>
            <a:ext cx="4114799" cy="4525962"/>
          </a:xfrm>
          <a:prstGeom prst="rect">
            <a:avLst/>
          </a:prstGeom>
        </p:spPr>
      </p:pic>
    </p:spTree>
    <p:extLst>
      <p:ext uri="{BB962C8B-B14F-4D97-AF65-F5344CB8AC3E}">
        <p14:creationId xmlns:p14="http://schemas.microsoft.com/office/powerpoint/2010/main" val="180560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Baptism</a:t>
            </a:r>
          </a:p>
        </p:txBody>
      </p:sp>
      <p:sp>
        <p:nvSpPr>
          <p:cNvPr id="6" name="Content Placeholder 5"/>
          <p:cNvSpPr>
            <a:spLocks noGrp="1"/>
          </p:cNvSpPr>
          <p:nvPr>
            <p:ph idx="1"/>
          </p:nvPr>
        </p:nvSpPr>
        <p:spPr/>
        <p:txBody>
          <a:bodyPr/>
          <a:lstStyle/>
          <a:p>
            <a:r>
              <a:rPr lang="en-US" dirty="0"/>
              <a:t>‘The sacrament of entry into the church’</a:t>
            </a:r>
          </a:p>
          <a:p>
            <a:r>
              <a:rPr lang="en-US" dirty="0"/>
              <a:t>Baptism + regeneration</a:t>
            </a:r>
          </a:p>
          <a:p>
            <a:r>
              <a:rPr lang="en-US" dirty="0"/>
              <a:t>Infant baptism followed by confirmation</a:t>
            </a:r>
          </a:p>
          <a:p>
            <a:r>
              <a:rPr lang="en-US" dirty="0"/>
              <a:t>Entry into the covenant</a:t>
            </a:r>
          </a:p>
          <a:p>
            <a:r>
              <a:rPr lang="en-US" dirty="0"/>
              <a:t>Adult baptism – aspersion or immersion</a:t>
            </a:r>
          </a:p>
          <a:p>
            <a:pPr marL="0" indent="0">
              <a:buNone/>
            </a:pPr>
            <a:endParaRPr lang="en-US" dirty="0"/>
          </a:p>
        </p:txBody>
      </p:sp>
    </p:spTree>
    <p:extLst>
      <p:ext uri="{BB962C8B-B14F-4D97-AF65-F5344CB8AC3E}">
        <p14:creationId xmlns:p14="http://schemas.microsoft.com/office/powerpoint/2010/main" val="2254269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Eucharist / Communion / Lord’s Supper</a:t>
            </a:r>
          </a:p>
        </p:txBody>
      </p:sp>
      <p:sp>
        <p:nvSpPr>
          <p:cNvPr id="3" name="Content Placeholder 2"/>
          <p:cNvSpPr>
            <a:spLocks noGrp="1"/>
          </p:cNvSpPr>
          <p:nvPr>
            <p:ph idx="1"/>
          </p:nvPr>
        </p:nvSpPr>
        <p:spPr>
          <a:xfrm>
            <a:off x="770324" y="1600200"/>
            <a:ext cx="7618100" cy="4743752"/>
          </a:xfrm>
        </p:spPr>
        <p:txBody>
          <a:bodyPr/>
          <a:lstStyle/>
          <a:p>
            <a:endParaRPr lang="en-US"/>
          </a:p>
        </p:txBody>
      </p:sp>
      <p:pic>
        <p:nvPicPr>
          <p:cNvPr id="4" name="Picture 3"/>
          <p:cNvPicPr>
            <a:picLocks noChangeAspect="1"/>
          </p:cNvPicPr>
          <p:nvPr/>
        </p:nvPicPr>
        <p:blipFill>
          <a:blip r:embed="rId2"/>
          <a:stretch>
            <a:fillRect/>
          </a:stretch>
        </p:blipFill>
        <p:spPr>
          <a:xfrm>
            <a:off x="613762" y="1600658"/>
            <a:ext cx="7931224" cy="4743752"/>
          </a:xfrm>
          <a:prstGeom prst="rect">
            <a:avLst/>
          </a:prstGeom>
        </p:spPr>
      </p:pic>
    </p:spTree>
    <p:extLst>
      <p:ext uri="{BB962C8B-B14F-4D97-AF65-F5344CB8AC3E}">
        <p14:creationId xmlns:p14="http://schemas.microsoft.com/office/powerpoint/2010/main" val="1358222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Eucharist: Significance</a:t>
            </a:r>
          </a:p>
        </p:txBody>
      </p:sp>
      <p:sp>
        <p:nvSpPr>
          <p:cNvPr id="3" name="Content Placeholder 2"/>
          <p:cNvSpPr>
            <a:spLocks noGrp="1"/>
          </p:cNvSpPr>
          <p:nvPr>
            <p:ph idx="1"/>
          </p:nvPr>
        </p:nvSpPr>
        <p:spPr/>
        <p:txBody>
          <a:bodyPr>
            <a:normAutofit fontScale="92500" lnSpcReduction="10000"/>
          </a:bodyPr>
          <a:lstStyle/>
          <a:p>
            <a:r>
              <a:rPr lang="en-US" dirty="0"/>
              <a:t>Transubstantiation: </a:t>
            </a:r>
            <a:r>
              <a:rPr lang="en-US" i="1" dirty="0"/>
              <a:t>substance</a:t>
            </a:r>
            <a:r>
              <a:rPr lang="en-US" dirty="0"/>
              <a:t> changes; </a:t>
            </a:r>
            <a:r>
              <a:rPr lang="en-US" i="1" dirty="0"/>
              <a:t>accidents</a:t>
            </a:r>
            <a:r>
              <a:rPr lang="en-US" dirty="0"/>
              <a:t> or </a:t>
            </a:r>
            <a:r>
              <a:rPr lang="en-US" i="1" dirty="0"/>
              <a:t>species</a:t>
            </a:r>
            <a:r>
              <a:rPr lang="en-US" dirty="0"/>
              <a:t> remains the same</a:t>
            </a:r>
          </a:p>
          <a:p>
            <a:r>
              <a:rPr lang="en-US" dirty="0"/>
              <a:t>Luther – consubstantiation: nothing changes, but at one and the same time the bread and wine hold two substances (Christ physically present in the elements)</a:t>
            </a:r>
          </a:p>
          <a:p>
            <a:r>
              <a:rPr lang="en-US" dirty="0"/>
              <a:t>Zwingli – memorial - </a:t>
            </a:r>
            <a:r>
              <a:rPr lang="en-US" i="1" dirty="0"/>
              <a:t>anamnesis</a:t>
            </a:r>
            <a:endParaRPr lang="en-US" dirty="0"/>
          </a:p>
          <a:p>
            <a:r>
              <a:rPr lang="en-US" dirty="0"/>
              <a:t>Calvin – Christ not physically present, but spiritually (in celebration / in gathering of believers)</a:t>
            </a:r>
          </a:p>
        </p:txBody>
      </p:sp>
    </p:spTree>
    <p:extLst>
      <p:ext uri="{BB962C8B-B14F-4D97-AF65-F5344CB8AC3E}">
        <p14:creationId xmlns:p14="http://schemas.microsoft.com/office/powerpoint/2010/main" val="1433004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302</TotalTime>
  <Words>439</Words>
  <Application>Microsoft Macintosh PowerPoint</Application>
  <PresentationFormat>On-screen Show (4:3)</PresentationFormat>
  <Paragraphs>60</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Knowledge and Belief</vt:lpstr>
      <vt:lpstr>Worship: Liturgy</vt:lpstr>
      <vt:lpstr>Sacraments</vt:lpstr>
      <vt:lpstr>Roman Catholicism</vt:lpstr>
      <vt:lpstr>Eastern Tradition (Orthodox Church)</vt:lpstr>
      <vt:lpstr>Martin Luther</vt:lpstr>
      <vt:lpstr>John Calvin</vt:lpstr>
      <vt:lpstr>Baptism</vt:lpstr>
      <vt:lpstr>Baptism</vt:lpstr>
      <vt:lpstr>Eucharist / Communion / Lord’s Supper</vt:lpstr>
      <vt:lpstr>Eucharist: Significance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i’r Beibl</dc:title>
  <dc:creator>Catrin Williams</dc:creator>
  <cp:lastModifiedBy>Catrin Williams</cp:lastModifiedBy>
  <cp:revision>56</cp:revision>
  <dcterms:created xsi:type="dcterms:W3CDTF">2013-09-30T20:57:41Z</dcterms:created>
  <dcterms:modified xsi:type="dcterms:W3CDTF">2021-03-14T14:08:03Z</dcterms:modified>
</cp:coreProperties>
</file>