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4" d="100"/>
          <a:sy n="94" d="100"/>
        </p:scale>
        <p:origin x="-936" y="-81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interSettings" Target="printerSettings/printerSettings1.bin"/><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CA6E8273-F0D8-4582-B728-340985AADE25}" type="datetimeFigureOut">
              <a:rPr lang="en-GB" smtClean="0"/>
              <a:t>09/02/16</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E0E99FC3-549F-4785-870C-DC8408A5F34D}"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A6E8273-F0D8-4582-B728-340985AADE25}" type="datetimeFigureOut">
              <a:rPr lang="en-GB" smtClean="0"/>
              <a:t>09/02/16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E0E99FC3-549F-4785-870C-DC8408A5F34D}"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CA6E8273-F0D8-4582-B728-340985AADE25}" type="datetimeFigureOut">
              <a:rPr lang="en-GB" smtClean="0"/>
              <a:t>09/02/16</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E0E99FC3-549F-4785-870C-DC8408A5F34D}"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CA6E8273-F0D8-4582-B728-340985AADE25}" type="datetimeFigureOut">
              <a:rPr lang="en-GB" smtClean="0"/>
              <a:t>09/02/16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E99FC3-549F-4785-870C-DC8408A5F34D}"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A6E8273-F0D8-4582-B728-340985AADE25}" type="datetimeFigureOut">
              <a:rPr lang="en-GB" smtClean="0"/>
              <a:t>09/02/16</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E0E99FC3-549F-4785-870C-DC8408A5F34D}"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A6E8273-F0D8-4582-B728-340985AADE25}" type="datetimeFigureOut">
              <a:rPr lang="en-GB" smtClean="0"/>
              <a:t>09/02/16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E0E99FC3-549F-4785-870C-DC8408A5F34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CA6E8273-F0D8-4582-B728-340985AADE25}" type="datetimeFigureOut">
              <a:rPr lang="en-GB" smtClean="0"/>
              <a:t>09/02/16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E0E99FC3-549F-4785-870C-DC8408A5F34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E0E99FC3-549F-4785-870C-DC8408A5F34D}"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CA6E8273-F0D8-4582-B728-340985AADE25}" type="datetimeFigureOut">
              <a:rPr lang="en-GB" smtClean="0"/>
              <a:t>09/02/16</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E0E99FC3-549F-4785-870C-DC8408A5F34D}"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CA6E8273-F0D8-4582-B728-340985AADE25}" type="datetimeFigureOut">
              <a:rPr lang="en-GB" smtClean="0"/>
              <a:t>09/02/16</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A6E8273-F0D8-4582-B728-340985AADE25}" type="datetimeFigureOut">
              <a:rPr lang="en-GB" smtClean="0"/>
              <a:t>09/02/16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99FC3-549F-4785-870C-DC8408A5F34D}"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E0E99FC3-549F-4785-870C-DC8408A5F34D}"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A6E8273-F0D8-4582-B728-340985AADE25}" type="datetimeFigureOut">
              <a:rPr lang="en-GB" smtClean="0"/>
              <a:t>09/02/16</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CA6E8273-F0D8-4582-B728-340985AADE25}" type="datetimeFigureOut">
              <a:rPr lang="en-GB" smtClean="0"/>
              <a:t>09/02/16</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E0E99FC3-549F-4785-870C-DC8408A5F34D}"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TRRS4011 New Religious </a:t>
            </a:r>
            <a:r>
              <a:rPr lang="en-GB" dirty="0" smtClean="0"/>
              <a:t>Movements</a:t>
            </a:r>
          </a:p>
          <a:p>
            <a:r>
              <a:rPr lang="en-GB" dirty="0" smtClean="0"/>
              <a:t>TRRS2011C MYDIADAU CREFYDDOL NEWYDD</a:t>
            </a:r>
            <a:endParaRPr lang="en-GB" dirty="0"/>
          </a:p>
        </p:txBody>
      </p:sp>
      <p:sp>
        <p:nvSpPr>
          <p:cNvPr id="2" name="Title 1"/>
          <p:cNvSpPr>
            <a:spLocks noGrp="1"/>
          </p:cNvSpPr>
          <p:nvPr>
            <p:ph type="ctrTitle"/>
          </p:nvPr>
        </p:nvSpPr>
        <p:spPr/>
        <p:txBody>
          <a:bodyPr>
            <a:normAutofit fontScale="90000"/>
          </a:bodyPr>
          <a:lstStyle/>
          <a:p>
            <a:r>
              <a:rPr lang="en-GB" dirty="0" smtClean="0"/>
              <a:t>Why do </a:t>
            </a:r>
            <a:r>
              <a:rPr lang="en-GB" dirty="0" smtClean="0"/>
              <a:t>people join? </a:t>
            </a:r>
            <a:r>
              <a:rPr lang="en-GB" dirty="0" smtClean="0"/>
              <a:t/>
            </a:r>
            <a:br>
              <a:rPr lang="en-GB" dirty="0" smtClean="0"/>
            </a:br>
            <a:r>
              <a:rPr lang="en-GB" dirty="0" smtClean="0"/>
              <a:t/>
            </a:r>
            <a:br>
              <a:rPr lang="en-GB" dirty="0" smtClean="0"/>
            </a:br>
            <a:r>
              <a:rPr lang="en-GB" dirty="0" smtClean="0"/>
              <a:t>Pam </a:t>
            </a:r>
            <a:r>
              <a:rPr lang="en-GB" dirty="0" err="1" smtClean="0"/>
              <a:t>mae</a:t>
            </a:r>
            <a:r>
              <a:rPr lang="en-GB" dirty="0" smtClean="0"/>
              <a:t> </a:t>
            </a:r>
            <a:r>
              <a:rPr lang="en-GB" dirty="0" err="1" smtClean="0"/>
              <a:t>pobl</a:t>
            </a:r>
            <a:r>
              <a:rPr lang="en-GB" dirty="0" smtClean="0"/>
              <a:t> </a:t>
            </a:r>
            <a:r>
              <a:rPr lang="en-GB" dirty="0" err="1" smtClean="0"/>
              <a:t>yn</a:t>
            </a:r>
            <a:r>
              <a:rPr lang="en-GB" dirty="0" smtClean="0"/>
              <a:t> </a:t>
            </a:r>
            <a:r>
              <a:rPr lang="en-GB" dirty="0" err="1" smtClean="0"/>
              <a:t>ymuno</a:t>
            </a:r>
            <a:r>
              <a:rPr lang="en-GB" dirty="0" smtClean="0"/>
              <a:t>?</a:t>
            </a:r>
            <a:endParaRPr lang="en-GB" dirty="0"/>
          </a:p>
        </p:txBody>
      </p:sp>
    </p:spTree>
    <p:extLst>
      <p:ext uri="{BB962C8B-B14F-4D97-AF65-F5344CB8AC3E}">
        <p14:creationId xmlns:p14="http://schemas.microsoft.com/office/powerpoint/2010/main" val="302716864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 NRMs offer and why do people join? </a:t>
            </a:r>
          </a:p>
        </p:txBody>
      </p:sp>
      <p:sp>
        <p:nvSpPr>
          <p:cNvPr id="3" name="Content Placeholder 2"/>
          <p:cNvSpPr>
            <a:spLocks noGrp="1"/>
          </p:cNvSpPr>
          <p:nvPr>
            <p:ph sz="quarter" idx="1"/>
          </p:nvPr>
        </p:nvSpPr>
        <p:spPr/>
        <p:txBody>
          <a:bodyPr/>
          <a:lstStyle/>
          <a:p>
            <a:pPr lvl="0"/>
            <a:r>
              <a:rPr lang="en-GB" u="sng" dirty="0"/>
              <a:t>Barker</a:t>
            </a:r>
            <a:r>
              <a:rPr lang="en-GB" dirty="0"/>
              <a:t>: NRMs offer: Success in careers, improved health, a sense of community, opportunity for Kingdom building, self development, and religious experience.  These are linked with why a person might join and NRM and what the convert feels she or he gains upon joining.</a:t>
            </a:r>
          </a:p>
          <a:p>
            <a:pPr marL="109728" indent="0">
              <a:buNone/>
            </a:pPr>
            <a:endParaRPr lang="en-GB" sz="1100" dirty="0" smtClean="0"/>
          </a:p>
          <a:p>
            <a:pPr marL="109728" indent="0">
              <a:buNone/>
            </a:pPr>
            <a:endParaRPr lang="en-GB" sz="1100" dirty="0"/>
          </a:p>
          <a:p>
            <a:pPr marL="109728" indent="0">
              <a:buNone/>
            </a:pPr>
            <a:endParaRPr lang="en-GB" sz="1100" dirty="0" smtClean="0"/>
          </a:p>
          <a:p>
            <a:pPr marL="109728" indent="0">
              <a:buNone/>
            </a:pPr>
            <a:r>
              <a:rPr lang="en-GB" sz="1100" dirty="0" smtClean="0"/>
              <a:t>Barker</a:t>
            </a:r>
            <a:r>
              <a:rPr lang="en-GB" sz="1100" dirty="0"/>
              <a:t>, E (1992) New Religious Movements: A Practical Introduction, London, HMSO.  </a:t>
            </a:r>
          </a:p>
          <a:p>
            <a:endParaRPr lang="en-GB" dirty="0"/>
          </a:p>
        </p:txBody>
      </p:sp>
    </p:spTree>
    <p:extLst>
      <p:ext uri="{BB962C8B-B14F-4D97-AF65-F5344CB8AC3E}">
        <p14:creationId xmlns:p14="http://schemas.microsoft.com/office/powerpoint/2010/main" val="3624313179"/>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marL="109728" lvl="0" indent="0">
              <a:buNone/>
            </a:pPr>
            <a:r>
              <a:rPr lang="en-GB" sz="2000" dirty="0"/>
              <a:t>People join because</a:t>
            </a:r>
            <a:r>
              <a:rPr lang="en-GB" sz="2000" dirty="0" smtClean="0"/>
              <a:t>:</a:t>
            </a:r>
          </a:p>
          <a:p>
            <a:pPr lvl="0">
              <a:buFont typeface="Wingdings" pitchFamily="2" charset="2"/>
              <a:buChar char="v"/>
            </a:pPr>
            <a:r>
              <a:rPr lang="en-GB" sz="2000" dirty="0" smtClean="0"/>
              <a:t>older </a:t>
            </a:r>
            <a:r>
              <a:rPr lang="en-GB" sz="2000" dirty="0"/>
              <a:t>traditional religions do not appeal to </a:t>
            </a:r>
            <a:r>
              <a:rPr lang="en-GB" sz="2000" dirty="0" smtClean="0"/>
              <a:t>them;</a:t>
            </a:r>
          </a:p>
          <a:p>
            <a:pPr>
              <a:buFont typeface="Wingdings" pitchFamily="2" charset="2"/>
              <a:buChar char="v"/>
            </a:pPr>
            <a:r>
              <a:rPr lang="en-GB" sz="2000" dirty="0" smtClean="0"/>
              <a:t>they </a:t>
            </a:r>
            <a:r>
              <a:rPr lang="en-GB" sz="2000" dirty="0"/>
              <a:t>do not want to remain a part of the traditional religion into which they were born</a:t>
            </a:r>
            <a:r>
              <a:rPr lang="en-GB" sz="2000" dirty="0" smtClean="0"/>
              <a:t>;</a:t>
            </a:r>
          </a:p>
          <a:p>
            <a:pPr>
              <a:buFont typeface="Wingdings" pitchFamily="2" charset="2"/>
              <a:buChar char="v"/>
            </a:pPr>
            <a:r>
              <a:rPr lang="en-GB" sz="2000" dirty="0"/>
              <a:t>d</a:t>
            </a:r>
            <a:r>
              <a:rPr lang="en-GB" sz="2000" dirty="0" smtClean="0"/>
              <a:t>rawn </a:t>
            </a:r>
            <a:r>
              <a:rPr lang="en-GB" sz="2000" dirty="0"/>
              <a:t>to the charisma of leader; </a:t>
            </a:r>
            <a:endParaRPr lang="en-GB" sz="2000" dirty="0" smtClean="0"/>
          </a:p>
          <a:p>
            <a:pPr>
              <a:buFont typeface="Wingdings" pitchFamily="2" charset="2"/>
              <a:buChar char="v"/>
            </a:pPr>
            <a:r>
              <a:rPr lang="en-GB" sz="2000" dirty="0"/>
              <a:t>m</a:t>
            </a:r>
            <a:r>
              <a:rPr lang="en-GB" sz="2000" dirty="0" smtClean="0"/>
              <a:t>any </a:t>
            </a:r>
            <a:r>
              <a:rPr lang="en-GB" sz="2000" dirty="0"/>
              <a:t>people like boundaries rules and guidelines; </a:t>
            </a:r>
            <a:endParaRPr lang="en-GB" sz="2000" dirty="0" smtClean="0"/>
          </a:p>
          <a:p>
            <a:pPr>
              <a:buFont typeface="Wingdings" pitchFamily="2" charset="2"/>
              <a:buChar char="v"/>
            </a:pPr>
            <a:r>
              <a:rPr lang="en-GB" sz="2000" dirty="0"/>
              <a:t>t</a:t>
            </a:r>
            <a:r>
              <a:rPr lang="en-GB" sz="2000" dirty="0" smtClean="0"/>
              <a:t>hey feel fear</a:t>
            </a:r>
            <a:r>
              <a:rPr lang="en-GB" sz="2000" dirty="0"/>
              <a:t>; </a:t>
            </a:r>
            <a:endParaRPr lang="en-GB" sz="2000" dirty="0" smtClean="0"/>
          </a:p>
          <a:p>
            <a:pPr>
              <a:buFont typeface="Wingdings" pitchFamily="2" charset="2"/>
              <a:buChar char="v"/>
            </a:pPr>
            <a:r>
              <a:rPr lang="en-GB" sz="2000" dirty="0" smtClean="0"/>
              <a:t>they </a:t>
            </a:r>
            <a:r>
              <a:rPr lang="en-GB" sz="2000" dirty="0"/>
              <a:t>like the emphasis on modern concepts or current technology do well; </a:t>
            </a:r>
            <a:endParaRPr lang="en-GB" sz="2000" dirty="0" smtClean="0"/>
          </a:p>
          <a:p>
            <a:pPr>
              <a:buFont typeface="Wingdings" pitchFamily="2" charset="2"/>
              <a:buChar char="v"/>
            </a:pPr>
            <a:r>
              <a:rPr lang="en-GB" sz="2000" dirty="0" smtClean="0"/>
              <a:t>people </a:t>
            </a:r>
            <a:r>
              <a:rPr lang="en-GB" sz="2000" dirty="0"/>
              <a:t>like myth; </a:t>
            </a:r>
            <a:endParaRPr lang="en-GB" sz="2000" dirty="0" smtClean="0"/>
          </a:p>
          <a:p>
            <a:pPr>
              <a:buFont typeface="Wingdings" pitchFamily="2" charset="2"/>
              <a:buChar char="v"/>
            </a:pPr>
            <a:r>
              <a:rPr lang="en-GB" sz="2000" dirty="0" smtClean="0"/>
              <a:t>For fellowship</a:t>
            </a:r>
            <a:r>
              <a:rPr lang="en-GB" sz="2000" dirty="0"/>
              <a:t>; </a:t>
            </a:r>
            <a:r>
              <a:rPr lang="en-GB" sz="2000" dirty="0" smtClean="0"/>
              <a:t>security</a:t>
            </a:r>
            <a:r>
              <a:rPr lang="en-GB" sz="2000" dirty="0"/>
              <a:t>; challenge; </a:t>
            </a:r>
            <a:r>
              <a:rPr lang="en-GB" sz="2000" dirty="0" smtClean="0"/>
              <a:t>self </a:t>
            </a:r>
            <a:r>
              <a:rPr lang="en-GB" sz="2000" dirty="0"/>
              <a:t>respect; direction; freedom; brainwashed. </a:t>
            </a:r>
          </a:p>
          <a:p>
            <a:endParaRPr lang="en-GB" dirty="0"/>
          </a:p>
        </p:txBody>
      </p:sp>
    </p:spTree>
    <p:extLst>
      <p:ext uri="{BB962C8B-B14F-4D97-AF65-F5344CB8AC3E}">
        <p14:creationId xmlns:p14="http://schemas.microsoft.com/office/powerpoint/2010/main" val="541723091"/>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u="sng" dirty="0"/>
              <a:t>The New Convert</a:t>
            </a:r>
            <a:r>
              <a:rPr lang="en-GB" sz="2000" dirty="0"/>
              <a:t>: Theological, social and psychological considerations.  There are 2 types of conversion: sudden and gradual.  Saliba: sudden conversions are more passive and gradual conversions are more active.  </a:t>
            </a:r>
            <a:endParaRPr lang="en-GB" sz="2000" u="sng" dirty="0"/>
          </a:p>
          <a:p>
            <a:pPr marL="109728" indent="0">
              <a:buNone/>
            </a:pPr>
            <a:endParaRPr lang="en-GB" sz="1100" dirty="0" smtClean="0"/>
          </a:p>
          <a:p>
            <a:pPr marL="109728" indent="0">
              <a:buNone/>
            </a:pPr>
            <a:endParaRPr lang="en-GB" sz="1100" dirty="0"/>
          </a:p>
          <a:p>
            <a:pPr marL="109728" indent="0">
              <a:buNone/>
            </a:pPr>
            <a:endParaRPr lang="en-GB" sz="1100" dirty="0" smtClean="0"/>
          </a:p>
          <a:p>
            <a:pPr marL="109728" indent="0">
              <a:buNone/>
            </a:pPr>
            <a:endParaRPr lang="en-GB" sz="1100" dirty="0"/>
          </a:p>
          <a:p>
            <a:pPr marL="109728" indent="0">
              <a:buNone/>
            </a:pPr>
            <a:endParaRPr lang="en-GB" sz="1100" dirty="0" smtClean="0"/>
          </a:p>
          <a:p>
            <a:pPr marL="109728" indent="0">
              <a:buNone/>
            </a:pPr>
            <a:r>
              <a:rPr lang="en-GB" sz="1100" dirty="0" smtClean="0"/>
              <a:t>Saliba</a:t>
            </a:r>
            <a:r>
              <a:rPr lang="en-GB" sz="1100" dirty="0"/>
              <a:t>, J (1995) </a:t>
            </a:r>
            <a:r>
              <a:rPr lang="en-GB" sz="1100" i="1" dirty="0"/>
              <a:t>Perspectives on New Religious Movements</a:t>
            </a:r>
            <a:r>
              <a:rPr lang="en-GB" sz="1100" dirty="0"/>
              <a:t>, London, Geoffrey Chapman, 83ff. </a:t>
            </a:r>
          </a:p>
          <a:p>
            <a:endParaRPr lang="en-GB" dirty="0"/>
          </a:p>
        </p:txBody>
      </p:sp>
    </p:spTree>
    <p:extLst>
      <p:ext uri="{BB962C8B-B14F-4D97-AF65-F5344CB8AC3E}">
        <p14:creationId xmlns:p14="http://schemas.microsoft.com/office/powerpoint/2010/main" val="1377205779"/>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u="sng" dirty="0"/>
              <a:t>Conversion</a:t>
            </a:r>
            <a:r>
              <a:rPr lang="en-GB" sz="2000" dirty="0"/>
              <a:t>: active </a:t>
            </a:r>
            <a:r>
              <a:rPr lang="en-GB" sz="2000" dirty="0" err="1"/>
              <a:t>vs</a:t>
            </a:r>
            <a:r>
              <a:rPr lang="en-GB" sz="2000" dirty="0"/>
              <a:t> passive.  Active - the convert is independent and responsible.  Passive – the convert is dependent and succumbs to pre-planned recruitment </a:t>
            </a:r>
          </a:p>
          <a:p>
            <a:pPr lvl="0"/>
            <a:r>
              <a:rPr lang="en-GB" sz="2000" u="sng" dirty="0" smtClean="0"/>
              <a:t>Psychological </a:t>
            </a:r>
            <a:r>
              <a:rPr lang="en-GB" sz="2000" u="sng" dirty="0"/>
              <a:t>profile of an NRM joiner</a:t>
            </a:r>
            <a:r>
              <a:rPr lang="en-GB" sz="2000" b="1" dirty="0"/>
              <a:t>: </a:t>
            </a:r>
            <a:r>
              <a:rPr lang="en-GB" sz="2000" dirty="0"/>
              <a:t>deprived and alienated – but doesn’t work.  </a:t>
            </a:r>
          </a:p>
          <a:p>
            <a:pPr lvl="0"/>
            <a:r>
              <a:rPr lang="en-GB" sz="2000" dirty="0" smtClean="0"/>
              <a:t>We </a:t>
            </a:r>
            <a:r>
              <a:rPr lang="en-GB" sz="2000" dirty="0"/>
              <a:t>need to see </a:t>
            </a:r>
            <a:r>
              <a:rPr lang="en-GB" sz="2000" i="1" dirty="0"/>
              <a:t>who joins</a:t>
            </a:r>
            <a:r>
              <a:rPr lang="en-GB" sz="2000" dirty="0"/>
              <a:t> rather than </a:t>
            </a:r>
            <a:r>
              <a:rPr lang="en-GB" sz="2000" i="1" dirty="0"/>
              <a:t>who is susceptible</a:t>
            </a:r>
            <a:r>
              <a:rPr lang="en-GB" sz="2000" dirty="0"/>
              <a:t>.  </a:t>
            </a:r>
          </a:p>
          <a:p>
            <a:endParaRPr lang="en-GB" dirty="0"/>
          </a:p>
        </p:txBody>
      </p:sp>
    </p:spTree>
    <p:extLst>
      <p:ext uri="{BB962C8B-B14F-4D97-AF65-F5344CB8AC3E}">
        <p14:creationId xmlns:p14="http://schemas.microsoft.com/office/powerpoint/2010/main" val="3399128895"/>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u="sng" dirty="0"/>
              <a:t>Dawson</a:t>
            </a:r>
            <a:r>
              <a:rPr lang="en-GB" sz="2000" dirty="0"/>
              <a:t>:  ‘the popular conception of who joins NRMs and why is riddled with stereotypes.  Sometimes those who join are thought to be young, idealistic, and gullible people duped by cunning cult recruiters.  Sometimes they are maladjusted and marginal losers who have found a safe haven in the controlled life of a cult.  Simultaneously it is also often asserted that “everyone is susceptible to the lure of these master manipulators”. In the popular press and the anti-cult literature the three positions are combined in ways that manage to cover all eventualities’.</a:t>
            </a:r>
          </a:p>
          <a:p>
            <a:pPr marL="109728" lvl="0" indent="0">
              <a:buNone/>
            </a:pPr>
            <a:r>
              <a:rPr lang="en-GB" sz="1400" dirty="0"/>
              <a:t>Dawson, L (1998) </a:t>
            </a:r>
            <a:r>
              <a:rPr lang="en-GB" sz="1400" i="1" dirty="0"/>
              <a:t>Comprehending Cults</a:t>
            </a:r>
            <a:r>
              <a:rPr lang="en-GB" sz="1400" dirty="0"/>
              <a:t>, Oxford: </a:t>
            </a:r>
            <a:r>
              <a:rPr lang="en-GB" sz="1400" dirty="0" smtClean="0"/>
              <a:t>OUP, 72</a:t>
            </a:r>
            <a:r>
              <a:rPr lang="en-GB" sz="1400" dirty="0"/>
              <a:t>.</a:t>
            </a:r>
          </a:p>
          <a:p>
            <a:pPr marL="109728" indent="0">
              <a:buNone/>
            </a:pPr>
            <a:r>
              <a:rPr lang="en-GB" sz="1400" dirty="0"/>
              <a:t>Dawson quoting Singer, Margaret </a:t>
            </a:r>
            <a:r>
              <a:rPr lang="en-GB" sz="1400" dirty="0" err="1"/>
              <a:t>Thyer</a:t>
            </a:r>
            <a:r>
              <a:rPr lang="en-GB" sz="1400" dirty="0"/>
              <a:t> (1995) </a:t>
            </a:r>
            <a:r>
              <a:rPr lang="en-GB" sz="1400" i="1" dirty="0"/>
              <a:t>Cults in Our Midst: The Hidden Menace in Our Everyday Lives</a:t>
            </a:r>
            <a:r>
              <a:rPr lang="en-GB" sz="1400" dirty="0"/>
              <a:t>, California, </a:t>
            </a:r>
            <a:r>
              <a:rPr lang="en-GB" sz="1400" dirty="0" err="1"/>
              <a:t>Jossey</a:t>
            </a:r>
            <a:r>
              <a:rPr lang="en-GB" sz="1400" dirty="0"/>
              <a:t> Bass.</a:t>
            </a:r>
          </a:p>
          <a:p>
            <a:endParaRPr lang="en-GB" dirty="0"/>
          </a:p>
        </p:txBody>
      </p:sp>
    </p:spTree>
    <p:extLst>
      <p:ext uri="{BB962C8B-B14F-4D97-AF65-F5344CB8AC3E}">
        <p14:creationId xmlns:p14="http://schemas.microsoft.com/office/powerpoint/2010/main" val="638368944"/>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dirty="0"/>
              <a:t>Barker: conversion involves ‘pushes’ (predisposed to certain interests) and ‘pulls’ (what the group offers them).  </a:t>
            </a:r>
          </a:p>
          <a:p>
            <a:endParaRPr lang="en-GB" dirty="0" smtClean="0"/>
          </a:p>
          <a:p>
            <a:endParaRPr lang="en-GB" dirty="0"/>
          </a:p>
          <a:p>
            <a:pPr marL="109728" indent="0">
              <a:buNone/>
            </a:pPr>
            <a:r>
              <a:rPr lang="en-GB" sz="1100" dirty="0"/>
              <a:t>Barker, E (1992) New Religious Movements: A Practical Introduction, London, HMSO.  </a:t>
            </a:r>
          </a:p>
          <a:p>
            <a:endParaRPr lang="en-GB" dirty="0"/>
          </a:p>
        </p:txBody>
      </p:sp>
    </p:spTree>
    <p:extLst>
      <p:ext uri="{BB962C8B-B14F-4D97-AF65-F5344CB8AC3E}">
        <p14:creationId xmlns:p14="http://schemas.microsoft.com/office/powerpoint/2010/main" val="537859780"/>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u="sng" dirty="0" err="1"/>
              <a:t>Glock’s</a:t>
            </a:r>
            <a:r>
              <a:rPr lang="en-GB" sz="2000" u="sng" dirty="0"/>
              <a:t> relative-deprivation theory</a:t>
            </a:r>
            <a:r>
              <a:rPr lang="en-GB" sz="2000" dirty="0"/>
              <a:t>: In the early 1960s, demonstrators ‘could not be readily dismissed as mentally disturbed or deficient, nor could it be readily said that they had been deprived of the benefits of American life.  Rather, they were the “children of privilege”’.  </a:t>
            </a:r>
            <a:endParaRPr lang="en-GB" sz="2000" dirty="0" smtClean="0"/>
          </a:p>
          <a:p>
            <a:pPr lvl="0"/>
            <a:endParaRPr lang="en-GB" sz="2000" dirty="0"/>
          </a:p>
          <a:p>
            <a:pPr lvl="0"/>
            <a:endParaRPr lang="en-GB" sz="2000" dirty="0" smtClean="0"/>
          </a:p>
          <a:p>
            <a:pPr lvl="0"/>
            <a:endParaRPr lang="en-GB" sz="2000" dirty="0"/>
          </a:p>
          <a:p>
            <a:pPr marL="109728" indent="0">
              <a:buNone/>
            </a:pPr>
            <a:r>
              <a:rPr lang="en-GB" sz="1300" dirty="0" err="1"/>
              <a:t>Glock</a:t>
            </a:r>
            <a:r>
              <a:rPr lang="en-GB" sz="1300" dirty="0"/>
              <a:t>, C (1964) ‘The Role of Deprivation in the Origin and Evolution of Religious Groups’, in Lee and Marty eds., </a:t>
            </a:r>
            <a:r>
              <a:rPr lang="en-GB" sz="1300" i="1" dirty="0"/>
              <a:t>Religion and Social conflict</a:t>
            </a:r>
            <a:r>
              <a:rPr lang="en-GB" sz="1300" dirty="0"/>
              <a:t>, Oxford, OUP.</a:t>
            </a:r>
          </a:p>
          <a:p>
            <a:pPr marL="109728" indent="0">
              <a:buNone/>
            </a:pPr>
            <a:r>
              <a:rPr lang="en-GB" sz="1300" dirty="0"/>
              <a:t>Dawson (1984) quoting C. Levitt, </a:t>
            </a:r>
            <a:r>
              <a:rPr lang="en-GB" sz="1300" i="1" dirty="0"/>
              <a:t>Children of Privilege: Student Revolt in the Sixties</a:t>
            </a:r>
            <a:r>
              <a:rPr lang="en-GB" sz="1300" dirty="0"/>
              <a:t>, Toronto, University of Toronto Press.</a:t>
            </a:r>
          </a:p>
          <a:p>
            <a:endParaRPr lang="en-GB" dirty="0"/>
          </a:p>
        </p:txBody>
      </p:sp>
    </p:spTree>
    <p:extLst>
      <p:ext uri="{BB962C8B-B14F-4D97-AF65-F5344CB8AC3E}">
        <p14:creationId xmlns:p14="http://schemas.microsoft.com/office/powerpoint/2010/main" val="2946285138"/>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dirty="0" smtClean="0"/>
              <a:t>Nineteenth century </a:t>
            </a:r>
            <a:r>
              <a:rPr lang="en-GB" sz="2000" dirty="0"/>
              <a:t>members of sects were the poor people, whose physical lives were appalling.  The push then would be poverty and the pull would be promise of a perfect afterlife.  In the post 1950s NRMs, the opposite was the case.  Members were drawn from middle class, educated people.  This led </a:t>
            </a:r>
            <a:r>
              <a:rPr lang="en-GB" sz="2000" dirty="0" err="1"/>
              <a:t>Glock</a:t>
            </a:r>
            <a:r>
              <a:rPr lang="en-GB" sz="2000" dirty="0"/>
              <a:t> to distinguish between what he termed ‘absolute’ (or real) deprivation and ‘relative’ deprivation. </a:t>
            </a:r>
          </a:p>
          <a:p>
            <a:endParaRPr lang="en-GB" dirty="0"/>
          </a:p>
        </p:txBody>
      </p:sp>
    </p:spTree>
    <p:extLst>
      <p:ext uri="{BB962C8B-B14F-4D97-AF65-F5344CB8AC3E}">
        <p14:creationId xmlns:p14="http://schemas.microsoft.com/office/powerpoint/2010/main" val="3998394484"/>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dirty="0"/>
              <a:t>Yet </a:t>
            </a:r>
            <a:r>
              <a:rPr lang="en-GB" sz="2000" dirty="0" err="1"/>
              <a:t>Glock</a:t>
            </a:r>
            <a:r>
              <a:rPr lang="en-GB" sz="2000" dirty="0"/>
              <a:t> noted that there is more to it than that. It needs to be the case that ‘the deprivation be shared, that no alternative institutional arrangements for [the] resolution are perceived’, and that a leadership emerges with an innovating idea for building a movement out of the existing deprivation’. </a:t>
            </a:r>
          </a:p>
          <a:p>
            <a:pPr marL="109728" indent="0">
              <a:buNone/>
            </a:pPr>
            <a:endParaRPr lang="en-GB" dirty="0"/>
          </a:p>
        </p:txBody>
      </p:sp>
    </p:spTree>
    <p:extLst>
      <p:ext uri="{BB962C8B-B14F-4D97-AF65-F5344CB8AC3E}">
        <p14:creationId xmlns:p14="http://schemas.microsoft.com/office/powerpoint/2010/main" val="190615899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dirty="0"/>
              <a:t>The </a:t>
            </a:r>
            <a:r>
              <a:rPr lang="en-GB" sz="2000" dirty="0" err="1"/>
              <a:t>Lofland</a:t>
            </a:r>
            <a:r>
              <a:rPr lang="en-GB" sz="2000" dirty="0"/>
              <a:t>-Stark model of conversion: </a:t>
            </a:r>
            <a:r>
              <a:rPr lang="en-GB" sz="2000" dirty="0" err="1"/>
              <a:t>Lofland</a:t>
            </a:r>
            <a:r>
              <a:rPr lang="en-GB" sz="2000" dirty="0"/>
              <a:t> and stark studied conversion to the early Unification Church and created a 7-step model of the process of conversion.  What takes place to make a potential recruit show initial interest, then develop into a total convert who then attempts to recruit others?  They must</a:t>
            </a:r>
            <a:r>
              <a:rPr lang="en-GB" sz="2000" dirty="0" smtClean="0"/>
              <a:t>:</a:t>
            </a:r>
          </a:p>
          <a:p>
            <a:pPr lvl="0"/>
            <a:endParaRPr lang="en-GB" dirty="0"/>
          </a:p>
          <a:p>
            <a:pPr marL="109728" indent="0">
              <a:buNone/>
            </a:pPr>
            <a:r>
              <a:rPr lang="en-GB" sz="1200" dirty="0" err="1"/>
              <a:t>Lofland</a:t>
            </a:r>
            <a:r>
              <a:rPr lang="en-GB" sz="1200" dirty="0"/>
              <a:t>, J and Stark, R (1965) ‘Becoming a World-Saver: A Theory of Conversion to a Deviant Perspective’, </a:t>
            </a:r>
            <a:r>
              <a:rPr lang="en-GB" sz="1200" i="1" dirty="0"/>
              <a:t>American Sociological Review</a:t>
            </a:r>
            <a:r>
              <a:rPr lang="en-GB" sz="1200" dirty="0"/>
              <a:t>,</a:t>
            </a:r>
            <a:r>
              <a:rPr lang="en-GB" sz="1200" i="1" dirty="0"/>
              <a:t> </a:t>
            </a:r>
            <a:r>
              <a:rPr lang="en-GB" sz="1200" dirty="0"/>
              <a:t>30 (6).</a:t>
            </a:r>
          </a:p>
          <a:p>
            <a:endParaRPr lang="en-GB" dirty="0"/>
          </a:p>
        </p:txBody>
      </p:sp>
    </p:spTree>
    <p:extLst>
      <p:ext uri="{BB962C8B-B14F-4D97-AF65-F5344CB8AC3E}">
        <p14:creationId xmlns:p14="http://schemas.microsoft.com/office/powerpoint/2010/main" val="3752677138"/>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dirty="0"/>
              <a:t>experience enduring, acutely felt tensions in their lives</a:t>
            </a:r>
          </a:p>
          <a:p>
            <a:pPr lvl="0"/>
            <a:r>
              <a:rPr lang="en-GB" sz="2000" dirty="0"/>
              <a:t>have a religious problem-solving perspective </a:t>
            </a:r>
          </a:p>
          <a:p>
            <a:pPr lvl="0"/>
            <a:r>
              <a:rPr lang="en-GB" sz="2000" dirty="0"/>
              <a:t>which leads them to think of themselves as a religious seeker.  With these three ‘predisposing conditions’ in place, the individuals must then</a:t>
            </a:r>
          </a:p>
          <a:p>
            <a:pPr lvl="0"/>
            <a:r>
              <a:rPr lang="en-GB" sz="2000" dirty="0"/>
              <a:t>encounter the cult to which they convert at a turning point in their lives</a:t>
            </a:r>
          </a:p>
          <a:p>
            <a:pPr lvl="0"/>
            <a:r>
              <a:rPr lang="en-GB" sz="2000" dirty="0"/>
              <a:t>form an affective bond with one ore more members of the cult</a:t>
            </a:r>
          </a:p>
          <a:p>
            <a:pPr lvl="0"/>
            <a:r>
              <a:rPr lang="en-GB" sz="2000" dirty="0"/>
              <a:t>reduce or eliminate extra-cult attachments, and</a:t>
            </a:r>
          </a:p>
          <a:p>
            <a:pPr lvl="0"/>
            <a:r>
              <a:rPr lang="en-GB" sz="2000" dirty="0"/>
              <a:t>be exposed to intensive interaction with other converts.</a:t>
            </a:r>
          </a:p>
          <a:p>
            <a:endParaRPr lang="en-GB" dirty="0"/>
          </a:p>
        </p:txBody>
      </p:sp>
    </p:spTree>
    <p:extLst>
      <p:ext uri="{BB962C8B-B14F-4D97-AF65-F5344CB8AC3E}">
        <p14:creationId xmlns:p14="http://schemas.microsoft.com/office/powerpoint/2010/main" val="203119110"/>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r>
              <a:rPr lang="en-GB" sz="2000" dirty="0"/>
              <a:t>Levine concluded from interviewing 100s of members of NRMs that they displayed ‘no more sign of pathology than…in any youthful population.  [They were] kids from good backgrounds… [engaged in] radical departures…They [the radical departures] are desperate attempts to grow up in a society that places obstacles in the way of the normal yearnings of youth’. </a:t>
            </a:r>
            <a:endParaRPr lang="en-GB" sz="2000" dirty="0" smtClean="0"/>
          </a:p>
          <a:p>
            <a:endParaRPr lang="en-GB" sz="2000" dirty="0"/>
          </a:p>
          <a:p>
            <a:endParaRPr lang="en-GB" sz="2000" dirty="0" smtClean="0"/>
          </a:p>
          <a:p>
            <a:pPr marL="109728" indent="0">
              <a:buNone/>
            </a:pPr>
            <a:r>
              <a:rPr lang="en-GB" sz="2000" dirty="0" smtClean="0"/>
              <a:t> </a:t>
            </a:r>
            <a:endParaRPr lang="en-GB" sz="2000" dirty="0"/>
          </a:p>
          <a:p>
            <a:pPr marL="109728" indent="0">
              <a:buNone/>
            </a:pPr>
            <a:r>
              <a:rPr lang="en-GB" sz="1200" dirty="0"/>
              <a:t>Levine, S (1984) </a:t>
            </a:r>
            <a:r>
              <a:rPr lang="en-GB" sz="1200" i="1" dirty="0"/>
              <a:t>Radical Departures: Desperate Detours to Growing Up</a:t>
            </a:r>
            <a:r>
              <a:rPr lang="en-GB" sz="1200" dirty="0"/>
              <a:t>, New York, Mariner Books.  </a:t>
            </a:r>
          </a:p>
        </p:txBody>
      </p:sp>
    </p:spTree>
    <p:extLst>
      <p:ext uri="{BB962C8B-B14F-4D97-AF65-F5344CB8AC3E}">
        <p14:creationId xmlns:p14="http://schemas.microsoft.com/office/powerpoint/2010/main" val="3497648146"/>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80</TotalTime>
  <Words>1112</Words>
  <Application>Microsoft Macintosh PowerPoint</Application>
  <PresentationFormat>On-screen Show (4:3)</PresentationFormat>
  <Paragraphs>69</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Civic</vt:lpstr>
      <vt:lpstr>Why do people join?   Pam mae pobl yn ymuno?</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do NRMs offer and why do people join?</dc:title>
  <dc:creator>Sarah</dc:creator>
  <cp:lastModifiedBy>Sarah</cp:lastModifiedBy>
  <cp:revision>13</cp:revision>
  <dcterms:created xsi:type="dcterms:W3CDTF">2012-10-14T16:09:14Z</dcterms:created>
  <dcterms:modified xsi:type="dcterms:W3CDTF">2016-02-09T21:13:29Z</dcterms:modified>
</cp:coreProperties>
</file>