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FA53797C-4E77-464C-B24C-F788DF7C4E58}"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416578986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53797C-4E77-464C-B24C-F788DF7C4E58}"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174134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FA53797C-4E77-464C-B24C-F788DF7C4E58}"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31714234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FA53797C-4E77-464C-B24C-F788DF7C4E58}" type="datetimeFigureOut">
              <a:rPr lang="en-GB" smtClean="0"/>
              <a:t>08/11/2025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2022409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FA53797C-4E77-464C-B24C-F788DF7C4E58}"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3F0A8-376A-4CBA-A480-40EA05A229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45967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53797C-4E77-464C-B24C-F788DF7C4E58}"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2642751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53797C-4E77-464C-B24C-F788DF7C4E58}"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4051072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FA53797C-4E77-464C-B24C-F788DF7C4E58}" type="datetimeFigureOut">
              <a:rPr lang="en-GB" smtClean="0"/>
              <a:t>08/11/2025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1300377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A53797C-4E77-464C-B24C-F788DF7C4E58}" type="datetimeFigureOut">
              <a:rPr lang="en-GB" smtClean="0"/>
              <a:t>08/11/2025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3241293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53797C-4E77-464C-B24C-F788DF7C4E5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3956958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53797C-4E77-464C-B24C-F788DF7C4E58}"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3F0A8-376A-4CBA-A480-40EA05A22987}" type="slidenum">
              <a:rPr lang="en-GB" smtClean="0"/>
              <a:t>‹#›</a:t>
            </a:fld>
            <a:endParaRPr lang="en-GB"/>
          </a:p>
        </p:txBody>
      </p:sp>
    </p:spTree>
    <p:extLst>
      <p:ext uri="{BB962C8B-B14F-4D97-AF65-F5344CB8AC3E}">
        <p14:creationId xmlns:p14="http://schemas.microsoft.com/office/powerpoint/2010/main" val="3481863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A53797C-4E77-464C-B24C-F788DF7C4E58}" type="datetimeFigureOut">
              <a:rPr lang="en-GB" smtClean="0"/>
              <a:t>08/11/2025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CC3F0A8-376A-4CBA-A480-40EA05A22987}" type="slidenum">
              <a:rPr lang="en-GB" smtClean="0"/>
              <a:t>‹#›</a:t>
            </a:fld>
            <a:endParaRPr lang="en-GB"/>
          </a:p>
        </p:txBody>
      </p:sp>
    </p:spTree>
    <p:extLst>
      <p:ext uri="{BB962C8B-B14F-4D97-AF65-F5344CB8AC3E}">
        <p14:creationId xmlns:p14="http://schemas.microsoft.com/office/powerpoint/2010/main" val="13446578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2" Type="http://schemas.openxmlformats.org/officeDocument/2006/relationships/hyperlink" Target="https://cadw.gov.wales/sites/default/files/2019-05/Hafod%20and%20the%20Lower%20Swansea%20Valley-%20Understanding%20Urban%20Character_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BD81-99EF-DEE9-DA0D-F83EE8976A76}"/>
              </a:ext>
            </a:extLst>
          </p:cNvPr>
          <p:cNvSpPr>
            <a:spLocks noGrp="1"/>
          </p:cNvSpPr>
          <p:nvPr>
            <p:ph type="ctrTitle"/>
          </p:nvPr>
        </p:nvSpPr>
        <p:spPr>
          <a:xfrm>
            <a:off x="6205308" y="988741"/>
            <a:ext cx="5631442" cy="4880518"/>
          </a:xfrm>
          <a:noFill/>
          <a:ln>
            <a:noFill/>
          </a:ln>
        </p:spPr>
        <p:txBody>
          <a:bodyPr wrap="square">
            <a:normAutofit/>
          </a:bodyPr>
          <a:lstStyle/>
          <a:p>
            <a:pPr algn="l"/>
            <a:r>
              <a:rPr lang="en-GB" sz="4000" u="sng" dirty="0">
                <a:solidFill>
                  <a:schemeClr val="accent2">
                    <a:lumMod val="20000"/>
                    <a:lumOff val="80000"/>
                  </a:schemeClr>
                </a:solidFill>
                <a:latin typeface="Arial Black" panose="020B0A04020102020204" pitchFamily="34" charset="0"/>
              </a:rPr>
              <a:t>Swansea Case Presentation </a:t>
            </a:r>
          </a:p>
        </p:txBody>
      </p:sp>
      <p:sp>
        <p:nvSpPr>
          <p:cNvPr id="8" name="Rectangle 7">
            <a:extLst>
              <a:ext uri="{FF2B5EF4-FFF2-40B4-BE49-F238E27FC236}">
                <a16:creationId xmlns:a16="http://schemas.microsoft.com/office/drawing/2014/main" id="{54C2DAE2-218D-4A25-B87E-0D127537D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0ACAC028-8D8C-4611-B62E-B9FFDA14D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E0EB3B6-AD1A-378C-E481-FFAE3C76BCE1}"/>
              </a:ext>
            </a:extLst>
          </p:cNvPr>
          <p:cNvSpPr>
            <a:spLocks noGrp="1"/>
          </p:cNvSpPr>
          <p:nvPr>
            <p:ph type="subTitle" idx="1"/>
          </p:nvPr>
        </p:nvSpPr>
        <p:spPr>
          <a:xfrm>
            <a:off x="1919633" y="2998114"/>
            <a:ext cx="3701883" cy="861774"/>
          </a:xfrm>
          <a:ln w="25400" cap="sq">
            <a:solidFill>
              <a:srgbClr val="FFFFFF"/>
            </a:solidFill>
            <a:miter lim="800000"/>
          </a:ln>
        </p:spPr>
        <p:txBody>
          <a:bodyPr anchor="ctr">
            <a:normAutofit/>
          </a:bodyPr>
          <a:lstStyle/>
          <a:p>
            <a:r>
              <a:rPr lang="en-GB" dirty="0">
                <a:solidFill>
                  <a:schemeClr val="accent1">
                    <a:lumMod val="40000"/>
                    <a:lumOff val="60000"/>
                  </a:schemeClr>
                </a:solidFill>
                <a:latin typeface="Arial Black" panose="020B0A04020102020204" pitchFamily="34" charset="0"/>
              </a:rPr>
              <a:t>Practical: PowerPoint</a:t>
            </a:r>
          </a:p>
        </p:txBody>
      </p:sp>
      <p:pic>
        <p:nvPicPr>
          <p:cNvPr id="4" name="Picture 3">
            <a:extLst>
              <a:ext uri="{FF2B5EF4-FFF2-40B4-BE49-F238E27FC236}">
                <a16:creationId xmlns:a16="http://schemas.microsoft.com/office/drawing/2014/main" id="{7BB4B62F-5FB4-75E9-16B6-F9E3AA20BF1F}"/>
              </a:ext>
            </a:extLst>
          </p:cNvPr>
          <p:cNvPicPr>
            <a:picLocks noChangeAspect="1"/>
          </p:cNvPicPr>
          <p:nvPr/>
        </p:nvPicPr>
        <p:blipFill>
          <a:blip r:embed="rId2"/>
          <a:stretch>
            <a:fillRect/>
          </a:stretch>
        </p:blipFill>
        <p:spPr>
          <a:xfrm>
            <a:off x="1438656" y="1"/>
            <a:ext cx="4653776" cy="2998114"/>
          </a:xfrm>
          <a:prstGeom prst="rect">
            <a:avLst/>
          </a:prstGeom>
          <a:effectLst>
            <a:softEdge rad="635000"/>
          </a:effectLst>
        </p:spPr>
      </p:pic>
      <p:pic>
        <p:nvPicPr>
          <p:cNvPr id="5" name="Picture 4">
            <a:extLst>
              <a:ext uri="{FF2B5EF4-FFF2-40B4-BE49-F238E27FC236}">
                <a16:creationId xmlns:a16="http://schemas.microsoft.com/office/drawing/2014/main" id="{7D903BFF-A695-F217-C7F6-DF9F81C69313}"/>
              </a:ext>
            </a:extLst>
          </p:cNvPr>
          <p:cNvPicPr>
            <a:picLocks noChangeAspect="1"/>
          </p:cNvPicPr>
          <p:nvPr/>
        </p:nvPicPr>
        <p:blipFill>
          <a:blip r:embed="rId3"/>
          <a:stretch>
            <a:fillRect/>
          </a:stretch>
        </p:blipFill>
        <p:spPr>
          <a:xfrm>
            <a:off x="6099570" y="3979218"/>
            <a:ext cx="6071123" cy="2878782"/>
          </a:xfrm>
          <a:prstGeom prst="rect">
            <a:avLst/>
          </a:prstGeom>
          <a:effectLst>
            <a:softEdge rad="635000"/>
          </a:effectLst>
        </p:spPr>
      </p:pic>
      <p:pic>
        <p:nvPicPr>
          <p:cNvPr id="6" name="Picture 5">
            <a:extLst>
              <a:ext uri="{FF2B5EF4-FFF2-40B4-BE49-F238E27FC236}">
                <a16:creationId xmlns:a16="http://schemas.microsoft.com/office/drawing/2014/main" id="{57F16712-BB56-E1A8-8188-726CA42AFF71}"/>
              </a:ext>
            </a:extLst>
          </p:cNvPr>
          <p:cNvPicPr>
            <a:picLocks noChangeAspect="1"/>
          </p:cNvPicPr>
          <p:nvPr/>
        </p:nvPicPr>
        <p:blipFill>
          <a:blip r:embed="rId4"/>
          <a:stretch>
            <a:fillRect/>
          </a:stretch>
        </p:blipFill>
        <p:spPr>
          <a:xfrm>
            <a:off x="6092432" y="0"/>
            <a:ext cx="6099568" cy="2818694"/>
          </a:xfrm>
          <a:prstGeom prst="rect">
            <a:avLst/>
          </a:prstGeom>
          <a:effectLst>
            <a:softEdge rad="635000"/>
          </a:effectLst>
        </p:spPr>
      </p:pic>
      <p:pic>
        <p:nvPicPr>
          <p:cNvPr id="7" name="Picture 6">
            <a:extLst>
              <a:ext uri="{FF2B5EF4-FFF2-40B4-BE49-F238E27FC236}">
                <a16:creationId xmlns:a16="http://schemas.microsoft.com/office/drawing/2014/main" id="{F0861E57-73F5-B083-39DD-C6A1007CCF7F}"/>
              </a:ext>
            </a:extLst>
          </p:cNvPr>
          <p:cNvPicPr>
            <a:picLocks noChangeAspect="1"/>
          </p:cNvPicPr>
          <p:nvPr/>
        </p:nvPicPr>
        <p:blipFill>
          <a:blip r:embed="rId5"/>
          <a:stretch>
            <a:fillRect/>
          </a:stretch>
        </p:blipFill>
        <p:spPr>
          <a:xfrm>
            <a:off x="1446170" y="3921489"/>
            <a:ext cx="4653400" cy="2936510"/>
          </a:xfrm>
          <a:prstGeom prst="rect">
            <a:avLst/>
          </a:prstGeom>
          <a:effectLst>
            <a:softEdge rad="635000"/>
          </a:effectLst>
        </p:spPr>
      </p:pic>
    </p:spTree>
    <p:extLst>
      <p:ext uri="{BB962C8B-B14F-4D97-AF65-F5344CB8AC3E}">
        <p14:creationId xmlns:p14="http://schemas.microsoft.com/office/powerpoint/2010/main" val="1964491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288EFB-552B-F3B1-2C71-740358A9453B}"/>
              </a:ext>
            </a:extLst>
          </p:cNvPr>
          <p:cNvPicPr>
            <a:picLocks noChangeAspect="1"/>
          </p:cNvPicPr>
          <p:nvPr/>
        </p:nvPicPr>
        <p:blipFill>
          <a:blip r:embed="rId2"/>
          <a:srcRect t="23959" b="2774"/>
          <a:stretch>
            <a:fillRect/>
          </a:stretch>
        </p:blipFill>
        <p:spPr>
          <a:xfrm>
            <a:off x="20" y="4571996"/>
            <a:ext cx="5315041" cy="2286002"/>
          </a:xfrm>
          <a:prstGeom prst="rect">
            <a:avLst/>
          </a:prstGeom>
        </p:spPr>
      </p:pic>
      <p:sp>
        <p:nvSpPr>
          <p:cNvPr id="11" name="Rectangle 10">
            <a:extLst>
              <a:ext uri="{FF2B5EF4-FFF2-40B4-BE49-F238E27FC236}">
                <a16:creationId xmlns:a16="http://schemas.microsoft.com/office/drawing/2014/main" id="{98D49316-27CF-4C3D-BE8C-042F06B89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4ADEFE-F3AF-BB56-475C-9EBA733267D5}"/>
              </a:ext>
            </a:extLst>
          </p:cNvPr>
          <p:cNvPicPr>
            <a:picLocks noChangeAspect="1"/>
          </p:cNvPicPr>
          <p:nvPr/>
        </p:nvPicPr>
        <p:blipFill>
          <a:blip r:embed="rId3"/>
          <a:srcRect t="31073" r="2" b="1169"/>
          <a:stretch>
            <a:fillRect/>
          </a:stretch>
        </p:blipFill>
        <p:spPr>
          <a:xfrm>
            <a:off x="20" y="-2"/>
            <a:ext cx="5315041" cy="2286000"/>
          </a:xfrm>
          <a:prstGeom prst="rect">
            <a:avLst/>
          </a:prstGeom>
        </p:spPr>
      </p:pic>
      <p:pic>
        <p:nvPicPr>
          <p:cNvPr id="5" name="Picture 4">
            <a:extLst>
              <a:ext uri="{FF2B5EF4-FFF2-40B4-BE49-F238E27FC236}">
                <a16:creationId xmlns:a16="http://schemas.microsoft.com/office/drawing/2014/main" id="{C3842657-C628-B9BB-C8E7-28CCF94565B7}"/>
              </a:ext>
            </a:extLst>
          </p:cNvPr>
          <p:cNvPicPr>
            <a:picLocks noChangeAspect="1"/>
          </p:cNvPicPr>
          <p:nvPr/>
        </p:nvPicPr>
        <p:blipFill>
          <a:blip r:embed="rId4"/>
          <a:srcRect t="27279" r="-1" b="1693"/>
          <a:stretch>
            <a:fillRect/>
          </a:stretch>
        </p:blipFill>
        <p:spPr>
          <a:xfrm>
            <a:off x="20" y="2285999"/>
            <a:ext cx="5315041" cy="2285999"/>
          </a:xfrm>
          <a:prstGeom prst="rect">
            <a:avLst/>
          </a:prstGeom>
        </p:spPr>
      </p:pic>
      <p:sp>
        <p:nvSpPr>
          <p:cNvPr id="3" name="Content Placeholder 2">
            <a:extLst>
              <a:ext uri="{FF2B5EF4-FFF2-40B4-BE49-F238E27FC236}">
                <a16:creationId xmlns:a16="http://schemas.microsoft.com/office/drawing/2014/main" id="{372070D3-047D-53C7-C30A-A5A5780B8024}"/>
              </a:ext>
            </a:extLst>
          </p:cNvPr>
          <p:cNvSpPr>
            <a:spLocks noGrp="1"/>
          </p:cNvSpPr>
          <p:nvPr>
            <p:ph idx="1"/>
          </p:nvPr>
        </p:nvSpPr>
        <p:spPr>
          <a:xfrm>
            <a:off x="6110635" y="1319989"/>
            <a:ext cx="5285791" cy="3042547"/>
          </a:xfrm>
        </p:spPr>
        <p:txBody>
          <a:bodyPr>
            <a:noAutofit/>
          </a:bodyPr>
          <a:lstStyle/>
          <a:p>
            <a:r>
              <a:rPr lang="en-US" sz="2000" dirty="0">
                <a:solidFill>
                  <a:srgbClr val="FFFFFF"/>
                </a:solidFill>
                <a:latin typeface="Arial" panose="020B0604020202020204" pitchFamily="34" charset="0"/>
                <a:cs typeface="Arial" panose="020B0604020202020204" pitchFamily="34" charset="0"/>
              </a:rPr>
              <a:t>Swansea's advantage was its location and logistics: coal was nearby; the River Tawe flowed directly to sheltered, deep-water docks; and an early network of Smith's Canal, the Swansea Canal, quays, tramroads, and the insistence of the GWR funneled cheap fuel in and heavy cargo out. Because copper smelting consumed roughly four tons of coal for every ton of ore, smelting near the coalfield, instead of relying on mines far away, made Swansea the lowest-cost, highest-throughput site on the planet for converting ores from global production into metals for export.</a:t>
            </a: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78809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2E6EFC-3D83-BA9A-DE43-0FCF68BA0DA5}"/>
              </a:ext>
            </a:extLst>
          </p:cNvPr>
          <p:cNvPicPr>
            <a:picLocks noChangeAspect="1"/>
          </p:cNvPicPr>
          <p:nvPr/>
        </p:nvPicPr>
        <p:blipFill>
          <a:blip r:embed="rId2"/>
          <a:srcRect t="25096" r="2" b="22361"/>
          <a:stretch>
            <a:fillRect/>
          </a:stretch>
        </p:blipFill>
        <p:spPr>
          <a:xfrm>
            <a:off x="20" y="4571996"/>
            <a:ext cx="5315041" cy="2286002"/>
          </a:xfrm>
          <a:prstGeom prst="rect">
            <a:avLst/>
          </a:prstGeom>
        </p:spPr>
      </p:pic>
      <p:sp>
        <p:nvSpPr>
          <p:cNvPr id="12" name="Rectangle 11">
            <a:extLst>
              <a:ext uri="{FF2B5EF4-FFF2-40B4-BE49-F238E27FC236}">
                <a16:creationId xmlns:a16="http://schemas.microsoft.com/office/drawing/2014/main" id="{98D49316-27CF-4C3D-BE8C-042F06B89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0A841E-21F2-950D-4CCB-41669CE91CCB}"/>
              </a:ext>
            </a:extLst>
          </p:cNvPr>
          <p:cNvPicPr>
            <a:picLocks noChangeAspect="1"/>
          </p:cNvPicPr>
          <p:nvPr/>
        </p:nvPicPr>
        <p:blipFill>
          <a:blip r:embed="rId3"/>
          <a:srcRect t="39606" r="2" b="12057"/>
          <a:stretch>
            <a:fillRect/>
          </a:stretch>
        </p:blipFill>
        <p:spPr>
          <a:xfrm>
            <a:off x="20" y="-2"/>
            <a:ext cx="5315041" cy="2286000"/>
          </a:xfrm>
          <a:prstGeom prst="rect">
            <a:avLst/>
          </a:prstGeom>
        </p:spPr>
      </p:pic>
      <p:pic>
        <p:nvPicPr>
          <p:cNvPr id="7" name="Picture 6">
            <a:extLst>
              <a:ext uri="{FF2B5EF4-FFF2-40B4-BE49-F238E27FC236}">
                <a16:creationId xmlns:a16="http://schemas.microsoft.com/office/drawing/2014/main" id="{F57DE3F7-D23A-60FA-495C-8EF0FCA4FBF8}"/>
              </a:ext>
            </a:extLst>
          </p:cNvPr>
          <p:cNvPicPr>
            <a:picLocks noChangeAspect="1"/>
          </p:cNvPicPr>
          <p:nvPr/>
        </p:nvPicPr>
        <p:blipFill>
          <a:blip r:embed="rId4"/>
          <a:srcRect t="40395" r="1" b="29817"/>
          <a:stretch>
            <a:fillRect/>
          </a:stretch>
        </p:blipFill>
        <p:spPr>
          <a:xfrm>
            <a:off x="20" y="2285999"/>
            <a:ext cx="5315041" cy="2285999"/>
          </a:xfrm>
          <a:prstGeom prst="rect">
            <a:avLst/>
          </a:prstGeom>
        </p:spPr>
      </p:pic>
      <p:sp>
        <p:nvSpPr>
          <p:cNvPr id="3" name="Content Placeholder 2">
            <a:extLst>
              <a:ext uri="{FF2B5EF4-FFF2-40B4-BE49-F238E27FC236}">
                <a16:creationId xmlns:a16="http://schemas.microsoft.com/office/drawing/2014/main" id="{99142481-9EA0-A80F-1003-12027D1AD1B0}"/>
              </a:ext>
            </a:extLst>
          </p:cNvPr>
          <p:cNvSpPr>
            <a:spLocks noGrp="1"/>
          </p:cNvSpPr>
          <p:nvPr>
            <p:ph idx="1"/>
          </p:nvPr>
        </p:nvSpPr>
        <p:spPr>
          <a:xfrm>
            <a:off x="6096000" y="1283410"/>
            <a:ext cx="5285791" cy="3042547"/>
          </a:xfrm>
        </p:spPr>
        <p:txBody>
          <a:bodyP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By employing the 'Welsh method' of multi-stage calcination and reverberatory smelting, companies such as Grenfell &amp; Williams and the Vivians helped turn the Hafod-Morfa complex into an integrated industrial district. Local limestone serves as flux, rolling mills were adjacent to furnaces, and by-product skills (nickel/cobalt separation, chemicals) broadened the product mix. Continuous improvements to furnaces, fuel handling, and transport technologies made output faster and cheaper each decade, drawing in capital from London, Bristol, and from Cornwall, and anchoring Swansea in global copper flows.</a:t>
            </a: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9527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698A48-9C7E-733F-D466-C498CE3350BC}"/>
              </a:ext>
            </a:extLst>
          </p:cNvPr>
          <p:cNvPicPr>
            <a:picLocks noChangeAspect="1"/>
          </p:cNvPicPr>
          <p:nvPr/>
        </p:nvPicPr>
        <p:blipFill>
          <a:blip r:embed="rId2"/>
          <a:srcRect t="415" r="-3" b="10254"/>
          <a:stretch>
            <a:fillRect/>
          </a:stretch>
        </p:blipFill>
        <p:spPr>
          <a:xfrm>
            <a:off x="20" y="4571996"/>
            <a:ext cx="5315041" cy="2286002"/>
          </a:xfrm>
          <a:prstGeom prst="rect">
            <a:avLst/>
          </a:prstGeom>
        </p:spPr>
      </p:pic>
      <p:sp>
        <p:nvSpPr>
          <p:cNvPr id="11" name="Rectangle 10">
            <a:extLst>
              <a:ext uri="{FF2B5EF4-FFF2-40B4-BE49-F238E27FC236}">
                <a16:creationId xmlns:a16="http://schemas.microsoft.com/office/drawing/2014/main" id="{98D49316-27CF-4C3D-BE8C-042F06B89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6161EF8-2720-FA48-6567-097CB84BAA88}"/>
              </a:ext>
            </a:extLst>
          </p:cNvPr>
          <p:cNvPicPr>
            <a:picLocks noChangeAspect="1"/>
          </p:cNvPicPr>
          <p:nvPr/>
        </p:nvPicPr>
        <p:blipFill>
          <a:blip r:embed="rId3"/>
          <a:srcRect t="37932" r="2" b="20006"/>
          <a:stretch>
            <a:fillRect/>
          </a:stretch>
        </p:blipFill>
        <p:spPr>
          <a:xfrm>
            <a:off x="20" y="-2"/>
            <a:ext cx="5315041" cy="2286000"/>
          </a:xfrm>
          <a:prstGeom prst="rect">
            <a:avLst/>
          </a:prstGeom>
        </p:spPr>
      </p:pic>
      <p:pic>
        <p:nvPicPr>
          <p:cNvPr id="4" name="Picture 3">
            <a:extLst>
              <a:ext uri="{FF2B5EF4-FFF2-40B4-BE49-F238E27FC236}">
                <a16:creationId xmlns:a16="http://schemas.microsoft.com/office/drawing/2014/main" id="{0674DD4B-9ADF-EE7D-E5E5-8EB8CB3B2417}"/>
              </a:ext>
            </a:extLst>
          </p:cNvPr>
          <p:cNvPicPr>
            <a:picLocks noChangeAspect="1"/>
          </p:cNvPicPr>
          <p:nvPr/>
        </p:nvPicPr>
        <p:blipFill>
          <a:blip r:embed="rId4"/>
          <a:srcRect t="2286" r="2" b="38550"/>
          <a:stretch>
            <a:fillRect/>
          </a:stretch>
        </p:blipFill>
        <p:spPr>
          <a:xfrm>
            <a:off x="20" y="2285999"/>
            <a:ext cx="5315041" cy="2285999"/>
          </a:xfrm>
          <a:prstGeom prst="rect">
            <a:avLst/>
          </a:prstGeom>
        </p:spPr>
      </p:pic>
      <p:sp>
        <p:nvSpPr>
          <p:cNvPr id="3" name="Content Placeholder 2">
            <a:extLst>
              <a:ext uri="{FF2B5EF4-FFF2-40B4-BE49-F238E27FC236}">
                <a16:creationId xmlns:a16="http://schemas.microsoft.com/office/drawing/2014/main" id="{AF34BDE0-5BA3-8863-1822-7181E0C5FDCD}"/>
              </a:ext>
            </a:extLst>
          </p:cNvPr>
          <p:cNvSpPr>
            <a:spLocks noGrp="1"/>
          </p:cNvSpPr>
          <p:nvPr>
            <p:ph idx="1"/>
          </p:nvPr>
        </p:nvSpPr>
        <p:spPr>
          <a:xfrm>
            <a:off x="6245856" y="1338907"/>
            <a:ext cx="5285791" cy="3042547"/>
          </a:xfrm>
        </p:spPr>
        <p:txBody>
          <a:bodyP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Workers from Wales, Cornwall, or Ireland(smelters, furnace men, carters, clerks, engineers) gathered in purposely-accounted-for clusters of housing, as in </a:t>
            </a:r>
            <a:r>
              <a:rPr lang="en-US" sz="2000" dirty="0" err="1">
                <a:solidFill>
                  <a:srgbClr val="FFFFFF"/>
                </a:solidFill>
                <a:latin typeface="Arial" panose="020B0604020202020204" pitchFamily="34" charset="0"/>
                <a:cs typeface="Arial" panose="020B0604020202020204" pitchFamily="34" charset="0"/>
              </a:rPr>
              <a:t>Trevivian</a:t>
            </a:r>
            <a:r>
              <a:rPr lang="en-US" sz="2000" dirty="0">
                <a:solidFill>
                  <a:srgbClr val="FFFFFF"/>
                </a:solidFill>
                <a:latin typeface="Arial" panose="020B0604020202020204" pitchFamily="34" charset="0"/>
                <a:cs typeface="Arial" panose="020B0604020202020204" pitchFamily="34" charset="0"/>
              </a:rPr>
              <a:t> and </a:t>
            </a:r>
            <a:r>
              <a:rPr lang="en-US" sz="2000" dirty="0" err="1">
                <a:solidFill>
                  <a:srgbClr val="FFFFFF"/>
                </a:solidFill>
                <a:latin typeface="Arial" panose="020B0604020202020204" pitchFamily="34" charset="0"/>
                <a:cs typeface="Arial" panose="020B0604020202020204" pitchFamily="34" charset="0"/>
              </a:rPr>
              <a:t>Grenfelltown</a:t>
            </a:r>
            <a:r>
              <a:rPr lang="en-US" sz="2000" dirty="0">
                <a:solidFill>
                  <a:srgbClr val="FFFFFF"/>
                </a:solidFill>
                <a:latin typeface="Arial" panose="020B0604020202020204" pitchFamily="34" charset="0"/>
                <a:cs typeface="Arial" panose="020B0604020202020204" pitchFamily="34" charset="0"/>
              </a:rPr>
              <a:t>, to allow employers to provide housing, schools, and chapels so that they could keep skills and impose factory time on all workers inside the industrial community that was tightly woven around the works, where chimneys and engine houses loomed high and long on top of the street, tramways crossed the yards, all aspects of life related to nostalgic representation by shifts, chapels, and the company as much as civic government.</a:t>
            </a: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6801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descr="An aerial view of a factory&#10;&#10;AI-generated content may be incorrect.">
            <a:extLst>
              <a:ext uri="{FF2B5EF4-FFF2-40B4-BE49-F238E27FC236}">
                <a16:creationId xmlns:a16="http://schemas.microsoft.com/office/drawing/2014/main" id="{BE29574F-6B15-AF94-78C1-1A5373A60907}"/>
              </a:ext>
            </a:extLst>
          </p:cNvPr>
          <p:cNvPicPr>
            <a:picLocks noChangeAspect="1"/>
          </p:cNvPicPr>
          <p:nvPr/>
        </p:nvPicPr>
        <p:blipFill>
          <a:blip r:embed="rId2"/>
          <a:srcRect t="23813" r="-2" b="9282"/>
          <a:stretch>
            <a:fillRect/>
          </a:stretch>
        </p:blipFill>
        <p:spPr>
          <a:xfrm>
            <a:off x="20" y="4571996"/>
            <a:ext cx="5315041" cy="2286002"/>
          </a:xfrm>
          <a:prstGeom prst="rect">
            <a:avLst/>
          </a:prstGeom>
        </p:spPr>
      </p:pic>
      <p:sp>
        <p:nvSpPr>
          <p:cNvPr id="11" name="Rectangle 10">
            <a:extLst>
              <a:ext uri="{FF2B5EF4-FFF2-40B4-BE49-F238E27FC236}">
                <a16:creationId xmlns:a16="http://schemas.microsoft.com/office/drawing/2014/main" id="{98D49316-27CF-4C3D-BE8C-042F06B89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rock&#10;&#10;AI-generated content may be incorrect.">
            <a:extLst>
              <a:ext uri="{FF2B5EF4-FFF2-40B4-BE49-F238E27FC236}">
                <a16:creationId xmlns:a16="http://schemas.microsoft.com/office/drawing/2014/main" id="{DA016E30-F62C-EFE1-76A1-AAE820FD5805}"/>
              </a:ext>
            </a:extLst>
          </p:cNvPr>
          <p:cNvPicPr>
            <a:picLocks noChangeAspect="1"/>
          </p:cNvPicPr>
          <p:nvPr/>
        </p:nvPicPr>
        <p:blipFill>
          <a:blip r:embed="rId3"/>
          <a:srcRect t="16799" r="-2" b="25779"/>
          <a:stretch>
            <a:fillRect/>
          </a:stretch>
        </p:blipFill>
        <p:spPr>
          <a:xfrm>
            <a:off x="20" y="-2"/>
            <a:ext cx="5315041" cy="2286000"/>
          </a:xfrm>
          <a:prstGeom prst="rect">
            <a:avLst/>
          </a:prstGeom>
        </p:spPr>
      </p:pic>
      <p:pic>
        <p:nvPicPr>
          <p:cNvPr id="6" name="Picture 5" descr="A lake in a quarry&#10;&#10;AI-generated content may be incorrect.">
            <a:extLst>
              <a:ext uri="{FF2B5EF4-FFF2-40B4-BE49-F238E27FC236}">
                <a16:creationId xmlns:a16="http://schemas.microsoft.com/office/drawing/2014/main" id="{A5C00E2B-1E00-6228-6B6B-F75E04939DCC}"/>
              </a:ext>
            </a:extLst>
          </p:cNvPr>
          <p:cNvPicPr>
            <a:picLocks noChangeAspect="1"/>
          </p:cNvPicPr>
          <p:nvPr/>
        </p:nvPicPr>
        <p:blipFill>
          <a:blip r:embed="rId4"/>
          <a:srcRect t="31381" r="2" b="31981"/>
          <a:stretch>
            <a:fillRect/>
          </a:stretch>
        </p:blipFill>
        <p:spPr>
          <a:xfrm>
            <a:off x="20" y="2285999"/>
            <a:ext cx="5315041" cy="2285999"/>
          </a:xfrm>
          <a:prstGeom prst="rect">
            <a:avLst/>
          </a:prstGeom>
        </p:spPr>
      </p:pic>
      <p:sp>
        <p:nvSpPr>
          <p:cNvPr id="3" name="Content Placeholder 2">
            <a:extLst>
              <a:ext uri="{FF2B5EF4-FFF2-40B4-BE49-F238E27FC236}">
                <a16:creationId xmlns:a16="http://schemas.microsoft.com/office/drawing/2014/main" id="{ED110256-44FE-9505-5374-1A647A1E11BA}"/>
              </a:ext>
            </a:extLst>
          </p:cNvPr>
          <p:cNvSpPr>
            <a:spLocks noGrp="1"/>
          </p:cNvSpPr>
          <p:nvPr>
            <p:ph idx="1"/>
          </p:nvPr>
        </p:nvSpPr>
        <p:spPr>
          <a:xfrm>
            <a:off x="6110635" y="1061434"/>
            <a:ext cx="5285791" cy="3042547"/>
          </a:xfrm>
        </p:spPr>
        <p:txBody>
          <a:bodyPr>
            <a:noAutofit/>
          </a:bodyPr>
          <a:lstStyle/>
          <a:p>
            <a:pPr>
              <a:lnSpc>
                <a:spcPct val="90000"/>
              </a:lnSpc>
            </a:pPr>
            <a:r>
              <a:rPr lang="en-US" sz="2000" dirty="0">
                <a:solidFill>
                  <a:srgbClr val="FFFFFF"/>
                </a:solidFill>
                <a:latin typeface="Arial" panose="020B0604020202020204" pitchFamily="34" charset="0"/>
                <a:cs typeface="Arial" panose="020B0604020202020204" pitchFamily="34" charset="0"/>
              </a:rPr>
              <a:t>At a cost to prosperity: smoke and acidic fumes scorched fields and hillsides, slag tips changed the face of the Lower Tawe, and the Copper Trial in 1833 made it impossible to deny the damage even though incomes were increasing by the year and trade was developing. At its height, in the mid-19th century, the economy of the region relied on approximately thirteen major factories that supported the local incomes, fed the nation's shipbuilding and smelting and contributed to the beginnings of electrification; with competition from abroad and rising costs, smelting finished in 1924, but the landscape and “Copperopolis” identity within Swansea remain.</a:t>
            </a:r>
            <a:endParaRPr lang="en-GB" sz="20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319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28781A-5B03-B62A-7295-4C6EC3E11BE2}"/>
              </a:ext>
            </a:extLst>
          </p:cNvPr>
          <p:cNvSpPr>
            <a:spLocks noGrp="1"/>
          </p:cNvSpPr>
          <p:nvPr>
            <p:ph idx="1"/>
          </p:nvPr>
        </p:nvSpPr>
        <p:spPr>
          <a:xfrm>
            <a:off x="1249681" y="1355835"/>
            <a:ext cx="9692640" cy="4254010"/>
          </a:xfrm>
        </p:spPr>
        <p:txBody>
          <a:bodyPr>
            <a:normAutofit/>
          </a:bodyPr>
          <a:lstStyle/>
          <a:p>
            <a:pPr>
              <a:lnSpc>
                <a:spcPct val="90000"/>
              </a:lnSpc>
            </a:pPr>
            <a:r>
              <a:rPr lang="en-US" sz="1600" dirty="0">
                <a:solidFill>
                  <a:srgbClr val="404040"/>
                </a:solidFill>
                <a:latin typeface="Arial" panose="020B0604020202020204" pitchFamily="34" charset="0"/>
                <a:cs typeface="Arial" panose="020B0604020202020204" pitchFamily="34" charset="0"/>
              </a:rPr>
              <a:t>England, J. (2024). </a:t>
            </a:r>
            <a:r>
              <a:rPr lang="en-US" sz="1600" i="1" dirty="0">
                <a:solidFill>
                  <a:srgbClr val="404040"/>
                </a:solidFill>
                <a:latin typeface="Arial" panose="020B0604020202020204" pitchFamily="34" charset="0"/>
                <a:cs typeface="Arial" panose="020B0604020202020204" pitchFamily="34" charset="0"/>
              </a:rPr>
              <a:t>For Britain See Wales: A Possible Future?. </a:t>
            </a:r>
            <a:r>
              <a:rPr lang="en-US" sz="1600" dirty="0">
                <a:solidFill>
                  <a:srgbClr val="404040"/>
                </a:solidFill>
                <a:latin typeface="Arial" panose="020B0604020202020204" pitchFamily="34" charset="0"/>
                <a:cs typeface="Arial" panose="020B0604020202020204" pitchFamily="34" charset="0"/>
              </a:rPr>
              <a:t>Parthian Books.</a:t>
            </a:r>
          </a:p>
          <a:p>
            <a:pPr>
              <a:lnSpc>
                <a:spcPct val="90000"/>
              </a:lnSpc>
            </a:pPr>
            <a:r>
              <a:rPr lang="en-US" sz="1600" dirty="0">
                <a:solidFill>
                  <a:srgbClr val="404040"/>
                </a:solidFill>
                <a:latin typeface="Arial" panose="020B0604020202020204" pitchFamily="34" charset="0"/>
                <a:cs typeface="Arial" panose="020B0604020202020204" pitchFamily="34" charset="0"/>
              </a:rPr>
              <a:t>Gwynn, D. (2021). </a:t>
            </a:r>
            <a:r>
              <a:rPr lang="en-US" sz="1600" i="1" dirty="0">
                <a:solidFill>
                  <a:srgbClr val="404040"/>
                </a:solidFill>
                <a:latin typeface="Arial" panose="020B0604020202020204" pitchFamily="34" charset="0"/>
                <a:cs typeface="Arial" panose="020B0604020202020204" pitchFamily="34" charset="0"/>
              </a:rPr>
              <a:t>The Little History of Swansea. </a:t>
            </a:r>
            <a:r>
              <a:rPr lang="en-US" sz="1600" dirty="0">
                <a:solidFill>
                  <a:srgbClr val="404040"/>
                </a:solidFill>
                <a:latin typeface="Arial" panose="020B0604020202020204" pitchFamily="34" charset="0"/>
                <a:cs typeface="Arial" panose="020B0604020202020204" pitchFamily="34" charset="0"/>
              </a:rPr>
              <a:t>The History Press.</a:t>
            </a:r>
          </a:p>
          <a:p>
            <a:pPr>
              <a:lnSpc>
                <a:spcPct val="90000"/>
              </a:lnSpc>
            </a:pPr>
            <a:r>
              <a:rPr lang="en-US" sz="1600" dirty="0">
                <a:solidFill>
                  <a:srgbClr val="404040"/>
                </a:solidFill>
                <a:latin typeface="Arial" panose="020B0604020202020204" pitchFamily="34" charset="0"/>
                <a:cs typeface="Arial" panose="020B0604020202020204" pitchFamily="34" charset="0"/>
              </a:rPr>
              <a:t>Hughes, S. (2008). </a:t>
            </a:r>
            <a:r>
              <a:rPr lang="en-US" sz="1600" i="1" dirty="0">
                <a:solidFill>
                  <a:srgbClr val="404040"/>
                </a:solidFill>
                <a:latin typeface="Arial" panose="020B0604020202020204" pitchFamily="34" charset="0"/>
                <a:cs typeface="Arial" panose="020B0604020202020204" pitchFamily="34" charset="0"/>
              </a:rPr>
              <a:t>Copperopolis: landscapes of the early industrial period in Swansea</a:t>
            </a:r>
            <a:r>
              <a:rPr lang="en-US" sz="1600" dirty="0">
                <a:solidFill>
                  <a:srgbClr val="404040"/>
                </a:solidFill>
                <a:latin typeface="Arial" panose="020B0604020202020204" pitchFamily="34" charset="0"/>
                <a:cs typeface="Arial" panose="020B0604020202020204" pitchFamily="34" charset="0"/>
              </a:rPr>
              <a:t>. Royal Commission on the Ancient and Historical Monuments of Wales.</a:t>
            </a:r>
          </a:p>
          <a:p>
            <a:pPr>
              <a:lnSpc>
                <a:spcPct val="90000"/>
              </a:lnSpc>
            </a:pPr>
            <a:r>
              <a:rPr lang="en-US" sz="1600" dirty="0">
                <a:solidFill>
                  <a:srgbClr val="404040"/>
                </a:solidFill>
                <a:latin typeface="Arial" panose="020B0604020202020204" pitchFamily="34" charset="0"/>
                <a:cs typeface="Arial" panose="020B0604020202020204" pitchFamily="34" charset="0"/>
              </a:rPr>
              <a:t>Hughes, S. (2008). The characteristics of extractive and smelting landscapes of the Industrial Revolution at Swansea and Blaenavon. </a:t>
            </a:r>
            <a:r>
              <a:rPr lang="en-US" sz="1600" i="1" dirty="0">
                <a:solidFill>
                  <a:srgbClr val="404040"/>
                </a:solidFill>
                <a:latin typeface="Arial" panose="020B0604020202020204" pitchFamily="34" charset="0"/>
                <a:cs typeface="Arial" panose="020B0604020202020204" pitchFamily="34" charset="0"/>
              </a:rPr>
              <a:t>Landscape History, 30</a:t>
            </a:r>
            <a:r>
              <a:rPr lang="en-US" sz="1600" dirty="0">
                <a:solidFill>
                  <a:srgbClr val="404040"/>
                </a:solidFill>
                <a:latin typeface="Arial" panose="020B0604020202020204" pitchFamily="34" charset="0"/>
                <a:cs typeface="Arial" panose="020B0604020202020204" pitchFamily="34" charset="0"/>
              </a:rPr>
              <a:t>(1), 21-47.</a:t>
            </a:r>
          </a:p>
          <a:p>
            <a:pPr>
              <a:lnSpc>
                <a:spcPct val="90000"/>
              </a:lnSpc>
            </a:pPr>
            <a:r>
              <a:rPr lang="en-US" sz="1600" dirty="0">
                <a:solidFill>
                  <a:srgbClr val="404040"/>
                </a:solidFill>
                <a:latin typeface="Arial" panose="020B0604020202020204" pitchFamily="34" charset="0"/>
                <a:cs typeface="Arial" panose="020B0604020202020204" pitchFamily="34" charset="0"/>
              </a:rPr>
              <a:t>Newell, E. (1997). Atmospheric pollution and the British copper industry, 1690–1920. </a:t>
            </a:r>
            <a:r>
              <a:rPr lang="en-US" sz="1600" i="1" dirty="0">
                <a:solidFill>
                  <a:srgbClr val="404040"/>
                </a:solidFill>
                <a:latin typeface="Arial" panose="020B0604020202020204" pitchFamily="34" charset="0"/>
                <a:cs typeface="Arial" panose="020B0604020202020204" pitchFamily="34" charset="0"/>
              </a:rPr>
              <a:t>Technology and Culture, 38</a:t>
            </a:r>
            <a:r>
              <a:rPr lang="en-US" sz="1600" dirty="0">
                <a:solidFill>
                  <a:srgbClr val="404040"/>
                </a:solidFill>
                <a:latin typeface="Arial" panose="020B0604020202020204" pitchFamily="34" charset="0"/>
                <a:cs typeface="Arial" panose="020B0604020202020204" pitchFamily="34" charset="0"/>
              </a:rPr>
              <a:t>(3), 655-689.</a:t>
            </a:r>
          </a:p>
          <a:p>
            <a:pPr>
              <a:lnSpc>
                <a:spcPct val="90000"/>
              </a:lnSpc>
            </a:pPr>
            <a:r>
              <a:rPr lang="en-US" sz="1600" dirty="0">
                <a:solidFill>
                  <a:srgbClr val="404040"/>
                </a:solidFill>
                <a:latin typeface="Arial" panose="020B0604020202020204" pitchFamily="34" charset="0"/>
                <a:cs typeface="Arial" panose="020B0604020202020204" pitchFamily="34" charset="0"/>
              </a:rPr>
              <a:t>Newell, E. (2014). ‘Copperopolis': The Rise and Fall of the Copper Industry in the Swansea District, 1826–1921. In </a:t>
            </a:r>
            <a:r>
              <a:rPr lang="en-US" sz="1600" i="1" dirty="0">
                <a:solidFill>
                  <a:srgbClr val="404040"/>
                </a:solidFill>
                <a:latin typeface="Arial" panose="020B0604020202020204" pitchFamily="34" charset="0"/>
                <a:cs typeface="Arial" panose="020B0604020202020204" pitchFamily="34" charset="0"/>
              </a:rPr>
              <a:t>International Competition and Industrial Change </a:t>
            </a:r>
            <a:r>
              <a:rPr lang="en-US" sz="1600" dirty="0">
                <a:solidFill>
                  <a:srgbClr val="404040"/>
                </a:solidFill>
                <a:latin typeface="Arial" panose="020B0604020202020204" pitchFamily="34" charset="0"/>
                <a:cs typeface="Arial" panose="020B0604020202020204" pitchFamily="34" charset="0"/>
              </a:rPr>
              <a:t>(pp. 75-97). Routledge.</a:t>
            </a:r>
          </a:p>
          <a:p>
            <a:pPr>
              <a:lnSpc>
                <a:spcPct val="90000"/>
              </a:lnSpc>
            </a:pPr>
            <a:r>
              <a:rPr lang="en-US" sz="1600" dirty="0">
                <a:solidFill>
                  <a:srgbClr val="404040"/>
                </a:solidFill>
                <a:latin typeface="Arial" panose="020B0604020202020204" pitchFamily="34" charset="0"/>
                <a:cs typeface="Arial" panose="020B0604020202020204" pitchFamily="34" charset="0"/>
              </a:rPr>
              <a:t>Tallon, A. R., Bromley, R. D., &amp; Thomas, C. J. (2005). Swansea. </a:t>
            </a:r>
            <a:r>
              <a:rPr lang="en-US" sz="1600" i="1" dirty="0">
                <a:solidFill>
                  <a:srgbClr val="404040"/>
                </a:solidFill>
                <a:latin typeface="Arial" panose="020B0604020202020204" pitchFamily="34" charset="0"/>
                <a:cs typeface="Arial" panose="020B0604020202020204" pitchFamily="34" charset="0"/>
              </a:rPr>
              <a:t>Cities, 22</a:t>
            </a:r>
            <a:r>
              <a:rPr lang="en-US" sz="1600" dirty="0">
                <a:solidFill>
                  <a:srgbClr val="404040"/>
                </a:solidFill>
                <a:latin typeface="Arial" panose="020B0604020202020204" pitchFamily="34" charset="0"/>
                <a:cs typeface="Arial" panose="020B0604020202020204" pitchFamily="34" charset="0"/>
              </a:rPr>
              <a:t>(1), 65-76.</a:t>
            </a:r>
          </a:p>
          <a:p>
            <a:pPr>
              <a:lnSpc>
                <a:spcPct val="90000"/>
              </a:lnSpc>
            </a:pPr>
            <a:r>
              <a:rPr lang="en-GB" sz="1600" dirty="0">
                <a:solidFill>
                  <a:srgbClr val="404040"/>
                </a:solidFill>
                <a:latin typeface="Arial" panose="020B0604020202020204" pitchFamily="34" charset="0"/>
                <a:cs typeface="Arial" panose="020B0604020202020204" pitchFamily="34" charset="0"/>
                <a:hlinkClick r:id="rId2"/>
              </a:rPr>
              <a:t>https://cadw.gov.wales/sites/default/files/2019-05/Hafod%20and%20the%20Lower%20Swansea%20Valley-%20Understanding%20Urban%20Character_0.pdf</a:t>
            </a:r>
            <a:r>
              <a:rPr lang="en-GB" sz="1600" dirty="0">
                <a:solidFill>
                  <a:srgbClr val="40404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32695416"/>
      </p:ext>
    </p:extLst>
  </p:cSld>
  <p:clrMapOvr>
    <a:masterClrMapping/>
  </p:clrMapOvr>
</p:sld>
</file>

<file path=ppt/theme/theme1.xml><?xml version="1.0" encoding="utf-8"?>
<a:theme xmlns:a="http://schemas.openxmlformats.org/drawingml/2006/main" name="Parcel">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43</TotalTime>
  <Words>662</Words>
  <PresentationFormat>Widescreen</PresentationFormat>
  <Paragraphs>14</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Arial Black</vt:lpstr>
      <vt:lpstr>Gill Sans MT</vt:lpstr>
      <vt:lpstr>Parcel</vt:lpstr>
      <vt:lpstr>Swansea Case Presentation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2025-11-08T21:31:28Z</dcterms:created>
  <dcterms:modified xsi:type="dcterms:W3CDTF">2025-11-08T22:15:22Z</dcterms:modified>
</cp:coreProperties>
</file>