
<file path=[Content_Types].xml><?xml version="1.0" encoding="utf-8"?>
<Types xmlns="http://schemas.openxmlformats.org/package/2006/content-types">
  <Default Extension="png" ContentType="image/png"/>
  <Default Extension="pdf" ContentType="application/pd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handoutMasterIdLst>
    <p:handoutMasterId r:id="rId20"/>
  </p:handoutMasterIdLst>
  <p:sldIdLst>
    <p:sldId id="264" r:id="rId2"/>
    <p:sldId id="261" r:id="rId3"/>
    <p:sldId id="263" r:id="rId4"/>
    <p:sldId id="262" r:id="rId5"/>
    <p:sldId id="267" r:id="rId6"/>
    <p:sldId id="265" r:id="rId7"/>
    <p:sldId id="266" r:id="rId8"/>
    <p:sldId id="268" r:id="rId9"/>
    <p:sldId id="269" r:id="rId10"/>
    <p:sldId id="271" r:id="rId11"/>
    <p:sldId id="270" r:id="rId12"/>
    <p:sldId id="273" r:id="rId13"/>
    <p:sldId id="272" r:id="rId14"/>
    <p:sldId id="258" r:id="rId15"/>
    <p:sldId id="257" r:id="rId16"/>
    <p:sldId id="259" r:id="rId17"/>
    <p:sldId id="260" r:id="rId18"/>
    <p:sldId id="274" r:id="rId19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1B0B9E-B042-4069-8691-5D01A09F4A0A}" type="datetimeFigureOut">
              <a:rPr lang="en-US" smtClean="0"/>
              <a:pPr/>
              <a:t>12/4/2018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7117C0-98AD-48E7-BB6A-03EEBAC3715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42554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D7C4-8D97-9046-B8C7-39F84C5CAE85}" type="datetimeFigureOut">
              <a:rPr lang="en-US" smtClean="0"/>
              <a:pPr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ED90DAA5-0B37-4745-9985-EB4C8D9DDBA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D7C4-8D97-9046-B8C7-39F84C5CAE85}" type="datetimeFigureOut">
              <a:rPr lang="en-US" smtClean="0"/>
              <a:pPr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0DAA5-0B37-4745-9985-EB4C8D9DDBA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D7C4-8D97-9046-B8C7-39F84C5CAE85}" type="datetimeFigureOut">
              <a:rPr lang="en-US" smtClean="0"/>
              <a:pPr/>
              <a:t>12/4/2018</a:t>
            </a:fld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0DAA5-0B37-4745-9985-EB4C8D9DDBA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D7C4-8D97-9046-B8C7-39F84C5CAE85}" type="datetimeFigureOut">
              <a:rPr lang="en-US" smtClean="0"/>
              <a:pPr/>
              <a:t>12/4/2018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0DAA5-0B37-4745-9985-EB4C8D9DDBA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D7C4-8D97-9046-B8C7-39F84C5CAE85}" type="datetimeFigureOut">
              <a:rPr lang="en-US" smtClean="0"/>
              <a:pPr/>
              <a:t>12/4/2018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0DAA5-0B37-4745-9985-EB4C8D9DDBA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D7C4-8D97-9046-B8C7-39F84C5CAE85}" type="datetimeFigureOut">
              <a:rPr lang="en-US" smtClean="0"/>
              <a:pPr/>
              <a:t>12/4/2018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0DAA5-0B37-4745-9985-EB4C8D9DDBA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D7C4-8D97-9046-B8C7-39F84C5CAE85}" type="datetimeFigureOut">
              <a:rPr lang="en-US" smtClean="0"/>
              <a:pPr/>
              <a:t>12/4/2018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0DAA5-0B37-4745-9985-EB4C8D9DDBA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D7C4-8D97-9046-B8C7-39F84C5CAE85}" type="datetimeFigureOut">
              <a:rPr lang="en-US" smtClean="0"/>
              <a:pPr/>
              <a:t>12/4/2018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0DAA5-0B37-4745-9985-EB4C8D9DDBA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D7C4-8D97-9046-B8C7-39F84C5CAE85}" type="datetimeFigureOut">
              <a:rPr lang="en-US" smtClean="0"/>
              <a:pPr/>
              <a:t>12/4/2018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0DAA5-0B37-4745-9985-EB4C8D9DDBA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D7C4-8D97-9046-B8C7-39F84C5CAE85}" type="datetimeFigureOut">
              <a:rPr lang="en-US" smtClean="0"/>
              <a:pPr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0DAA5-0B37-4745-9985-EB4C8D9DDBA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DD7C4-8D97-9046-B8C7-39F84C5CAE85}" type="datetimeFigureOut">
              <a:rPr lang="en-US" smtClean="0"/>
              <a:pPr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90DAA5-0B37-4745-9985-EB4C8D9DDBA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633DD7C4-8D97-9046-B8C7-39F84C5CAE85}" type="datetimeFigureOut">
              <a:rPr lang="en-US" smtClean="0"/>
              <a:pPr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ED90DAA5-0B37-4745-9985-EB4C8D9DDBA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pn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www.bloomstaxonomy.org/Blooms%20Taxonomy%20questions.pdf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2.pd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www.youtube.com/watch?v=L_wczrtNn70&amp;feature=youtu.be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8ZRFgP77VxM&amp;feature=youtu.be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teaching.uncc.edu/services-programs/teaching-guides/course-design/blooms-educational-objectives" TargetMode="External"/><Relationship Id="rId2" Type="http://schemas.openxmlformats.org/officeDocument/2006/relationships/hyperlink" Target="http://www.bloomstaxonomy.or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earning.gov.wales/docs/learningwales/publications/130430-developing-thinking-en.pdf" TargetMode="External"/><Relationship Id="rId5" Type="http://schemas.openxmlformats.org/officeDocument/2006/relationships/hyperlink" Target="http://learning.gov.wales/docs/learningwales/publications/130429how-to-develop-thinking-cy.pdf" TargetMode="External"/><Relationship Id="rId4" Type="http://schemas.openxmlformats.org/officeDocument/2006/relationships/hyperlink" Target="http://matwales.org/questioning-techniqu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685800" y="228600"/>
            <a:ext cx="5105400" cy="1470025"/>
          </a:xfrm>
        </p:spPr>
        <p:txBody>
          <a:bodyPr/>
          <a:lstStyle/>
          <a:p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ITPT4002/C</a:t>
            </a: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4724400"/>
            <a:ext cx="4572000" cy="1752600"/>
          </a:xfrm>
        </p:spPr>
        <p:txBody>
          <a:bodyPr/>
          <a:lstStyle/>
          <a:p>
            <a:r>
              <a:rPr lang="cy-GB" dirty="0" smtClean="0"/>
              <a:t>FOLLOW UP FROM DAY 2</a:t>
            </a:r>
          </a:p>
          <a:p>
            <a:endParaRPr lang="cy-GB" dirty="0" smtClean="0"/>
          </a:p>
          <a:p>
            <a:r>
              <a:rPr lang="cy-GB" dirty="0" smtClean="0"/>
              <a:t>DILYN I FYNY DYDD 2</a:t>
            </a:r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alphaModFix amt="38000"/>
          </a:blip>
          <a:stretch>
            <a:fillRect/>
          </a:stretch>
        </p:blipFill>
        <p:spPr>
          <a:xfrm>
            <a:off x="1066800" y="0"/>
            <a:ext cx="8077200" cy="4038600"/>
          </a:xfrm>
          <a:prstGeom prst="rect">
            <a:avLst/>
          </a:prstGeom>
        </p:spPr>
      </p:pic>
      <p:pic>
        <p:nvPicPr>
          <p:cNvPr id="5" name="Picture 4" descr="wordle.png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  <a:alphaModFix amt="51000"/>
          </a:blip>
          <a:stretch>
            <a:fillRect/>
          </a:stretch>
        </p:blipFill>
        <p:spPr>
          <a:xfrm>
            <a:off x="2209800" y="2362200"/>
            <a:ext cx="4134678" cy="2641600"/>
          </a:xfrm>
          <a:prstGeom prst="rect">
            <a:avLst/>
          </a:prstGeom>
        </p:spPr>
      </p:pic>
      <p:pic>
        <p:nvPicPr>
          <p:cNvPr id="6" name="Picture 5" descr="wordle.png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  <a:alphaModFix amt="38000"/>
          </a:blip>
          <a:stretch>
            <a:fillRect/>
          </a:stretch>
        </p:blipFill>
        <p:spPr>
          <a:xfrm>
            <a:off x="5009322" y="1600200"/>
            <a:ext cx="4134678" cy="26416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alphaModFix amt="22000"/>
          </a:blip>
          <a:stretch>
            <a:fillRect/>
          </a:stretch>
        </p:blipFill>
        <p:spPr>
          <a:xfrm>
            <a:off x="762000" y="3657600"/>
            <a:ext cx="4343400" cy="289786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95800" y="3810000"/>
            <a:ext cx="3429000" cy="303451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8929657">
            <a:off x="3402688" y="730572"/>
            <a:ext cx="7521888" cy="5235234"/>
          </a:xfrm>
          <a:prstGeom prst="rect">
            <a:avLst/>
          </a:prstGeom>
        </p:spPr>
      </p:pic>
      <p:sp>
        <p:nvSpPr>
          <p:cNvPr id="11" name="Subtitle 2"/>
          <p:cNvSpPr txBox="1">
            <a:spLocks/>
          </p:cNvSpPr>
          <p:nvPr/>
        </p:nvSpPr>
        <p:spPr>
          <a:xfrm>
            <a:off x="-377544" y="6019800"/>
            <a:ext cx="6553200" cy="457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Tx/>
              <a:buFont typeface="Arial" pitchFamily="34" charset="0"/>
              <a:buNone/>
              <a:tabLst/>
              <a:defRPr/>
            </a:pPr>
            <a:r>
              <a:rPr kumimoji="0" lang="en-US" sz="1800" b="0" i="0" u="none" strike="noStrike" kern="1200" cap="all" spc="30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Reflecting on Visit 2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Tx/>
              <a:buFont typeface="Arial" pitchFamily="34" charset="0"/>
              <a:buNone/>
              <a:tabLst/>
              <a:defRPr/>
            </a:pPr>
            <a:r>
              <a:rPr kumimoji="0" lang="en-US" sz="1800" b="0" i="0" u="none" strike="noStrike" kern="1200" cap="all" spc="30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Preparing for Visit 3</a:t>
            </a:r>
            <a:endParaRPr kumimoji="0" lang="en-US" sz="1800" b="0" i="0" u="none" strike="noStrike" kern="1200" cap="all" spc="30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658282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Reflecting on Visit 2</a:t>
            </a:r>
            <a:br>
              <a:rPr lang="en-US" dirty="0" smtClean="0"/>
            </a:br>
            <a:r>
              <a:rPr lang="en-US" dirty="0" err="1" smtClean="0"/>
              <a:t>Myfyrio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Ymweliad</a:t>
            </a:r>
            <a:r>
              <a:rPr lang="en-US" dirty="0" smtClean="0"/>
              <a:t> 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US" dirty="0"/>
          </a:p>
        </p:txBody>
      </p:sp>
      <p:sp>
        <p:nvSpPr>
          <p:cNvPr id="4" name="6-Point Star 3"/>
          <p:cNvSpPr/>
          <p:nvPr/>
        </p:nvSpPr>
        <p:spPr>
          <a:xfrm>
            <a:off x="754743" y="2598057"/>
            <a:ext cx="3759200" cy="3528106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228600" defTabSz="914400">
              <a:spcBef>
                <a:spcPct val="20000"/>
              </a:spcBef>
              <a:buClr>
                <a:srgbClr val="93A299"/>
              </a:buClr>
              <a:buFont typeface="Arial" pitchFamily="34" charset="0"/>
              <a:buChar char="•"/>
            </a:pPr>
            <a:r>
              <a:rPr lang="en-US" sz="2400" dirty="0">
                <a:solidFill>
                  <a:srgbClr val="564B3C"/>
                </a:solidFill>
              </a:rPr>
              <a:t>Target pupil </a:t>
            </a:r>
            <a:r>
              <a:rPr lang="en-US" sz="2400" dirty="0" smtClean="0">
                <a:solidFill>
                  <a:srgbClr val="564B3C"/>
                </a:solidFill>
              </a:rPr>
              <a:t>observations</a:t>
            </a:r>
          </a:p>
          <a:p>
            <a:pPr marL="342900" lvl="0" indent="-228600" defTabSz="914400">
              <a:spcBef>
                <a:spcPct val="20000"/>
              </a:spcBef>
              <a:buClr>
                <a:srgbClr val="93A299"/>
              </a:buClr>
              <a:buFont typeface="Arial" pitchFamily="34" charset="0"/>
              <a:buChar char="•"/>
            </a:pPr>
            <a:r>
              <a:rPr lang="en-US" sz="2400" dirty="0" err="1" smtClean="0">
                <a:solidFill>
                  <a:srgbClr val="564B3C"/>
                </a:solidFill>
              </a:rPr>
              <a:t>Arsylwadau</a:t>
            </a:r>
            <a:r>
              <a:rPr lang="en-US" sz="2400" dirty="0" smtClean="0">
                <a:solidFill>
                  <a:srgbClr val="564B3C"/>
                </a:solidFill>
              </a:rPr>
              <a:t> </a:t>
            </a:r>
            <a:r>
              <a:rPr lang="en-US" sz="2400" dirty="0" err="1" smtClean="0">
                <a:solidFill>
                  <a:srgbClr val="564B3C"/>
                </a:solidFill>
              </a:rPr>
              <a:t>disgyblion</a:t>
            </a:r>
            <a:r>
              <a:rPr lang="en-US" sz="2400" dirty="0" smtClean="0">
                <a:solidFill>
                  <a:srgbClr val="564B3C"/>
                </a:solidFill>
              </a:rPr>
              <a:t> </a:t>
            </a:r>
            <a:r>
              <a:rPr lang="en-US" sz="2400" dirty="0" err="1" smtClean="0">
                <a:solidFill>
                  <a:srgbClr val="564B3C"/>
                </a:solidFill>
              </a:rPr>
              <a:t>targed</a:t>
            </a:r>
            <a:endParaRPr lang="en-US" sz="2400" dirty="0">
              <a:solidFill>
                <a:srgbClr val="564B3C"/>
              </a:solidFill>
            </a:endParaRPr>
          </a:p>
        </p:txBody>
      </p:sp>
      <p:sp>
        <p:nvSpPr>
          <p:cNvPr id="5" name="6-Point Star 4"/>
          <p:cNvSpPr/>
          <p:nvPr/>
        </p:nvSpPr>
        <p:spPr>
          <a:xfrm>
            <a:off x="4927600" y="2750457"/>
            <a:ext cx="3759200" cy="3528106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228600" defTabSz="914400">
              <a:spcBef>
                <a:spcPct val="20000"/>
              </a:spcBef>
              <a:buClr>
                <a:srgbClr val="93A299"/>
              </a:buClr>
              <a:buFont typeface="Arial" pitchFamily="34" charset="0"/>
              <a:buChar char="•"/>
            </a:pPr>
            <a:r>
              <a:rPr lang="en-US" sz="2400" dirty="0" err="1">
                <a:solidFill>
                  <a:srgbClr val="564B3C"/>
                </a:solidFill>
              </a:rPr>
              <a:t>Behaviour</a:t>
            </a:r>
            <a:r>
              <a:rPr lang="en-US" sz="2400" dirty="0">
                <a:solidFill>
                  <a:srgbClr val="564B3C"/>
                </a:solidFill>
              </a:rPr>
              <a:t> </a:t>
            </a:r>
            <a:r>
              <a:rPr lang="en-US" sz="2400" dirty="0" smtClean="0">
                <a:solidFill>
                  <a:srgbClr val="564B3C"/>
                </a:solidFill>
              </a:rPr>
              <a:t>strategies</a:t>
            </a:r>
          </a:p>
          <a:p>
            <a:pPr marL="342900" lvl="0" indent="-228600" defTabSz="914400">
              <a:spcBef>
                <a:spcPct val="20000"/>
              </a:spcBef>
              <a:buClr>
                <a:srgbClr val="93A299"/>
              </a:buClr>
              <a:buFont typeface="Arial" pitchFamily="34" charset="0"/>
              <a:buChar char="•"/>
            </a:pPr>
            <a:r>
              <a:rPr lang="en-US" sz="2200" dirty="0" err="1" smtClean="0">
                <a:solidFill>
                  <a:srgbClr val="564B3C"/>
                </a:solidFill>
              </a:rPr>
              <a:t>Strategaethau</a:t>
            </a:r>
            <a:r>
              <a:rPr lang="en-US" sz="2200" dirty="0" smtClean="0">
                <a:solidFill>
                  <a:srgbClr val="564B3C"/>
                </a:solidFill>
              </a:rPr>
              <a:t> </a:t>
            </a:r>
            <a:r>
              <a:rPr lang="en-US" sz="2200" dirty="0" err="1" smtClean="0">
                <a:solidFill>
                  <a:srgbClr val="564B3C"/>
                </a:solidFill>
              </a:rPr>
              <a:t>ymddygiad</a:t>
            </a:r>
            <a:endParaRPr lang="en-US" sz="2200" dirty="0">
              <a:solidFill>
                <a:srgbClr val="564B3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Adborth</a:t>
            </a:r>
            <a:r>
              <a:rPr lang="en-GB" dirty="0" smtClean="0"/>
              <a:t> * Feedback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Oval Callout 3"/>
          <p:cNvSpPr/>
          <p:nvPr/>
        </p:nvSpPr>
        <p:spPr>
          <a:xfrm rot="20694359">
            <a:off x="961569" y="4194629"/>
            <a:ext cx="3650343" cy="1525134"/>
          </a:xfrm>
          <a:prstGeom prst="wedgeEllipse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>
                <a:latin typeface="Arial"/>
              </a:rPr>
              <a:t>Justifying views with evidence</a:t>
            </a:r>
          </a:p>
        </p:txBody>
      </p:sp>
      <p:sp>
        <p:nvSpPr>
          <p:cNvPr id="5" name="Oval Callout 4"/>
          <p:cNvSpPr/>
          <p:nvPr/>
        </p:nvSpPr>
        <p:spPr>
          <a:xfrm rot="708683">
            <a:off x="5036456" y="4579825"/>
            <a:ext cx="3650343" cy="1525134"/>
          </a:xfrm>
          <a:prstGeom prst="wedgeEllipse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 err="1">
                <a:latin typeface="Arial"/>
              </a:rPr>
              <a:t>Cyfiawnhau</a:t>
            </a:r>
            <a:r>
              <a:rPr lang="en-US" dirty="0">
                <a:latin typeface="Arial"/>
              </a:rPr>
              <a:t> </a:t>
            </a:r>
            <a:r>
              <a:rPr lang="en-US" dirty="0" err="1">
                <a:latin typeface="Arial"/>
              </a:rPr>
              <a:t>barnau</a:t>
            </a:r>
            <a:r>
              <a:rPr lang="en-US" dirty="0">
                <a:latin typeface="Arial"/>
              </a:rPr>
              <a:t> </a:t>
            </a:r>
            <a:r>
              <a:rPr lang="en-US" dirty="0" err="1">
                <a:latin typeface="Arial"/>
              </a:rPr>
              <a:t>ar</a:t>
            </a:r>
            <a:r>
              <a:rPr lang="en-US" dirty="0">
                <a:latin typeface="Arial"/>
              </a:rPr>
              <a:t> sail </a:t>
            </a:r>
            <a:r>
              <a:rPr lang="en-US" dirty="0" err="1">
                <a:latin typeface="Arial"/>
              </a:rPr>
              <a:t>tystiolaeth</a:t>
            </a:r>
            <a:endParaRPr lang="en-US" dirty="0">
              <a:latin typeface="Arial"/>
            </a:endParaRPr>
          </a:p>
        </p:txBody>
      </p:sp>
      <p:sp>
        <p:nvSpPr>
          <p:cNvPr id="7" name="Cloud Callout 6"/>
          <p:cNvSpPr/>
          <p:nvPr/>
        </p:nvSpPr>
        <p:spPr>
          <a:xfrm>
            <a:off x="711200" y="1792514"/>
            <a:ext cx="3497944" cy="2053772"/>
          </a:xfrm>
          <a:prstGeom prst="cloud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>
                <a:latin typeface="Arial"/>
              </a:rPr>
              <a:t>I used to think...now I think</a:t>
            </a:r>
          </a:p>
        </p:txBody>
      </p:sp>
      <p:sp>
        <p:nvSpPr>
          <p:cNvPr id="8" name="Cloud Callout 7"/>
          <p:cNvSpPr/>
          <p:nvPr/>
        </p:nvSpPr>
        <p:spPr>
          <a:xfrm>
            <a:off x="4992914" y="1792514"/>
            <a:ext cx="3465284" cy="2184400"/>
          </a:xfrm>
          <a:prstGeom prst="cloud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 err="1">
                <a:latin typeface="Arial"/>
              </a:rPr>
              <a:t>Roeddwn</a:t>
            </a:r>
            <a:r>
              <a:rPr lang="en-US" dirty="0">
                <a:latin typeface="Arial"/>
              </a:rPr>
              <a:t> </a:t>
            </a:r>
            <a:r>
              <a:rPr lang="en-US" dirty="0" err="1">
                <a:latin typeface="Arial"/>
              </a:rPr>
              <a:t>yn</a:t>
            </a:r>
            <a:r>
              <a:rPr lang="en-US" dirty="0">
                <a:latin typeface="Arial"/>
              </a:rPr>
              <a:t> </a:t>
            </a:r>
            <a:r>
              <a:rPr lang="en-US" dirty="0" err="1">
                <a:latin typeface="Arial"/>
              </a:rPr>
              <a:t>arfer</a:t>
            </a:r>
            <a:r>
              <a:rPr lang="en-US" dirty="0">
                <a:latin typeface="Arial"/>
              </a:rPr>
              <a:t> </a:t>
            </a:r>
            <a:r>
              <a:rPr lang="en-US" dirty="0" err="1">
                <a:latin typeface="Arial"/>
              </a:rPr>
              <a:t>meddwl</a:t>
            </a:r>
            <a:r>
              <a:rPr lang="en-US" dirty="0">
                <a:latin typeface="Arial"/>
              </a:rPr>
              <a:t> … </a:t>
            </a:r>
            <a:r>
              <a:rPr lang="en-US" dirty="0" err="1">
                <a:latin typeface="Arial"/>
              </a:rPr>
              <a:t>nawr</a:t>
            </a:r>
            <a:r>
              <a:rPr lang="en-US" dirty="0">
                <a:latin typeface="Arial"/>
              </a:rPr>
              <a:t> </a:t>
            </a:r>
            <a:r>
              <a:rPr lang="en-US" dirty="0" err="1">
                <a:latin typeface="Arial"/>
              </a:rPr>
              <a:t>rwy’n</a:t>
            </a:r>
            <a:r>
              <a:rPr lang="en-US" dirty="0">
                <a:latin typeface="Arial"/>
              </a:rPr>
              <a:t> </a:t>
            </a:r>
            <a:r>
              <a:rPr lang="en-US" dirty="0" err="1">
                <a:latin typeface="Arial"/>
              </a:rPr>
              <a:t>meddwl</a:t>
            </a:r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07780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Reflecting on </a:t>
            </a:r>
            <a:r>
              <a:rPr lang="en-US" b="1" dirty="0" smtClean="0"/>
              <a:t>reading to a group</a:t>
            </a:r>
            <a:br>
              <a:rPr lang="en-US" b="1" dirty="0" smtClean="0"/>
            </a:br>
            <a:r>
              <a:rPr lang="en-US" dirty="0"/>
              <a:t>u</a:t>
            </a:r>
            <a:r>
              <a:rPr lang="en-US" dirty="0" smtClean="0"/>
              <a:t>sing the ARC Model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i="1" dirty="0" smtClean="0"/>
              <a:t>1. </a:t>
            </a:r>
            <a:r>
              <a:rPr lang="en-US" b="1" dirty="0" smtClean="0"/>
              <a:t>Feelings: </a:t>
            </a:r>
            <a:r>
              <a:rPr lang="en-US" i="1" dirty="0" smtClean="0"/>
              <a:t>Succinct response!</a:t>
            </a:r>
            <a:endParaRPr lang="en-GB" dirty="0" smtClean="0"/>
          </a:p>
          <a:p>
            <a:pPr>
              <a:buNone/>
            </a:pPr>
            <a:r>
              <a:rPr lang="en-US" i="1" dirty="0" smtClean="0"/>
              <a:t>2. </a:t>
            </a:r>
            <a:r>
              <a:rPr lang="en-US" b="1" dirty="0" smtClean="0"/>
              <a:t>Remember and Understand: </a:t>
            </a:r>
            <a:r>
              <a:rPr lang="en-US" i="1" dirty="0" smtClean="0"/>
              <a:t>what went well &amp; what was disappointing?</a:t>
            </a:r>
          </a:p>
          <a:p>
            <a:pPr>
              <a:buNone/>
            </a:pPr>
            <a:r>
              <a:rPr lang="en-US" i="1" dirty="0" smtClean="0"/>
              <a:t>3</a:t>
            </a:r>
            <a:r>
              <a:rPr lang="en-US" dirty="0" smtClean="0"/>
              <a:t>. </a:t>
            </a:r>
            <a:r>
              <a:rPr lang="en-US" b="1" dirty="0" smtClean="0"/>
              <a:t>Evaluate and </a:t>
            </a:r>
            <a:r>
              <a:rPr lang="en-US" b="1" dirty="0" err="1" smtClean="0"/>
              <a:t>Analyse</a:t>
            </a:r>
            <a:r>
              <a:rPr lang="en-US" b="1" dirty="0" smtClean="0"/>
              <a:t>: </a:t>
            </a:r>
            <a:r>
              <a:rPr lang="en-US" i="1" dirty="0"/>
              <a:t>“What will you keep the </a:t>
            </a:r>
            <a:r>
              <a:rPr lang="en-US" i="1" dirty="0" smtClean="0"/>
              <a:t>same?</a:t>
            </a:r>
            <a:r>
              <a:rPr lang="en-GB" dirty="0"/>
              <a:t> </a:t>
            </a:r>
            <a:r>
              <a:rPr lang="en-US" i="1" dirty="0" smtClean="0"/>
              <a:t>What </a:t>
            </a:r>
            <a:r>
              <a:rPr lang="en-US" i="1" dirty="0"/>
              <a:t>was the cause of the most important disappointing element</a:t>
            </a:r>
            <a:r>
              <a:rPr lang="en-US" i="1" dirty="0" smtClean="0"/>
              <a:t>?</a:t>
            </a:r>
          </a:p>
          <a:p>
            <a:pPr>
              <a:buNone/>
            </a:pPr>
            <a:r>
              <a:rPr lang="en-GB" i="1" dirty="0" smtClean="0"/>
              <a:t>4. </a:t>
            </a:r>
            <a:r>
              <a:rPr lang="en-US" b="1" dirty="0"/>
              <a:t>Conclusions and </a:t>
            </a:r>
            <a:r>
              <a:rPr lang="en-US" b="1" dirty="0" smtClean="0"/>
              <a:t>actions: </a:t>
            </a:r>
            <a:r>
              <a:rPr lang="en-US" i="1" dirty="0" smtClean="0"/>
              <a:t>possible solutions? Targets?</a:t>
            </a:r>
            <a:endParaRPr lang="en-GB" b="1" dirty="0" smtClean="0"/>
          </a:p>
          <a:p>
            <a:pPr>
              <a:buNone/>
            </a:pPr>
            <a:endParaRPr lang="en-GB" i="1" dirty="0" smtClean="0"/>
          </a:p>
          <a:p>
            <a:pPr>
              <a:buNone/>
            </a:pPr>
            <a:endParaRPr lang="en-US" b="1" i="1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US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Myfyrio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ddarllen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grŵp</a:t>
            </a:r>
            <a:r>
              <a:rPr lang="en-US" dirty="0" smtClean="0"/>
              <a:t>? </a:t>
            </a:r>
            <a:r>
              <a:rPr lang="en-US" dirty="0" err="1" smtClean="0"/>
              <a:t>Ddefnyddio'r</a:t>
            </a:r>
            <a:r>
              <a:rPr lang="en-US" dirty="0" smtClean="0"/>
              <a:t> Model BWA (ARC)</a:t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b="1" i="1" dirty="0" smtClean="0"/>
              <a:t>1. </a:t>
            </a:r>
            <a:r>
              <a:rPr lang="en-US" b="1" i="1" dirty="0" err="1" smtClean="0"/>
              <a:t>Teimladau</a:t>
            </a:r>
            <a:r>
              <a:rPr lang="en-US" i="1" dirty="0" smtClean="0"/>
              <a:t>: </a:t>
            </a:r>
            <a:r>
              <a:rPr lang="en-US" i="1" dirty="0" err="1" smtClean="0"/>
              <a:t>Ymateb</a:t>
            </a:r>
            <a:r>
              <a:rPr lang="en-US" i="1" dirty="0" smtClean="0"/>
              <a:t> </a:t>
            </a:r>
            <a:r>
              <a:rPr lang="en-US" i="1" dirty="0" err="1" smtClean="0"/>
              <a:t>cryno</a:t>
            </a:r>
            <a:r>
              <a:rPr lang="en-US" i="1" dirty="0" smtClean="0"/>
              <a:t>!</a:t>
            </a:r>
          </a:p>
          <a:p>
            <a:pPr>
              <a:buNone/>
            </a:pPr>
            <a:r>
              <a:rPr lang="en-US" b="1" i="1" dirty="0" smtClean="0"/>
              <a:t>2. </a:t>
            </a:r>
            <a:r>
              <a:rPr lang="en-US" b="1" i="1" dirty="0" err="1" smtClean="0"/>
              <a:t>Cofiwch</a:t>
            </a:r>
            <a:r>
              <a:rPr lang="en-US" b="1" i="1" dirty="0" smtClean="0"/>
              <a:t> a </a:t>
            </a:r>
            <a:r>
              <a:rPr lang="en-US" b="1" i="1" dirty="0" err="1" smtClean="0"/>
              <a:t>Deall</a:t>
            </a:r>
            <a:r>
              <a:rPr lang="en-US" i="1" dirty="0" smtClean="0"/>
              <a:t>: </a:t>
            </a:r>
            <a:r>
              <a:rPr lang="en-US" i="1" dirty="0" err="1" smtClean="0"/>
              <a:t>beth</a:t>
            </a:r>
            <a:r>
              <a:rPr lang="en-US" i="1" dirty="0" smtClean="0"/>
              <a:t> </a:t>
            </a:r>
            <a:r>
              <a:rPr lang="en-US" i="1" dirty="0" err="1" smtClean="0"/>
              <a:t>aeth</a:t>
            </a:r>
            <a:r>
              <a:rPr lang="en-US" i="1" dirty="0" smtClean="0"/>
              <a:t> </a:t>
            </a:r>
            <a:r>
              <a:rPr lang="en-US" i="1" dirty="0" err="1" smtClean="0"/>
              <a:t>yn</a:t>
            </a:r>
            <a:r>
              <a:rPr lang="en-US" i="1" dirty="0" smtClean="0"/>
              <a:t> </a:t>
            </a:r>
            <a:r>
              <a:rPr lang="en-US" i="1" dirty="0" err="1" smtClean="0"/>
              <a:t>dda</a:t>
            </a:r>
            <a:r>
              <a:rPr lang="en-US" i="1" dirty="0" smtClean="0"/>
              <a:t> a </a:t>
            </a:r>
            <a:r>
              <a:rPr lang="en-US" i="1" dirty="0" err="1" smtClean="0"/>
              <a:t>beth</a:t>
            </a:r>
            <a:r>
              <a:rPr lang="en-US" i="1" dirty="0" smtClean="0"/>
              <a:t> </a:t>
            </a:r>
            <a:r>
              <a:rPr lang="en-US" i="1" dirty="0" err="1" smtClean="0"/>
              <a:t>oedd</a:t>
            </a:r>
            <a:r>
              <a:rPr lang="en-US" i="1" dirty="0" smtClean="0"/>
              <a:t> </a:t>
            </a:r>
            <a:r>
              <a:rPr lang="en-US" i="1" dirty="0" err="1" smtClean="0"/>
              <a:t>yn</a:t>
            </a:r>
            <a:r>
              <a:rPr lang="en-US" i="1" dirty="0" smtClean="0"/>
              <a:t> </a:t>
            </a:r>
            <a:r>
              <a:rPr lang="en-US" i="1" dirty="0" err="1" smtClean="0"/>
              <a:t>siomedig</a:t>
            </a:r>
            <a:r>
              <a:rPr lang="en-US" i="1" dirty="0" smtClean="0"/>
              <a:t>?</a:t>
            </a:r>
          </a:p>
          <a:p>
            <a:pPr>
              <a:buNone/>
            </a:pPr>
            <a:r>
              <a:rPr lang="en-US" b="1" i="1" dirty="0" smtClean="0"/>
              <a:t>3. </a:t>
            </a:r>
            <a:r>
              <a:rPr lang="en-US" b="1" i="1" dirty="0" err="1" smtClean="0"/>
              <a:t>Gwerthuso</a:t>
            </a:r>
            <a:r>
              <a:rPr lang="en-US" b="1" i="1" dirty="0" smtClean="0"/>
              <a:t> a </a:t>
            </a:r>
            <a:r>
              <a:rPr lang="en-US" b="1" i="1" dirty="0" err="1" smtClean="0"/>
              <a:t>Dadansoddi</a:t>
            </a:r>
            <a:r>
              <a:rPr lang="en-US" i="1" dirty="0" smtClean="0"/>
              <a:t>: "Yr </a:t>
            </a:r>
            <a:r>
              <a:rPr lang="en-US" i="1" dirty="0" err="1" smtClean="0"/>
              <a:t>hyn</a:t>
            </a:r>
            <a:r>
              <a:rPr lang="en-US" i="1" dirty="0" smtClean="0"/>
              <a:t> </a:t>
            </a:r>
            <a:r>
              <a:rPr lang="en-US" i="1" dirty="0" err="1" smtClean="0"/>
              <a:t>y</a:t>
            </a:r>
            <a:r>
              <a:rPr lang="en-US" i="1" dirty="0" smtClean="0"/>
              <a:t> </a:t>
            </a:r>
            <a:r>
              <a:rPr lang="en-US" i="1" dirty="0" err="1" smtClean="0"/>
              <a:t>byddwch</a:t>
            </a:r>
            <a:r>
              <a:rPr lang="en-US" i="1" dirty="0" smtClean="0"/>
              <a:t> </a:t>
            </a:r>
            <a:r>
              <a:rPr lang="en-US" i="1" dirty="0" err="1" smtClean="0"/>
              <a:t>yn</a:t>
            </a:r>
            <a:r>
              <a:rPr lang="en-US" i="1" dirty="0" smtClean="0"/>
              <a:t> </a:t>
            </a:r>
            <a:r>
              <a:rPr lang="en-US" i="1" dirty="0" err="1" smtClean="0"/>
              <a:t>cadw</a:t>
            </a:r>
            <a:r>
              <a:rPr lang="en-US" i="1" dirty="0" smtClean="0"/>
              <a:t> yr un </a:t>
            </a:r>
            <a:r>
              <a:rPr lang="en-US" i="1" dirty="0" err="1" smtClean="0"/>
              <a:t>peth</a:t>
            </a:r>
            <a:r>
              <a:rPr lang="en-US" i="1" dirty="0" smtClean="0"/>
              <a:t>? Beth </a:t>
            </a:r>
            <a:r>
              <a:rPr lang="en-US" i="1" dirty="0" err="1" smtClean="0"/>
              <a:t>oedd</a:t>
            </a:r>
            <a:r>
              <a:rPr lang="en-US" i="1" dirty="0" smtClean="0"/>
              <a:t> </a:t>
            </a:r>
            <a:r>
              <a:rPr lang="en-US" i="1" dirty="0" err="1" smtClean="0"/>
              <a:t>achos</a:t>
            </a:r>
            <a:r>
              <a:rPr lang="en-US" i="1" dirty="0" smtClean="0"/>
              <a:t> yr </a:t>
            </a:r>
            <a:r>
              <a:rPr lang="en-US" i="1" dirty="0" err="1" smtClean="0"/>
              <a:t>elfen</a:t>
            </a:r>
            <a:r>
              <a:rPr lang="en-US" i="1" dirty="0" smtClean="0"/>
              <a:t> </a:t>
            </a:r>
            <a:r>
              <a:rPr lang="en-US" i="1" dirty="0" err="1" smtClean="0"/>
              <a:t>siomedig</a:t>
            </a:r>
            <a:r>
              <a:rPr lang="en-US" i="1" dirty="0" smtClean="0"/>
              <a:t> </a:t>
            </a:r>
            <a:r>
              <a:rPr lang="en-US" i="1" dirty="0" err="1" smtClean="0"/>
              <a:t>bwysicaf</a:t>
            </a:r>
            <a:r>
              <a:rPr lang="en-US" i="1" dirty="0" smtClean="0"/>
              <a:t>?</a:t>
            </a:r>
          </a:p>
          <a:p>
            <a:pPr>
              <a:buNone/>
            </a:pPr>
            <a:r>
              <a:rPr lang="en-US" b="1" i="1" dirty="0" smtClean="0"/>
              <a:t>4. </a:t>
            </a:r>
            <a:r>
              <a:rPr lang="en-US" b="1" i="1" dirty="0" err="1" smtClean="0"/>
              <a:t>Casgliadau</a:t>
            </a:r>
            <a:r>
              <a:rPr lang="en-US" b="1" i="1" dirty="0" smtClean="0"/>
              <a:t> a </a:t>
            </a:r>
            <a:r>
              <a:rPr lang="en-US" b="1" i="1" dirty="0" err="1" smtClean="0"/>
              <a:t>chamau</a:t>
            </a:r>
            <a:r>
              <a:rPr lang="en-US" b="1" i="1" dirty="0" smtClean="0"/>
              <a:t> </a:t>
            </a:r>
            <a:r>
              <a:rPr lang="en-US" b="1" i="1" dirty="0" err="1" smtClean="0"/>
              <a:t>gweithredu</a:t>
            </a:r>
            <a:r>
              <a:rPr lang="en-US" b="1" i="1" dirty="0" smtClean="0"/>
              <a:t>: </a:t>
            </a:r>
            <a:r>
              <a:rPr lang="en-US" i="1" dirty="0" err="1" smtClean="0"/>
              <a:t>atebion</a:t>
            </a:r>
            <a:r>
              <a:rPr lang="en-US" i="1" dirty="0" smtClean="0"/>
              <a:t> </a:t>
            </a:r>
            <a:r>
              <a:rPr lang="en-US" i="1" dirty="0" err="1" smtClean="0"/>
              <a:t>posibl</a:t>
            </a:r>
            <a:r>
              <a:rPr lang="en-US" i="1" dirty="0" smtClean="0"/>
              <a:t>? </a:t>
            </a:r>
            <a:r>
              <a:rPr lang="en-US" i="1" dirty="0" err="1" smtClean="0"/>
              <a:t>Targedau</a:t>
            </a:r>
            <a:r>
              <a:rPr lang="en-US" i="1" dirty="0" smtClean="0"/>
              <a:t>?</a:t>
            </a:r>
            <a:endParaRPr lang="en-GB" i="1" dirty="0" smtClean="0"/>
          </a:p>
          <a:p>
            <a:pPr>
              <a:buNone/>
            </a:pPr>
            <a:endParaRPr lang="en-US" b="1" i="1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US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9400" y="533400"/>
            <a:ext cx="6094427" cy="5905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y-GB" dirty="0" smtClean="0"/>
              <a:t>Questioning - Cwestiynau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8600" y="1241766"/>
            <a:ext cx="8069302" cy="5616234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9400" y="533400"/>
            <a:ext cx="6094427" cy="5905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y-GB" dirty="0" smtClean="0"/>
              <a:t>Questioning - Cwestiynau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pic>
        <p:nvPicPr>
          <p:cNvPr id="5" name="Picture 4" descr="figure-1-cy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438" y="1075540"/>
            <a:ext cx="2486037" cy="2237434"/>
          </a:xfrm>
          <a:prstGeom prst="rect">
            <a:avLst/>
          </a:prstGeom>
        </p:spPr>
      </p:pic>
      <p:pic>
        <p:nvPicPr>
          <p:cNvPr id="8" name="Picture 7" descr="figure-1-en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312974"/>
            <a:ext cx="3119385" cy="259099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228600" y="1241766"/>
            <a:ext cx="8069302" cy="5616234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700" dirty="0" smtClean="0"/>
              <a:t>BLOOM’S TAXONOMY - TACSONOMEG BLOOM  </a:t>
            </a:r>
            <a:endParaRPr lang="en-US" sz="2700" dirty="0"/>
          </a:p>
        </p:txBody>
      </p:sp>
      <p:pic>
        <p:nvPicPr>
          <p:cNvPr id="5" name="Content Placeholder 4" descr="figure-1-en.jpg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 t="-15686" b="-15686"/>
          <a:stretch>
            <a:fillRect/>
          </a:stretch>
        </p:blipFill>
        <p:spPr>
          <a:xfrm>
            <a:off x="281294" y="757513"/>
            <a:ext cx="4732169" cy="5480366"/>
          </a:xfrm>
        </p:spPr>
      </p:pic>
      <p:pic>
        <p:nvPicPr>
          <p:cNvPr id="6" name="Content Placeholder 5" descr="figure-1-cy.jpg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 t="-10622" b="-10622"/>
          <a:stretch>
            <a:fillRect/>
          </a:stretch>
        </p:blipFill>
        <p:spPr>
          <a:xfrm>
            <a:off x="4648199" y="1036011"/>
            <a:ext cx="4243181" cy="4767875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600" dirty="0" smtClean="0"/>
              <a:t>BLOOM’S TAXONOMY – </a:t>
            </a:r>
            <a:br>
              <a:rPr lang="en-US" sz="3600" dirty="0" smtClean="0"/>
            </a:br>
            <a:r>
              <a:rPr lang="en-US" sz="3600" dirty="0" smtClean="0"/>
              <a:t>TACSONOMEG BLOOM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7" y="1719070"/>
            <a:ext cx="3963439" cy="4652951"/>
          </a:xfrm>
        </p:spPr>
        <p:txBody>
          <a:bodyPr>
            <a:normAutofit fontScale="77500" lnSpcReduction="20000"/>
          </a:bodyPr>
          <a:lstStyle/>
          <a:p>
            <a:r>
              <a:rPr lang="en-US" dirty="0" err="1" smtClean="0"/>
              <a:t>Disgrifir</a:t>
            </a:r>
            <a:r>
              <a:rPr lang="en-US" dirty="0" smtClean="0"/>
              <a:t> </a:t>
            </a:r>
            <a:r>
              <a:rPr lang="en-US" dirty="0" err="1" smtClean="0"/>
              <a:t>tacsonomeg</a:t>
            </a:r>
            <a:r>
              <a:rPr lang="en-US" dirty="0" smtClean="0"/>
              <a:t> bloom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gyffredinol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math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dosbarthiad</a:t>
            </a:r>
            <a:r>
              <a:rPr lang="en-US" dirty="0" smtClean="0"/>
              <a:t> </a:t>
            </a:r>
            <a:r>
              <a:rPr lang="en-US" dirty="0" err="1" smtClean="0"/>
              <a:t>gwahanol</a:t>
            </a:r>
            <a:r>
              <a:rPr lang="en-US" dirty="0" smtClean="0"/>
              <a:t> </a:t>
            </a:r>
            <a:r>
              <a:rPr lang="en-US" dirty="0" err="1" smtClean="0"/>
              <a:t>dasgau</a:t>
            </a:r>
            <a:r>
              <a:rPr lang="en-US" dirty="0" smtClean="0"/>
              <a:t> ac </a:t>
            </a:r>
            <a:r>
              <a:rPr lang="en-US" dirty="0" err="1" smtClean="0"/>
              <a:t>amcanion</a:t>
            </a:r>
            <a:r>
              <a:rPr lang="en-US" dirty="0" smtClean="0"/>
              <a:t> </a:t>
            </a:r>
            <a:r>
              <a:rPr lang="en-US" dirty="0" err="1" smtClean="0"/>
              <a:t>athrawon</a:t>
            </a:r>
            <a:r>
              <a:rPr lang="en-US" dirty="0" smtClean="0"/>
              <a:t> ac </a:t>
            </a:r>
            <a:r>
              <a:rPr lang="en-US" dirty="0" err="1" smtClean="0"/>
              <a:t>addysgwyr</a:t>
            </a:r>
            <a:r>
              <a:rPr lang="en-US" dirty="0" smtClean="0"/>
              <a:t> </a:t>
            </a:r>
            <a:r>
              <a:rPr lang="en-US" dirty="0" err="1" smtClean="0"/>
              <a:t>amrywiol</a:t>
            </a:r>
            <a:r>
              <a:rPr lang="en-US" dirty="0" smtClean="0"/>
              <a:t> a </a:t>
            </a:r>
            <a:r>
              <a:rPr lang="en-US" dirty="0" err="1" smtClean="0"/>
              <a:t>bennwyd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myfyrwyr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ddechrau</a:t>
            </a:r>
            <a:r>
              <a:rPr lang="en-US" dirty="0" smtClean="0"/>
              <a:t> </a:t>
            </a:r>
            <a:r>
              <a:rPr lang="en-US" dirty="0" err="1" smtClean="0"/>
              <a:t>blwyddyn</a:t>
            </a:r>
            <a:r>
              <a:rPr lang="en-US" dirty="0" smtClean="0"/>
              <a:t> </a:t>
            </a:r>
            <a:r>
              <a:rPr lang="en-US" dirty="0" err="1" smtClean="0"/>
              <a:t>ysgol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semester.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geiriau</a:t>
            </a:r>
            <a:r>
              <a:rPr lang="en-US" dirty="0" smtClean="0"/>
              <a:t> </a:t>
            </a:r>
            <a:r>
              <a:rPr lang="en-US" dirty="0" err="1" smtClean="0"/>
              <a:t>eraill</a:t>
            </a:r>
            <a:r>
              <a:rPr lang="en-US" dirty="0" smtClean="0"/>
              <a:t>, </a:t>
            </a:r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cwrs</a:t>
            </a:r>
            <a:r>
              <a:rPr lang="en-US" dirty="0" smtClean="0"/>
              <a:t> </a:t>
            </a:r>
            <a:r>
              <a:rPr lang="en-US" dirty="0" err="1" smtClean="0"/>
              <a:t>amcanion</a:t>
            </a:r>
            <a:r>
              <a:rPr lang="en-US" dirty="0" smtClean="0"/>
              <a:t> a </a:t>
            </a:r>
            <a:r>
              <a:rPr lang="en-US" dirty="0" err="1" smtClean="0"/>
              <a:t>nodau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Bloom’s Taxonomy provides an important framework for teachers to use to focus on higher order thinking. By providing a hierarchy of levels, this taxonomy can assist teachers in designing performance tasks, crafting questions for conferring with students, and providing feedback on student work </a:t>
            </a:r>
          </a:p>
          <a:p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76200" y="5987979"/>
            <a:ext cx="9067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hlinkClick r:id="rId2"/>
              </a:rPr>
              <a:t>http://www.bloomstaxonomy.org/Blooms%20Taxonomy%20questions.pdf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51289" y="408372"/>
            <a:ext cx="1815751" cy="102629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6320" y="312152"/>
            <a:ext cx="1213801" cy="1195234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56476"/>
            <a:ext cx="7313613" cy="868362"/>
          </a:xfrm>
        </p:spPr>
        <p:txBody>
          <a:bodyPr/>
          <a:lstStyle/>
          <a:p>
            <a:r>
              <a:rPr lang="en-US" dirty="0" err="1" smtClean="0"/>
              <a:t>Tacsonomeg</a:t>
            </a:r>
            <a:r>
              <a:rPr lang="en-US" dirty="0" smtClean="0"/>
              <a:t> Bloom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Tacsonomeg.pdf"/>
          <p:cNvPicPr>
            <a:picLocks noChangeAspect="1"/>
          </p:cNvPicPr>
          <p:nvPr/>
        </p:nvPicPr>
        <mc:AlternateContent xmlns:mc="http://schemas.openxmlformats.org/markup-compatibility/2006">
          <mc:Choice xmlns:ma="http://schemas.microsoft.com/office/mac/drawingml/2008/main" xmlns:mv="urn:schemas-microsoft-com:mac:vml" xmlns="" Requires="ma">
            <p:blipFill>
              <a:blip r:embed="rId2"/>
              <a:stretch>
                <a:fillRect/>
              </a:stretch>
            </p:blipFill>
          </mc:Choice>
          <mc:Fallback>
            <p:blipFill>
              <a:blip r:embed="rId3"/>
              <a:stretch>
                <a:fillRect/>
              </a:stretch>
            </p:blipFill>
          </mc:Fallback>
        </mc:AlternateContent>
        <p:spPr>
          <a:xfrm>
            <a:off x="-425481" y="690657"/>
            <a:ext cx="9144001" cy="6461125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703" y="1039163"/>
            <a:ext cx="8557495" cy="5369013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300" dirty="0" err="1" smtClean="0"/>
              <a:t>Gadewch</a:t>
            </a:r>
            <a:r>
              <a:rPr lang="en-US" sz="2300" dirty="0" smtClean="0"/>
              <a:t> </a:t>
            </a:r>
            <a:r>
              <a:rPr lang="en-US" sz="2300" dirty="0" err="1" smtClean="0"/>
              <a:t>i</a:t>
            </a:r>
            <a:r>
              <a:rPr lang="en-US" sz="2300" dirty="0" smtClean="0"/>
              <a:t> </a:t>
            </a:r>
            <a:r>
              <a:rPr lang="en-US" sz="2300" dirty="0" err="1" smtClean="0"/>
              <a:t>ni</a:t>
            </a:r>
            <a:r>
              <a:rPr lang="en-US" sz="2300" dirty="0" smtClean="0"/>
              <a:t> </a:t>
            </a:r>
            <a:r>
              <a:rPr lang="en-US" sz="2300" dirty="0" err="1" smtClean="0"/>
              <a:t>wylio’r</a:t>
            </a:r>
            <a:r>
              <a:rPr lang="en-US" sz="2300" dirty="0" smtClean="0"/>
              <a:t> </a:t>
            </a:r>
            <a:r>
              <a:rPr lang="en-US" sz="2300" dirty="0" err="1" smtClean="0"/>
              <a:t>addysgu</a:t>
            </a:r>
            <a:r>
              <a:rPr lang="en-US" sz="2300" dirty="0" smtClean="0"/>
              <a:t> </a:t>
            </a:r>
            <a:r>
              <a:rPr lang="en-US" sz="2300" dirty="0" err="1" smtClean="0"/>
              <a:t>yma</a:t>
            </a:r>
            <a:r>
              <a:rPr lang="en-US" sz="2300" dirty="0" smtClean="0"/>
              <a:t> ... </a:t>
            </a:r>
            <a:r>
              <a:rPr lang="en-US" sz="2300" dirty="0" err="1" smtClean="0"/>
              <a:t>ystyriwch</a:t>
            </a:r>
            <a:r>
              <a:rPr lang="en-US" sz="2300" dirty="0" smtClean="0"/>
              <a:t> </a:t>
            </a:r>
            <a:r>
              <a:rPr lang="en-US" sz="2300" dirty="0" err="1" smtClean="0"/>
              <a:t>lefel</a:t>
            </a:r>
            <a:r>
              <a:rPr lang="en-US" sz="2300" dirty="0" smtClean="0"/>
              <a:t> </a:t>
            </a:r>
            <a:r>
              <a:rPr lang="en-US" sz="2300" dirty="0" err="1" smtClean="0"/>
              <a:t>y</a:t>
            </a:r>
            <a:r>
              <a:rPr lang="en-US" sz="2300" dirty="0" smtClean="0"/>
              <a:t> </a:t>
            </a:r>
            <a:r>
              <a:rPr lang="en-US" sz="2300" dirty="0" err="1" smtClean="0"/>
              <a:t>cwestiynau</a:t>
            </a:r>
            <a:r>
              <a:rPr lang="en-US" sz="2300" dirty="0" smtClean="0"/>
              <a:t> </a:t>
            </a:r>
            <a:r>
              <a:rPr lang="en-US" sz="2300" dirty="0" err="1" smtClean="0"/>
              <a:t>o</a:t>
            </a:r>
            <a:r>
              <a:rPr lang="en-US" sz="2300" dirty="0" smtClean="0"/>
              <a:t> </a:t>
            </a:r>
            <a:r>
              <a:rPr lang="en-US" sz="2300" dirty="0" err="1" smtClean="0"/>
              <a:t>safbwynt</a:t>
            </a:r>
            <a:r>
              <a:rPr lang="en-US" sz="2300" dirty="0" smtClean="0"/>
              <a:t> </a:t>
            </a:r>
            <a:r>
              <a:rPr lang="en-US" sz="2300" dirty="0" err="1" smtClean="0"/>
              <a:t>Tacsonomeg</a:t>
            </a:r>
            <a:r>
              <a:rPr lang="en-US" sz="2300" dirty="0" smtClean="0"/>
              <a:t> Bloom</a:t>
            </a:r>
            <a:endParaRPr lang="en-US" sz="23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457200" y="6126163"/>
            <a:ext cx="78924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hlinkClick r:id="rId2"/>
              </a:rPr>
              <a:t>https://www.youtube.com/watch?v=L_wczrtNn70&amp;feature=youtu.be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768" y="1447799"/>
            <a:ext cx="8421032" cy="44450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100" dirty="0" smtClean="0"/>
              <a:t>Let’s watch this teaching… consider the level of the questions in terms of Bloom’s Taxonomy</a:t>
            </a:r>
            <a:endParaRPr lang="en-US" sz="21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619" y="1719071"/>
            <a:ext cx="8073162" cy="424248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11619" y="5961551"/>
            <a:ext cx="80396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hlinkClick r:id="rId3"/>
              </a:rPr>
              <a:t>https://www.youtube.com/watch?v=8ZRFgP77VxM&amp;feature=youtu.be</a:t>
            </a: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928085"/>
            <a:ext cx="8260672" cy="1039427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Preparing for Visit 3:</a:t>
            </a:r>
            <a:br>
              <a:rPr lang="en-US" dirty="0" smtClean="0"/>
            </a:br>
            <a:r>
              <a:rPr lang="en-US" dirty="0" smtClean="0"/>
              <a:t>Questioning</a:t>
            </a:r>
            <a:br>
              <a:rPr lang="en-US" dirty="0" smtClean="0"/>
            </a:br>
            <a:r>
              <a:rPr lang="en-US" dirty="0" err="1" smtClean="0"/>
              <a:t>Paratoi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Ymweliad</a:t>
            </a:r>
            <a:r>
              <a:rPr lang="en-US" dirty="0" smtClean="0"/>
              <a:t> 3:? </a:t>
            </a:r>
            <a:r>
              <a:rPr lang="en-US" dirty="0" err="1" smtClean="0"/>
              <a:t>Cwestiynu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27980"/>
            <a:ext cx="3988071" cy="4373563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US" dirty="0" smtClean="0"/>
              <a:t>Observation method: event sampling</a:t>
            </a:r>
          </a:p>
          <a:p>
            <a:pPr>
              <a:buNone/>
            </a:pPr>
            <a:r>
              <a:rPr lang="en-US" dirty="0" smtClean="0"/>
              <a:t>Plan ahead for the method:</a:t>
            </a:r>
          </a:p>
          <a:p>
            <a:r>
              <a:rPr lang="en-US" dirty="0" smtClean="0"/>
              <a:t>What types of questioning would you expect?</a:t>
            </a:r>
          </a:p>
          <a:p>
            <a:r>
              <a:rPr lang="en-US" dirty="0" smtClean="0"/>
              <a:t>What characteristics of questioning could you observe? (e.g. teacher questions/pupil questions/random questioning etc)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smtClean="0"/>
              <a:t>Prepare a ‘crib sheet’ to support your observation. </a:t>
            </a:r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597671" y="2246700"/>
            <a:ext cx="3988071" cy="43735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</a:pPr>
            <a:r>
              <a:rPr lang="en-US" sz="2400" dirty="0" smtClean="0">
                <a:solidFill>
                  <a:schemeClr val="tx2"/>
                </a:solidFill>
              </a:rPr>
              <a:t>Dull </a:t>
            </a:r>
            <a:r>
              <a:rPr lang="en-US" sz="2400" dirty="0" err="1" smtClean="0">
                <a:solidFill>
                  <a:schemeClr val="tx2"/>
                </a:solidFill>
              </a:rPr>
              <a:t>Arsylwi</a:t>
            </a:r>
            <a:r>
              <a:rPr lang="en-US" sz="2400" dirty="0" smtClean="0">
                <a:solidFill>
                  <a:schemeClr val="tx2"/>
                </a:solidFill>
              </a:rPr>
              <a:t>: </a:t>
            </a:r>
            <a:r>
              <a:rPr lang="en-US" sz="2400" dirty="0" err="1" smtClean="0">
                <a:solidFill>
                  <a:schemeClr val="tx2"/>
                </a:solidFill>
              </a:rPr>
              <a:t>samplu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digwyddiad</a:t>
            </a:r>
            <a:endParaRPr lang="en-US" sz="2400" dirty="0" smtClean="0">
              <a:solidFill>
                <a:schemeClr val="tx2"/>
              </a:solidFill>
            </a:endParaRP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</a:pPr>
            <a:r>
              <a:rPr lang="en-US" sz="2400" dirty="0" err="1" smtClean="0">
                <a:solidFill>
                  <a:schemeClr val="tx2"/>
                </a:solidFill>
              </a:rPr>
              <a:t>Cynlluniwch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ymlaen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llaw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gyfer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</a:t>
            </a:r>
            <a:r>
              <a:rPr lang="en-US" sz="2400" dirty="0" smtClean="0">
                <a:solidFill>
                  <a:schemeClr val="tx2"/>
                </a:solidFill>
              </a:rPr>
              <a:t> dull: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/>
              <a:buChar char="•"/>
            </a:pPr>
            <a:r>
              <a:rPr lang="en-US" sz="2400" dirty="0" smtClean="0">
                <a:solidFill>
                  <a:schemeClr val="tx2"/>
                </a:solidFill>
              </a:rPr>
              <a:t>Pa </a:t>
            </a:r>
            <a:r>
              <a:rPr lang="en-US" sz="2400" dirty="0" err="1" smtClean="0">
                <a:solidFill>
                  <a:schemeClr val="tx2"/>
                </a:solidFill>
              </a:rPr>
              <a:t>fath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o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gwestiynau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byddech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ei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ddisgwyl</a:t>
            </a:r>
            <a:r>
              <a:rPr lang="en-US" sz="2400" dirty="0" smtClean="0">
                <a:solidFill>
                  <a:schemeClr val="tx2"/>
                </a:solidFill>
              </a:rPr>
              <a:t>?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/>
              <a:buChar char="•"/>
            </a:pPr>
            <a:r>
              <a:rPr lang="en-US" sz="2400" dirty="0" smtClean="0">
                <a:solidFill>
                  <a:schemeClr val="tx2"/>
                </a:solidFill>
              </a:rPr>
              <a:t>Pa </a:t>
            </a:r>
            <a:r>
              <a:rPr lang="en-US" sz="2400" dirty="0" err="1" smtClean="0">
                <a:solidFill>
                  <a:schemeClr val="tx2"/>
                </a:solidFill>
              </a:rPr>
              <a:t>nodweddion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holi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gallech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arsylwi</a:t>
            </a:r>
            <a:r>
              <a:rPr lang="en-US" sz="2400" dirty="0" smtClean="0">
                <a:solidFill>
                  <a:schemeClr val="tx2"/>
                </a:solidFill>
              </a:rPr>
              <a:t>? (</a:t>
            </a:r>
            <a:r>
              <a:rPr lang="en-US" sz="2400" dirty="0" err="1" smtClean="0">
                <a:solidFill>
                  <a:schemeClr val="tx2"/>
                </a:solidFill>
              </a:rPr>
              <a:t>e</a:t>
            </a:r>
            <a:r>
              <a:rPr lang="en-US" sz="2400" dirty="0" smtClean="0">
                <a:solidFill>
                  <a:schemeClr val="tx2"/>
                </a:solidFill>
              </a:rPr>
              <a:t>. </a:t>
            </a:r>
            <a:r>
              <a:rPr lang="en-US" sz="2400" dirty="0" err="1" smtClean="0">
                <a:solidFill>
                  <a:schemeClr val="tx2"/>
                </a:solidFill>
              </a:rPr>
              <a:t>e</a:t>
            </a:r>
            <a:r>
              <a:rPr lang="en-US" sz="2400" dirty="0" smtClean="0">
                <a:solidFill>
                  <a:schemeClr val="tx2"/>
                </a:solidFill>
              </a:rPr>
              <a:t>. </a:t>
            </a:r>
            <a:r>
              <a:rPr lang="en-US" sz="2400" dirty="0" err="1" smtClean="0">
                <a:solidFill>
                  <a:schemeClr val="tx2"/>
                </a:solidFill>
              </a:rPr>
              <a:t>cwestiynau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athro</a:t>
            </a:r>
            <a:r>
              <a:rPr lang="en-US" sz="2400" dirty="0" smtClean="0">
                <a:solidFill>
                  <a:schemeClr val="tx2"/>
                </a:solidFill>
              </a:rPr>
              <a:t> / </a:t>
            </a:r>
            <a:r>
              <a:rPr lang="en-US" sz="2400" dirty="0" err="1" smtClean="0">
                <a:solidFill>
                  <a:schemeClr val="tx2"/>
                </a:solidFill>
              </a:rPr>
              <a:t>cwestiynau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disgybl</a:t>
            </a:r>
            <a:r>
              <a:rPr lang="en-US" sz="2400" dirty="0" smtClean="0">
                <a:solidFill>
                  <a:schemeClr val="tx2"/>
                </a:solidFill>
              </a:rPr>
              <a:t> / </a:t>
            </a:r>
            <a:r>
              <a:rPr lang="en-US" sz="2400" dirty="0" err="1" smtClean="0">
                <a:solidFill>
                  <a:schemeClr val="tx2"/>
                </a:solidFill>
              </a:rPr>
              <a:t>holi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ar</a:t>
            </a:r>
            <a:r>
              <a:rPr lang="en-US" sz="2400" dirty="0" smtClean="0">
                <a:solidFill>
                  <a:schemeClr val="tx2"/>
                </a:solidFill>
              </a:rPr>
              <a:t> hap ac </a:t>
            </a:r>
            <a:r>
              <a:rPr lang="en-US" sz="2400" dirty="0" err="1" smtClean="0">
                <a:solidFill>
                  <a:schemeClr val="tx2"/>
                </a:solidFill>
              </a:rPr>
              <a:t>ati</a:t>
            </a:r>
            <a:r>
              <a:rPr lang="en-US" sz="2400" dirty="0" smtClean="0">
                <a:solidFill>
                  <a:schemeClr val="tx2"/>
                </a:solidFill>
              </a:rPr>
              <a:t>)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</a:pPr>
            <a:endParaRPr lang="en-US" sz="2400" dirty="0" smtClean="0">
              <a:solidFill>
                <a:schemeClr val="tx2"/>
              </a:solidFill>
            </a:endParaRP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</a:pPr>
            <a:r>
              <a:rPr lang="en-US" sz="2400" dirty="0" err="1" smtClean="0">
                <a:solidFill>
                  <a:schemeClr val="tx2"/>
                </a:solidFill>
              </a:rPr>
              <a:t>Paratoi</a:t>
            </a:r>
            <a:r>
              <a:rPr lang="en-US" sz="2400" dirty="0" smtClean="0">
                <a:solidFill>
                  <a:schemeClr val="tx2"/>
                </a:solidFill>
              </a:rPr>
              <a:t> '</a:t>
            </a:r>
            <a:r>
              <a:rPr lang="en-US" sz="2400" dirty="0" err="1" smtClean="0">
                <a:solidFill>
                  <a:schemeClr val="tx2"/>
                </a:solidFill>
              </a:rPr>
              <a:t>taflen</a:t>
            </a:r>
            <a:r>
              <a:rPr lang="en-US" sz="2400" dirty="0" smtClean="0">
                <a:solidFill>
                  <a:schemeClr val="tx2"/>
                </a:solidFill>
              </a:rPr>
              <a:t> crib' </a:t>
            </a:r>
            <a:r>
              <a:rPr lang="en-US" sz="2400" dirty="0" err="1" smtClean="0">
                <a:solidFill>
                  <a:schemeClr val="tx2"/>
                </a:solidFill>
              </a:rPr>
              <a:t>i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gefnogi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eich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arsylwi</a:t>
            </a:r>
            <a:r>
              <a:rPr lang="en-US" sz="2400" dirty="0" smtClean="0">
                <a:solidFill>
                  <a:schemeClr val="tx2"/>
                </a:solidFill>
              </a:rPr>
              <a:t>.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Points to consider</a:t>
            </a:r>
            <a:br>
              <a:rPr lang="en-US" dirty="0" smtClean="0"/>
            </a:br>
            <a:r>
              <a:rPr lang="en-US" dirty="0" err="1" smtClean="0"/>
              <a:t>Pwyntiau</a:t>
            </a:r>
            <a:r>
              <a:rPr lang="en-US" dirty="0" smtClean="0"/>
              <a:t> </a:t>
            </a:r>
            <a:r>
              <a:rPr lang="en-US" dirty="0" err="1" smtClean="0"/>
              <a:t>i'w</a:t>
            </a:r>
            <a:r>
              <a:rPr lang="en-US" dirty="0" smtClean="0"/>
              <a:t> </a:t>
            </a:r>
            <a:r>
              <a:rPr lang="en-US" dirty="0" err="1" smtClean="0"/>
              <a:t>hystyried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4010353" cy="4373563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en-US" dirty="0" smtClean="0"/>
              <a:t>Is </a:t>
            </a:r>
            <a:r>
              <a:rPr lang="en-US" dirty="0"/>
              <a:t>there variety in the ways the learners can respond to questions?</a:t>
            </a:r>
            <a:endParaRPr lang="en-GB" dirty="0"/>
          </a:p>
          <a:p>
            <a:pPr lvl="0"/>
            <a:r>
              <a:rPr lang="en-US" dirty="0"/>
              <a:t>Are key questions used?</a:t>
            </a:r>
            <a:endParaRPr lang="en-GB" dirty="0"/>
          </a:p>
          <a:p>
            <a:pPr lvl="0"/>
            <a:r>
              <a:rPr lang="en-US" dirty="0"/>
              <a:t>Are all learners given thinking time?</a:t>
            </a:r>
            <a:endParaRPr lang="en-GB" dirty="0"/>
          </a:p>
          <a:p>
            <a:pPr lvl="0"/>
            <a:r>
              <a:rPr lang="en-US" dirty="0"/>
              <a:t>How are questions used to probe and extend thinking?</a:t>
            </a:r>
            <a:endParaRPr lang="en-GB" dirty="0"/>
          </a:p>
          <a:p>
            <a:pPr lvl="0"/>
            <a:r>
              <a:rPr lang="en-US" dirty="0"/>
              <a:t>Is there evidence of verbal and non-verbal prompts?</a:t>
            </a:r>
            <a:endParaRPr lang="en-GB" dirty="0"/>
          </a:p>
          <a:p>
            <a:pPr lvl="0"/>
            <a:r>
              <a:rPr lang="en-US" dirty="0"/>
              <a:t>Is the language used</a:t>
            </a:r>
            <a:r>
              <a:rPr lang="en-US" dirty="0" smtClean="0"/>
              <a:t> in questions clear </a:t>
            </a:r>
            <a:r>
              <a:rPr lang="en-US" dirty="0"/>
              <a:t>to all learners?</a:t>
            </a:r>
            <a:endParaRPr lang="en-GB" dirty="0"/>
          </a:p>
          <a:p>
            <a:pPr lvl="0"/>
            <a:r>
              <a:rPr lang="en-US" dirty="0"/>
              <a:t>Are incorrect responses used to advantage? If so, how</a:t>
            </a:r>
            <a:r>
              <a:rPr lang="en-US" dirty="0" smtClean="0"/>
              <a:t>?</a:t>
            </a:r>
            <a:endParaRPr lang="en-GB" dirty="0" smtClean="0"/>
          </a:p>
          <a:p>
            <a:pPr lvl="0"/>
            <a:r>
              <a:rPr lang="en-US" dirty="0"/>
              <a:t>How are the questions distributed</a:t>
            </a:r>
            <a:r>
              <a:rPr lang="en-US" dirty="0" smtClean="0"/>
              <a:t>?</a:t>
            </a:r>
            <a:endParaRPr lang="en-GB" dirty="0" smtClean="0"/>
          </a:p>
          <a:p>
            <a:pPr lvl="0"/>
            <a:r>
              <a:rPr lang="en-US" dirty="0"/>
              <a:t>Do pupils ask their own questions</a:t>
            </a:r>
            <a:r>
              <a:rPr lang="en-US" dirty="0" smtClean="0"/>
              <a:t>?</a:t>
            </a:r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619953" y="1760180"/>
            <a:ext cx="4010353" cy="4373563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tx2"/>
                </a:solidFill>
              </a:rPr>
              <a:t>A </a:t>
            </a:r>
            <a:r>
              <a:rPr lang="en-US" sz="2400" dirty="0" err="1" smtClean="0">
                <a:solidFill>
                  <a:schemeClr val="tx2"/>
                </a:solidFill>
              </a:rPr>
              <a:t>oes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amrywiaeth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ffyrdd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</a:t>
            </a:r>
            <a:r>
              <a:rPr lang="en-US" sz="2400" dirty="0" smtClean="0">
                <a:solidFill>
                  <a:schemeClr val="tx2"/>
                </a:solidFill>
              </a:rPr>
              <a:t> gall </a:t>
            </a:r>
            <a:r>
              <a:rPr lang="en-US" sz="2400" dirty="0" err="1" smtClean="0">
                <a:solidFill>
                  <a:schemeClr val="tx2"/>
                </a:solidFill>
              </a:rPr>
              <a:t>y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dysgwyr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ymateb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i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gwestiynau</a:t>
            </a:r>
            <a:r>
              <a:rPr lang="en-US" sz="2400" dirty="0" smtClean="0">
                <a:solidFill>
                  <a:schemeClr val="tx2"/>
                </a:solidFill>
              </a:rPr>
              <a:t>?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tx2"/>
                </a:solidFill>
              </a:rPr>
              <a:t>A </a:t>
            </a:r>
            <a:r>
              <a:rPr lang="en-US" sz="2400" dirty="0" err="1" smtClean="0">
                <a:solidFill>
                  <a:schemeClr val="tx2"/>
                </a:solidFill>
              </a:rPr>
              <a:t>oes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cwestiynau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allweddol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cael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eu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ddefnyddio</a:t>
            </a:r>
            <a:r>
              <a:rPr lang="en-US" sz="2400" dirty="0" smtClean="0">
                <a:solidFill>
                  <a:schemeClr val="tx2"/>
                </a:solidFill>
              </a:rPr>
              <a:t>?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tx2"/>
                </a:solidFill>
              </a:rPr>
              <a:t>A </a:t>
            </a:r>
            <a:r>
              <a:rPr lang="en-US" sz="2400" dirty="0" err="1" smtClean="0">
                <a:solidFill>
                  <a:schemeClr val="tx2"/>
                </a:solidFill>
              </a:rPr>
              <a:t>yw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pob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dysgwr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cael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amser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meddwl</a:t>
            </a:r>
            <a:r>
              <a:rPr lang="en-US" sz="2400" dirty="0" smtClean="0">
                <a:solidFill>
                  <a:schemeClr val="tx2"/>
                </a:solidFill>
              </a:rPr>
              <a:t>?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400" dirty="0" err="1" smtClean="0">
                <a:solidFill>
                  <a:schemeClr val="tx2"/>
                </a:solidFill>
              </a:rPr>
              <a:t>Sut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mae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cwestiynau</a:t>
            </a:r>
            <a:r>
              <a:rPr lang="en-US" sz="2400" dirty="0" smtClean="0">
                <a:solidFill>
                  <a:schemeClr val="tx2"/>
                </a:solidFill>
              </a:rPr>
              <a:t> a </a:t>
            </a:r>
            <a:r>
              <a:rPr lang="en-US" sz="2400" dirty="0" err="1" smtClean="0">
                <a:solidFill>
                  <a:schemeClr val="tx2"/>
                </a:solidFill>
              </a:rPr>
              <a:t>ddefnyddiwyd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archwilio</a:t>
            </a:r>
            <a:r>
              <a:rPr lang="en-US" sz="2400" dirty="0" smtClean="0">
                <a:solidFill>
                  <a:schemeClr val="tx2"/>
                </a:solidFill>
              </a:rPr>
              <a:t> ac </a:t>
            </a:r>
            <a:r>
              <a:rPr lang="en-US" sz="2400" dirty="0" err="1" smtClean="0">
                <a:solidFill>
                  <a:schemeClr val="tx2"/>
                </a:solidFill>
              </a:rPr>
              <a:t>ymestyn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meddwl</a:t>
            </a:r>
            <a:r>
              <a:rPr lang="en-US" sz="2400" dirty="0" smtClean="0">
                <a:solidFill>
                  <a:schemeClr val="tx2"/>
                </a:solidFill>
              </a:rPr>
              <a:t>?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tx2"/>
                </a:solidFill>
              </a:rPr>
              <a:t>A </a:t>
            </a:r>
            <a:r>
              <a:rPr lang="en-US" sz="2400" dirty="0" err="1" smtClean="0">
                <a:solidFill>
                  <a:schemeClr val="tx2"/>
                </a:solidFill>
              </a:rPr>
              <a:t>oes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tystiolaeth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o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awgrymiadau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llafar</a:t>
            </a:r>
            <a:r>
              <a:rPr lang="en-US" sz="2400" dirty="0" smtClean="0">
                <a:solidFill>
                  <a:schemeClr val="tx2"/>
                </a:solidFill>
              </a:rPr>
              <a:t> a </a:t>
            </a:r>
            <a:r>
              <a:rPr lang="en-US" sz="2400" dirty="0" err="1" smtClean="0">
                <a:solidFill>
                  <a:schemeClr val="tx2"/>
                </a:solidFill>
              </a:rPr>
              <a:t>di-eiriau</a:t>
            </a:r>
            <a:r>
              <a:rPr lang="en-US" sz="2400" dirty="0" smtClean="0">
                <a:solidFill>
                  <a:schemeClr val="tx2"/>
                </a:solidFill>
              </a:rPr>
              <a:t>?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tx2"/>
                </a:solidFill>
              </a:rPr>
              <a:t>A </a:t>
            </a:r>
            <a:r>
              <a:rPr lang="en-US" sz="2400" dirty="0" err="1" smtClean="0">
                <a:solidFill>
                  <a:schemeClr val="tx2"/>
                </a:solidFill>
              </a:rPr>
              <a:t>yw'r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iaith</a:t>
            </a:r>
            <a:r>
              <a:rPr lang="en-US" sz="2400" dirty="0" smtClean="0">
                <a:solidFill>
                  <a:schemeClr val="tx2"/>
                </a:solidFill>
              </a:rPr>
              <a:t> a </a:t>
            </a:r>
            <a:r>
              <a:rPr lang="en-US" sz="2400" dirty="0" err="1" smtClean="0">
                <a:solidFill>
                  <a:schemeClr val="tx2"/>
                </a:solidFill>
              </a:rPr>
              <a:t>ddefnyddir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mewn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cwestiynau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eglur</a:t>
            </a:r>
            <a:r>
              <a:rPr lang="en-US" sz="2400" dirty="0" smtClean="0">
                <a:solidFill>
                  <a:schemeClr val="tx2"/>
                </a:solidFill>
              </a:rPr>
              <a:t>  </a:t>
            </a:r>
            <a:r>
              <a:rPr lang="en-US" sz="2400" dirty="0" err="1" smtClean="0">
                <a:solidFill>
                  <a:schemeClr val="tx2"/>
                </a:solidFill>
              </a:rPr>
              <a:t>i</a:t>
            </a:r>
            <a:r>
              <a:rPr lang="en-US" sz="2400" dirty="0" smtClean="0">
                <a:solidFill>
                  <a:schemeClr val="tx2"/>
                </a:solidFill>
              </a:rPr>
              <a:t> bob </a:t>
            </a:r>
            <a:r>
              <a:rPr lang="en-US" sz="2400" dirty="0" err="1" smtClean="0">
                <a:solidFill>
                  <a:schemeClr val="tx2"/>
                </a:solidFill>
              </a:rPr>
              <a:t>dysgwr</a:t>
            </a:r>
            <a:r>
              <a:rPr lang="en-US" sz="2400" dirty="0" smtClean="0">
                <a:solidFill>
                  <a:schemeClr val="tx2"/>
                </a:solidFill>
              </a:rPr>
              <a:t>?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tx2"/>
                </a:solidFill>
              </a:rPr>
              <a:t>A </a:t>
            </a:r>
            <a:r>
              <a:rPr lang="en-US" sz="2400" dirty="0" err="1" smtClean="0">
                <a:solidFill>
                  <a:schemeClr val="tx2"/>
                </a:solidFill>
              </a:rPr>
              <a:t>yw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atebion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anghywir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cael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ei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defnyddio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i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mantais</a:t>
            </a:r>
            <a:r>
              <a:rPr lang="en-US" sz="2400" dirty="0" smtClean="0">
                <a:solidFill>
                  <a:schemeClr val="tx2"/>
                </a:solidFill>
              </a:rPr>
              <a:t> yr </a:t>
            </a:r>
            <a:r>
              <a:rPr lang="en-US" sz="2400" dirty="0" err="1" smtClean="0">
                <a:solidFill>
                  <a:schemeClr val="tx2"/>
                </a:solidFill>
              </a:rPr>
              <a:t>athro</a:t>
            </a:r>
            <a:r>
              <a:rPr lang="en-US" sz="2400" dirty="0" smtClean="0">
                <a:solidFill>
                  <a:schemeClr val="tx2"/>
                </a:solidFill>
              </a:rPr>
              <a:t>? Os felly, </a:t>
            </a:r>
            <a:r>
              <a:rPr lang="en-US" sz="2400" dirty="0" err="1" smtClean="0">
                <a:solidFill>
                  <a:schemeClr val="tx2"/>
                </a:solidFill>
              </a:rPr>
              <a:t>sut</a:t>
            </a:r>
            <a:r>
              <a:rPr lang="en-US" sz="2400" dirty="0" smtClean="0">
                <a:solidFill>
                  <a:schemeClr val="tx2"/>
                </a:solidFill>
              </a:rPr>
              <a:t>?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400" dirty="0" err="1" smtClean="0">
                <a:solidFill>
                  <a:schemeClr val="tx2"/>
                </a:solidFill>
              </a:rPr>
              <a:t>Sut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caiff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cwestiynau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eu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dosbarthu</a:t>
            </a:r>
            <a:r>
              <a:rPr lang="en-US" sz="2400" dirty="0" smtClean="0">
                <a:solidFill>
                  <a:schemeClr val="tx2"/>
                </a:solidFill>
              </a:rPr>
              <a:t>?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tx2"/>
                </a:solidFill>
              </a:rPr>
              <a:t>A </a:t>
            </a:r>
            <a:r>
              <a:rPr lang="en-US" sz="2400" dirty="0" err="1" smtClean="0">
                <a:solidFill>
                  <a:schemeClr val="tx2"/>
                </a:solidFill>
              </a:rPr>
              <a:t>yw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disgyblion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gofyn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cwestiynau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eu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hunain</a:t>
            </a:r>
            <a:r>
              <a:rPr lang="en-US" sz="2400" dirty="0" smtClean="0">
                <a:solidFill>
                  <a:schemeClr val="tx2"/>
                </a:solidFill>
              </a:rPr>
              <a:t>?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Planning for a PSE group activity</a:t>
            </a:r>
            <a:br>
              <a:rPr lang="en-US" dirty="0" smtClean="0"/>
            </a:br>
            <a:r>
              <a:rPr lang="en-US" dirty="0" err="1" smtClean="0"/>
              <a:t>Cynllunio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gweithgaredd</a:t>
            </a:r>
            <a:r>
              <a:rPr lang="en-US" dirty="0" smtClean="0"/>
              <a:t> </a:t>
            </a:r>
            <a:r>
              <a:rPr lang="en-US" dirty="0" err="1" smtClean="0"/>
              <a:t>grŵp</a:t>
            </a:r>
            <a:r>
              <a:rPr lang="en-US" dirty="0" smtClean="0"/>
              <a:t> </a:t>
            </a:r>
            <a:r>
              <a:rPr lang="en-US" dirty="0" err="1" smtClean="0"/>
              <a:t>ABCh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4043776" cy="4373563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Speak to your </a:t>
            </a:r>
            <a:r>
              <a:rPr lang="en-US" dirty="0" err="1" smtClean="0"/>
              <a:t>classteacher</a:t>
            </a:r>
            <a:r>
              <a:rPr lang="en-US" dirty="0" smtClean="0"/>
              <a:t> about his/her approach to planning for activities.</a:t>
            </a:r>
          </a:p>
          <a:p>
            <a:r>
              <a:rPr lang="en-US" dirty="0" smtClean="0"/>
              <a:t>Prepare a plan for a PSE activity using either the FP or the KS2 planning sheet.</a:t>
            </a:r>
          </a:p>
          <a:p>
            <a:pPr>
              <a:buNone/>
            </a:pPr>
            <a:r>
              <a:rPr lang="en-US" dirty="0" smtClean="0"/>
              <a:t>* Discuss your ideas for your activity (prepare ahead of time by researching ideas &amp; referring to the PSE framework for learning objectives)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653376" y="1752600"/>
            <a:ext cx="4043776" cy="437356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400" dirty="0" err="1" smtClean="0">
                <a:solidFill>
                  <a:schemeClr val="tx2"/>
                </a:solidFill>
              </a:rPr>
              <a:t>Siaradwch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â'ch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athro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dosbarth</a:t>
            </a:r>
            <a:r>
              <a:rPr lang="en-US" sz="2400" dirty="0" smtClean="0">
                <a:solidFill>
                  <a:schemeClr val="tx2"/>
                </a:solidFill>
              </a:rPr>
              <a:t> am </a:t>
            </a:r>
            <a:r>
              <a:rPr lang="en-US" sz="2400" dirty="0" err="1" smtClean="0">
                <a:solidFill>
                  <a:schemeClr val="tx2"/>
                </a:solidFill>
              </a:rPr>
              <a:t>ei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ymagwedd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tuag</a:t>
            </a:r>
            <a:r>
              <a:rPr lang="en-US" sz="2400" dirty="0" smtClean="0">
                <a:solidFill>
                  <a:schemeClr val="tx2"/>
                </a:solidFill>
              </a:rPr>
              <a:t> at </a:t>
            </a:r>
            <a:r>
              <a:rPr lang="en-US" sz="2400" dirty="0" err="1" smtClean="0">
                <a:solidFill>
                  <a:schemeClr val="tx2"/>
                </a:solidFill>
              </a:rPr>
              <a:t>gynllunio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gyfer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gweithgareddau</a:t>
            </a:r>
            <a:r>
              <a:rPr lang="en-US" sz="2400" dirty="0" smtClean="0">
                <a:solidFill>
                  <a:schemeClr val="tx2"/>
                </a:solidFill>
              </a:rPr>
              <a:t>.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400" dirty="0" err="1" smtClean="0">
                <a:solidFill>
                  <a:schemeClr val="tx2"/>
                </a:solidFill>
              </a:rPr>
              <a:t>Paratoi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cynllun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gyfer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gweithgaredd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ABCh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drwy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ddefnyddio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naill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ai'r</a:t>
            </a:r>
            <a:r>
              <a:rPr lang="en-US" sz="2400" dirty="0" smtClean="0">
                <a:solidFill>
                  <a:schemeClr val="tx2"/>
                </a:solidFill>
              </a:rPr>
              <a:t> CS </a:t>
            </a:r>
            <a:r>
              <a:rPr lang="en-US" sz="2400" dirty="0" err="1" smtClean="0">
                <a:solidFill>
                  <a:schemeClr val="tx2"/>
                </a:solidFill>
              </a:rPr>
              <a:t>neu'r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daflen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gynllunio</a:t>
            </a:r>
            <a:r>
              <a:rPr lang="en-US" sz="2400" dirty="0" smtClean="0">
                <a:solidFill>
                  <a:schemeClr val="tx2"/>
                </a:solidFill>
              </a:rPr>
              <a:t> CA2.</a:t>
            </a:r>
          </a:p>
          <a:p>
            <a:pPr marL="342900" lvl="0" indent="-228600" defTabSz="914400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400" dirty="0" smtClean="0">
                <a:solidFill>
                  <a:schemeClr val="tx2"/>
                </a:solidFill>
              </a:rPr>
              <a:t>* </a:t>
            </a:r>
            <a:r>
              <a:rPr lang="en-US" sz="2400" dirty="0" err="1" smtClean="0">
                <a:solidFill>
                  <a:schemeClr val="tx2"/>
                </a:solidFill>
              </a:rPr>
              <a:t>Trafodwch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eich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syniadau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gyfer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eich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gweithgaredd</a:t>
            </a:r>
            <a:r>
              <a:rPr lang="en-US" sz="2400" dirty="0" smtClean="0">
                <a:solidFill>
                  <a:schemeClr val="tx2"/>
                </a:solidFill>
              </a:rPr>
              <a:t> (</a:t>
            </a:r>
            <a:r>
              <a:rPr lang="en-US" sz="2400" dirty="0" err="1" smtClean="0">
                <a:solidFill>
                  <a:schemeClr val="tx2"/>
                </a:solidFill>
              </a:rPr>
              <a:t>paratoi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o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flaen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amser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drwy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ymchwilio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syniadau</a:t>
            </a:r>
            <a:r>
              <a:rPr lang="en-US" sz="2400" dirty="0" smtClean="0">
                <a:solidFill>
                  <a:schemeClr val="tx2"/>
                </a:solidFill>
              </a:rPr>
              <a:t> a </a:t>
            </a:r>
            <a:r>
              <a:rPr lang="en-US" sz="2400" dirty="0" err="1" smtClean="0">
                <a:solidFill>
                  <a:schemeClr val="tx2"/>
                </a:solidFill>
              </a:rPr>
              <a:t>chyfeirio</a:t>
            </a:r>
            <a:r>
              <a:rPr lang="en-US" sz="2400" dirty="0" smtClean="0">
                <a:solidFill>
                  <a:schemeClr val="tx2"/>
                </a:solidFill>
              </a:rPr>
              <a:t> at </a:t>
            </a:r>
            <a:r>
              <a:rPr lang="en-US" sz="2400" dirty="0" err="1" smtClean="0">
                <a:solidFill>
                  <a:schemeClr val="tx2"/>
                </a:solidFill>
              </a:rPr>
              <a:t>y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fframwaith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ABCh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gyfer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amcanion</a:t>
            </a:r>
            <a:r>
              <a:rPr lang="en-US" sz="2400" dirty="0" smtClean="0">
                <a:solidFill>
                  <a:schemeClr val="tx2"/>
                </a:solidFill>
              </a:rPr>
              <a:t> </a:t>
            </a:r>
            <a:r>
              <a:rPr lang="en-US" sz="2400" dirty="0" err="1" smtClean="0">
                <a:solidFill>
                  <a:schemeClr val="tx2"/>
                </a:solidFill>
              </a:rPr>
              <a:t>dysgu</a:t>
            </a:r>
            <a:r>
              <a:rPr lang="en-US" sz="2400" dirty="0" smtClean="0">
                <a:solidFill>
                  <a:schemeClr val="tx2"/>
                </a:solidFill>
              </a:rPr>
              <a:t>)</a:t>
            </a:r>
            <a:endParaRPr kumimoji="0" lang="en-US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Learning </a:t>
            </a:r>
            <a:r>
              <a:rPr lang="en-GB" dirty="0" smtClean="0"/>
              <a:t>Objectives</a:t>
            </a:r>
            <a:br>
              <a:rPr lang="en-GB" dirty="0" smtClean="0"/>
            </a:br>
            <a:r>
              <a:rPr lang="en-US" dirty="0" err="1" smtClean="0"/>
              <a:t>Amcanion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endParaRPr lang="en-GB" dirty="0"/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52600"/>
            <a:ext cx="4199750" cy="4373563"/>
          </a:xfrm>
        </p:spPr>
        <p:txBody>
          <a:bodyPr>
            <a:normAutofit fontScale="92500"/>
          </a:bodyPr>
          <a:lstStyle/>
          <a:p>
            <a:pPr>
              <a:lnSpc>
                <a:spcPct val="80000"/>
              </a:lnSpc>
            </a:pPr>
            <a:r>
              <a:rPr lang="en-GB" sz="2800" dirty="0"/>
              <a:t>Must focus on LEARNING not DOING.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Should begin with a verb such as understand, appreciate, identify…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Should be SPECIFIC – the more focused the better.</a:t>
            </a:r>
            <a:endParaRPr lang="en-GB" sz="2800" dirty="0" smtClean="0"/>
          </a:p>
          <a:p>
            <a:pPr>
              <a:lnSpc>
                <a:spcPct val="80000"/>
              </a:lnSpc>
            </a:pPr>
            <a:r>
              <a:rPr lang="en-GB" sz="2800" dirty="0" smtClean="0"/>
              <a:t>Link to the curriculum – identify skills (e.g. LNF)</a:t>
            </a:r>
            <a:endParaRPr lang="en-GB" sz="2800" dirty="0"/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4656949" y="1752600"/>
            <a:ext cx="4166745" cy="43735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342900" lvl="0" indent="-228600" defTabSz="9144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800" dirty="0" err="1" smtClean="0">
                <a:solidFill>
                  <a:schemeClr val="tx2"/>
                </a:solidFill>
              </a:rPr>
              <a:t>Rhaid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canolbwyntio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ar</a:t>
            </a:r>
            <a:r>
              <a:rPr lang="en-US" sz="2800" dirty="0" smtClean="0">
                <a:solidFill>
                  <a:schemeClr val="tx2"/>
                </a:solidFill>
              </a:rPr>
              <a:t> DYSGU </a:t>
            </a:r>
            <a:r>
              <a:rPr lang="en-US" sz="2800" dirty="0" err="1" smtClean="0">
                <a:solidFill>
                  <a:schemeClr val="tx2"/>
                </a:solidFill>
              </a:rPr>
              <a:t>peidio</a:t>
            </a:r>
            <a:r>
              <a:rPr lang="en-US" sz="2800" dirty="0" smtClean="0">
                <a:solidFill>
                  <a:schemeClr val="tx2"/>
                </a:solidFill>
              </a:rPr>
              <a:t> GWNEUD.</a:t>
            </a:r>
          </a:p>
          <a:p>
            <a:pPr marL="342900" lvl="0" indent="-228600" defTabSz="9144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800" dirty="0" err="1" smtClean="0">
                <a:solidFill>
                  <a:schemeClr val="tx2"/>
                </a:solidFill>
              </a:rPr>
              <a:t>Dylai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ddechrau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gyda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berf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megis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deall</a:t>
            </a:r>
            <a:r>
              <a:rPr lang="en-US" sz="2800" dirty="0" smtClean="0">
                <a:solidFill>
                  <a:schemeClr val="tx2"/>
                </a:solidFill>
              </a:rPr>
              <a:t>, </a:t>
            </a:r>
            <a:r>
              <a:rPr lang="en-US" sz="2800" dirty="0" err="1" smtClean="0">
                <a:solidFill>
                  <a:schemeClr val="tx2"/>
                </a:solidFill>
              </a:rPr>
              <a:t>gwerthfawrogi</a:t>
            </a:r>
            <a:r>
              <a:rPr lang="en-US" sz="2800" dirty="0" smtClean="0">
                <a:solidFill>
                  <a:schemeClr val="tx2"/>
                </a:solidFill>
              </a:rPr>
              <a:t>, </a:t>
            </a:r>
            <a:r>
              <a:rPr lang="en-US" sz="2800" dirty="0" err="1" smtClean="0">
                <a:solidFill>
                  <a:schemeClr val="tx2"/>
                </a:solidFill>
              </a:rPr>
              <a:t>adnabod</a:t>
            </a:r>
            <a:r>
              <a:rPr lang="en-US" sz="2800" dirty="0" smtClean="0">
                <a:solidFill>
                  <a:schemeClr val="tx2"/>
                </a:solidFill>
              </a:rPr>
              <a:t> ...</a:t>
            </a:r>
          </a:p>
          <a:p>
            <a:pPr marL="342900" lvl="0" indent="-228600" defTabSz="9144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800" dirty="0" err="1" smtClean="0">
                <a:solidFill>
                  <a:schemeClr val="tx2"/>
                </a:solidFill>
              </a:rPr>
              <a:t>Dylai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fod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yn</a:t>
            </a:r>
            <a:r>
              <a:rPr lang="en-US" sz="2800" dirty="0" smtClean="0">
                <a:solidFill>
                  <a:schemeClr val="tx2"/>
                </a:solidFill>
              </a:rPr>
              <a:t> BENODOL - </a:t>
            </a:r>
            <a:r>
              <a:rPr lang="en-US" sz="2800" dirty="0" err="1" smtClean="0">
                <a:solidFill>
                  <a:schemeClr val="tx2"/>
                </a:solidFill>
              </a:rPr>
              <a:t>y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canolbwyntio'n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fwy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gwell</a:t>
            </a:r>
            <a:r>
              <a:rPr lang="en-US" sz="2800" dirty="0" smtClean="0">
                <a:solidFill>
                  <a:schemeClr val="tx2"/>
                </a:solidFill>
              </a:rPr>
              <a:t>.</a:t>
            </a:r>
          </a:p>
          <a:p>
            <a:pPr marL="342900" lvl="0" indent="-228600" defTabSz="914400">
              <a:lnSpc>
                <a:spcPct val="80000"/>
              </a:lnSpc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</a:pPr>
            <a:r>
              <a:rPr lang="en-US" sz="2800" dirty="0" err="1" smtClean="0">
                <a:solidFill>
                  <a:schemeClr val="tx2"/>
                </a:solidFill>
              </a:rPr>
              <a:t>Dolen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i'r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cwricwlwm</a:t>
            </a:r>
            <a:r>
              <a:rPr lang="en-US" sz="2800" dirty="0" smtClean="0">
                <a:solidFill>
                  <a:schemeClr val="tx2"/>
                </a:solidFill>
              </a:rPr>
              <a:t> - </a:t>
            </a:r>
            <a:r>
              <a:rPr lang="en-US" sz="2800" dirty="0" err="1" smtClean="0">
                <a:solidFill>
                  <a:schemeClr val="tx2"/>
                </a:solidFill>
              </a:rPr>
              <a:t>nodi</a:t>
            </a:r>
            <a:r>
              <a:rPr lang="en-US" sz="2800" dirty="0" smtClean="0">
                <a:solidFill>
                  <a:schemeClr val="tx2"/>
                </a:solidFill>
              </a:rPr>
              <a:t> </a:t>
            </a:r>
            <a:r>
              <a:rPr lang="en-US" sz="2800" dirty="0" err="1" smtClean="0">
                <a:solidFill>
                  <a:schemeClr val="tx2"/>
                </a:solidFill>
              </a:rPr>
              <a:t>sgiliau</a:t>
            </a:r>
            <a:r>
              <a:rPr lang="en-US" sz="2800" dirty="0" smtClean="0">
                <a:solidFill>
                  <a:schemeClr val="tx2"/>
                </a:solidFill>
              </a:rPr>
              <a:t> (</a:t>
            </a:r>
            <a:r>
              <a:rPr lang="en-US" sz="2800" dirty="0" err="1" smtClean="0">
                <a:solidFill>
                  <a:schemeClr val="tx2"/>
                </a:solidFill>
              </a:rPr>
              <a:t>e.e</a:t>
            </a:r>
            <a:r>
              <a:rPr lang="en-US" sz="2800" dirty="0" smtClean="0">
                <a:solidFill>
                  <a:schemeClr val="tx2"/>
                </a:solidFill>
              </a:rPr>
              <a:t>. </a:t>
            </a:r>
            <a:r>
              <a:rPr lang="en-US" sz="2800" dirty="0" err="1" smtClean="0">
                <a:solidFill>
                  <a:schemeClr val="tx2"/>
                </a:solidFill>
              </a:rPr>
              <a:t>FfLlRh</a:t>
            </a:r>
            <a:r>
              <a:rPr lang="en-US" sz="2800" dirty="0" smtClean="0">
                <a:solidFill>
                  <a:schemeClr val="tx2"/>
                </a:solidFill>
              </a:rPr>
              <a:t>)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Links - </a:t>
            </a:r>
            <a:r>
              <a:rPr lang="en-US" dirty="0" err="1" smtClean="0"/>
              <a:t>Cysylltiadau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hlinkClick r:id="rId2"/>
              </a:rPr>
              <a:t>http://www.bloomstaxonomy.org</a:t>
            </a:r>
            <a:endParaRPr lang="en-US" dirty="0" smtClean="0"/>
          </a:p>
          <a:p>
            <a:r>
              <a:rPr lang="en-US" dirty="0" smtClean="0">
                <a:hlinkClick r:id="rId3"/>
              </a:rPr>
              <a:t>http://</a:t>
            </a:r>
            <a:r>
              <a:rPr lang="en-US" dirty="0" smtClean="0">
                <a:hlinkClick r:id="rId3"/>
              </a:rPr>
              <a:t>teaching.uncc.edu/services-programs/teaching-guides/course-design/blooms-educational-objectives</a:t>
            </a:r>
            <a:r>
              <a:rPr lang="en-US" dirty="0" smtClean="0"/>
              <a:t> </a:t>
            </a:r>
            <a:endParaRPr lang="en-US" dirty="0" smtClean="0"/>
          </a:p>
          <a:p>
            <a:r>
              <a:rPr lang="en-US" dirty="0" smtClean="0">
                <a:hlinkClick r:id="rId4"/>
              </a:rPr>
              <a:t>http://</a:t>
            </a:r>
            <a:r>
              <a:rPr lang="en-US" smtClean="0">
                <a:hlinkClick r:id="rId4"/>
              </a:rPr>
              <a:t>matwales.org/questioning-techniques</a:t>
            </a:r>
            <a:r>
              <a:rPr lang="en-US" smtClean="0">
                <a:hlinkClick r:id="rId4"/>
              </a:rPr>
              <a:t>/</a:t>
            </a:r>
            <a:endParaRPr lang="en-US" dirty="0" smtClean="0"/>
          </a:p>
          <a:p>
            <a:r>
              <a:rPr lang="en-US" dirty="0" smtClean="0">
                <a:hlinkClick r:id="rId5"/>
              </a:rPr>
              <a:t>http://learning.gov.wales/docs/learningwales/publications/130429how-to-develop-thinking-cy.pdf</a:t>
            </a:r>
            <a:endParaRPr lang="en-US" dirty="0" smtClean="0"/>
          </a:p>
          <a:p>
            <a:r>
              <a:rPr lang="en-US" dirty="0" smtClean="0">
                <a:hlinkClick r:id="rId6"/>
              </a:rPr>
              <a:t>http://learning.gov.wales/docs/learningwales/publications/130430-developing-thinking-en.pdf</a:t>
            </a:r>
            <a:endParaRPr lang="en-US" dirty="0" smtClean="0"/>
          </a:p>
          <a:p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othecary">
  <a:themeElements>
    <a:clrScheme name="Apothecary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Apothecary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pothecary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105</TotalTime>
  <Words>848</Words>
  <Application>Microsoft Office PowerPoint</Application>
  <PresentationFormat>On-screen Show (4:3)</PresentationFormat>
  <Paragraphs>97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Book Antiqua</vt:lpstr>
      <vt:lpstr>Calibri</vt:lpstr>
      <vt:lpstr>Century Gothic</vt:lpstr>
      <vt:lpstr>Apothecary</vt:lpstr>
      <vt:lpstr>ITPT4002/C</vt:lpstr>
      <vt:lpstr>Reflecting on Visit 2 Myfyrio ar Ymweliad 2</vt:lpstr>
      <vt:lpstr>Adborth * Feedback</vt:lpstr>
      <vt:lpstr>Reflecting on reading to a group using the ARC Model </vt:lpstr>
      <vt:lpstr>Myfyrio ar ddarllen i grŵp? Ddefnyddio'r Model BWA (ARC) </vt:lpstr>
      <vt:lpstr>Questioning - Cwestiynau </vt:lpstr>
      <vt:lpstr>Questioning - Cwestiynau </vt:lpstr>
      <vt:lpstr>BLOOM’S TAXONOMY - TACSONOMEG BLOOM  </vt:lpstr>
      <vt:lpstr>BLOOM’S TAXONOMY –  TACSONOMEG BLOOM </vt:lpstr>
      <vt:lpstr>Tacsonomeg Bloom</vt:lpstr>
      <vt:lpstr>PowerPoint Presentation</vt:lpstr>
      <vt:lpstr>Gadewch i ni wylio’r addysgu yma ... ystyriwch lefel y cwestiynau o safbwynt Tacsonomeg Bloom</vt:lpstr>
      <vt:lpstr>Let’s watch this teaching… consider the level of the questions in terms of Bloom’s Taxonomy</vt:lpstr>
      <vt:lpstr>Preparing for Visit 3: Questioning Paratoi ar gyfer Ymweliad 3:? Cwestiynu </vt:lpstr>
      <vt:lpstr>Points to consider Pwyntiau i'w hystyried</vt:lpstr>
      <vt:lpstr>Planning for a PSE group activity Cynllunio ar gyfer gweithgaredd grŵp ABCh</vt:lpstr>
      <vt:lpstr>Learning Objectives Amcanion dysgu</vt:lpstr>
      <vt:lpstr>Links - Cysylltiadau</vt:lpstr>
    </vt:vector>
  </TitlesOfParts>
  <Company>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ITPT4002/C</dc:title>
  <dc:creator>swwcte23</dc:creator>
  <cp:lastModifiedBy>Rachel Bendall</cp:lastModifiedBy>
  <cp:revision>6</cp:revision>
  <cp:lastPrinted>2016-11-21T12:43:53Z</cp:lastPrinted>
  <dcterms:created xsi:type="dcterms:W3CDTF">2016-11-21T17:07:54Z</dcterms:created>
  <dcterms:modified xsi:type="dcterms:W3CDTF">2018-12-04T10:19:35Z</dcterms:modified>
</cp:coreProperties>
</file>