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332" r:id="rId3"/>
    <p:sldId id="342" r:id="rId4"/>
    <p:sldId id="380" r:id="rId5"/>
    <p:sldId id="378" r:id="rId6"/>
    <p:sldId id="379" r:id="rId7"/>
    <p:sldId id="386" r:id="rId8"/>
    <p:sldId id="387" r:id="rId9"/>
    <p:sldId id="381" r:id="rId10"/>
    <p:sldId id="382" r:id="rId11"/>
    <p:sldId id="385" r:id="rId12"/>
    <p:sldId id="384" r:id="rId13"/>
    <p:sldId id="383" r:id="rId14"/>
    <p:sldId id="388" r:id="rId15"/>
    <p:sldId id="364"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511" autoAdjust="0"/>
  </p:normalViewPr>
  <p:slideViewPr>
    <p:cSldViewPr>
      <p:cViewPr varScale="1">
        <p:scale>
          <a:sx n="77" d="100"/>
          <a:sy n="77" d="100"/>
        </p:scale>
        <p:origin x="1502"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for the lecturer: you may want to take a screenshot of this slide and put in the Teams chat for the students. </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31144065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16/03/2021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16/03/2021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16/03/2021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16/03/2021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16/03/2021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mindtools.com/pages/article/paraphrasing-summarizing.htm" TargetMode="External"/><Relationship Id="rId2" Type="http://schemas.openxmlformats.org/officeDocument/2006/relationships/hyperlink" Target="http://aeo.sllf.qmul.ac.uk/Files/Summarizing/Summarising.html" TargetMode="External"/><Relationship Id="rId1" Type="http://schemas.openxmlformats.org/officeDocument/2006/relationships/slideLayout" Target="../slideLayouts/slideLayout2.xml"/><Relationship Id="rId5" Type="http://schemas.openxmlformats.org/officeDocument/2006/relationships/hyperlink" Target="https://www.uow.edu.au/student/learning-co-op/referencing-and-citing/summarising/" TargetMode="External"/><Relationship Id="rId4" Type="http://schemas.openxmlformats.org/officeDocument/2006/relationships/hyperlink" Target="https://awelu.srv.lu.se/sources-and-referencing/how-to-give-references/summaris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effectLst>
                  <a:outerShdw blurRad="38100" dist="38100" dir="2700000" algn="tl">
                    <a:srgbClr val="000000">
                      <a:alpha val="43137"/>
                    </a:srgbClr>
                  </a:outerShdw>
                </a:effectLst>
              </a:rPr>
              <a:t>BMSW 4001</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accent2"/>
              </a:solidFill>
              <a:effectLst>
                <a:outerShdw blurRad="38100" dist="38100" dir="2700000" algn="tl">
                  <a:srgbClr val="000000">
                    <a:alpha val="43137"/>
                  </a:srgbClr>
                </a:outerShdw>
              </a:effectLst>
            </a:endParaRPr>
          </a:p>
          <a:p>
            <a:pPr eaLnBrk="1" hangingPunct="1"/>
            <a:r>
              <a:rPr lang="en-GB" altLang="en-US" sz="4800" b="1" dirty="0">
                <a:solidFill>
                  <a:schemeClr val="accent2"/>
                </a:solidFill>
                <a:effectLst>
                  <a:outerShdw blurRad="38100" dist="38100" dir="2700000" algn="tl">
                    <a:srgbClr val="000000">
                      <a:alpha val="43137"/>
                    </a:srgbClr>
                  </a:outerShdw>
                </a:effectLst>
              </a:rPr>
              <a:t>Summarising</a:t>
            </a:r>
            <a:endParaRPr lang="en-GB" altLang="en-US" sz="4000" b="1" dirty="0">
              <a:solidFill>
                <a:schemeClr val="bg1"/>
              </a:solidFill>
              <a:effectLst>
                <a:outerShdw blurRad="38100" dist="38100" dir="2700000" algn="tl">
                  <a:srgbClr val="000000">
                    <a:alpha val="43137"/>
                  </a:srgbClr>
                </a:outerShdw>
              </a:effectLst>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b="1" dirty="0"/>
              <a:t>Overview</a:t>
            </a:r>
          </a:p>
        </p:txBody>
      </p:sp>
      <p:sp>
        <p:nvSpPr>
          <p:cNvPr id="3" name="Content Placeholder 2"/>
          <p:cNvSpPr>
            <a:spLocks noGrp="1"/>
          </p:cNvSpPr>
          <p:nvPr>
            <p:ph idx="1"/>
          </p:nvPr>
        </p:nvSpPr>
        <p:spPr>
          <a:xfrm>
            <a:off x="457200" y="1268760"/>
            <a:ext cx="8229600" cy="4248473"/>
          </a:xfrm>
        </p:spPr>
        <p:txBody>
          <a:bodyPr>
            <a:normAutofit/>
          </a:bodyPr>
          <a:lstStyle/>
          <a:p>
            <a:r>
              <a:rPr lang="en-GB" dirty="0"/>
              <a:t>What is summarising? </a:t>
            </a:r>
          </a:p>
          <a:p>
            <a:r>
              <a:rPr lang="en-GB" dirty="0"/>
              <a:t>Why summarise?</a:t>
            </a:r>
          </a:p>
          <a:p>
            <a:r>
              <a:rPr lang="en-GB" dirty="0"/>
              <a:t>When to summarise?</a:t>
            </a:r>
          </a:p>
          <a:p>
            <a:r>
              <a:rPr lang="en-GB" dirty="0"/>
              <a:t>Summarizing: an example</a:t>
            </a:r>
          </a:p>
          <a:p>
            <a:r>
              <a:rPr lang="en-GB" dirty="0"/>
              <a:t>Step-by-step guide to summarising</a:t>
            </a:r>
          </a:p>
          <a:p>
            <a:r>
              <a:rPr lang="en-GB" dirty="0"/>
              <a:t>Activities</a:t>
            </a:r>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What is summarising?</a:t>
            </a:r>
          </a:p>
        </p:txBody>
      </p:sp>
      <p:sp>
        <p:nvSpPr>
          <p:cNvPr id="3" name="Content Placeholder 2"/>
          <p:cNvSpPr>
            <a:spLocks noGrp="1"/>
          </p:cNvSpPr>
          <p:nvPr>
            <p:ph idx="1"/>
          </p:nvPr>
        </p:nvSpPr>
        <p:spPr>
          <a:xfrm>
            <a:off x="466530" y="1268760"/>
            <a:ext cx="8229600" cy="3917032"/>
          </a:xfrm>
        </p:spPr>
        <p:txBody>
          <a:bodyPr/>
          <a:lstStyle/>
          <a:p>
            <a:r>
              <a:rPr lang="en-US" sz="2400" dirty="0"/>
              <a:t>To </a:t>
            </a:r>
            <a:r>
              <a:rPr lang="en-US" sz="2400" dirty="0" err="1"/>
              <a:t>summarise</a:t>
            </a:r>
            <a:r>
              <a:rPr lang="en-US" sz="2400" dirty="0"/>
              <a:t> is simply to identify the most important information from a text. </a:t>
            </a:r>
          </a:p>
          <a:p>
            <a:endParaRPr lang="en-US" sz="2400" dirty="0"/>
          </a:p>
          <a:p>
            <a:r>
              <a:rPr lang="en-US" sz="2400" dirty="0"/>
              <a:t>Whereas a paraphrase may be of equal length to the source text, a summary is considerably shorter. </a:t>
            </a:r>
          </a:p>
          <a:p>
            <a:endParaRPr lang="en-US" sz="2400" dirty="0"/>
          </a:p>
          <a:p>
            <a:r>
              <a:rPr lang="en-US" sz="2400" dirty="0"/>
              <a:t>Just as in paraphrases, summaries require a reference to the source.</a:t>
            </a:r>
            <a:endParaRPr lang="en-GB" dirty="0"/>
          </a:p>
        </p:txBody>
      </p:sp>
    </p:spTree>
    <p:extLst>
      <p:ext uri="{BB962C8B-B14F-4D97-AF65-F5344CB8AC3E}">
        <p14:creationId xmlns:p14="http://schemas.microsoft.com/office/powerpoint/2010/main" val="32284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Why summarise?</a:t>
            </a:r>
          </a:p>
        </p:txBody>
      </p:sp>
      <p:sp>
        <p:nvSpPr>
          <p:cNvPr id="3" name="Content Placeholder 2"/>
          <p:cNvSpPr>
            <a:spLocks noGrp="1"/>
          </p:cNvSpPr>
          <p:nvPr>
            <p:ph idx="1"/>
          </p:nvPr>
        </p:nvSpPr>
        <p:spPr>
          <a:xfrm>
            <a:off x="466530" y="1268760"/>
            <a:ext cx="8229600" cy="3917032"/>
          </a:xfrm>
        </p:spPr>
        <p:txBody>
          <a:bodyPr/>
          <a:lstStyle/>
          <a:p>
            <a:r>
              <a:rPr lang="en-US" sz="2400" dirty="0"/>
              <a:t>Writing a summary is useful because in the act of identifying what is important, you are </a:t>
            </a:r>
            <a:r>
              <a:rPr lang="en-US" sz="2400" b="1" i="1" dirty="0" err="1"/>
              <a:t>analysing</a:t>
            </a:r>
            <a:r>
              <a:rPr lang="en-US" sz="2400" dirty="0"/>
              <a:t> and </a:t>
            </a:r>
            <a:r>
              <a:rPr lang="en-US" sz="2400" b="1" i="1" dirty="0"/>
              <a:t>evaluating</a:t>
            </a:r>
            <a:r>
              <a:rPr lang="en-US" sz="2400" i="1" dirty="0"/>
              <a:t> </a:t>
            </a:r>
            <a:r>
              <a:rPr lang="en-US" sz="2400" dirty="0"/>
              <a:t>information, and forming memories of what you have read or heard.</a:t>
            </a:r>
          </a:p>
          <a:p>
            <a:r>
              <a:rPr lang="en-US" sz="2400" dirty="0"/>
              <a:t>Having an accurate and short record of what you’ve read or heard is also a useful source of ‘digested’ information for use when you need to generate a new text that involves re-presenting others’ ideas.</a:t>
            </a:r>
            <a:endParaRPr lang="en-GB" dirty="0"/>
          </a:p>
        </p:txBody>
      </p:sp>
    </p:spTree>
    <p:extLst>
      <p:ext uri="{BB962C8B-B14F-4D97-AF65-F5344CB8AC3E}">
        <p14:creationId xmlns:p14="http://schemas.microsoft.com/office/powerpoint/2010/main" val="3748200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When to summarise?</a:t>
            </a:r>
          </a:p>
        </p:txBody>
      </p:sp>
      <p:sp>
        <p:nvSpPr>
          <p:cNvPr id="3" name="Content Placeholder 2"/>
          <p:cNvSpPr>
            <a:spLocks noGrp="1"/>
          </p:cNvSpPr>
          <p:nvPr>
            <p:ph idx="1"/>
          </p:nvPr>
        </p:nvSpPr>
        <p:spPr>
          <a:xfrm>
            <a:off x="466530" y="1268760"/>
            <a:ext cx="8229600" cy="3917032"/>
          </a:xfrm>
        </p:spPr>
        <p:txBody>
          <a:bodyPr/>
          <a:lstStyle/>
          <a:p>
            <a:r>
              <a:rPr lang="en-US" sz="2400" dirty="0"/>
              <a:t>When there is a need to condense large units of texts or other forms of data. </a:t>
            </a:r>
          </a:p>
          <a:p>
            <a:r>
              <a:rPr lang="en-US" sz="2400" dirty="0"/>
              <a:t>In </a:t>
            </a:r>
            <a:r>
              <a:rPr lang="en-US" sz="2400" dirty="0" err="1"/>
              <a:t>summarising</a:t>
            </a:r>
            <a:r>
              <a:rPr lang="en-US" sz="2400" dirty="0"/>
              <a:t>, the main ideas of the whole text (or a large part of it) are thus reformulated and condensed.</a:t>
            </a:r>
          </a:p>
          <a:p>
            <a:r>
              <a:rPr lang="en-US" sz="2400" dirty="0"/>
              <a:t>Students may be asked to </a:t>
            </a:r>
            <a:r>
              <a:rPr lang="en-US" sz="2400" dirty="0" err="1"/>
              <a:t>summarise</a:t>
            </a:r>
            <a:r>
              <a:rPr lang="en-US" sz="2400" dirty="0"/>
              <a:t> a course book or article, and scholarly articles may include summaries of previous research in order to introduce the new research that is being presented.</a:t>
            </a:r>
          </a:p>
          <a:p>
            <a:endParaRPr lang="en-US" sz="2400" dirty="0"/>
          </a:p>
        </p:txBody>
      </p:sp>
    </p:spTree>
    <p:extLst>
      <p:ext uri="{BB962C8B-B14F-4D97-AF65-F5344CB8AC3E}">
        <p14:creationId xmlns:p14="http://schemas.microsoft.com/office/powerpoint/2010/main" val="1191588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When to summarise?</a:t>
            </a:r>
          </a:p>
        </p:txBody>
      </p:sp>
      <p:sp>
        <p:nvSpPr>
          <p:cNvPr id="3" name="Content Placeholder 2"/>
          <p:cNvSpPr>
            <a:spLocks noGrp="1"/>
          </p:cNvSpPr>
          <p:nvPr>
            <p:ph idx="1"/>
          </p:nvPr>
        </p:nvSpPr>
        <p:spPr>
          <a:xfrm>
            <a:off x="466530" y="1268760"/>
            <a:ext cx="8229600" cy="3917032"/>
          </a:xfrm>
        </p:spPr>
        <p:txBody>
          <a:bodyPr/>
          <a:lstStyle/>
          <a:p>
            <a:r>
              <a:rPr lang="en-US" sz="2400" dirty="0"/>
              <a:t>Although </a:t>
            </a:r>
            <a:r>
              <a:rPr lang="en-US" sz="2400" dirty="0" err="1"/>
              <a:t>summarising</a:t>
            </a:r>
            <a:r>
              <a:rPr lang="en-US" sz="2400" dirty="0"/>
              <a:t> is a good way of presenting in brief the contents of a certain text, theory, interview, etc., it is important to note that in a pure summary, the writer may only </a:t>
            </a:r>
            <a:r>
              <a:rPr lang="en-US" sz="2400" dirty="0" err="1"/>
              <a:t>summarise</a:t>
            </a:r>
            <a:r>
              <a:rPr lang="en-US" sz="2400" dirty="0"/>
              <a:t> a source, not present any new data or ideas.</a:t>
            </a:r>
          </a:p>
          <a:p>
            <a:r>
              <a:rPr lang="en-US" sz="2400" dirty="0" err="1"/>
              <a:t>Summarising</a:t>
            </a:r>
            <a:r>
              <a:rPr lang="en-US" sz="2400" dirty="0"/>
              <a:t> is used to briefly represent what previous books, articles, etc. have expressed. Unless specifically stated in an assignment, for instance, an academic essay cannot therefore merely consist of summaries of previous studies.</a:t>
            </a:r>
          </a:p>
          <a:p>
            <a:endParaRPr lang="en-US" sz="2400" dirty="0"/>
          </a:p>
        </p:txBody>
      </p:sp>
    </p:spTree>
    <p:extLst>
      <p:ext uri="{BB962C8B-B14F-4D97-AF65-F5344CB8AC3E}">
        <p14:creationId xmlns:p14="http://schemas.microsoft.com/office/powerpoint/2010/main" val="371131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lstStyle/>
          <a:p>
            <a:r>
              <a:rPr lang="en-GB" sz="4000" b="1" dirty="0"/>
              <a:t>Summarising: an example</a:t>
            </a:r>
          </a:p>
        </p:txBody>
      </p:sp>
      <p:sp>
        <p:nvSpPr>
          <p:cNvPr id="3" name="Content Placeholder 2"/>
          <p:cNvSpPr>
            <a:spLocks noGrp="1"/>
          </p:cNvSpPr>
          <p:nvPr>
            <p:ph idx="1"/>
          </p:nvPr>
        </p:nvSpPr>
        <p:spPr>
          <a:xfrm>
            <a:off x="323528" y="908720"/>
            <a:ext cx="8640960" cy="4421088"/>
          </a:xfrm>
        </p:spPr>
        <p:txBody>
          <a:bodyPr/>
          <a:lstStyle/>
          <a:p>
            <a:pPr marL="0" indent="0">
              <a:buNone/>
            </a:pPr>
            <a:r>
              <a:rPr lang="en-US" sz="2200" b="1" dirty="0"/>
              <a:t>Original</a:t>
            </a:r>
          </a:p>
          <a:p>
            <a:pPr marL="0" indent="0" algn="just">
              <a:buNone/>
            </a:pPr>
            <a:r>
              <a:rPr lang="en-US" sz="2200" dirty="0"/>
              <a:t>So how do you go about identifying your strengths and weaknesses, and analyzing the opportunities and threats that flow from them? SWOT Analysis is a useful technique that helps you to do this.</a:t>
            </a:r>
          </a:p>
          <a:p>
            <a:pPr marL="0" indent="0" algn="just">
              <a:buNone/>
            </a:pPr>
            <a:r>
              <a:rPr lang="en-US" sz="2200" dirty="0"/>
              <a:t>What makes SWOT especially powerful is that, with a little thought, it can help you to uncover opportunities that you would not otherwise have spotted. And by understanding your weaknesses, you can manage and eliminate threats that might otherwise hurt your ability to move forward in your role.</a:t>
            </a:r>
          </a:p>
          <a:p>
            <a:pPr marL="0" indent="0" algn="just">
              <a:buNone/>
            </a:pPr>
            <a:r>
              <a:rPr lang="en-US" sz="2200" dirty="0"/>
              <a:t>If you look at yourself using the SWOT framework, you can start to separate yourself from your peers, and further develop the specialized talents and abilities that you need in order to advance your career and to help you achieve your personal goals.</a:t>
            </a:r>
          </a:p>
          <a:p>
            <a:endParaRPr lang="en-US" sz="2400" dirty="0"/>
          </a:p>
        </p:txBody>
      </p:sp>
    </p:spTree>
    <p:extLst>
      <p:ext uri="{BB962C8B-B14F-4D97-AF65-F5344CB8AC3E}">
        <p14:creationId xmlns:p14="http://schemas.microsoft.com/office/powerpoint/2010/main" val="1001733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lstStyle/>
          <a:p>
            <a:r>
              <a:rPr lang="en-GB" sz="4000" b="1" dirty="0"/>
              <a:t>Summarising: an example</a:t>
            </a:r>
          </a:p>
        </p:txBody>
      </p:sp>
      <p:sp>
        <p:nvSpPr>
          <p:cNvPr id="3" name="Content Placeholder 2"/>
          <p:cNvSpPr>
            <a:spLocks noGrp="1"/>
          </p:cNvSpPr>
          <p:nvPr>
            <p:ph idx="1"/>
          </p:nvPr>
        </p:nvSpPr>
        <p:spPr>
          <a:xfrm>
            <a:off x="323528" y="836712"/>
            <a:ext cx="8496944" cy="4421088"/>
          </a:xfrm>
        </p:spPr>
        <p:txBody>
          <a:bodyPr/>
          <a:lstStyle/>
          <a:p>
            <a:pPr marL="0" indent="0">
              <a:buNone/>
            </a:pPr>
            <a:r>
              <a:rPr lang="en-US" sz="2200" b="1" dirty="0"/>
              <a:t>Summary</a:t>
            </a:r>
          </a:p>
          <a:p>
            <a:pPr marL="0" indent="0" algn="just">
              <a:buNone/>
            </a:pPr>
            <a:r>
              <a:rPr lang="en-US" sz="2200" dirty="0"/>
              <a:t>SWOT Analysis is a technique that helps you identify strengths, weakness, opportunities, and threats. Understanding and managing these factors helps you to develop the abilities you need to achieve your goals and progress in your career.</a:t>
            </a:r>
          </a:p>
          <a:p>
            <a:endParaRPr lang="en-US" sz="2400" dirty="0"/>
          </a:p>
        </p:txBody>
      </p:sp>
    </p:spTree>
    <p:extLst>
      <p:ext uri="{BB962C8B-B14F-4D97-AF65-F5344CB8AC3E}">
        <p14:creationId xmlns:p14="http://schemas.microsoft.com/office/powerpoint/2010/main" val="251892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706090"/>
          </a:xfrm>
        </p:spPr>
        <p:txBody>
          <a:bodyPr/>
          <a:lstStyle/>
          <a:p>
            <a:r>
              <a:rPr lang="en-GB" sz="3600" b="1" dirty="0"/>
              <a:t>Step-by-step guide to summarising</a:t>
            </a:r>
          </a:p>
        </p:txBody>
      </p:sp>
      <p:sp>
        <p:nvSpPr>
          <p:cNvPr id="3" name="Content Placeholder 2"/>
          <p:cNvSpPr>
            <a:spLocks noGrp="1"/>
          </p:cNvSpPr>
          <p:nvPr>
            <p:ph idx="1"/>
          </p:nvPr>
        </p:nvSpPr>
        <p:spPr>
          <a:xfrm>
            <a:off x="395536" y="1124744"/>
            <a:ext cx="8424936" cy="3917032"/>
          </a:xfrm>
        </p:spPr>
        <p:txBody>
          <a:bodyPr/>
          <a:lstStyle/>
          <a:p>
            <a:pPr marL="0" indent="0">
              <a:buNone/>
            </a:pPr>
            <a:r>
              <a:rPr lang="en-US" sz="2400" b="1" dirty="0">
                <a:solidFill>
                  <a:srgbClr val="0070C0"/>
                </a:solidFill>
              </a:rPr>
              <a:t>Step 1: </a:t>
            </a:r>
            <a:r>
              <a:rPr lang="en-US" sz="2400" b="1" dirty="0"/>
              <a:t>Read</a:t>
            </a:r>
          </a:p>
          <a:p>
            <a:r>
              <a:rPr lang="en-US" sz="2400" dirty="0"/>
              <a:t>Read the text you intend to </a:t>
            </a:r>
            <a:r>
              <a:rPr lang="en-US" sz="2400" dirty="0" err="1"/>
              <a:t>summarise</a:t>
            </a:r>
            <a:r>
              <a:rPr lang="en-US" sz="2400" dirty="0"/>
              <a:t> carefully. Make sure that you understand the contents and the author’s argument. If it is a long text, you may need to make notes of or underline the most important passages.</a:t>
            </a:r>
          </a:p>
          <a:p>
            <a:pPr marL="0" indent="0">
              <a:buNone/>
            </a:pPr>
            <a:r>
              <a:rPr lang="en-US" sz="2400" b="1" dirty="0">
                <a:solidFill>
                  <a:srgbClr val="0070C0"/>
                </a:solidFill>
              </a:rPr>
              <a:t>Step 2: </a:t>
            </a:r>
            <a:r>
              <a:rPr lang="en-US" sz="2400" b="1" dirty="0"/>
              <a:t>Write</a:t>
            </a:r>
          </a:p>
          <a:p>
            <a:r>
              <a:rPr lang="en-US" sz="2400" dirty="0"/>
              <a:t>If it is a long text, identify the main points and list them. If the text is divided into sections or chapters, you may wish to focus on that structure when writing your summary. Then write from memory, summing up each part. </a:t>
            </a:r>
          </a:p>
          <a:p>
            <a:pPr marL="0" indent="0">
              <a:buNone/>
            </a:pPr>
            <a:br>
              <a:rPr lang="en-US" sz="2400" dirty="0"/>
            </a:br>
            <a:endParaRPr lang="en-US" sz="2400" dirty="0"/>
          </a:p>
        </p:txBody>
      </p:sp>
    </p:spTree>
    <p:extLst>
      <p:ext uri="{BB962C8B-B14F-4D97-AF65-F5344CB8AC3E}">
        <p14:creationId xmlns:p14="http://schemas.microsoft.com/office/powerpoint/2010/main" val="86632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706090"/>
          </a:xfrm>
        </p:spPr>
        <p:txBody>
          <a:bodyPr/>
          <a:lstStyle/>
          <a:p>
            <a:r>
              <a:rPr lang="en-GB" sz="3600" b="1" dirty="0"/>
              <a:t>Step-by-step guide to summarising</a:t>
            </a:r>
          </a:p>
        </p:txBody>
      </p:sp>
      <p:sp>
        <p:nvSpPr>
          <p:cNvPr id="3" name="Content Placeholder 2"/>
          <p:cNvSpPr>
            <a:spLocks noGrp="1"/>
          </p:cNvSpPr>
          <p:nvPr>
            <p:ph idx="1"/>
          </p:nvPr>
        </p:nvSpPr>
        <p:spPr>
          <a:xfrm>
            <a:off x="395536" y="1124744"/>
            <a:ext cx="8424936" cy="3917032"/>
          </a:xfrm>
        </p:spPr>
        <p:txBody>
          <a:bodyPr/>
          <a:lstStyle/>
          <a:p>
            <a:pPr marL="0" indent="0">
              <a:buNone/>
            </a:pPr>
            <a:r>
              <a:rPr lang="en-US" sz="2400" b="1" dirty="0">
                <a:solidFill>
                  <a:srgbClr val="0070C0"/>
                </a:solidFill>
              </a:rPr>
              <a:t>Step 3: </a:t>
            </a:r>
            <a:r>
              <a:rPr lang="en-US" sz="2400" b="1" dirty="0"/>
              <a:t>Check</a:t>
            </a:r>
          </a:p>
          <a:p>
            <a:r>
              <a:rPr lang="en-US" sz="2400" dirty="0"/>
              <a:t>Compare your draft with the source text to make sure that your summary catches the essence of the source text.</a:t>
            </a:r>
          </a:p>
          <a:p>
            <a:pPr marL="0" indent="0">
              <a:buNone/>
            </a:pPr>
            <a:r>
              <a:rPr lang="en-US" sz="2400" b="1" dirty="0">
                <a:solidFill>
                  <a:srgbClr val="0070C0"/>
                </a:solidFill>
              </a:rPr>
              <a:t>Step 4: </a:t>
            </a:r>
            <a:r>
              <a:rPr lang="en-US" sz="2400" b="1" dirty="0"/>
              <a:t>Revise</a:t>
            </a:r>
          </a:p>
          <a:p>
            <a:r>
              <a:rPr lang="en-US" sz="2400" dirty="0"/>
              <a:t>If your text is too close to the source text, consider quoting certain passages. Note, though, that a quotation must be verbatim, that is, the exact rendering of the source text.</a:t>
            </a:r>
          </a:p>
          <a:p>
            <a:pPr marL="0" indent="0">
              <a:buNone/>
            </a:pPr>
            <a:r>
              <a:rPr lang="en-US" sz="2400" b="1" dirty="0">
                <a:solidFill>
                  <a:srgbClr val="0070C0"/>
                </a:solidFill>
              </a:rPr>
              <a:t>Step 5: </a:t>
            </a:r>
            <a:r>
              <a:rPr lang="en-US" sz="2400" b="1" dirty="0"/>
              <a:t>Give reference</a:t>
            </a:r>
          </a:p>
          <a:p>
            <a:r>
              <a:rPr lang="en-US" sz="2400" dirty="0"/>
              <a:t>Remember that proper references are needed in summaries, as well as in quotations and paraphrases.</a:t>
            </a:r>
          </a:p>
          <a:p>
            <a:endParaRPr lang="en-US" sz="2400" dirty="0"/>
          </a:p>
        </p:txBody>
      </p:sp>
    </p:spTree>
    <p:extLst>
      <p:ext uri="{BB962C8B-B14F-4D97-AF65-F5344CB8AC3E}">
        <p14:creationId xmlns:p14="http://schemas.microsoft.com/office/powerpoint/2010/main" val="4774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4000" b="1" dirty="0"/>
              <a:t>Activity 1 </a:t>
            </a:r>
          </a:p>
        </p:txBody>
      </p:sp>
      <p:sp>
        <p:nvSpPr>
          <p:cNvPr id="3" name="Content Placeholder 2"/>
          <p:cNvSpPr>
            <a:spLocks noGrp="1"/>
          </p:cNvSpPr>
          <p:nvPr>
            <p:ph idx="1"/>
          </p:nvPr>
        </p:nvSpPr>
        <p:spPr>
          <a:xfrm>
            <a:off x="444421" y="836712"/>
            <a:ext cx="8229600" cy="3917032"/>
          </a:xfrm>
        </p:spPr>
        <p:txBody>
          <a:bodyPr/>
          <a:lstStyle/>
          <a:p>
            <a:pPr marL="0" indent="0">
              <a:buNone/>
            </a:pPr>
            <a:r>
              <a:rPr lang="en-GB" sz="2400" b="1" dirty="0"/>
              <a:t>Summarise the following sentences. </a:t>
            </a:r>
            <a:r>
              <a:rPr lang="en-US" sz="2400" b="1" dirty="0"/>
              <a:t>Decide what the main idea of the sentence is before you start writing. This will help you to stay focused.</a:t>
            </a:r>
            <a:endParaRPr lang="en-GB" sz="2400" b="1" dirty="0"/>
          </a:p>
          <a:p>
            <a:pPr marL="457200" indent="-457200">
              <a:buAutoNum type="arabicPeriod"/>
            </a:pPr>
            <a:r>
              <a:rPr lang="en-US" sz="2400" dirty="0"/>
              <a:t>University professors, who have often worked in the same institution for years and years, are experts in their field of interest and study and will probably have written many books.</a:t>
            </a:r>
          </a:p>
          <a:p>
            <a:pPr marL="457200" indent="-457200">
              <a:buAutoNum type="arabicPeriod"/>
            </a:pPr>
            <a:r>
              <a:rPr lang="en-US" sz="2400" dirty="0"/>
              <a:t>The formal testing of knowledge which takes place annually is a cause of great stress and concern for most students.</a:t>
            </a:r>
          </a:p>
          <a:p>
            <a:pPr marL="457200" indent="-457200">
              <a:buAutoNum type="arabicPeriod"/>
            </a:pPr>
            <a:endParaRPr lang="en-GB" sz="2400" dirty="0"/>
          </a:p>
          <a:p>
            <a:endParaRPr lang="en-US" sz="2400" dirty="0"/>
          </a:p>
        </p:txBody>
      </p:sp>
    </p:spTree>
    <p:extLst>
      <p:ext uri="{BB962C8B-B14F-4D97-AF65-F5344CB8AC3E}">
        <p14:creationId xmlns:p14="http://schemas.microsoft.com/office/powerpoint/2010/main" val="21504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4000" b="1" dirty="0"/>
              <a:t>Suggested answers</a:t>
            </a:r>
          </a:p>
        </p:txBody>
      </p:sp>
      <p:sp>
        <p:nvSpPr>
          <p:cNvPr id="3" name="Content Placeholder 2"/>
          <p:cNvSpPr>
            <a:spLocks noGrp="1"/>
          </p:cNvSpPr>
          <p:nvPr>
            <p:ph idx="1"/>
          </p:nvPr>
        </p:nvSpPr>
        <p:spPr>
          <a:xfrm>
            <a:off x="444421" y="836712"/>
            <a:ext cx="8229600" cy="3917032"/>
          </a:xfrm>
        </p:spPr>
        <p:txBody>
          <a:bodyPr/>
          <a:lstStyle/>
          <a:p>
            <a:pPr marL="0" indent="0">
              <a:buNone/>
            </a:pPr>
            <a:r>
              <a:rPr lang="en-US" sz="2400" dirty="0"/>
              <a:t>1. University professors are experts in their field and have often written books.</a:t>
            </a:r>
          </a:p>
          <a:p>
            <a:pPr marL="0" indent="0">
              <a:buNone/>
            </a:pPr>
            <a:r>
              <a:rPr lang="en-US" sz="2400" dirty="0"/>
              <a:t>2. Exams cause stress and concern for students. </a:t>
            </a:r>
          </a:p>
          <a:p>
            <a:pPr marL="457200" indent="-457200">
              <a:buAutoNum type="arabicPeriod"/>
            </a:pPr>
            <a:endParaRPr lang="en-GB" sz="2400" dirty="0"/>
          </a:p>
          <a:p>
            <a:endParaRPr lang="en-US" sz="2400" dirty="0"/>
          </a:p>
        </p:txBody>
      </p:sp>
    </p:spTree>
    <p:extLst>
      <p:ext uri="{BB962C8B-B14F-4D97-AF65-F5344CB8AC3E}">
        <p14:creationId xmlns:p14="http://schemas.microsoft.com/office/powerpoint/2010/main" val="235743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3200" b="1" dirty="0"/>
              <a:t>Activity 2 </a:t>
            </a:r>
          </a:p>
        </p:txBody>
      </p:sp>
      <p:sp>
        <p:nvSpPr>
          <p:cNvPr id="3" name="Content Placeholder 2"/>
          <p:cNvSpPr>
            <a:spLocks noGrp="1"/>
          </p:cNvSpPr>
          <p:nvPr>
            <p:ph idx="1"/>
          </p:nvPr>
        </p:nvSpPr>
        <p:spPr>
          <a:xfrm>
            <a:off x="179512" y="704460"/>
            <a:ext cx="8784976" cy="3917032"/>
          </a:xfrm>
        </p:spPr>
        <p:txBody>
          <a:bodyPr/>
          <a:lstStyle/>
          <a:p>
            <a:pPr marL="0" indent="0">
              <a:buNone/>
            </a:pPr>
            <a:r>
              <a:rPr lang="en-US" sz="2400" b="1" dirty="0"/>
              <a:t>Write a summary of the following paragraph.</a:t>
            </a:r>
            <a:endParaRPr lang="en-GB" sz="2000" dirty="0"/>
          </a:p>
          <a:p>
            <a:pPr marL="0" indent="0" algn="just">
              <a:buNone/>
            </a:pPr>
            <a:r>
              <a:rPr lang="en-US" sz="1800" dirty="0"/>
              <a:t>In amongst these formal services networks, however, are a series of hidden niches, often prime public spaces (e.g. car parks, main thoroughfares or parks) which homeless people </a:t>
            </a:r>
            <a:r>
              <a:rPr lang="en-US" sz="1800" dirty="0" err="1"/>
              <a:t>colonise</a:t>
            </a:r>
            <a:r>
              <a:rPr lang="en-US" sz="1800" dirty="0"/>
              <a:t> at particular times for particular purposes, and which become re-classified as places of homelessness. Research has found that these formal networks and hidden niches are interspersed by carefully mapped out geographies, as homeless people sleep, eat, deal with cold and wet weather, arrange their ablutions and addictions and relate to each other in ways which incorporate fun and social association but also fear and avoidance of regulation. Flows of movement result, as people find places to set up ‘home’, make friends, ensure security and seek money and entertainment. Such flows involve performances, such as begging, and ‘hanging out’, which produces a life of its own. Thus, silently mapped geographies can become underpinned by logic relating to space, as in Bristol’s ‘food route’ – a time-space map of free eating opportunities, or the </a:t>
            </a:r>
            <a:r>
              <a:rPr lang="en-US" sz="1800" dirty="0" err="1"/>
              <a:t>organisation</a:t>
            </a:r>
            <a:r>
              <a:rPr lang="en-US" sz="1800" dirty="0"/>
              <a:t> and regulation of begging pitches. Spatial logics vary enormously between places, according to the visibility, regulation and policing of street homelessness at the local level.</a:t>
            </a:r>
          </a:p>
          <a:p>
            <a:pPr marL="0" indent="0">
              <a:buNone/>
            </a:pPr>
            <a:r>
              <a:rPr lang="en-US" sz="1400" i="1" dirty="0"/>
              <a:t>Reference: </a:t>
            </a:r>
            <a:r>
              <a:rPr lang="en-US" sz="1400" i="1" dirty="0" err="1"/>
              <a:t>Cloke</a:t>
            </a:r>
            <a:r>
              <a:rPr lang="en-US" sz="1400" i="1" dirty="0"/>
              <a:t>, P., Johnsen, S &amp; J. May. (2009). Homeless places: the uneven geographies of emergency provision for single homeless people [Online]. Available at </a:t>
            </a:r>
            <a:r>
              <a:rPr lang="en-US" sz="1400" i="1" dirty="0">
                <a:solidFill>
                  <a:schemeClr val="bg1"/>
                </a:solidFill>
              </a:rPr>
              <a:t>http://www.geog.qmul.ac.uk/homeless/homelessplaces/finalreport.pdf. Accessed 3/8/10 </a:t>
            </a:r>
            <a:r>
              <a:rPr lang="en-US" sz="1600" dirty="0">
                <a:solidFill>
                  <a:schemeClr val="bg1"/>
                </a:solidFill>
              </a:rPr>
              <a:t>(Adapted)</a:t>
            </a:r>
            <a:endParaRPr lang="en-US" sz="1200" dirty="0">
              <a:solidFill>
                <a:schemeClr val="bg1"/>
              </a:solidFill>
            </a:endParaRPr>
          </a:p>
        </p:txBody>
      </p:sp>
    </p:spTree>
    <p:extLst>
      <p:ext uri="{BB962C8B-B14F-4D97-AF65-F5344CB8AC3E}">
        <p14:creationId xmlns:p14="http://schemas.microsoft.com/office/powerpoint/2010/main" val="265274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4000" b="1" dirty="0"/>
              <a:t>Suggested answers</a:t>
            </a:r>
          </a:p>
        </p:txBody>
      </p:sp>
      <p:sp>
        <p:nvSpPr>
          <p:cNvPr id="3" name="Content Placeholder 2"/>
          <p:cNvSpPr>
            <a:spLocks noGrp="1"/>
          </p:cNvSpPr>
          <p:nvPr>
            <p:ph idx="1"/>
          </p:nvPr>
        </p:nvSpPr>
        <p:spPr>
          <a:xfrm>
            <a:off x="428802" y="1052736"/>
            <a:ext cx="8229600" cy="3917032"/>
          </a:xfrm>
        </p:spPr>
        <p:txBody>
          <a:bodyPr/>
          <a:lstStyle/>
          <a:p>
            <a:pPr marL="0" indent="0" algn="just">
              <a:buNone/>
            </a:pPr>
            <a:r>
              <a:rPr lang="en-US" sz="2000" dirty="0"/>
              <a:t>In between the official public facilities offered to the public are a chain of small, undetected safe havens for people without homes. Such places, found in and amongst open spaces and primary routes in and out of the city, have hierarchies and social orders, in which the people who frequent them consume food and drink, shelter from the elements and maintain their addictive </a:t>
            </a:r>
            <a:r>
              <a:rPr lang="en-US" sz="2000" dirty="0" err="1"/>
              <a:t>behaviour</a:t>
            </a:r>
            <a:r>
              <a:rPr lang="en-US" sz="2000" dirty="0"/>
              <a:t>, quite often without threat of exterior intervention. Consequently, bi-directional transfers of resources take place, as the people who inhabit these places, plead for money, make and </a:t>
            </a:r>
            <a:r>
              <a:rPr lang="en-US" sz="2000" dirty="0" err="1"/>
              <a:t>socialise</a:t>
            </a:r>
            <a:r>
              <a:rPr lang="en-US" sz="2000" dirty="0"/>
              <a:t> with friends and seek refuge. Using these pockets of life as a base, they construct trails through the city, which guarantee a pitch from which to solicit for money, and from which to obtain free food. Dependent on which city you frequent, these trails differ accordingly.</a:t>
            </a:r>
            <a:endParaRPr lang="en-GB" sz="1600" dirty="0"/>
          </a:p>
          <a:p>
            <a:endParaRPr lang="en-US" sz="2400" dirty="0"/>
          </a:p>
        </p:txBody>
      </p:sp>
    </p:spTree>
    <p:extLst>
      <p:ext uri="{BB962C8B-B14F-4D97-AF65-F5344CB8AC3E}">
        <p14:creationId xmlns:p14="http://schemas.microsoft.com/office/powerpoint/2010/main" val="640059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229600" cy="4464497"/>
          </a:xfrm>
        </p:spPr>
        <p:txBody>
          <a:bodyPr>
            <a:noAutofit/>
          </a:bodyPr>
          <a:lstStyle/>
          <a:p>
            <a:r>
              <a:rPr lang="en-GB" sz="2000" dirty="0"/>
              <a:t>Cooper. J. (2008) ‘Summarising.’ Online. </a:t>
            </a:r>
            <a:r>
              <a:rPr lang="en-GB" sz="2000" dirty="0">
                <a:hlinkClick r:id="rId2"/>
              </a:rPr>
              <a:t>http://aeo.sllf.qmul.ac.uk/Files/Summarizing/Summarising.html</a:t>
            </a:r>
            <a:r>
              <a:rPr lang="en-GB" sz="2000" dirty="0"/>
              <a:t> (accessed 5.03.2021)</a:t>
            </a:r>
          </a:p>
          <a:p>
            <a:r>
              <a:rPr lang="en-GB" sz="2000" dirty="0"/>
              <a:t>Mindtools (n.d.) ‘Paraphrasing and Summarizing.’ Online. </a:t>
            </a:r>
            <a:r>
              <a:rPr lang="en-GB" sz="2000" dirty="0">
                <a:hlinkClick r:id="rId3"/>
              </a:rPr>
              <a:t>https://www.mindtools.com/pages/article/paraphrasing-summarizing.htm</a:t>
            </a:r>
            <a:r>
              <a:rPr lang="en-GB" sz="2000" dirty="0"/>
              <a:t> (accessed 5.03.2021) </a:t>
            </a:r>
          </a:p>
          <a:p>
            <a:r>
              <a:rPr lang="en-GB" sz="2000" dirty="0"/>
              <a:t>Lund University (2011) ‘Summarising.’ Online. </a:t>
            </a:r>
            <a:r>
              <a:rPr lang="en-GB" sz="2000" dirty="0">
                <a:hlinkClick r:id="rId4"/>
              </a:rPr>
              <a:t>https://awelu.srv.lu.se/sources-and-referencing/how-to-give-referehttps://www.uow.edu.au/student/learning-co-op/referencing-and-citing/summarising/nces/summarising/</a:t>
            </a:r>
            <a:r>
              <a:rPr lang="en-GB" sz="2000" dirty="0"/>
              <a:t> (accessed 5.03.2021) </a:t>
            </a:r>
          </a:p>
          <a:p>
            <a:r>
              <a:rPr lang="en-GB" sz="2000" dirty="0"/>
              <a:t>University of Wollongong Australia (2021). ‘Summarising.’ Online. </a:t>
            </a:r>
            <a:r>
              <a:rPr lang="en-GB" sz="2000" dirty="0">
                <a:hlinkClick r:id="rId5"/>
              </a:rPr>
              <a:t>https://www.uow.edu.au/student/learning-co-op/referencing-and-citing/summarising/</a:t>
            </a:r>
            <a:r>
              <a:rPr lang="en-GB" sz="2000" dirty="0"/>
              <a:t>  (accessed 5.03.2021) </a:t>
            </a:r>
          </a:p>
          <a:p>
            <a:endParaRPr lang="en-GB" sz="2000" dirty="0"/>
          </a:p>
          <a:p>
            <a:pPr marL="0" indent="0">
              <a:buNone/>
            </a:pPr>
            <a:endParaRPr lang="en-GB" sz="2000" dirty="0"/>
          </a:p>
          <a:p>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73808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1889</TotalTime>
  <Words>1445</Words>
  <Application>Microsoft Office PowerPoint</Application>
  <PresentationFormat>On-screen Show (4:3)</PresentationFormat>
  <Paragraphs>72</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BMSW 4001</vt:lpstr>
      <vt:lpstr>Overview</vt:lpstr>
      <vt:lpstr>What is summarising?</vt:lpstr>
      <vt:lpstr>Why summarise?</vt:lpstr>
      <vt:lpstr>When to summarise?</vt:lpstr>
      <vt:lpstr>When to summarise?</vt:lpstr>
      <vt:lpstr>Summarising: an example</vt:lpstr>
      <vt:lpstr>Summarising: an example</vt:lpstr>
      <vt:lpstr>Step-by-step guide to summarising</vt:lpstr>
      <vt:lpstr>Step-by-step guide to summarising</vt:lpstr>
      <vt:lpstr>Activity 1 </vt:lpstr>
      <vt:lpstr>Suggested answers</vt:lpstr>
      <vt:lpstr>Activity 2 </vt:lpstr>
      <vt:lpstr>Suggested answers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cp:lastModifiedBy>
  <cp:revision>126</cp:revision>
  <cp:lastPrinted>2018-07-09T15:27:01Z</cp:lastPrinted>
  <dcterms:created xsi:type="dcterms:W3CDTF">2002-10-07T19:43:58Z</dcterms:created>
  <dcterms:modified xsi:type="dcterms:W3CDTF">2021-03-16T08:59:06Z</dcterms:modified>
</cp:coreProperties>
</file>