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1"/>
  </p:notesMasterIdLst>
  <p:sldIdLst>
    <p:sldId id="257" r:id="rId5"/>
    <p:sldId id="259" r:id="rId6"/>
    <p:sldId id="362" r:id="rId7"/>
    <p:sldId id="462" r:id="rId8"/>
    <p:sldId id="461" r:id="rId9"/>
    <p:sldId id="344" r:id="rId10"/>
    <p:sldId id="264" r:id="rId11"/>
    <p:sldId id="265" r:id="rId12"/>
    <p:sldId id="268" r:id="rId13"/>
    <p:sldId id="279" r:id="rId14"/>
    <p:sldId id="361" r:id="rId15"/>
    <p:sldId id="291" r:id="rId16"/>
    <p:sldId id="463" r:id="rId17"/>
    <p:sldId id="338" r:id="rId18"/>
    <p:sldId id="270" r:id="rId19"/>
    <p:sldId id="273" r:id="rId20"/>
    <p:sldId id="339" r:id="rId21"/>
    <p:sldId id="340" r:id="rId22"/>
    <p:sldId id="351" r:id="rId23"/>
    <p:sldId id="341" r:id="rId24"/>
    <p:sldId id="465" r:id="rId25"/>
    <p:sldId id="345" r:id="rId26"/>
    <p:sldId id="467" r:id="rId27"/>
    <p:sldId id="360" r:id="rId28"/>
    <p:sldId id="466" r:id="rId29"/>
    <p:sldId id="290" r:id="rId30"/>
    <p:sldId id="275" r:id="rId31"/>
    <p:sldId id="464" r:id="rId32"/>
    <p:sldId id="347" r:id="rId33"/>
    <p:sldId id="348" r:id="rId34"/>
    <p:sldId id="468" r:id="rId35"/>
    <p:sldId id="342" r:id="rId36"/>
    <p:sldId id="350" r:id="rId37"/>
    <p:sldId id="337" r:id="rId38"/>
    <p:sldId id="274" r:id="rId39"/>
    <p:sldId id="280" r:id="rId40"/>
    <p:sldId id="356" r:id="rId41"/>
    <p:sldId id="282" r:id="rId42"/>
    <p:sldId id="355" r:id="rId43"/>
    <p:sldId id="324" r:id="rId44"/>
    <p:sldId id="357" r:id="rId45"/>
    <p:sldId id="286" r:id="rId46"/>
    <p:sldId id="354" r:id="rId47"/>
    <p:sldId id="288" r:id="rId48"/>
    <p:sldId id="358" r:id="rId49"/>
    <p:sldId id="284" r:id="rId50"/>
    <p:sldId id="330" r:id="rId51"/>
    <p:sldId id="332" r:id="rId52"/>
    <p:sldId id="331" r:id="rId53"/>
    <p:sldId id="289" r:id="rId54"/>
    <p:sldId id="469" r:id="rId55"/>
    <p:sldId id="470" r:id="rId56"/>
    <p:sldId id="471" r:id="rId57"/>
    <p:sldId id="472" r:id="rId58"/>
    <p:sldId id="396" r:id="rId59"/>
    <p:sldId id="408" r:id="rId60"/>
    <p:sldId id="401" r:id="rId61"/>
    <p:sldId id="402" r:id="rId62"/>
    <p:sldId id="640" r:id="rId63"/>
    <p:sldId id="605" r:id="rId64"/>
    <p:sldId id="634" r:id="rId65"/>
    <p:sldId id="642" r:id="rId66"/>
    <p:sldId id="474" r:id="rId67"/>
    <p:sldId id="365" r:id="rId68"/>
    <p:sldId id="459" r:id="rId69"/>
    <p:sldId id="322"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D5FFC2-7627-47D8-B3E2-19356CAA623F}" v="37" dt="2025-11-26T15:24:55.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83" d="100"/>
          <a:sy n="83" d="100"/>
        </p:scale>
        <p:origin x="213" y="5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563BA9DA-5175-456B-8E08-B93023433B20}"/>
    <pc:docChg chg="custSel addSld delSld modSld">
      <pc:chgData name="Lisa Ellis" userId="1e3b8b31-18a3-40b3-8e12-8230c5071370" providerId="ADAL" clId="{563BA9DA-5175-456B-8E08-B93023433B20}" dt="2025-11-26T15:29:33.534" v="171" actId="20577"/>
      <pc:docMkLst>
        <pc:docMk/>
      </pc:docMkLst>
      <pc:sldChg chg="del">
        <pc:chgData name="Lisa Ellis" userId="1e3b8b31-18a3-40b3-8e12-8230c5071370" providerId="ADAL" clId="{563BA9DA-5175-456B-8E08-B93023433B20}" dt="2025-11-26T15:12:02.893" v="2" actId="2696"/>
        <pc:sldMkLst>
          <pc:docMk/>
          <pc:sldMk cId="532452935" sldId="256"/>
        </pc:sldMkLst>
      </pc:sldChg>
      <pc:sldChg chg="modSp add mod">
        <pc:chgData name="Lisa Ellis" userId="1e3b8b31-18a3-40b3-8e12-8230c5071370" providerId="ADAL" clId="{563BA9DA-5175-456B-8E08-B93023433B20}" dt="2025-11-26T15:26:49.902" v="122" actId="1076"/>
        <pc:sldMkLst>
          <pc:docMk/>
          <pc:sldMk cId="4153852507" sldId="257"/>
        </pc:sldMkLst>
        <pc:spChg chg="mod">
          <ac:chgData name="Lisa Ellis" userId="1e3b8b31-18a3-40b3-8e12-8230c5071370" providerId="ADAL" clId="{563BA9DA-5175-456B-8E08-B93023433B20}" dt="2025-11-26T15:26:49.902" v="122" actId="1076"/>
          <ac:spMkLst>
            <pc:docMk/>
            <pc:sldMk cId="4153852507" sldId="257"/>
            <ac:spMk id="4" creationId="{00000000-0000-0000-0000-000000000000}"/>
          </ac:spMkLst>
        </pc:spChg>
      </pc:sldChg>
      <pc:sldChg chg="add">
        <pc:chgData name="Lisa Ellis" userId="1e3b8b31-18a3-40b3-8e12-8230c5071370" providerId="ADAL" clId="{563BA9DA-5175-456B-8E08-B93023433B20}" dt="2025-11-26T15:11:54.676" v="1"/>
        <pc:sldMkLst>
          <pc:docMk/>
          <pc:sldMk cId="1025032460" sldId="259"/>
        </pc:sldMkLst>
      </pc:sldChg>
      <pc:sldChg chg="add">
        <pc:chgData name="Lisa Ellis" userId="1e3b8b31-18a3-40b3-8e12-8230c5071370" providerId="ADAL" clId="{563BA9DA-5175-456B-8E08-B93023433B20}" dt="2025-11-26T15:13:01.599" v="5"/>
        <pc:sldMkLst>
          <pc:docMk/>
          <pc:sldMk cId="2140439248" sldId="264"/>
        </pc:sldMkLst>
      </pc:sldChg>
      <pc:sldChg chg="add">
        <pc:chgData name="Lisa Ellis" userId="1e3b8b31-18a3-40b3-8e12-8230c5071370" providerId="ADAL" clId="{563BA9DA-5175-456B-8E08-B93023433B20}" dt="2025-11-26T15:13:01.599" v="5"/>
        <pc:sldMkLst>
          <pc:docMk/>
          <pc:sldMk cId="328230629" sldId="265"/>
        </pc:sldMkLst>
      </pc:sldChg>
      <pc:sldChg chg="add">
        <pc:chgData name="Lisa Ellis" userId="1e3b8b31-18a3-40b3-8e12-8230c5071370" providerId="ADAL" clId="{563BA9DA-5175-456B-8E08-B93023433B20}" dt="2025-11-26T15:13:01.599" v="5"/>
        <pc:sldMkLst>
          <pc:docMk/>
          <pc:sldMk cId="3363244362" sldId="268"/>
        </pc:sldMkLst>
      </pc:sldChg>
      <pc:sldChg chg="add setBg">
        <pc:chgData name="Lisa Ellis" userId="1e3b8b31-18a3-40b3-8e12-8230c5071370" providerId="ADAL" clId="{563BA9DA-5175-456B-8E08-B93023433B20}" dt="2025-11-26T15:14:00.056" v="6"/>
        <pc:sldMkLst>
          <pc:docMk/>
          <pc:sldMk cId="4257807791" sldId="270"/>
        </pc:sldMkLst>
      </pc:sldChg>
      <pc:sldChg chg="add">
        <pc:chgData name="Lisa Ellis" userId="1e3b8b31-18a3-40b3-8e12-8230c5071370" providerId="ADAL" clId="{563BA9DA-5175-456B-8E08-B93023433B20}" dt="2025-11-26T15:14:00.056" v="6"/>
        <pc:sldMkLst>
          <pc:docMk/>
          <pc:sldMk cId="3462620407" sldId="273"/>
        </pc:sldMkLst>
      </pc:sldChg>
      <pc:sldChg chg="add">
        <pc:chgData name="Lisa Ellis" userId="1e3b8b31-18a3-40b3-8e12-8230c5071370" providerId="ADAL" clId="{563BA9DA-5175-456B-8E08-B93023433B20}" dt="2025-11-26T15:14:00.056" v="6"/>
        <pc:sldMkLst>
          <pc:docMk/>
          <pc:sldMk cId="2088584478" sldId="274"/>
        </pc:sldMkLst>
      </pc:sldChg>
      <pc:sldChg chg="add">
        <pc:chgData name="Lisa Ellis" userId="1e3b8b31-18a3-40b3-8e12-8230c5071370" providerId="ADAL" clId="{563BA9DA-5175-456B-8E08-B93023433B20}" dt="2025-11-26T15:14:00.056" v="6"/>
        <pc:sldMkLst>
          <pc:docMk/>
          <pc:sldMk cId="1000716135" sldId="275"/>
        </pc:sldMkLst>
      </pc:sldChg>
      <pc:sldChg chg="modSp add mod">
        <pc:chgData name="Lisa Ellis" userId="1e3b8b31-18a3-40b3-8e12-8230c5071370" providerId="ADAL" clId="{563BA9DA-5175-456B-8E08-B93023433B20}" dt="2025-11-26T15:29:33.534" v="171" actId="20577"/>
        <pc:sldMkLst>
          <pc:docMk/>
          <pc:sldMk cId="746998582" sldId="279"/>
        </pc:sldMkLst>
        <pc:spChg chg="mod">
          <ac:chgData name="Lisa Ellis" userId="1e3b8b31-18a3-40b3-8e12-8230c5071370" providerId="ADAL" clId="{563BA9DA-5175-456B-8E08-B93023433B20}" dt="2025-11-26T15:29:10.584" v="156" actId="20577"/>
          <ac:spMkLst>
            <pc:docMk/>
            <pc:sldMk cId="746998582" sldId="279"/>
            <ac:spMk id="3" creationId="{F754C7BD-7E6E-44BA-8B0C-4FA2ACA66C8C}"/>
          </ac:spMkLst>
        </pc:spChg>
        <pc:spChg chg="mod">
          <ac:chgData name="Lisa Ellis" userId="1e3b8b31-18a3-40b3-8e12-8230c5071370" providerId="ADAL" clId="{563BA9DA-5175-456B-8E08-B93023433B20}" dt="2025-11-26T15:29:33.534" v="171" actId="20577"/>
          <ac:spMkLst>
            <pc:docMk/>
            <pc:sldMk cId="746998582" sldId="279"/>
            <ac:spMk id="14" creationId="{2B557807-FD78-4269-9080-AF4548B268D6}"/>
          </ac:spMkLst>
        </pc:spChg>
      </pc:sldChg>
      <pc:sldChg chg="add">
        <pc:chgData name="Lisa Ellis" userId="1e3b8b31-18a3-40b3-8e12-8230c5071370" providerId="ADAL" clId="{563BA9DA-5175-456B-8E08-B93023433B20}" dt="2025-11-26T15:14:00.056" v="6"/>
        <pc:sldMkLst>
          <pc:docMk/>
          <pc:sldMk cId="1725504566" sldId="280"/>
        </pc:sldMkLst>
      </pc:sldChg>
      <pc:sldChg chg="add">
        <pc:chgData name="Lisa Ellis" userId="1e3b8b31-18a3-40b3-8e12-8230c5071370" providerId="ADAL" clId="{563BA9DA-5175-456B-8E08-B93023433B20}" dt="2025-11-26T15:14:00.056" v="6"/>
        <pc:sldMkLst>
          <pc:docMk/>
          <pc:sldMk cId="2723716589" sldId="282"/>
        </pc:sldMkLst>
      </pc:sldChg>
      <pc:sldChg chg="add">
        <pc:chgData name="Lisa Ellis" userId="1e3b8b31-18a3-40b3-8e12-8230c5071370" providerId="ADAL" clId="{563BA9DA-5175-456B-8E08-B93023433B20}" dt="2025-11-26T15:14:00.056" v="6"/>
        <pc:sldMkLst>
          <pc:docMk/>
          <pc:sldMk cId="3076677410" sldId="284"/>
        </pc:sldMkLst>
      </pc:sldChg>
      <pc:sldChg chg="add">
        <pc:chgData name="Lisa Ellis" userId="1e3b8b31-18a3-40b3-8e12-8230c5071370" providerId="ADAL" clId="{563BA9DA-5175-456B-8E08-B93023433B20}" dt="2025-11-26T15:14:00.056" v="6"/>
        <pc:sldMkLst>
          <pc:docMk/>
          <pc:sldMk cId="3797874712" sldId="286"/>
        </pc:sldMkLst>
      </pc:sldChg>
      <pc:sldChg chg="add">
        <pc:chgData name="Lisa Ellis" userId="1e3b8b31-18a3-40b3-8e12-8230c5071370" providerId="ADAL" clId="{563BA9DA-5175-456B-8E08-B93023433B20}" dt="2025-11-26T15:14:00.056" v="6"/>
        <pc:sldMkLst>
          <pc:docMk/>
          <pc:sldMk cId="904705913" sldId="288"/>
        </pc:sldMkLst>
      </pc:sldChg>
      <pc:sldChg chg="add">
        <pc:chgData name="Lisa Ellis" userId="1e3b8b31-18a3-40b3-8e12-8230c5071370" providerId="ADAL" clId="{563BA9DA-5175-456B-8E08-B93023433B20}" dt="2025-11-26T15:14:33.546" v="7"/>
        <pc:sldMkLst>
          <pc:docMk/>
          <pc:sldMk cId="3567076576" sldId="289"/>
        </pc:sldMkLst>
      </pc:sldChg>
      <pc:sldChg chg="add">
        <pc:chgData name="Lisa Ellis" userId="1e3b8b31-18a3-40b3-8e12-8230c5071370" providerId="ADAL" clId="{563BA9DA-5175-456B-8E08-B93023433B20}" dt="2025-11-26T15:14:00.056" v="6"/>
        <pc:sldMkLst>
          <pc:docMk/>
          <pc:sldMk cId="1163914146" sldId="290"/>
        </pc:sldMkLst>
      </pc:sldChg>
      <pc:sldChg chg="add">
        <pc:chgData name="Lisa Ellis" userId="1e3b8b31-18a3-40b3-8e12-8230c5071370" providerId="ADAL" clId="{563BA9DA-5175-456B-8E08-B93023433B20}" dt="2025-11-26T15:14:00.056" v="6"/>
        <pc:sldMkLst>
          <pc:docMk/>
          <pc:sldMk cId="1673205179" sldId="291"/>
        </pc:sldMkLst>
      </pc:sldChg>
      <pc:sldChg chg="add">
        <pc:chgData name="Lisa Ellis" userId="1e3b8b31-18a3-40b3-8e12-8230c5071370" providerId="ADAL" clId="{563BA9DA-5175-456B-8E08-B93023433B20}" dt="2025-11-26T15:14:33.546" v="7"/>
        <pc:sldMkLst>
          <pc:docMk/>
          <pc:sldMk cId="3632797232" sldId="322"/>
        </pc:sldMkLst>
      </pc:sldChg>
      <pc:sldChg chg="add del">
        <pc:chgData name="Lisa Ellis" userId="1e3b8b31-18a3-40b3-8e12-8230c5071370" providerId="ADAL" clId="{563BA9DA-5175-456B-8E08-B93023433B20}" dt="2025-11-26T15:20:17.891" v="12" actId="47"/>
        <pc:sldMkLst>
          <pc:docMk/>
          <pc:sldMk cId="2195710157" sldId="323"/>
        </pc:sldMkLst>
      </pc:sldChg>
      <pc:sldChg chg="add">
        <pc:chgData name="Lisa Ellis" userId="1e3b8b31-18a3-40b3-8e12-8230c5071370" providerId="ADAL" clId="{563BA9DA-5175-456B-8E08-B93023433B20}" dt="2025-11-26T15:14:00.056" v="6"/>
        <pc:sldMkLst>
          <pc:docMk/>
          <pc:sldMk cId="2146982188" sldId="324"/>
        </pc:sldMkLst>
      </pc:sldChg>
      <pc:sldChg chg="add">
        <pc:chgData name="Lisa Ellis" userId="1e3b8b31-18a3-40b3-8e12-8230c5071370" providerId="ADAL" clId="{563BA9DA-5175-456B-8E08-B93023433B20}" dt="2025-11-26T15:14:33.546" v="7"/>
        <pc:sldMkLst>
          <pc:docMk/>
          <pc:sldMk cId="2079367769" sldId="330"/>
        </pc:sldMkLst>
      </pc:sldChg>
      <pc:sldChg chg="add">
        <pc:chgData name="Lisa Ellis" userId="1e3b8b31-18a3-40b3-8e12-8230c5071370" providerId="ADAL" clId="{563BA9DA-5175-456B-8E08-B93023433B20}" dt="2025-11-26T15:14:33.546" v="7"/>
        <pc:sldMkLst>
          <pc:docMk/>
          <pc:sldMk cId="3083676001" sldId="331"/>
        </pc:sldMkLst>
      </pc:sldChg>
      <pc:sldChg chg="add">
        <pc:chgData name="Lisa Ellis" userId="1e3b8b31-18a3-40b3-8e12-8230c5071370" providerId="ADAL" clId="{563BA9DA-5175-456B-8E08-B93023433B20}" dt="2025-11-26T15:14:33.546" v="7"/>
        <pc:sldMkLst>
          <pc:docMk/>
          <pc:sldMk cId="1551075078" sldId="332"/>
        </pc:sldMkLst>
      </pc:sldChg>
      <pc:sldChg chg="add">
        <pc:chgData name="Lisa Ellis" userId="1e3b8b31-18a3-40b3-8e12-8230c5071370" providerId="ADAL" clId="{563BA9DA-5175-456B-8E08-B93023433B20}" dt="2025-11-26T15:14:00.056" v="6"/>
        <pc:sldMkLst>
          <pc:docMk/>
          <pc:sldMk cId="1638279014" sldId="337"/>
        </pc:sldMkLst>
      </pc:sldChg>
      <pc:sldChg chg="add">
        <pc:chgData name="Lisa Ellis" userId="1e3b8b31-18a3-40b3-8e12-8230c5071370" providerId="ADAL" clId="{563BA9DA-5175-456B-8E08-B93023433B20}" dt="2025-11-26T15:14:00.056" v="6"/>
        <pc:sldMkLst>
          <pc:docMk/>
          <pc:sldMk cId="890670932" sldId="338"/>
        </pc:sldMkLst>
      </pc:sldChg>
      <pc:sldChg chg="add setBg">
        <pc:chgData name="Lisa Ellis" userId="1e3b8b31-18a3-40b3-8e12-8230c5071370" providerId="ADAL" clId="{563BA9DA-5175-456B-8E08-B93023433B20}" dt="2025-11-26T15:14:00.056" v="6"/>
        <pc:sldMkLst>
          <pc:docMk/>
          <pc:sldMk cId="1748497189" sldId="339"/>
        </pc:sldMkLst>
      </pc:sldChg>
      <pc:sldChg chg="add setBg">
        <pc:chgData name="Lisa Ellis" userId="1e3b8b31-18a3-40b3-8e12-8230c5071370" providerId="ADAL" clId="{563BA9DA-5175-456B-8E08-B93023433B20}" dt="2025-11-26T15:14:00.056" v="6"/>
        <pc:sldMkLst>
          <pc:docMk/>
          <pc:sldMk cId="1932977481" sldId="340"/>
        </pc:sldMkLst>
      </pc:sldChg>
      <pc:sldChg chg="add setBg">
        <pc:chgData name="Lisa Ellis" userId="1e3b8b31-18a3-40b3-8e12-8230c5071370" providerId="ADAL" clId="{563BA9DA-5175-456B-8E08-B93023433B20}" dt="2025-11-26T15:14:00.056" v="6"/>
        <pc:sldMkLst>
          <pc:docMk/>
          <pc:sldMk cId="422390967" sldId="341"/>
        </pc:sldMkLst>
      </pc:sldChg>
      <pc:sldChg chg="add">
        <pc:chgData name="Lisa Ellis" userId="1e3b8b31-18a3-40b3-8e12-8230c5071370" providerId="ADAL" clId="{563BA9DA-5175-456B-8E08-B93023433B20}" dt="2025-11-26T15:14:00.056" v="6"/>
        <pc:sldMkLst>
          <pc:docMk/>
          <pc:sldMk cId="3373878331" sldId="342"/>
        </pc:sldMkLst>
      </pc:sldChg>
      <pc:sldChg chg="add">
        <pc:chgData name="Lisa Ellis" userId="1e3b8b31-18a3-40b3-8e12-8230c5071370" providerId="ADAL" clId="{563BA9DA-5175-456B-8E08-B93023433B20}" dt="2025-11-26T15:13:01.599" v="5"/>
        <pc:sldMkLst>
          <pc:docMk/>
          <pc:sldMk cId="1511458919" sldId="344"/>
        </pc:sldMkLst>
      </pc:sldChg>
      <pc:sldChg chg="add">
        <pc:chgData name="Lisa Ellis" userId="1e3b8b31-18a3-40b3-8e12-8230c5071370" providerId="ADAL" clId="{563BA9DA-5175-456B-8E08-B93023433B20}" dt="2025-11-26T15:14:00.056" v="6"/>
        <pc:sldMkLst>
          <pc:docMk/>
          <pc:sldMk cId="2427939696" sldId="345"/>
        </pc:sldMkLst>
      </pc:sldChg>
      <pc:sldChg chg="add">
        <pc:chgData name="Lisa Ellis" userId="1e3b8b31-18a3-40b3-8e12-8230c5071370" providerId="ADAL" clId="{563BA9DA-5175-456B-8E08-B93023433B20}" dt="2025-11-26T15:14:00.056" v="6"/>
        <pc:sldMkLst>
          <pc:docMk/>
          <pc:sldMk cId="1241771236" sldId="347"/>
        </pc:sldMkLst>
      </pc:sldChg>
      <pc:sldChg chg="add">
        <pc:chgData name="Lisa Ellis" userId="1e3b8b31-18a3-40b3-8e12-8230c5071370" providerId="ADAL" clId="{563BA9DA-5175-456B-8E08-B93023433B20}" dt="2025-11-26T15:14:00.056" v="6"/>
        <pc:sldMkLst>
          <pc:docMk/>
          <pc:sldMk cId="3534113100" sldId="348"/>
        </pc:sldMkLst>
      </pc:sldChg>
      <pc:sldChg chg="add">
        <pc:chgData name="Lisa Ellis" userId="1e3b8b31-18a3-40b3-8e12-8230c5071370" providerId="ADAL" clId="{563BA9DA-5175-456B-8E08-B93023433B20}" dt="2025-11-26T15:14:00.056" v="6"/>
        <pc:sldMkLst>
          <pc:docMk/>
          <pc:sldMk cId="2252581453" sldId="350"/>
        </pc:sldMkLst>
      </pc:sldChg>
      <pc:sldChg chg="add setBg">
        <pc:chgData name="Lisa Ellis" userId="1e3b8b31-18a3-40b3-8e12-8230c5071370" providerId="ADAL" clId="{563BA9DA-5175-456B-8E08-B93023433B20}" dt="2025-11-26T15:14:00.056" v="6"/>
        <pc:sldMkLst>
          <pc:docMk/>
          <pc:sldMk cId="3006786459" sldId="351"/>
        </pc:sldMkLst>
      </pc:sldChg>
      <pc:sldChg chg="add">
        <pc:chgData name="Lisa Ellis" userId="1e3b8b31-18a3-40b3-8e12-8230c5071370" providerId="ADAL" clId="{563BA9DA-5175-456B-8E08-B93023433B20}" dt="2025-11-26T15:14:00.056" v="6"/>
        <pc:sldMkLst>
          <pc:docMk/>
          <pc:sldMk cId="2918138800" sldId="354"/>
        </pc:sldMkLst>
      </pc:sldChg>
      <pc:sldChg chg="add">
        <pc:chgData name="Lisa Ellis" userId="1e3b8b31-18a3-40b3-8e12-8230c5071370" providerId="ADAL" clId="{563BA9DA-5175-456B-8E08-B93023433B20}" dt="2025-11-26T15:14:00.056" v="6"/>
        <pc:sldMkLst>
          <pc:docMk/>
          <pc:sldMk cId="873789504" sldId="355"/>
        </pc:sldMkLst>
      </pc:sldChg>
      <pc:sldChg chg="add">
        <pc:chgData name="Lisa Ellis" userId="1e3b8b31-18a3-40b3-8e12-8230c5071370" providerId="ADAL" clId="{563BA9DA-5175-456B-8E08-B93023433B20}" dt="2025-11-26T15:14:00.056" v="6"/>
        <pc:sldMkLst>
          <pc:docMk/>
          <pc:sldMk cId="570044814" sldId="356"/>
        </pc:sldMkLst>
      </pc:sldChg>
      <pc:sldChg chg="add">
        <pc:chgData name="Lisa Ellis" userId="1e3b8b31-18a3-40b3-8e12-8230c5071370" providerId="ADAL" clId="{563BA9DA-5175-456B-8E08-B93023433B20}" dt="2025-11-26T15:14:00.056" v="6"/>
        <pc:sldMkLst>
          <pc:docMk/>
          <pc:sldMk cId="1344021067" sldId="357"/>
        </pc:sldMkLst>
      </pc:sldChg>
      <pc:sldChg chg="add">
        <pc:chgData name="Lisa Ellis" userId="1e3b8b31-18a3-40b3-8e12-8230c5071370" providerId="ADAL" clId="{563BA9DA-5175-456B-8E08-B93023433B20}" dt="2025-11-26T15:14:00.056" v="6"/>
        <pc:sldMkLst>
          <pc:docMk/>
          <pc:sldMk cId="885675611" sldId="358"/>
        </pc:sldMkLst>
      </pc:sldChg>
      <pc:sldChg chg="add">
        <pc:chgData name="Lisa Ellis" userId="1e3b8b31-18a3-40b3-8e12-8230c5071370" providerId="ADAL" clId="{563BA9DA-5175-456B-8E08-B93023433B20}" dt="2025-11-26T15:14:00.056" v="6"/>
        <pc:sldMkLst>
          <pc:docMk/>
          <pc:sldMk cId="1859885837" sldId="360"/>
        </pc:sldMkLst>
      </pc:sldChg>
      <pc:sldChg chg="add">
        <pc:chgData name="Lisa Ellis" userId="1e3b8b31-18a3-40b3-8e12-8230c5071370" providerId="ADAL" clId="{563BA9DA-5175-456B-8E08-B93023433B20}" dt="2025-11-26T15:13:01.599" v="5"/>
        <pc:sldMkLst>
          <pc:docMk/>
          <pc:sldMk cId="3160259043" sldId="361"/>
        </pc:sldMkLst>
      </pc:sldChg>
      <pc:sldChg chg="add">
        <pc:chgData name="Lisa Ellis" userId="1e3b8b31-18a3-40b3-8e12-8230c5071370" providerId="ADAL" clId="{563BA9DA-5175-456B-8E08-B93023433B20}" dt="2025-11-26T15:12:14.963" v="3"/>
        <pc:sldMkLst>
          <pc:docMk/>
          <pc:sldMk cId="330210520" sldId="362"/>
        </pc:sldMkLst>
      </pc:sldChg>
      <pc:sldChg chg="add">
        <pc:chgData name="Lisa Ellis" userId="1e3b8b31-18a3-40b3-8e12-8230c5071370" providerId="ADAL" clId="{563BA9DA-5175-456B-8E08-B93023433B20}" dt="2025-11-26T15:14:33.546" v="7"/>
        <pc:sldMkLst>
          <pc:docMk/>
          <pc:sldMk cId="807386996" sldId="365"/>
        </pc:sldMkLst>
      </pc:sldChg>
      <pc:sldChg chg="add modAnim">
        <pc:chgData name="Lisa Ellis" userId="1e3b8b31-18a3-40b3-8e12-8230c5071370" providerId="ADAL" clId="{563BA9DA-5175-456B-8E08-B93023433B20}" dt="2025-11-26T15:21:01.811" v="14"/>
        <pc:sldMkLst>
          <pc:docMk/>
          <pc:sldMk cId="1339982833" sldId="396"/>
        </pc:sldMkLst>
      </pc:sldChg>
      <pc:sldChg chg="modSp add modAnim">
        <pc:chgData name="Lisa Ellis" userId="1e3b8b31-18a3-40b3-8e12-8230c5071370" providerId="ADAL" clId="{563BA9DA-5175-456B-8E08-B93023433B20}" dt="2025-11-26T15:24:55.649" v="83" actId="2711"/>
        <pc:sldMkLst>
          <pc:docMk/>
          <pc:sldMk cId="2506436878" sldId="401"/>
        </pc:sldMkLst>
        <pc:graphicFrameChg chg="mod">
          <ac:chgData name="Lisa Ellis" userId="1e3b8b31-18a3-40b3-8e12-8230c5071370" providerId="ADAL" clId="{563BA9DA-5175-456B-8E08-B93023433B20}" dt="2025-11-26T15:24:55.649" v="83" actId="2711"/>
          <ac:graphicFrameMkLst>
            <pc:docMk/>
            <pc:sldMk cId="2506436878" sldId="401"/>
            <ac:graphicFrameMk id="6" creationId="{BEABCBC3-A600-7B8A-9696-ACAA4E8082D6}"/>
          </ac:graphicFrameMkLst>
        </pc:graphicFrameChg>
      </pc:sldChg>
      <pc:sldChg chg="modSp add mod">
        <pc:chgData name="Lisa Ellis" userId="1e3b8b31-18a3-40b3-8e12-8230c5071370" providerId="ADAL" clId="{563BA9DA-5175-456B-8E08-B93023433B20}" dt="2025-11-26T15:24:06.275" v="76" actId="2711"/>
        <pc:sldMkLst>
          <pc:docMk/>
          <pc:sldMk cId="1469705786" sldId="402"/>
        </pc:sldMkLst>
        <pc:spChg chg="mod">
          <ac:chgData name="Lisa Ellis" userId="1e3b8b31-18a3-40b3-8e12-8230c5071370" providerId="ADAL" clId="{563BA9DA-5175-456B-8E08-B93023433B20}" dt="2025-11-26T15:24:06.275" v="76" actId="2711"/>
          <ac:spMkLst>
            <pc:docMk/>
            <pc:sldMk cId="1469705786" sldId="402"/>
            <ac:spMk id="8" creationId="{AD9E2FE9-7904-8B32-8C1A-76B4C325A6D0}"/>
          </ac:spMkLst>
        </pc:spChg>
      </pc:sldChg>
      <pc:sldChg chg="modSp add modAnim">
        <pc:chgData name="Lisa Ellis" userId="1e3b8b31-18a3-40b3-8e12-8230c5071370" providerId="ADAL" clId="{563BA9DA-5175-456B-8E08-B93023433B20}" dt="2025-11-26T15:24:36.668" v="80" actId="2711"/>
        <pc:sldMkLst>
          <pc:docMk/>
          <pc:sldMk cId="285861585" sldId="408"/>
        </pc:sldMkLst>
        <pc:graphicFrameChg chg="mod">
          <ac:chgData name="Lisa Ellis" userId="1e3b8b31-18a3-40b3-8e12-8230c5071370" providerId="ADAL" clId="{563BA9DA-5175-456B-8E08-B93023433B20}" dt="2025-11-26T15:24:36.668" v="80" actId="2711"/>
          <ac:graphicFrameMkLst>
            <pc:docMk/>
            <pc:sldMk cId="285861585" sldId="408"/>
            <ac:graphicFrameMk id="7" creationId="{AFF9748B-3060-FAEB-3643-4F2C66BDA579}"/>
          </ac:graphicFrameMkLst>
        </pc:graphicFrameChg>
      </pc:sldChg>
      <pc:sldChg chg="add">
        <pc:chgData name="Lisa Ellis" userId="1e3b8b31-18a3-40b3-8e12-8230c5071370" providerId="ADAL" clId="{563BA9DA-5175-456B-8E08-B93023433B20}" dt="2025-11-26T15:14:33.546" v="7"/>
        <pc:sldMkLst>
          <pc:docMk/>
          <pc:sldMk cId="2768736786" sldId="459"/>
        </pc:sldMkLst>
      </pc:sldChg>
      <pc:sldChg chg="modSp add mod">
        <pc:chgData name="Lisa Ellis" userId="1e3b8b31-18a3-40b3-8e12-8230c5071370" providerId="ADAL" clId="{563BA9DA-5175-456B-8E08-B93023433B20}" dt="2025-11-26T15:27:28.091" v="140" actId="5793"/>
        <pc:sldMkLst>
          <pc:docMk/>
          <pc:sldMk cId="3700879150" sldId="461"/>
        </pc:sldMkLst>
        <pc:spChg chg="mod">
          <ac:chgData name="Lisa Ellis" userId="1e3b8b31-18a3-40b3-8e12-8230c5071370" providerId="ADAL" clId="{563BA9DA-5175-456B-8E08-B93023433B20}" dt="2025-11-26T15:27:28.091" v="140" actId="5793"/>
          <ac:spMkLst>
            <pc:docMk/>
            <pc:sldMk cId="3700879150" sldId="461"/>
            <ac:spMk id="3" creationId="{B3C87D75-49FF-74D4-17A2-C31E686B500D}"/>
          </ac:spMkLst>
        </pc:spChg>
      </pc:sldChg>
      <pc:sldChg chg="add">
        <pc:chgData name="Lisa Ellis" userId="1e3b8b31-18a3-40b3-8e12-8230c5071370" providerId="ADAL" clId="{563BA9DA-5175-456B-8E08-B93023433B20}" dt="2025-11-26T15:12:23.221" v="4"/>
        <pc:sldMkLst>
          <pc:docMk/>
          <pc:sldMk cId="662299320" sldId="462"/>
        </pc:sldMkLst>
      </pc:sldChg>
      <pc:sldChg chg="add">
        <pc:chgData name="Lisa Ellis" userId="1e3b8b31-18a3-40b3-8e12-8230c5071370" providerId="ADAL" clId="{563BA9DA-5175-456B-8E08-B93023433B20}" dt="2025-11-26T15:14:00.056" v="6"/>
        <pc:sldMkLst>
          <pc:docMk/>
          <pc:sldMk cId="1832779979" sldId="463"/>
        </pc:sldMkLst>
      </pc:sldChg>
      <pc:sldChg chg="add">
        <pc:chgData name="Lisa Ellis" userId="1e3b8b31-18a3-40b3-8e12-8230c5071370" providerId="ADAL" clId="{563BA9DA-5175-456B-8E08-B93023433B20}" dt="2025-11-26T15:14:00.056" v="6"/>
        <pc:sldMkLst>
          <pc:docMk/>
          <pc:sldMk cId="1431475737" sldId="464"/>
        </pc:sldMkLst>
      </pc:sldChg>
      <pc:sldChg chg="add">
        <pc:chgData name="Lisa Ellis" userId="1e3b8b31-18a3-40b3-8e12-8230c5071370" providerId="ADAL" clId="{563BA9DA-5175-456B-8E08-B93023433B20}" dt="2025-11-26T15:14:00.056" v="6"/>
        <pc:sldMkLst>
          <pc:docMk/>
          <pc:sldMk cId="1371514611" sldId="465"/>
        </pc:sldMkLst>
      </pc:sldChg>
      <pc:sldChg chg="add">
        <pc:chgData name="Lisa Ellis" userId="1e3b8b31-18a3-40b3-8e12-8230c5071370" providerId="ADAL" clId="{563BA9DA-5175-456B-8E08-B93023433B20}" dt="2025-11-26T15:14:00.056" v="6"/>
        <pc:sldMkLst>
          <pc:docMk/>
          <pc:sldMk cId="3130671710" sldId="466"/>
        </pc:sldMkLst>
      </pc:sldChg>
      <pc:sldChg chg="add">
        <pc:chgData name="Lisa Ellis" userId="1e3b8b31-18a3-40b3-8e12-8230c5071370" providerId="ADAL" clId="{563BA9DA-5175-456B-8E08-B93023433B20}" dt="2025-11-26T15:14:00.056" v="6"/>
        <pc:sldMkLst>
          <pc:docMk/>
          <pc:sldMk cId="4051668201" sldId="467"/>
        </pc:sldMkLst>
      </pc:sldChg>
      <pc:sldChg chg="add">
        <pc:chgData name="Lisa Ellis" userId="1e3b8b31-18a3-40b3-8e12-8230c5071370" providerId="ADAL" clId="{563BA9DA-5175-456B-8E08-B93023433B20}" dt="2025-11-26T15:14:00.056" v="6"/>
        <pc:sldMkLst>
          <pc:docMk/>
          <pc:sldMk cId="1780359358" sldId="468"/>
        </pc:sldMkLst>
      </pc:sldChg>
      <pc:sldChg chg="add">
        <pc:chgData name="Lisa Ellis" userId="1e3b8b31-18a3-40b3-8e12-8230c5071370" providerId="ADAL" clId="{563BA9DA-5175-456B-8E08-B93023433B20}" dt="2025-11-26T15:19:23.170" v="8"/>
        <pc:sldMkLst>
          <pc:docMk/>
          <pc:sldMk cId="2282572899" sldId="469"/>
        </pc:sldMkLst>
      </pc:sldChg>
      <pc:sldChg chg="add">
        <pc:chgData name="Lisa Ellis" userId="1e3b8b31-18a3-40b3-8e12-8230c5071370" providerId="ADAL" clId="{563BA9DA-5175-456B-8E08-B93023433B20}" dt="2025-11-26T15:19:23.170" v="8"/>
        <pc:sldMkLst>
          <pc:docMk/>
          <pc:sldMk cId="788227423" sldId="470"/>
        </pc:sldMkLst>
      </pc:sldChg>
      <pc:sldChg chg="add">
        <pc:chgData name="Lisa Ellis" userId="1e3b8b31-18a3-40b3-8e12-8230c5071370" providerId="ADAL" clId="{563BA9DA-5175-456B-8E08-B93023433B20}" dt="2025-11-26T15:19:23.170" v="8"/>
        <pc:sldMkLst>
          <pc:docMk/>
          <pc:sldMk cId="397544951" sldId="471"/>
        </pc:sldMkLst>
      </pc:sldChg>
      <pc:sldChg chg="add">
        <pc:chgData name="Lisa Ellis" userId="1e3b8b31-18a3-40b3-8e12-8230c5071370" providerId="ADAL" clId="{563BA9DA-5175-456B-8E08-B93023433B20}" dt="2025-11-26T15:19:23.170" v="8"/>
        <pc:sldMkLst>
          <pc:docMk/>
          <pc:sldMk cId="1311190640" sldId="472"/>
        </pc:sldMkLst>
      </pc:sldChg>
      <pc:sldChg chg="add del">
        <pc:chgData name="Lisa Ellis" userId="1e3b8b31-18a3-40b3-8e12-8230c5071370" providerId="ADAL" clId="{563BA9DA-5175-456B-8E08-B93023433B20}" dt="2025-11-26T15:19:48.499" v="9" actId="47"/>
        <pc:sldMkLst>
          <pc:docMk/>
          <pc:sldMk cId="2665448856" sldId="473"/>
        </pc:sldMkLst>
      </pc:sldChg>
      <pc:sldChg chg="add">
        <pc:chgData name="Lisa Ellis" userId="1e3b8b31-18a3-40b3-8e12-8230c5071370" providerId="ADAL" clId="{563BA9DA-5175-456B-8E08-B93023433B20}" dt="2025-11-26T15:19:23.170" v="8"/>
        <pc:sldMkLst>
          <pc:docMk/>
          <pc:sldMk cId="150962720" sldId="474"/>
        </pc:sldMkLst>
      </pc:sldChg>
      <pc:sldChg chg="add del">
        <pc:chgData name="Lisa Ellis" userId="1e3b8b31-18a3-40b3-8e12-8230c5071370" providerId="ADAL" clId="{563BA9DA-5175-456B-8E08-B93023433B20}" dt="2025-11-26T15:19:55.568" v="10" actId="47"/>
        <pc:sldMkLst>
          <pc:docMk/>
          <pc:sldMk cId="714325064" sldId="475"/>
        </pc:sldMkLst>
      </pc:sldChg>
      <pc:sldChg chg="add del">
        <pc:chgData name="Lisa Ellis" userId="1e3b8b31-18a3-40b3-8e12-8230c5071370" providerId="ADAL" clId="{563BA9DA-5175-456B-8E08-B93023433B20}" dt="2025-11-26T15:19:58.098" v="11" actId="47"/>
        <pc:sldMkLst>
          <pc:docMk/>
          <pc:sldMk cId="115246986" sldId="476"/>
        </pc:sldMkLst>
      </pc:sldChg>
      <pc:sldChg chg="modSp add mod">
        <pc:chgData name="Lisa Ellis" userId="1e3b8b31-18a3-40b3-8e12-8230c5071370" providerId="ADAL" clId="{563BA9DA-5175-456B-8E08-B93023433B20}" dt="2025-11-26T15:25:13.119" v="84" actId="2711"/>
        <pc:sldMkLst>
          <pc:docMk/>
          <pc:sldMk cId="1373729124" sldId="605"/>
        </pc:sldMkLst>
        <pc:spChg chg="mod">
          <ac:chgData name="Lisa Ellis" userId="1e3b8b31-18a3-40b3-8e12-8230c5071370" providerId="ADAL" clId="{563BA9DA-5175-456B-8E08-B93023433B20}" dt="2025-11-26T15:25:13.119" v="84" actId="2711"/>
          <ac:spMkLst>
            <pc:docMk/>
            <pc:sldMk cId="1373729124" sldId="605"/>
            <ac:spMk id="3" creationId="{5E1DC6FA-A5CA-B62E-27FE-D1A70A8CA957}"/>
          </ac:spMkLst>
        </pc:spChg>
      </pc:sldChg>
      <pc:sldChg chg="add">
        <pc:chgData name="Lisa Ellis" userId="1e3b8b31-18a3-40b3-8e12-8230c5071370" providerId="ADAL" clId="{563BA9DA-5175-456B-8E08-B93023433B20}" dt="2025-11-26T15:20:44.640" v="13"/>
        <pc:sldMkLst>
          <pc:docMk/>
          <pc:sldMk cId="1596913995" sldId="634"/>
        </pc:sldMkLst>
      </pc:sldChg>
      <pc:sldChg chg="add">
        <pc:chgData name="Lisa Ellis" userId="1e3b8b31-18a3-40b3-8e12-8230c5071370" providerId="ADAL" clId="{563BA9DA-5175-456B-8E08-B93023433B20}" dt="2025-11-26T15:20:44.640" v="13"/>
        <pc:sldMkLst>
          <pc:docMk/>
          <pc:sldMk cId="1053510295" sldId="640"/>
        </pc:sldMkLst>
      </pc:sldChg>
      <pc:sldChg chg="add">
        <pc:chgData name="Lisa Ellis" userId="1e3b8b31-18a3-40b3-8e12-8230c5071370" providerId="ADAL" clId="{563BA9DA-5175-456B-8E08-B93023433B20}" dt="2025-11-26T15:20:44.640" v="13"/>
        <pc:sldMkLst>
          <pc:docMk/>
          <pc:sldMk cId="2441448236" sldId="642"/>
        </pc:sldMkLst>
      </pc:sldChg>
      <pc:sldChg chg="delSp add del mod modAnim">
        <pc:chgData name="Lisa Ellis" userId="1e3b8b31-18a3-40b3-8e12-8230c5071370" providerId="ADAL" clId="{563BA9DA-5175-456B-8E08-B93023433B20}" dt="2025-11-26T15:23:23.160" v="75" actId="2696"/>
        <pc:sldMkLst>
          <pc:docMk/>
          <pc:sldMk cId="3185060621" sldId="643"/>
        </pc:sldMkLst>
        <pc:spChg chg="del">
          <ac:chgData name="Lisa Ellis" userId="1e3b8b31-18a3-40b3-8e12-8230c5071370" providerId="ADAL" clId="{563BA9DA-5175-456B-8E08-B93023433B20}" dt="2025-11-26T15:22:37.886" v="33" actId="478"/>
          <ac:spMkLst>
            <pc:docMk/>
            <pc:sldMk cId="3185060621" sldId="643"/>
            <ac:spMk id="3" creationId="{B61C5C32-A559-D086-343D-891FCEC73661}"/>
          </ac:spMkLst>
        </pc:spChg>
        <pc:picChg chg="del">
          <ac:chgData name="Lisa Ellis" userId="1e3b8b31-18a3-40b3-8e12-8230c5071370" providerId="ADAL" clId="{563BA9DA-5175-456B-8E08-B93023433B20}" dt="2025-11-26T15:22:44.579" v="35" actId="478"/>
          <ac:picMkLst>
            <pc:docMk/>
            <pc:sldMk cId="3185060621" sldId="643"/>
            <ac:picMk id="6" creationId="{D300C515-D8D9-9C96-8494-5E51C44F7F83}"/>
          </ac:picMkLst>
        </pc:picChg>
        <pc:picChg chg="del">
          <ac:chgData name="Lisa Ellis" userId="1e3b8b31-18a3-40b3-8e12-8230c5071370" providerId="ADAL" clId="{563BA9DA-5175-456B-8E08-B93023433B20}" dt="2025-11-26T15:22:46.435" v="36" actId="478"/>
          <ac:picMkLst>
            <pc:docMk/>
            <pc:sldMk cId="3185060621" sldId="643"/>
            <ac:picMk id="8" creationId="{900DE6AA-701B-0224-5700-DBBF5856DF28}"/>
          </ac:picMkLst>
        </pc:picChg>
        <pc:picChg chg="del">
          <ac:chgData name="Lisa Ellis" userId="1e3b8b31-18a3-40b3-8e12-8230c5071370" providerId="ADAL" clId="{563BA9DA-5175-456B-8E08-B93023433B20}" dt="2025-11-26T15:22:39.869" v="34" actId="478"/>
          <ac:picMkLst>
            <pc:docMk/>
            <pc:sldMk cId="3185060621" sldId="643"/>
            <ac:picMk id="1026" creationId="{A50EAD54-AABA-D05A-C855-0102B534D6B9}"/>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2.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ata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BBA292-ADBC-4981-8FE0-01CCA4C5B368}" type="doc">
      <dgm:prSet loTypeId="urn:microsoft.com/office/officeart/2005/8/layout/pList2" loCatId="list" qsTypeId="urn:microsoft.com/office/officeart/2005/8/quickstyle/simple1" qsCatId="simple" csTypeId="urn:microsoft.com/office/officeart/2005/8/colors/accent1_2" csCatId="accent1" phldr="1"/>
      <dgm:spPr/>
    </dgm:pt>
    <dgm:pt modelId="{E6FD4A84-6912-4F3C-8CDE-8D8D7E4C7ABC}">
      <dgm:prSet phldrT="[Text]"/>
      <dgm:spPr/>
      <dgm:t>
        <a:bodyPr/>
        <a:lstStyle/>
        <a:p>
          <a:pPr>
            <a:buNone/>
          </a:pPr>
          <a:r>
            <a:rPr lang="en-US" b="0" i="0" dirty="0">
              <a:latin typeface="Calibri "/>
            </a:rPr>
            <a:t>As an accepted characteristic of the academic community worldwide, it is the basis of trusted research.</a:t>
          </a:r>
          <a:endParaRPr lang="en-US" dirty="0">
            <a:latin typeface="Calibri "/>
          </a:endParaRPr>
        </a:p>
      </dgm:t>
    </dgm:pt>
    <dgm:pt modelId="{DF234713-313B-4DA1-B736-1F0B5908DFFA}" type="parTrans" cxnId="{A2534D3B-04C3-4597-A366-93BDDF450709}">
      <dgm:prSet/>
      <dgm:spPr/>
      <dgm:t>
        <a:bodyPr/>
        <a:lstStyle/>
        <a:p>
          <a:endParaRPr lang="en-US"/>
        </a:p>
      </dgm:t>
    </dgm:pt>
    <dgm:pt modelId="{E575B16E-EFDF-46C9-AD85-F0972E2A3AB3}" type="sibTrans" cxnId="{A2534D3B-04C3-4597-A366-93BDDF450709}">
      <dgm:prSet/>
      <dgm:spPr/>
      <dgm:t>
        <a:bodyPr/>
        <a:lstStyle/>
        <a:p>
          <a:endParaRPr lang="en-US"/>
        </a:p>
      </dgm:t>
    </dgm:pt>
    <dgm:pt modelId="{098619C3-10A1-47DC-BCE8-6BA88BA259B6}">
      <dgm:prSet phldrT="[Text]"/>
      <dgm:spPr/>
      <dgm:t>
        <a:bodyPr/>
        <a:lstStyle/>
        <a:p>
          <a:pPr>
            <a:buNone/>
          </a:pPr>
          <a:r>
            <a:rPr lang="en-US" b="0" i="0" dirty="0">
              <a:latin typeface="Calibri "/>
            </a:rPr>
            <a:t>Referring to experts in your written work strengthens and provides credibility to your arguments and writing.</a:t>
          </a:r>
          <a:endParaRPr lang="en-US" dirty="0">
            <a:latin typeface="Calibri "/>
          </a:endParaRPr>
        </a:p>
      </dgm:t>
    </dgm:pt>
    <dgm:pt modelId="{F9F90F05-D627-4F9A-A13B-9F5F1A801820}" type="parTrans" cxnId="{1E1A37F8-BA10-46B8-9786-1D13BC021784}">
      <dgm:prSet/>
      <dgm:spPr/>
      <dgm:t>
        <a:bodyPr/>
        <a:lstStyle/>
        <a:p>
          <a:endParaRPr lang="en-US"/>
        </a:p>
      </dgm:t>
    </dgm:pt>
    <dgm:pt modelId="{97478C41-8FD7-4FF5-A20E-22F86A1C7301}" type="sibTrans" cxnId="{1E1A37F8-BA10-46B8-9786-1D13BC021784}">
      <dgm:prSet/>
      <dgm:spPr/>
      <dgm:t>
        <a:bodyPr/>
        <a:lstStyle/>
        <a:p>
          <a:endParaRPr lang="en-US"/>
        </a:p>
      </dgm:t>
    </dgm:pt>
    <dgm:pt modelId="{DD5E22C2-BA1B-4294-BE2F-C19792BF40BA}">
      <dgm:prSet phldrT="[Text]"/>
      <dgm:spPr/>
      <dgm:t>
        <a:bodyPr/>
        <a:lstStyle/>
        <a:p>
          <a:pPr>
            <a:buNone/>
          </a:pPr>
          <a:r>
            <a:rPr lang="en-US" b="0" i="0" dirty="0">
              <a:latin typeface="Calibri "/>
            </a:rPr>
            <a:t>Acknowledging and giving credit to those whose work you have read and used shows your academic integrity.</a:t>
          </a:r>
          <a:endParaRPr lang="en-US" dirty="0">
            <a:latin typeface="Calibri "/>
          </a:endParaRPr>
        </a:p>
      </dgm:t>
    </dgm:pt>
    <dgm:pt modelId="{CE36C07E-D1E6-4DD6-A83C-7B8C450C45F5}" type="parTrans" cxnId="{70596FE8-F37E-4A08-B548-3BC1C221152C}">
      <dgm:prSet/>
      <dgm:spPr/>
      <dgm:t>
        <a:bodyPr/>
        <a:lstStyle/>
        <a:p>
          <a:endParaRPr lang="en-US"/>
        </a:p>
      </dgm:t>
    </dgm:pt>
    <dgm:pt modelId="{4C79C103-60D7-4899-8971-708E0412F878}" type="sibTrans" cxnId="{70596FE8-F37E-4A08-B548-3BC1C221152C}">
      <dgm:prSet/>
      <dgm:spPr/>
      <dgm:t>
        <a:bodyPr/>
        <a:lstStyle/>
        <a:p>
          <a:endParaRPr lang="en-US"/>
        </a:p>
      </dgm:t>
    </dgm:pt>
    <dgm:pt modelId="{826BB08F-D17E-4BEA-B0E7-ADC135F56FDE}">
      <dgm:prSet phldrT="[Text]"/>
      <dgm:spPr/>
      <dgm:t>
        <a:bodyPr/>
        <a:lstStyle/>
        <a:p>
          <a:pPr>
            <a:buNone/>
          </a:pPr>
          <a:r>
            <a:rPr lang="en-US" b="0" i="0" dirty="0">
              <a:latin typeface="Calibri "/>
            </a:rPr>
            <a:t>Correct and accurate referencing can help prevent accidental plagiarism.</a:t>
          </a:r>
          <a:endParaRPr lang="en-US" dirty="0">
            <a:latin typeface="Calibri "/>
          </a:endParaRPr>
        </a:p>
      </dgm:t>
    </dgm:pt>
    <dgm:pt modelId="{050802F3-004C-4E05-AFAE-145093FCDF45}" type="parTrans" cxnId="{8F014B43-50A7-4B7A-A8BD-0367DB8D2EB6}">
      <dgm:prSet/>
      <dgm:spPr/>
      <dgm:t>
        <a:bodyPr/>
        <a:lstStyle/>
        <a:p>
          <a:endParaRPr lang="en-US"/>
        </a:p>
      </dgm:t>
    </dgm:pt>
    <dgm:pt modelId="{469BD91F-2DC0-4365-9A38-F2F6AEF440C0}" type="sibTrans" cxnId="{8F014B43-50A7-4B7A-A8BD-0367DB8D2EB6}">
      <dgm:prSet/>
      <dgm:spPr/>
      <dgm:t>
        <a:bodyPr/>
        <a:lstStyle/>
        <a:p>
          <a:endParaRPr lang="en-US"/>
        </a:p>
      </dgm:t>
    </dgm:pt>
    <dgm:pt modelId="{F3FD3994-FD9F-4A30-8967-7610DF9887E0}">
      <dgm:prSet phldrT="[Text]"/>
      <dgm:spPr/>
      <dgm:t>
        <a:bodyPr/>
        <a:lstStyle/>
        <a:p>
          <a:pPr>
            <a:buNone/>
          </a:pPr>
          <a:r>
            <a:rPr lang="en-US" b="0" i="0" dirty="0">
              <a:latin typeface="Calibri "/>
            </a:rPr>
            <a:t>It is important to let your reader know which ideas have come from your reading and which thoughts are your own.</a:t>
          </a:r>
          <a:endParaRPr lang="en-US" dirty="0">
            <a:latin typeface="Calibri "/>
          </a:endParaRPr>
        </a:p>
      </dgm:t>
    </dgm:pt>
    <dgm:pt modelId="{A4D7E123-34D6-4C93-B972-7677E8A53C6B}" type="parTrans" cxnId="{94550333-F61F-49F4-AEE0-20E02E763C53}">
      <dgm:prSet/>
      <dgm:spPr/>
      <dgm:t>
        <a:bodyPr/>
        <a:lstStyle/>
        <a:p>
          <a:endParaRPr lang="en-US"/>
        </a:p>
      </dgm:t>
    </dgm:pt>
    <dgm:pt modelId="{62C05810-1CB1-4D3C-8233-5EA38D4B6DCE}" type="sibTrans" cxnId="{94550333-F61F-49F4-AEE0-20E02E763C53}">
      <dgm:prSet/>
      <dgm:spPr/>
      <dgm:t>
        <a:bodyPr/>
        <a:lstStyle/>
        <a:p>
          <a:endParaRPr lang="en-US"/>
        </a:p>
      </dgm:t>
    </dgm:pt>
    <dgm:pt modelId="{170DE673-918B-49A5-AC61-41AEE7683C25}">
      <dgm:prSet phldrT="[Text]"/>
      <dgm:spPr/>
      <dgm:t>
        <a:bodyPr/>
        <a:lstStyle/>
        <a:p>
          <a:pPr>
            <a:buNone/>
          </a:pPr>
          <a:r>
            <a:rPr lang="en-US" b="0" i="0" dirty="0">
              <a:latin typeface="Calibri "/>
            </a:rPr>
            <a:t>Including references from a wide range of relevant and suitable academic sources demonstrates to your reader you have researched your topic fully.</a:t>
          </a:r>
          <a:endParaRPr lang="en-US" dirty="0">
            <a:latin typeface="Calibri "/>
          </a:endParaRPr>
        </a:p>
      </dgm:t>
    </dgm:pt>
    <dgm:pt modelId="{049F474F-D12B-4BDC-9E5E-9915BA24323A}" type="parTrans" cxnId="{B4890FD7-310C-4BC2-A2B9-E593749363D8}">
      <dgm:prSet/>
      <dgm:spPr/>
      <dgm:t>
        <a:bodyPr/>
        <a:lstStyle/>
        <a:p>
          <a:endParaRPr lang="en-US"/>
        </a:p>
      </dgm:t>
    </dgm:pt>
    <dgm:pt modelId="{DE8256E9-2B7A-43D3-9C74-9D963A083FB4}" type="sibTrans" cxnId="{B4890FD7-310C-4BC2-A2B9-E593749363D8}">
      <dgm:prSet/>
      <dgm:spPr/>
      <dgm:t>
        <a:bodyPr/>
        <a:lstStyle/>
        <a:p>
          <a:endParaRPr lang="en-US"/>
        </a:p>
      </dgm:t>
    </dgm:pt>
    <dgm:pt modelId="{8E1BEB2E-1F15-48D5-951B-FC8B09EE6462}" type="pres">
      <dgm:prSet presAssocID="{00BBA292-ADBC-4981-8FE0-01CCA4C5B368}" presName="Name0" presStyleCnt="0">
        <dgm:presLayoutVars>
          <dgm:dir/>
          <dgm:resizeHandles val="exact"/>
        </dgm:presLayoutVars>
      </dgm:prSet>
      <dgm:spPr/>
    </dgm:pt>
    <dgm:pt modelId="{FFD2C6DE-3554-4750-B137-28C0407B07C9}" type="pres">
      <dgm:prSet presAssocID="{00BBA292-ADBC-4981-8FE0-01CCA4C5B368}" presName="bkgdShp" presStyleLbl="alignAccFollowNode1" presStyleIdx="0" presStyleCnt="1"/>
      <dgm:spPr/>
    </dgm:pt>
    <dgm:pt modelId="{2A9110D4-6DE5-49E3-96C3-A7F17747C0C6}" type="pres">
      <dgm:prSet presAssocID="{00BBA292-ADBC-4981-8FE0-01CCA4C5B368}" presName="linComp" presStyleCnt="0"/>
      <dgm:spPr/>
    </dgm:pt>
    <dgm:pt modelId="{52D5C8A0-9FC8-4F18-A671-A598CD028AAE}" type="pres">
      <dgm:prSet presAssocID="{E6FD4A84-6912-4F3C-8CDE-8D8D7E4C7ABC}" presName="compNode" presStyleCnt="0"/>
      <dgm:spPr/>
    </dgm:pt>
    <dgm:pt modelId="{9F51A87E-CD39-480A-B249-0984266DBB33}" type="pres">
      <dgm:prSet presAssocID="{E6FD4A84-6912-4F3C-8CDE-8D8D7E4C7ABC}" presName="node" presStyleLbl="node1" presStyleIdx="0" presStyleCnt="6">
        <dgm:presLayoutVars>
          <dgm:bulletEnabled val="1"/>
        </dgm:presLayoutVars>
      </dgm:prSet>
      <dgm:spPr/>
    </dgm:pt>
    <dgm:pt modelId="{90AF9767-57D8-418A-AEB5-F8135D16D39B}" type="pres">
      <dgm:prSet presAssocID="{E6FD4A84-6912-4F3C-8CDE-8D8D7E4C7ABC}" presName="invisiNode" presStyleLbl="node1" presStyleIdx="0" presStyleCnt="6"/>
      <dgm:spPr/>
    </dgm:pt>
    <dgm:pt modelId="{CA6DCB1E-E1CA-430A-B229-F27D7CA5AC6D}" type="pres">
      <dgm:prSet presAssocID="{E6FD4A84-6912-4F3C-8CDE-8D8D7E4C7ABC}" presName="imagNode" presStyleLbl="fgImgPlac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dgm:spPr>
      <dgm:extLst>
        <a:ext uri="{E40237B7-FDA0-4F09-8148-C483321AD2D9}">
          <dgm14:cNvPr xmlns:dgm14="http://schemas.microsoft.com/office/drawing/2010/diagram" id="0" name="" descr="Shield Tick with solid fill"/>
        </a:ext>
      </dgm:extLst>
    </dgm:pt>
    <dgm:pt modelId="{C4FB5AFD-94C5-4EC4-8AFD-DE34FF287DEF}" type="pres">
      <dgm:prSet presAssocID="{E575B16E-EFDF-46C9-AD85-F0972E2A3AB3}" presName="sibTrans" presStyleLbl="sibTrans2D1" presStyleIdx="0" presStyleCnt="0"/>
      <dgm:spPr/>
    </dgm:pt>
    <dgm:pt modelId="{B7910442-75A2-4AF5-89C8-08154217BFDC}" type="pres">
      <dgm:prSet presAssocID="{098619C3-10A1-47DC-BCE8-6BA88BA259B6}" presName="compNode" presStyleCnt="0"/>
      <dgm:spPr/>
    </dgm:pt>
    <dgm:pt modelId="{C55F9DFC-29FA-40F4-87ED-CDC99BDC2E48}" type="pres">
      <dgm:prSet presAssocID="{098619C3-10A1-47DC-BCE8-6BA88BA259B6}" presName="node" presStyleLbl="node1" presStyleIdx="1" presStyleCnt="6">
        <dgm:presLayoutVars>
          <dgm:bulletEnabled val="1"/>
        </dgm:presLayoutVars>
      </dgm:prSet>
      <dgm:spPr/>
    </dgm:pt>
    <dgm:pt modelId="{3AC96314-1100-4558-B389-05F61D03FE9F}" type="pres">
      <dgm:prSet presAssocID="{098619C3-10A1-47DC-BCE8-6BA88BA259B6}" presName="invisiNode" presStyleLbl="node1" presStyleIdx="1" presStyleCnt="6"/>
      <dgm:spPr/>
    </dgm:pt>
    <dgm:pt modelId="{15BA7150-E905-43F0-ACB3-17D5B8AA5771}" type="pres">
      <dgm:prSet presAssocID="{098619C3-10A1-47DC-BCE8-6BA88BA259B6}" presName="imagNode" presStyleLbl="fgImgPlac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dgm:spPr>
      <dgm:extLst>
        <a:ext uri="{E40237B7-FDA0-4F09-8148-C483321AD2D9}">
          <dgm14:cNvPr xmlns:dgm14="http://schemas.microsoft.com/office/drawing/2010/diagram" id="0" name="" descr="Building Brick Wall outline"/>
        </a:ext>
      </dgm:extLst>
    </dgm:pt>
    <dgm:pt modelId="{5FC18DDF-5C57-4C33-8C5B-C500FE91A3E3}" type="pres">
      <dgm:prSet presAssocID="{97478C41-8FD7-4FF5-A20E-22F86A1C7301}" presName="sibTrans" presStyleLbl="sibTrans2D1" presStyleIdx="0" presStyleCnt="0"/>
      <dgm:spPr/>
    </dgm:pt>
    <dgm:pt modelId="{EB3E1C42-3750-4CFD-9DBC-A0638BEC02ED}" type="pres">
      <dgm:prSet presAssocID="{DD5E22C2-BA1B-4294-BE2F-C19792BF40BA}" presName="compNode" presStyleCnt="0"/>
      <dgm:spPr/>
    </dgm:pt>
    <dgm:pt modelId="{9658C9A3-A80A-4F21-A1D7-B3330411D23B}" type="pres">
      <dgm:prSet presAssocID="{DD5E22C2-BA1B-4294-BE2F-C19792BF40BA}" presName="node" presStyleLbl="node1" presStyleIdx="2" presStyleCnt="6">
        <dgm:presLayoutVars>
          <dgm:bulletEnabled val="1"/>
        </dgm:presLayoutVars>
      </dgm:prSet>
      <dgm:spPr/>
    </dgm:pt>
    <dgm:pt modelId="{219D1E9D-E9A1-4A03-8D7A-99B05D2D5A2A}" type="pres">
      <dgm:prSet presAssocID="{DD5E22C2-BA1B-4294-BE2F-C19792BF40BA}" presName="invisiNode" presStyleLbl="node1" presStyleIdx="2" presStyleCnt="6"/>
      <dgm:spPr/>
    </dgm:pt>
    <dgm:pt modelId="{304EDF1E-F8A6-4B10-BE9E-214863A6A87A}" type="pres">
      <dgm:prSet presAssocID="{DD5E22C2-BA1B-4294-BE2F-C19792BF40BA}" presName="imagNode" presStyleLbl="fgImgPlac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dgm:spPr>
      <dgm:extLst>
        <a:ext uri="{E40237B7-FDA0-4F09-8148-C483321AD2D9}">
          <dgm14:cNvPr xmlns:dgm14="http://schemas.microsoft.com/office/drawing/2010/diagram" id="0" name="" descr="Clapping hands with solid fill"/>
        </a:ext>
      </dgm:extLst>
    </dgm:pt>
    <dgm:pt modelId="{33257D79-D015-4F90-9B98-CB3F52735E7C}" type="pres">
      <dgm:prSet presAssocID="{4C79C103-60D7-4899-8971-708E0412F878}" presName="sibTrans" presStyleLbl="sibTrans2D1" presStyleIdx="0" presStyleCnt="0"/>
      <dgm:spPr/>
    </dgm:pt>
    <dgm:pt modelId="{AEE59076-16ED-486D-9630-578ADB19ED68}" type="pres">
      <dgm:prSet presAssocID="{F3FD3994-FD9F-4A30-8967-7610DF9887E0}" presName="compNode" presStyleCnt="0"/>
      <dgm:spPr/>
    </dgm:pt>
    <dgm:pt modelId="{D7B39EDC-F240-4531-8EF7-90B8A03321FA}" type="pres">
      <dgm:prSet presAssocID="{F3FD3994-FD9F-4A30-8967-7610DF9887E0}" presName="node" presStyleLbl="node1" presStyleIdx="3" presStyleCnt="6">
        <dgm:presLayoutVars>
          <dgm:bulletEnabled val="1"/>
        </dgm:presLayoutVars>
      </dgm:prSet>
      <dgm:spPr/>
    </dgm:pt>
    <dgm:pt modelId="{9182046A-ABB8-424B-9A4D-66253D102CCF}" type="pres">
      <dgm:prSet presAssocID="{F3FD3994-FD9F-4A30-8967-7610DF9887E0}" presName="invisiNode" presStyleLbl="node1" presStyleIdx="3" presStyleCnt="6"/>
      <dgm:spPr/>
    </dgm:pt>
    <dgm:pt modelId="{3314D3D6-D6FF-45D7-868C-3A65B81BF671}" type="pres">
      <dgm:prSet presAssocID="{F3FD3994-FD9F-4A30-8967-7610DF9887E0}" presName="imagNode" presStyleLbl="fgImgPlac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dgm:spPr>
      <dgm:extLst>
        <a:ext uri="{E40237B7-FDA0-4F09-8148-C483321AD2D9}">
          <dgm14:cNvPr xmlns:dgm14="http://schemas.microsoft.com/office/drawing/2010/diagram" id="0" name="" descr="Badge Tick with solid fill"/>
        </a:ext>
      </dgm:extLst>
    </dgm:pt>
    <dgm:pt modelId="{D5585DC0-2C24-4ACE-BF5C-7F03FB05B217}" type="pres">
      <dgm:prSet presAssocID="{62C05810-1CB1-4D3C-8233-5EA38D4B6DCE}" presName="sibTrans" presStyleLbl="sibTrans2D1" presStyleIdx="0" presStyleCnt="0"/>
      <dgm:spPr/>
    </dgm:pt>
    <dgm:pt modelId="{D20E7304-5D41-40DA-A908-B3DC7535DC1D}" type="pres">
      <dgm:prSet presAssocID="{170DE673-918B-49A5-AC61-41AEE7683C25}" presName="compNode" presStyleCnt="0"/>
      <dgm:spPr/>
    </dgm:pt>
    <dgm:pt modelId="{C85D9AF5-A30E-4668-AF50-87D680EF1698}" type="pres">
      <dgm:prSet presAssocID="{170DE673-918B-49A5-AC61-41AEE7683C25}" presName="node" presStyleLbl="node1" presStyleIdx="4" presStyleCnt="6">
        <dgm:presLayoutVars>
          <dgm:bulletEnabled val="1"/>
        </dgm:presLayoutVars>
      </dgm:prSet>
      <dgm:spPr/>
    </dgm:pt>
    <dgm:pt modelId="{F99EAA87-60FE-4D67-99BD-B1C9B6A18E34}" type="pres">
      <dgm:prSet presAssocID="{170DE673-918B-49A5-AC61-41AEE7683C25}" presName="invisiNode" presStyleLbl="node1" presStyleIdx="4" presStyleCnt="6"/>
      <dgm:spPr/>
    </dgm:pt>
    <dgm:pt modelId="{C96B6B28-AE39-4C8D-87FA-FDF5B9913D23}" type="pres">
      <dgm:prSet presAssocID="{170DE673-918B-49A5-AC61-41AEE7683C25}" presName="imagNode" presStyleLbl="fgImgPlac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dgm:spPr>
      <dgm:extLst>
        <a:ext uri="{E40237B7-FDA0-4F09-8148-C483321AD2D9}">
          <dgm14:cNvPr xmlns:dgm14="http://schemas.microsoft.com/office/drawing/2010/diagram" id="0" name="" descr="Storytelling with solid fill"/>
        </a:ext>
      </dgm:extLst>
    </dgm:pt>
    <dgm:pt modelId="{8AF5A6EB-A873-49F9-B8B0-7141F7999334}" type="pres">
      <dgm:prSet presAssocID="{DE8256E9-2B7A-43D3-9C74-9D963A083FB4}" presName="sibTrans" presStyleLbl="sibTrans2D1" presStyleIdx="0" presStyleCnt="0"/>
      <dgm:spPr/>
    </dgm:pt>
    <dgm:pt modelId="{897285AE-7705-43A1-A841-E1D3AEE97E4B}" type="pres">
      <dgm:prSet presAssocID="{826BB08F-D17E-4BEA-B0E7-ADC135F56FDE}" presName="compNode" presStyleCnt="0"/>
      <dgm:spPr/>
    </dgm:pt>
    <dgm:pt modelId="{79CB75CC-2AF2-4134-BE2E-418180B464D2}" type="pres">
      <dgm:prSet presAssocID="{826BB08F-D17E-4BEA-B0E7-ADC135F56FDE}" presName="node" presStyleLbl="node1" presStyleIdx="5" presStyleCnt="6">
        <dgm:presLayoutVars>
          <dgm:bulletEnabled val="1"/>
        </dgm:presLayoutVars>
      </dgm:prSet>
      <dgm:spPr/>
    </dgm:pt>
    <dgm:pt modelId="{11295582-7286-4EC4-A23A-B29905964D7A}" type="pres">
      <dgm:prSet presAssocID="{826BB08F-D17E-4BEA-B0E7-ADC135F56FDE}" presName="invisiNode" presStyleLbl="node1" presStyleIdx="5" presStyleCnt="6"/>
      <dgm:spPr/>
    </dgm:pt>
    <dgm:pt modelId="{293A87FD-98EA-4DE9-ABA3-6096C76F85EA}" type="pres">
      <dgm:prSet presAssocID="{826BB08F-D17E-4BEA-B0E7-ADC135F56FDE}" presName="imagNode" presStyleLbl="fgImgPlac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dgm:spPr>
      <dgm:extLst>
        <a:ext uri="{E40237B7-FDA0-4F09-8148-C483321AD2D9}">
          <dgm14:cNvPr xmlns:dgm14="http://schemas.microsoft.com/office/drawing/2010/diagram" id="0" name="" descr="No sign with solid fill"/>
        </a:ext>
      </dgm:extLst>
    </dgm:pt>
  </dgm:ptLst>
  <dgm:cxnLst>
    <dgm:cxn modelId="{5A957412-989E-466B-8246-0192D09CE9AA}" type="presOf" srcId="{098619C3-10A1-47DC-BCE8-6BA88BA259B6}" destId="{C55F9DFC-29FA-40F4-87ED-CDC99BDC2E48}" srcOrd="0" destOrd="0" presId="urn:microsoft.com/office/officeart/2005/8/layout/pList2"/>
    <dgm:cxn modelId="{480B9612-CC33-4F40-B71F-BA6F5BEF26B2}" type="presOf" srcId="{97478C41-8FD7-4FF5-A20E-22F86A1C7301}" destId="{5FC18DDF-5C57-4C33-8C5B-C500FE91A3E3}" srcOrd="0" destOrd="0" presId="urn:microsoft.com/office/officeart/2005/8/layout/pList2"/>
    <dgm:cxn modelId="{1CF09013-680D-4190-88C3-3B0819C837C4}" type="presOf" srcId="{826BB08F-D17E-4BEA-B0E7-ADC135F56FDE}" destId="{79CB75CC-2AF2-4134-BE2E-418180B464D2}" srcOrd="0" destOrd="0" presId="urn:microsoft.com/office/officeart/2005/8/layout/pList2"/>
    <dgm:cxn modelId="{2E762D16-6241-4017-AE94-06D5501B4215}" type="presOf" srcId="{E6FD4A84-6912-4F3C-8CDE-8D8D7E4C7ABC}" destId="{9F51A87E-CD39-480A-B249-0984266DBB33}" srcOrd="0" destOrd="0" presId="urn:microsoft.com/office/officeart/2005/8/layout/pList2"/>
    <dgm:cxn modelId="{6B45CD30-3A89-4A88-8580-FFD39F5E5334}" type="presOf" srcId="{DE8256E9-2B7A-43D3-9C74-9D963A083FB4}" destId="{8AF5A6EB-A873-49F9-B8B0-7141F7999334}" srcOrd="0" destOrd="0" presId="urn:microsoft.com/office/officeart/2005/8/layout/pList2"/>
    <dgm:cxn modelId="{94550333-F61F-49F4-AEE0-20E02E763C53}" srcId="{00BBA292-ADBC-4981-8FE0-01CCA4C5B368}" destId="{F3FD3994-FD9F-4A30-8967-7610DF9887E0}" srcOrd="3" destOrd="0" parTransId="{A4D7E123-34D6-4C93-B972-7677E8A53C6B}" sibTransId="{62C05810-1CB1-4D3C-8233-5EA38D4B6DCE}"/>
    <dgm:cxn modelId="{A2534D3B-04C3-4597-A366-93BDDF450709}" srcId="{00BBA292-ADBC-4981-8FE0-01CCA4C5B368}" destId="{E6FD4A84-6912-4F3C-8CDE-8D8D7E4C7ABC}" srcOrd="0" destOrd="0" parTransId="{DF234713-313B-4DA1-B736-1F0B5908DFFA}" sibTransId="{E575B16E-EFDF-46C9-AD85-F0972E2A3AB3}"/>
    <dgm:cxn modelId="{B9B9EE5E-E803-4800-BD25-3D1A1FB00109}" type="presOf" srcId="{E575B16E-EFDF-46C9-AD85-F0972E2A3AB3}" destId="{C4FB5AFD-94C5-4EC4-8AFD-DE34FF287DEF}" srcOrd="0" destOrd="0" presId="urn:microsoft.com/office/officeart/2005/8/layout/pList2"/>
    <dgm:cxn modelId="{8F014B43-50A7-4B7A-A8BD-0367DB8D2EB6}" srcId="{00BBA292-ADBC-4981-8FE0-01CCA4C5B368}" destId="{826BB08F-D17E-4BEA-B0E7-ADC135F56FDE}" srcOrd="5" destOrd="0" parTransId="{050802F3-004C-4E05-AFAE-145093FCDF45}" sibTransId="{469BD91F-2DC0-4365-9A38-F2F6AEF440C0}"/>
    <dgm:cxn modelId="{4FB8E664-3135-4880-BCE4-D141984F6868}" type="presOf" srcId="{F3FD3994-FD9F-4A30-8967-7610DF9887E0}" destId="{D7B39EDC-F240-4531-8EF7-90B8A03321FA}" srcOrd="0" destOrd="0" presId="urn:microsoft.com/office/officeart/2005/8/layout/pList2"/>
    <dgm:cxn modelId="{AEE03969-04EF-429A-AAB9-4620C4E45A85}" type="presOf" srcId="{00BBA292-ADBC-4981-8FE0-01CCA4C5B368}" destId="{8E1BEB2E-1F15-48D5-951B-FC8B09EE6462}" srcOrd="0" destOrd="0" presId="urn:microsoft.com/office/officeart/2005/8/layout/pList2"/>
    <dgm:cxn modelId="{F8378686-0654-41F1-B5BF-A7CEBD873055}" type="presOf" srcId="{62C05810-1CB1-4D3C-8233-5EA38D4B6DCE}" destId="{D5585DC0-2C24-4ACE-BF5C-7F03FB05B217}" srcOrd="0" destOrd="0" presId="urn:microsoft.com/office/officeart/2005/8/layout/pList2"/>
    <dgm:cxn modelId="{7A6C248E-9664-40A5-87C4-3E9008895FE8}" type="presOf" srcId="{DD5E22C2-BA1B-4294-BE2F-C19792BF40BA}" destId="{9658C9A3-A80A-4F21-A1D7-B3330411D23B}" srcOrd="0" destOrd="0" presId="urn:microsoft.com/office/officeart/2005/8/layout/pList2"/>
    <dgm:cxn modelId="{DC75829A-3D03-4D3B-8F0A-C75FAF1A8BBF}" type="presOf" srcId="{170DE673-918B-49A5-AC61-41AEE7683C25}" destId="{C85D9AF5-A30E-4668-AF50-87D680EF1698}" srcOrd="0" destOrd="0" presId="urn:microsoft.com/office/officeart/2005/8/layout/pList2"/>
    <dgm:cxn modelId="{B4890FD7-310C-4BC2-A2B9-E593749363D8}" srcId="{00BBA292-ADBC-4981-8FE0-01CCA4C5B368}" destId="{170DE673-918B-49A5-AC61-41AEE7683C25}" srcOrd="4" destOrd="0" parTransId="{049F474F-D12B-4BDC-9E5E-9915BA24323A}" sibTransId="{DE8256E9-2B7A-43D3-9C74-9D963A083FB4}"/>
    <dgm:cxn modelId="{135341DE-CCB7-42C9-B9B7-A06C5C1F1AFD}" type="presOf" srcId="{4C79C103-60D7-4899-8971-708E0412F878}" destId="{33257D79-D015-4F90-9B98-CB3F52735E7C}" srcOrd="0" destOrd="0" presId="urn:microsoft.com/office/officeart/2005/8/layout/pList2"/>
    <dgm:cxn modelId="{70596FE8-F37E-4A08-B548-3BC1C221152C}" srcId="{00BBA292-ADBC-4981-8FE0-01CCA4C5B368}" destId="{DD5E22C2-BA1B-4294-BE2F-C19792BF40BA}" srcOrd="2" destOrd="0" parTransId="{CE36C07E-D1E6-4DD6-A83C-7B8C450C45F5}" sibTransId="{4C79C103-60D7-4899-8971-708E0412F878}"/>
    <dgm:cxn modelId="{1E1A37F8-BA10-46B8-9786-1D13BC021784}" srcId="{00BBA292-ADBC-4981-8FE0-01CCA4C5B368}" destId="{098619C3-10A1-47DC-BCE8-6BA88BA259B6}" srcOrd="1" destOrd="0" parTransId="{F9F90F05-D627-4F9A-A13B-9F5F1A801820}" sibTransId="{97478C41-8FD7-4FF5-A20E-22F86A1C7301}"/>
    <dgm:cxn modelId="{531CB868-11FC-4A07-A05B-B3EF07963516}" type="presParOf" srcId="{8E1BEB2E-1F15-48D5-951B-FC8B09EE6462}" destId="{FFD2C6DE-3554-4750-B137-28C0407B07C9}" srcOrd="0" destOrd="0" presId="urn:microsoft.com/office/officeart/2005/8/layout/pList2"/>
    <dgm:cxn modelId="{399F325B-7CFD-4812-966F-8E0E7909DDCA}" type="presParOf" srcId="{8E1BEB2E-1F15-48D5-951B-FC8B09EE6462}" destId="{2A9110D4-6DE5-49E3-96C3-A7F17747C0C6}" srcOrd="1" destOrd="0" presId="urn:microsoft.com/office/officeart/2005/8/layout/pList2"/>
    <dgm:cxn modelId="{0195001F-82C0-4CCF-BFD9-7BD4E58D9A17}" type="presParOf" srcId="{2A9110D4-6DE5-49E3-96C3-A7F17747C0C6}" destId="{52D5C8A0-9FC8-4F18-A671-A598CD028AAE}" srcOrd="0" destOrd="0" presId="urn:microsoft.com/office/officeart/2005/8/layout/pList2"/>
    <dgm:cxn modelId="{6DAF850C-2AB4-4829-ABE1-0E8368CB3699}" type="presParOf" srcId="{52D5C8A0-9FC8-4F18-A671-A598CD028AAE}" destId="{9F51A87E-CD39-480A-B249-0984266DBB33}" srcOrd="0" destOrd="0" presId="urn:microsoft.com/office/officeart/2005/8/layout/pList2"/>
    <dgm:cxn modelId="{59E0696B-DF40-4257-A338-0AF6FBD2F832}" type="presParOf" srcId="{52D5C8A0-9FC8-4F18-A671-A598CD028AAE}" destId="{90AF9767-57D8-418A-AEB5-F8135D16D39B}" srcOrd="1" destOrd="0" presId="urn:microsoft.com/office/officeart/2005/8/layout/pList2"/>
    <dgm:cxn modelId="{2F0CDCA8-3DAA-44A8-ADE3-4D0794EC9EDF}" type="presParOf" srcId="{52D5C8A0-9FC8-4F18-A671-A598CD028AAE}" destId="{CA6DCB1E-E1CA-430A-B229-F27D7CA5AC6D}" srcOrd="2" destOrd="0" presId="urn:microsoft.com/office/officeart/2005/8/layout/pList2"/>
    <dgm:cxn modelId="{2F4B865F-3634-45CB-BD20-FF0B650980F8}" type="presParOf" srcId="{2A9110D4-6DE5-49E3-96C3-A7F17747C0C6}" destId="{C4FB5AFD-94C5-4EC4-8AFD-DE34FF287DEF}" srcOrd="1" destOrd="0" presId="urn:microsoft.com/office/officeart/2005/8/layout/pList2"/>
    <dgm:cxn modelId="{A9C7239D-B9BC-4C3B-838F-DAD6A41A4457}" type="presParOf" srcId="{2A9110D4-6DE5-49E3-96C3-A7F17747C0C6}" destId="{B7910442-75A2-4AF5-89C8-08154217BFDC}" srcOrd="2" destOrd="0" presId="urn:microsoft.com/office/officeart/2005/8/layout/pList2"/>
    <dgm:cxn modelId="{3D0498BB-F86C-4039-9C8F-BE333F027322}" type="presParOf" srcId="{B7910442-75A2-4AF5-89C8-08154217BFDC}" destId="{C55F9DFC-29FA-40F4-87ED-CDC99BDC2E48}" srcOrd="0" destOrd="0" presId="urn:microsoft.com/office/officeart/2005/8/layout/pList2"/>
    <dgm:cxn modelId="{ED0910E1-502C-4C38-B782-AC769DE1C532}" type="presParOf" srcId="{B7910442-75A2-4AF5-89C8-08154217BFDC}" destId="{3AC96314-1100-4558-B389-05F61D03FE9F}" srcOrd="1" destOrd="0" presId="urn:microsoft.com/office/officeart/2005/8/layout/pList2"/>
    <dgm:cxn modelId="{C2DFFB06-39E4-4723-83E9-BF03B65AF502}" type="presParOf" srcId="{B7910442-75A2-4AF5-89C8-08154217BFDC}" destId="{15BA7150-E905-43F0-ACB3-17D5B8AA5771}" srcOrd="2" destOrd="0" presId="urn:microsoft.com/office/officeart/2005/8/layout/pList2"/>
    <dgm:cxn modelId="{9436DCD8-8D11-4081-A561-11458655ECB6}" type="presParOf" srcId="{2A9110D4-6DE5-49E3-96C3-A7F17747C0C6}" destId="{5FC18DDF-5C57-4C33-8C5B-C500FE91A3E3}" srcOrd="3" destOrd="0" presId="urn:microsoft.com/office/officeart/2005/8/layout/pList2"/>
    <dgm:cxn modelId="{F14BC169-8E9C-4498-8BEB-0D4E9B13E0D5}" type="presParOf" srcId="{2A9110D4-6DE5-49E3-96C3-A7F17747C0C6}" destId="{EB3E1C42-3750-4CFD-9DBC-A0638BEC02ED}" srcOrd="4" destOrd="0" presId="urn:microsoft.com/office/officeart/2005/8/layout/pList2"/>
    <dgm:cxn modelId="{7E1AFB83-EAB8-4653-8070-4B5F77FB1A81}" type="presParOf" srcId="{EB3E1C42-3750-4CFD-9DBC-A0638BEC02ED}" destId="{9658C9A3-A80A-4F21-A1D7-B3330411D23B}" srcOrd="0" destOrd="0" presId="urn:microsoft.com/office/officeart/2005/8/layout/pList2"/>
    <dgm:cxn modelId="{F3CDB230-56E6-4C3D-94DB-CD2E013A2D02}" type="presParOf" srcId="{EB3E1C42-3750-4CFD-9DBC-A0638BEC02ED}" destId="{219D1E9D-E9A1-4A03-8D7A-99B05D2D5A2A}" srcOrd="1" destOrd="0" presId="urn:microsoft.com/office/officeart/2005/8/layout/pList2"/>
    <dgm:cxn modelId="{FA8AC194-C69B-402D-B132-58549652A0C9}" type="presParOf" srcId="{EB3E1C42-3750-4CFD-9DBC-A0638BEC02ED}" destId="{304EDF1E-F8A6-4B10-BE9E-214863A6A87A}" srcOrd="2" destOrd="0" presId="urn:microsoft.com/office/officeart/2005/8/layout/pList2"/>
    <dgm:cxn modelId="{92AE8D27-02AA-4493-BF28-CDD639C1053F}" type="presParOf" srcId="{2A9110D4-6DE5-49E3-96C3-A7F17747C0C6}" destId="{33257D79-D015-4F90-9B98-CB3F52735E7C}" srcOrd="5" destOrd="0" presId="urn:microsoft.com/office/officeart/2005/8/layout/pList2"/>
    <dgm:cxn modelId="{978A26EF-4C0C-440F-83FE-722E77BEFFA6}" type="presParOf" srcId="{2A9110D4-6DE5-49E3-96C3-A7F17747C0C6}" destId="{AEE59076-16ED-486D-9630-578ADB19ED68}" srcOrd="6" destOrd="0" presId="urn:microsoft.com/office/officeart/2005/8/layout/pList2"/>
    <dgm:cxn modelId="{37873E85-D2EA-4FC5-966E-B0B92B598A1B}" type="presParOf" srcId="{AEE59076-16ED-486D-9630-578ADB19ED68}" destId="{D7B39EDC-F240-4531-8EF7-90B8A03321FA}" srcOrd="0" destOrd="0" presId="urn:microsoft.com/office/officeart/2005/8/layout/pList2"/>
    <dgm:cxn modelId="{124D942C-258B-4B12-8882-75A313A5D339}" type="presParOf" srcId="{AEE59076-16ED-486D-9630-578ADB19ED68}" destId="{9182046A-ABB8-424B-9A4D-66253D102CCF}" srcOrd="1" destOrd="0" presId="urn:microsoft.com/office/officeart/2005/8/layout/pList2"/>
    <dgm:cxn modelId="{B8BB2678-EB3C-45B3-9A35-B7742CB0BBA2}" type="presParOf" srcId="{AEE59076-16ED-486D-9630-578ADB19ED68}" destId="{3314D3D6-D6FF-45D7-868C-3A65B81BF671}" srcOrd="2" destOrd="0" presId="urn:microsoft.com/office/officeart/2005/8/layout/pList2"/>
    <dgm:cxn modelId="{5DB2BD2A-9277-4A1D-A15A-6D9A69B5E907}" type="presParOf" srcId="{2A9110D4-6DE5-49E3-96C3-A7F17747C0C6}" destId="{D5585DC0-2C24-4ACE-BF5C-7F03FB05B217}" srcOrd="7" destOrd="0" presId="urn:microsoft.com/office/officeart/2005/8/layout/pList2"/>
    <dgm:cxn modelId="{412554A4-49CC-4BB5-A97F-D474D12EF1CD}" type="presParOf" srcId="{2A9110D4-6DE5-49E3-96C3-A7F17747C0C6}" destId="{D20E7304-5D41-40DA-A908-B3DC7535DC1D}" srcOrd="8" destOrd="0" presId="urn:microsoft.com/office/officeart/2005/8/layout/pList2"/>
    <dgm:cxn modelId="{C3E67C01-B3CE-4AF2-8CD3-B5241693A2F5}" type="presParOf" srcId="{D20E7304-5D41-40DA-A908-B3DC7535DC1D}" destId="{C85D9AF5-A30E-4668-AF50-87D680EF1698}" srcOrd="0" destOrd="0" presId="urn:microsoft.com/office/officeart/2005/8/layout/pList2"/>
    <dgm:cxn modelId="{50682B93-6F81-449C-A060-6F26918C02E5}" type="presParOf" srcId="{D20E7304-5D41-40DA-A908-B3DC7535DC1D}" destId="{F99EAA87-60FE-4D67-99BD-B1C9B6A18E34}" srcOrd="1" destOrd="0" presId="urn:microsoft.com/office/officeart/2005/8/layout/pList2"/>
    <dgm:cxn modelId="{9E6E6ACC-62EF-48FD-BD04-CACDFACD4590}" type="presParOf" srcId="{D20E7304-5D41-40DA-A908-B3DC7535DC1D}" destId="{C96B6B28-AE39-4C8D-87FA-FDF5B9913D23}" srcOrd="2" destOrd="0" presId="urn:microsoft.com/office/officeart/2005/8/layout/pList2"/>
    <dgm:cxn modelId="{88BF2001-2245-4ECA-98E6-6497D6A71CA2}" type="presParOf" srcId="{2A9110D4-6DE5-49E3-96C3-A7F17747C0C6}" destId="{8AF5A6EB-A873-49F9-B8B0-7141F7999334}" srcOrd="9" destOrd="0" presId="urn:microsoft.com/office/officeart/2005/8/layout/pList2"/>
    <dgm:cxn modelId="{D7054C86-AD31-4D9A-B67F-1C9827CCA0EE}" type="presParOf" srcId="{2A9110D4-6DE5-49E3-96C3-A7F17747C0C6}" destId="{897285AE-7705-43A1-A841-E1D3AEE97E4B}" srcOrd="10" destOrd="0" presId="urn:microsoft.com/office/officeart/2005/8/layout/pList2"/>
    <dgm:cxn modelId="{D1C44561-42E8-4680-A613-B502A105D2FB}" type="presParOf" srcId="{897285AE-7705-43A1-A841-E1D3AEE97E4B}" destId="{79CB75CC-2AF2-4134-BE2E-418180B464D2}" srcOrd="0" destOrd="0" presId="urn:microsoft.com/office/officeart/2005/8/layout/pList2"/>
    <dgm:cxn modelId="{AE7C338F-2D94-4503-976D-16BB7AF55D22}" type="presParOf" srcId="{897285AE-7705-43A1-A841-E1D3AEE97E4B}" destId="{11295582-7286-4EC4-A23A-B29905964D7A}" srcOrd="1" destOrd="0" presId="urn:microsoft.com/office/officeart/2005/8/layout/pList2"/>
    <dgm:cxn modelId="{D8845EC8-E05A-4C25-8811-75A4BE0D204E}" type="presParOf" srcId="{897285AE-7705-43A1-A841-E1D3AEE97E4B}" destId="{293A87FD-98EA-4DE9-ABA3-6096C76F85E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08C3CC-04CB-4FE6-978F-639CBF637C7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9E253-C088-4E83-8C2C-E83F92DF6F79}">
      <dgm:prSet custT="1"/>
      <dgm:spPr/>
      <dgm: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Storing the bibliographic information electronically, they help keep track of the sources you have used in your research.</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966592DB-9B4E-4D39-837E-F2E851730969}" type="parTrans" cxnId="{BE40023E-ED5F-47B8-A4AE-C7F4CFBA9D9E}">
      <dgm:prSet/>
      <dgm:spPr/>
      <dgm:t>
        <a:bodyPr/>
        <a:lstStyle/>
        <a:p>
          <a:endParaRPr lang="en-US"/>
        </a:p>
      </dgm:t>
    </dgm:pt>
    <dgm:pt modelId="{5AD1F974-F319-40B0-B2B4-98AB53A23241}" type="sibTrans" cxnId="{BE40023E-ED5F-47B8-A4AE-C7F4CFBA9D9E}">
      <dgm:prSet/>
      <dgm:spPr/>
      <dgm:t>
        <a:bodyPr/>
        <a:lstStyle/>
        <a:p>
          <a:pPr>
            <a:lnSpc>
              <a:spcPct val="100000"/>
            </a:lnSpc>
          </a:pPr>
          <a:endParaRPr lang="en-US"/>
        </a:p>
      </dgm:t>
    </dgm:pt>
    <dgm:pt modelId="{F8A6A980-AEFC-4299-9ADA-E13785C53879}">
      <dgm:prSet custT="1"/>
      <dgm:spPr/>
      <dgm: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They create a personal library of references which can be edited to correct errors, or to add in additional information. </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A0AAF750-0725-497B-A1D6-9B2DE6263F9E}" type="parTrans" cxnId="{C12E4540-C8D0-41C3-A328-CE85F482D6F8}">
      <dgm:prSet/>
      <dgm:spPr/>
      <dgm:t>
        <a:bodyPr/>
        <a:lstStyle/>
        <a:p>
          <a:endParaRPr lang="en-US"/>
        </a:p>
      </dgm:t>
    </dgm:pt>
    <dgm:pt modelId="{C58DCAA1-2C7B-47EF-9792-E12578D05313}" type="sibTrans" cxnId="{C12E4540-C8D0-41C3-A328-CE85F482D6F8}">
      <dgm:prSet/>
      <dgm:spPr/>
      <dgm:t>
        <a:bodyPr/>
        <a:lstStyle/>
        <a:p>
          <a:pPr>
            <a:lnSpc>
              <a:spcPct val="100000"/>
            </a:lnSpc>
          </a:pPr>
          <a:endParaRPr lang="en-US"/>
        </a:p>
      </dgm:t>
    </dgm:pt>
    <dgm:pt modelId="{B189DABF-3F71-4025-9F61-497EFBC3DBDE}">
      <dgm:prSet custT="1"/>
      <dgm:spPr/>
      <dgm: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You can use them to easily export citations you find in the online library and external websites. (Note, most are unable to export from an already created reference list in a PDF or Word document.)</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FD08FF97-3550-4C11-9373-B27D4D26EA81}" type="parTrans" cxnId="{214800CF-8512-4899-84C9-6654E5BDEFD9}">
      <dgm:prSet/>
      <dgm:spPr/>
      <dgm:t>
        <a:bodyPr/>
        <a:lstStyle/>
        <a:p>
          <a:endParaRPr lang="en-US"/>
        </a:p>
      </dgm:t>
    </dgm:pt>
    <dgm:pt modelId="{32A0565F-B3DB-49ED-A23E-80565D510BA6}" type="sibTrans" cxnId="{214800CF-8512-4899-84C9-6654E5BDEFD9}">
      <dgm:prSet/>
      <dgm:spPr/>
      <dgm:t>
        <a:bodyPr/>
        <a:lstStyle/>
        <a:p>
          <a:pPr>
            <a:lnSpc>
              <a:spcPct val="100000"/>
            </a:lnSpc>
          </a:pPr>
          <a:endParaRPr lang="en-US"/>
        </a:p>
      </dgm:t>
    </dgm:pt>
    <dgm:pt modelId="{28540AC6-E435-4422-B35A-E0402E912193}">
      <dgm:prSet custT="1"/>
      <dgm:spPr/>
      <dgm: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Most citation  managers offer a website integration tool to enable you to import bibliographic information from a website.</a:t>
          </a:r>
          <a:endParaRPr lang="en-US" sz="2000" dirty="0">
            <a:latin typeface="Calibri" panose="020F0502020204030204" pitchFamily="34" charset="0"/>
            <a:ea typeface="Calibri" panose="020F0502020204030204" pitchFamily="34" charset="0"/>
            <a:cs typeface="Calibri" panose="020F0502020204030204" pitchFamily="34" charset="0"/>
          </a:endParaRPr>
        </a:p>
      </dgm:t>
    </dgm:pt>
    <dgm:pt modelId="{3EFBA842-05D4-497B-A077-DD1B7B7B4264}" type="parTrans" cxnId="{2949008F-9D8D-4986-B7F1-DD4F5ABB7C1E}">
      <dgm:prSet/>
      <dgm:spPr/>
      <dgm:t>
        <a:bodyPr/>
        <a:lstStyle/>
        <a:p>
          <a:endParaRPr lang="en-US"/>
        </a:p>
      </dgm:t>
    </dgm:pt>
    <dgm:pt modelId="{45F3F2EC-866C-4103-BFA2-C487D59B19CB}" type="sibTrans" cxnId="{2949008F-9D8D-4986-B7F1-DD4F5ABB7C1E}">
      <dgm:prSet/>
      <dgm:spPr/>
      <dgm:t>
        <a:bodyPr/>
        <a:lstStyle/>
        <a:p>
          <a:endParaRPr lang="en-US"/>
        </a:p>
      </dgm:t>
    </dgm:pt>
    <dgm:pt modelId="{957183AC-2D76-470A-A9D5-73996745C229}" type="pres">
      <dgm:prSet presAssocID="{A308C3CC-04CB-4FE6-978F-639CBF637C7D}" presName="root" presStyleCnt="0">
        <dgm:presLayoutVars>
          <dgm:dir/>
          <dgm:resizeHandles val="exact"/>
        </dgm:presLayoutVars>
      </dgm:prSet>
      <dgm:spPr/>
    </dgm:pt>
    <dgm:pt modelId="{43336283-809B-4399-896C-70D7E288C89A}" type="pres">
      <dgm:prSet presAssocID="{A308C3CC-04CB-4FE6-978F-639CBF637C7D}" presName="container" presStyleCnt="0">
        <dgm:presLayoutVars>
          <dgm:dir/>
          <dgm:resizeHandles val="exact"/>
        </dgm:presLayoutVars>
      </dgm:prSet>
      <dgm:spPr/>
    </dgm:pt>
    <dgm:pt modelId="{9B71D609-3659-4816-BD72-8C4762542907}" type="pres">
      <dgm:prSet presAssocID="{9239E253-C088-4E83-8C2C-E83F92DF6F79}" presName="compNode" presStyleCnt="0"/>
      <dgm:spPr/>
    </dgm:pt>
    <dgm:pt modelId="{13D0F521-ACAF-4144-B630-61D75547CCEB}" type="pres">
      <dgm:prSet presAssocID="{9239E253-C088-4E83-8C2C-E83F92DF6F79}" presName="iconBgRect" presStyleLbl="bgShp" presStyleIdx="0" presStyleCnt="4"/>
      <dgm:spPr/>
    </dgm:pt>
    <dgm:pt modelId="{3483440D-E94F-414E-9E88-F7750B5F07B9}" type="pres">
      <dgm:prSet presAssocID="{9239E253-C088-4E83-8C2C-E83F92DF6F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79F3377-9FCB-4892-857F-EFDA421A683F}" type="pres">
      <dgm:prSet presAssocID="{9239E253-C088-4E83-8C2C-E83F92DF6F79}" presName="spaceRect" presStyleCnt="0"/>
      <dgm:spPr/>
    </dgm:pt>
    <dgm:pt modelId="{560C2F51-4952-49E8-AFD7-295219A2ECE0}" type="pres">
      <dgm:prSet presAssocID="{9239E253-C088-4E83-8C2C-E83F92DF6F79}" presName="textRect" presStyleLbl="revTx" presStyleIdx="0" presStyleCnt="4">
        <dgm:presLayoutVars>
          <dgm:chMax val="1"/>
          <dgm:chPref val="1"/>
        </dgm:presLayoutVars>
      </dgm:prSet>
      <dgm:spPr/>
    </dgm:pt>
    <dgm:pt modelId="{10F0AAF8-4CC4-4946-AF8E-21030CDCD6B2}" type="pres">
      <dgm:prSet presAssocID="{5AD1F974-F319-40B0-B2B4-98AB53A23241}" presName="sibTrans" presStyleLbl="sibTrans2D1" presStyleIdx="0" presStyleCnt="0"/>
      <dgm:spPr/>
    </dgm:pt>
    <dgm:pt modelId="{4D3CAD9C-C777-4992-A373-A0C2740540B0}" type="pres">
      <dgm:prSet presAssocID="{F8A6A980-AEFC-4299-9ADA-E13785C53879}" presName="compNode" presStyleCnt="0"/>
      <dgm:spPr/>
    </dgm:pt>
    <dgm:pt modelId="{38C73D52-A559-46E4-9028-CD49B336E3A0}" type="pres">
      <dgm:prSet presAssocID="{F8A6A980-AEFC-4299-9ADA-E13785C53879}" presName="iconBgRect" presStyleLbl="bgShp" presStyleIdx="1" presStyleCnt="4"/>
      <dgm:spPr/>
    </dgm:pt>
    <dgm:pt modelId="{9D52AF99-D0D9-4B75-899D-347CB2A9D55A}" type="pres">
      <dgm:prSet presAssocID="{F8A6A980-AEFC-4299-9ADA-E13785C538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4D00436-51DD-478F-9A7C-388F874B592B}" type="pres">
      <dgm:prSet presAssocID="{F8A6A980-AEFC-4299-9ADA-E13785C53879}" presName="spaceRect" presStyleCnt="0"/>
      <dgm:spPr/>
    </dgm:pt>
    <dgm:pt modelId="{97A31910-92F6-4A9B-948E-E6A7B9B7C749}" type="pres">
      <dgm:prSet presAssocID="{F8A6A980-AEFC-4299-9ADA-E13785C53879}" presName="textRect" presStyleLbl="revTx" presStyleIdx="1" presStyleCnt="4">
        <dgm:presLayoutVars>
          <dgm:chMax val="1"/>
          <dgm:chPref val="1"/>
        </dgm:presLayoutVars>
      </dgm:prSet>
      <dgm:spPr/>
    </dgm:pt>
    <dgm:pt modelId="{5E420A9C-FEFA-473E-84DE-8A7D8291387D}" type="pres">
      <dgm:prSet presAssocID="{C58DCAA1-2C7B-47EF-9792-E12578D05313}" presName="sibTrans" presStyleLbl="sibTrans2D1" presStyleIdx="0" presStyleCnt="0"/>
      <dgm:spPr/>
    </dgm:pt>
    <dgm:pt modelId="{B8163046-4F82-4636-99DE-D3FC4E443CCC}" type="pres">
      <dgm:prSet presAssocID="{B189DABF-3F71-4025-9F61-497EFBC3DBDE}" presName="compNode" presStyleCnt="0"/>
      <dgm:spPr/>
    </dgm:pt>
    <dgm:pt modelId="{57EB14DA-D4C9-45A5-B12E-963CE3C517B7}" type="pres">
      <dgm:prSet presAssocID="{B189DABF-3F71-4025-9F61-497EFBC3DBDE}" presName="iconBgRect" presStyleLbl="bgShp" presStyleIdx="2" presStyleCnt="4"/>
      <dgm:spPr/>
    </dgm:pt>
    <dgm:pt modelId="{CF94200D-729A-40A3-885E-95CF8471443F}" type="pres">
      <dgm:prSet presAssocID="{B189DABF-3F71-4025-9F61-497EFBC3DB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31D55330-6F0A-4721-999B-7A0BE66CBE1C}" type="pres">
      <dgm:prSet presAssocID="{B189DABF-3F71-4025-9F61-497EFBC3DBDE}" presName="spaceRect" presStyleCnt="0"/>
      <dgm:spPr/>
    </dgm:pt>
    <dgm:pt modelId="{61051EFF-7EF3-4E1E-A5FD-BD899489E755}" type="pres">
      <dgm:prSet presAssocID="{B189DABF-3F71-4025-9F61-497EFBC3DBDE}" presName="textRect" presStyleLbl="revTx" presStyleIdx="2" presStyleCnt="4">
        <dgm:presLayoutVars>
          <dgm:chMax val="1"/>
          <dgm:chPref val="1"/>
        </dgm:presLayoutVars>
      </dgm:prSet>
      <dgm:spPr/>
    </dgm:pt>
    <dgm:pt modelId="{D70948B7-5F89-4A43-8E76-10C33073FDEB}" type="pres">
      <dgm:prSet presAssocID="{32A0565F-B3DB-49ED-A23E-80565D510BA6}" presName="sibTrans" presStyleLbl="sibTrans2D1" presStyleIdx="0" presStyleCnt="0"/>
      <dgm:spPr/>
    </dgm:pt>
    <dgm:pt modelId="{A18ED148-F8FE-42DF-A4B2-B295CDEA9314}" type="pres">
      <dgm:prSet presAssocID="{28540AC6-E435-4422-B35A-E0402E912193}" presName="compNode" presStyleCnt="0"/>
      <dgm:spPr/>
    </dgm:pt>
    <dgm:pt modelId="{3D8CADF2-1C9A-42C4-8B5E-EEF754AC2EE2}" type="pres">
      <dgm:prSet presAssocID="{28540AC6-E435-4422-B35A-E0402E912193}" presName="iconBgRect" presStyleLbl="bgShp" presStyleIdx="3" presStyleCnt="4"/>
      <dgm:spPr/>
    </dgm:pt>
    <dgm:pt modelId="{534B6AED-8F87-4CA2-8A57-C0E5120E1A26}" type="pres">
      <dgm:prSet presAssocID="{28540AC6-E435-4422-B35A-E0402E9121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4BD2663-592B-4A74-BDF1-2B4609B4F750}" type="pres">
      <dgm:prSet presAssocID="{28540AC6-E435-4422-B35A-E0402E912193}" presName="spaceRect" presStyleCnt="0"/>
      <dgm:spPr/>
    </dgm:pt>
    <dgm:pt modelId="{4827128E-82A3-4F46-A968-1015712C7F4F}" type="pres">
      <dgm:prSet presAssocID="{28540AC6-E435-4422-B35A-E0402E912193}" presName="textRect" presStyleLbl="revTx" presStyleIdx="3" presStyleCnt="4">
        <dgm:presLayoutVars>
          <dgm:chMax val="1"/>
          <dgm:chPref val="1"/>
        </dgm:presLayoutVars>
      </dgm:prSet>
      <dgm:spPr/>
    </dgm:pt>
  </dgm:ptLst>
  <dgm:cxnLst>
    <dgm:cxn modelId="{6086050F-C924-441E-BB35-5B2631E32E0D}" type="presOf" srcId="{C58DCAA1-2C7B-47EF-9792-E12578D05313}" destId="{5E420A9C-FEFA-473E-84DE-8A7D8291387D}" srcOrd="0" destOrd="0" presId="urn:microsoft.com/office/officeart/2018/2/layout/IconCircleList"/>
    <dgm:cxn modelId="{8345652E-5445-4A8F-A2C2-D586C8957703}" type="presOf" srcId="{A308C3CC-04CB-4FE6-978F-639CBF637C7D}" destId="{957183AC-2D76-470A-A9D5-73996745C229}" srcOrd="0" destOrd="0" presId="urn:microsoft.com/office/officeart/2018/2/layout/IconCircleList"/>
    <dgm:cxn modelId="{BE40023E-ED5F-47B8-A4AE-C7F4CFBA9D9E}" srcId="{A308C3CC-04CB-4FE6-978F-639CBF637C7D}" destId="{9239E253-C088-4E83-8C2C-E83F92DF6F79}" srcOrd="0" destOrd="0" parTransId="{966592DB-9B4E-4D39-837E-F2E851730969}" sibTransId="{5AD1F974-F319-40B0-B2B4-98AB53A23241}"/>
    <dgm:cxn modelId="{C12E4540-C8D0-41C3-A328-CE85F482D6F8}" srcId="{A308C3CC-04CB-4FE6-978F-639CBF637C7D}" destId="{F8A6A980-AEFC-4299-9ADA-E13785C53879}" srcOrd="1" destOrd="0" parTransId="{A0AAF750-0725-497B-A1D6-9B2DE6263F9E}" sibTransId="{C58DCAA1-2C7B-47EF-9792-E12578D05313}"/>
    <dgm:cxn modelId="{CE9DB54C-0876-4DB8-8596-6A4F6263D5B1}" type="presOf" srcId="{28540AC6-E435-4422-B35A-E0402E912193}" destId="{4827128E-82A3-4F46-A968-1015712C7F4F}" srcOrd="0" destOrd="0" presId="urn:microsoft.com/office/officeart/2018/2/layout/IconCircleList"/>
    <dgm:cxn modelId="{71747070-AE46-4274-ABAD-A65D9BA83260}" type="presOf" srcId="{9239E253-C088-4E83-8C2C-E83F92DF6F79}" destId="{560C2F51-4952-49E8-AFD7-295219A2ECE0}" srcOrd="0" destOrd="0" presId="urn:microsoft.com/office/officeart/2018/2/layout/IconCircleList"/>
    <dgm:cxn modelId="{915A558E-B4AD-4F34-B1C4-1A3B84FF5A45}" type="presOf" srcId="{5AD1F974-F319-40B0-B2B4-98AB53A23241}" destId="{10F0AAF8-4CC4-4946-AF8E-21030CDCD6B2}" srcOrd="0" destOrd="0" presId="urn:microsoft.com/office/officeart/2018/2/layout/IconCircleList"/>
    <dgm:cxn modelId="{2949008F-9D8D-4986-B7F1-DD4F5ABB7C1E}" srcId="{A308C3CC-04CB-4FE6-978F-639CBF637C7D}" destId="{28540AC6-E435-4422-B35A-E0402E912193}" srcOrd="3" destOrd="0" parTransId="{3EFBA842-05D4-497B-A077-DD1B7B7B4264}" sibTransId="{45F3F2EC-866C-4103-BFA2-C487D59B19CB}"/>
    <dgm:cxn modelId="{72C05AB1-C339-47A1-9EF7-C96764322599}" type="presOf" srcId="{F8A6A980-AEFC-4299-9ADA-E13785C53879}" destId="{97A31910-92F6-4A9B-948E-E6A7B9B7C749}" srcOrd="0" destOrd="0" presId="urn:microsoft.com/office/officeart/2018/2/layout/IconCircleList"/>
    <dgm:cxn modelId="{9D0968BD-B03E-4BC1-A336-342A59C20047}" type="presOf" srcId="{B189DABF-3F71-4025-9F61-497EFBC3DBDE}" destId="{61051EFF-7EF3-4E1E-A5FD-BD899489E755}" srcOrd="0" destOrd="0" presId="urn:microsoft.com/office/officeart/2018/2/layout/IconCircleList"/>
    <dgm:cxn modelId="{214800CF-8512-4899-84C9-6654E5BDEFD9}" srcId="{A308C3CC-04CB-4FE6-978F-639CBF637C7D}" destId="{B189DABF-3F71-4025-9F61-497EFBC3DBDE}" srcOrd="2" destOrd="0" parTransId="{FD08FF97-3550-4C11-9373-B27D4D26EA81}" sibTransId="{32A0565F-B3DB-49ED-A23E-80565D510BA6}"/>
    <dgm:cxn modelId="{9DC502E7-CB25-423B-9520-ADABC9003116}" type="presOf" srcId="{32A0565F-B3DB-49ED-A23E-80565D510BA6}" destId="{D70948B7-5F89-4A43-8E76-10C33073FDEB}" srcOrd="0" destOrd="0" presId="urn:microsoft.com/office/officeart/2018/2/layout/IconCircleList"/>
    <dgm:cxn modelId="{5F9D008E-7472-4A00-86E5-9C632D517860}" type="presParOf" srcId="{957183AC-2D76-470A-A9D5-73996745C229}" destId="{43336283-809B-4399-896C-70D7E288C89A}" srcOrd="0" destOrd="0" presId="urn:microsoft.com/office/officeart/2018/2/layout/IconCircleList"/>
    <dgm:cxn modelId="{F66251AF-4B38-4438-B977-5B9F558CD6F6}" type="presParOf" srcId="{43336283-809B-4399-896C-70D7E288C89A}" destId="{9B71D609-3659-4816-BD72-8C4762542907}" srcOrd="0" destOrd="0" presId="urn:microsoft.com/office/officeart/2018/2/layout/IconCircleList"/>
    <dgm:cxn modelId="{C6FFED5D-E96C-4376-9E05-9E9E553FAC2C}" type="presParOf" srcId="{9B71D609-3659-4816-BD72-8C4762542907}" destId="{13D0F521-ACAF-4144-B630-61D75547CCEB}" srcOrd="0" destOrd="0" presId="urn:microsoft.com/office/officeart/2018/2/layout/IconCircleList"/>
    <dgm:cxn modelId="{0E856B5D-2CA4-4C4B-8CFA-1FE2B46E212C}" type="presParOf" srcId="{9B71D609-3659-4816-BD72-8C4762542907}" destId="{3483440D-E94F-414E-9E88-F7750B5F07B9}" srcOrd="1" destOrd="0" presId="urn:microsoft.com/office/officeart/2018/2/layout/IconCircleList"/>
    <dgm:cxn modelId="{A98C9D95-5856-4FD1-AFCF-AFFCF3A3D20F}" type="presParOf" srcId="{9B71D609-3659-4816-BD72-8C4762542907}" destId="{379F3377-9FCB-4892-857F-EFDA421A683F}" srcOrd="2" destOrd="0" presId="urn:microsoft.com/office/officeart/2018/2/layout/IconCircleList"/>
    <dgm:cxn modelId="{8C60DC86-1A60-4500-91CF-DB704F6FCF86}" type="presParOf" srcId="{9B71D609-3659-4816-BD72-8C4762542907}" destId="{560C2F51-4952-49E8-AFD7-295219A2ECE0}" srcOrd="3" destOrd="0" presId="urn:microsoft.com/office/officeart/2018/2/layout/IconCircleList"/>
    <dgm:cxn modelId="{5BA6892E-0292-40A7-80C6-43F2426DDFA0}" type="presParOf" srcId="{43336283-809B-4399-896C-70D7E288C89A}" destId="{10F0AAF8-4CC4-4946-AF8E-21030CDCD6B2}" srcOrd="1" destOrd="0" presId="urn:microsoft.com/office/officeart/2018/2/layout/IconCircleList"/>
    <dgm:cxn modelId="{5486C835-1957-4888-BAED-53BE8294C8B5}" type="presParOf" srcId="{43336283-809B-4399-896C-70D7E288C89A}" destId="{4D3CAD9C-C777-4992-A373-A0C2740540B0}" srcOrd="2" destOrd="0" presId="urn:microsoft.com/office/officeart/2018/2/layout/IconCircleList"/>
    <dgm:cxn modelId="{202373A3-B30D-49B5-9A9F-AB1F6B611C6D}" type="presParOf" srcId="{4D3CAD9C-C777-4992-A373-A0C2740540B0}" destId="{38C73D52-A559-46E4-9028-CD49B336E3A0}" srcOrd="0" destOrd="0" presId="urn:microsoft.com/office/officeart/2018/2/layout/IconCircleList"/>
    <dgm:cxn modelId="{4F8415EC-3F04-41F1-83B1-2E719658409C}" type="presParOf" srcId="{4D3CAD9C-C777-4992-A373-A0C2740540B0}" destId="{9D52AF99-D0D9-4B75-899D-347CB2A9D55A}" srcOrd="1" destOrd="0" presId="urn:microsoft.com/office/officeart/2018/2/layout/IconCircleList"/>
    <dgm:cxn modelId="{66CCCF18-DDE1-4953-80B7-EF46D2809F1B}" type="presParOf" srcId="{4D3CAD9C-C777-4992-A373-A0C2740540B0}" destId="{54D00436-51DD-478F-9A7C-388F874B592B}" srcOrd="2" destOrd="0" presId="urn:microsoft.com/office/officeart/2018/2/layout/IconCircleList"/>
    <dgm:cxn modelId="{A0F215BF-2B2F-407A-B243-F5A425F7E162}" type="presParOf" srcId="{4D3CAD9C-C777-4992-A373-A0C2740540B0}" destId="{97A31910-92F6-4A9B-948E-E6A7B9B7C749}" srcOrd="3" destOrd="0" presId="urn:microsoft.com/office/officeart/2018/2/layout/IconCircleList"/>
    <dgm:cxn modelId="{4C0217EF-5DE5-4CD8-90C9-78F396F37B32}" type="presParOf" srcId="{43336283-809B-4399-896C-70D7E288C89A}" destId="{5E420A9C-FEFA-473E-84DE-8A7D8291387D}" srcOrd="3" destOrd="0" presId="urn:microsoft.com/office/officeart/2018/2/layout/IconCircleList"/>
    <dgm:cxn modelId="{C526D75A-9E0B-4275-A351-676C7B9098B2}" type="presParOf" srcId="{43336283-809B-4399-896C-70D7E288C89A}" destId="{B8163046-4F82-4636-99DE-D3FC4E443CCC}" srcOrd="4" destOrd="0" presId="urn:microsoft.com/office/officeart/2018/2/layout/IconCircleList"/>
    <dgm:cxn modelId="{28355771-77E2-4CA0-834D-42F6A99557DF}" type="presParOf" srcId="{B8163046-4F82-4636-99DE-D3FC4E443CCC}" destId="{57EB14DA-D4C9-45A5-B12E-963CE3C517B7}" srcOrd="0" destOrd="0" presId="urn:microsoft.com/office/officeart/2018/2/layout/IconCircleList"/>
    <dgm:cxn modelId="{E119464F-FAE4-4AD8-8798-325DEA5BD4B4}" type="presParOf" srcId="{B8163046-4F82-4636-99DE-D3FC4E443CCC}" destId="{CF94200D-729A-40A3-885E-95CF8471443F}" srcOrd="1" destOrd="0" presId="urn:microsoft.com/office/officeart/2018/2/layout/IconCircleList"/>
    <dgm:cxn modelId="{54FDEB62-F901-484A-96FA-86E817F87A78}" type="presParOf" srcId="{B8163046-4F82-4636-99DE-D3FC4E443CCC}" destId="{31D55330-6F0A-4721-999B-7A0BE66CBE1C}" srcOrd="2" destOrd="0" presId="urn:microsoft.com/office/officeart/2018/2/layout/IconCircleList"/>
    <dgm:cxn modelId="{464309BE-77FA-46A4-977C-33F499FA0CF0}" type="presParOf" srcId="{B8163046-4F82-4636-99DE-D3FC4E443CCC}" destId="{61051EFF-7EF3-4E1E-A5FD-BD899489E755}" srcOrd="3" destOrd="0" presId="urn:microsoft.com/office/officeart/2018/2/layout/IconCircleList"/>
    <dgm:cxn modelId="{C3C6033B-F011-45B1-8D25-D56777AE01A1}" type="presParOf" srcId="{43336283-809B-4399-896C-70D7E288C89A}" destId="{D70948B7-5F89-4A43-8E76-10C33073FDEB}" srcOrd="5" destOrd="0" presId="urn:microsoft.com/office/officeart/2018/2/layout/IconCircleList"/>
    <dgm:cxn modelId="{CC1A86CF-DD3D-4BAA-A242-30CBD3A731D0}" type="presParOf" srcId="{43336283-809B-4399-896C-70D7E288C89A}" destId="{A18ED148-F8FE-42DF-A4B2-B295CDEA9314}" srcOrd="6" destOrd="0" presId="urn:microsoft.com/office/officeart/2018/2/layout/IconCircleList"/>
    <dgm:cxn modelId="{65F424D2-60B7-47F0-BED7-BAF2BB8A56FD}" type="presParOf" srcId="{A18ED148-F8FE-42DF-A4B2-B295CDEA9314}" destId="{3D8CADF2-1C9A-42C4-8B5E-EEF754AC2EE2}" srcOrd="0" destOrd="0" presId="urn:microsoft.com/office/officeart/2018/2/layout/IconCircleList"/>
    <dgm:cxn modelId="{281D6ED2-266D-48FB-9B42-459EAF874D80}" type="presParOf" srcId="{A18ED148-F8FE-42DF-A4B2-B295CDEA9314}" destId="{534B6AED-8F87-4CA2-8A57-C0E5120E1A26}" srcOrd="1" destOrd="0" presId="urn:microsoft.com/office/officeart/2018/2/layout/IconCircleList"/>
    <dgm:cxn modelId="{A270CB2E-3978-490B-A164-C09443D76897}" type="presParOf" srcId="{A18ED148-F8FE-42DF-A4B2-B295CDEA9314}" destId="{44BD2663-592B-4A74-BDF1-2B4609B4F750}" srcOrd="2" destOrd="0" presId="urn:microsoft.com/office/officeart/2018/2/layout/IconCircleList"/>
    <dgm:cxn modelId="{FD482C78-D1A7-43ED-83BC-010FD9914347}" type="presParOf" srcId="{A18ED148-F8FE-42DF-A4B2-B295CDEA9314}" destId="{4827128E-82A3-4F46-A968-1015712C7F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03C591-1DB0-4B50-85C5-454AF26BA6C2}"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FF34EC41-016A-424A-9BB3-11A2B8B14BD3}">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Using a citation manager is a very personal choice. Only you can decide if it is right for you and which one to use for your task. You will have to invest some time to familiarise yourself with the tool to avoid problems later.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AF84235D-6E3D-4459-8C37-78B31D82274F}" type="parTrans" cxnId="{A0CEE1E7-B8F8-4A67-8F6B-F239DA559399}">
      <dgm:prSet/>
      <dgm:spPr/>
      <dgm:t>
        <a:bodyPr/>
        <a:lstStyle/>
        <a:p>
          <a:endParaRPr lang="en-US"/>
        </a:p>
      </dgm:t>
    </dgm:pt>
    <dgm:pt modelId="{B35BE563-170D-4EB8-B399-DA91B578CE92}" type="sibTrans" cxnId="{A0CEE1E7-B8F8-4A67-8F6B-F239DA559399}">
      <dgm:prSet/>
      <dgm:spPr/>
      <dgm:t>
        <a:bodyPr/>
        <a:lstStyle/>
        <a:p>
          <a:endParaRPr lang="en-US"/>
        </a:p>
      </dgm:t>
    </dgm:pt>
    <dgm:pt modelId="{94070D50-7818-4BFE-A0D6-E5A907376251}">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They cannot tell you where to insert citations into your document or remind you if you have missed one.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59D5199-AF8D-4A32-92A7-AFC8F5C5FEA8}" type="parTrans" cxnId="{ACCF5ABF-011C-46A1-9157-12EF90213F3C}">
      <dgm:prSet/>
      <dgm:spPr/>
      <dgm:t>
        <a:bodyPr/>
        <a:lstStyle/>
        <a:p>
          <a:endParaRPr lang="en-US"/>
        </a:p>
      </dgm:t>
    </dgm:pt>
    <dgm:pt modelId="{DF2EC35B-3370-48E7-911A-F70B26C7A527}" type="sibTrans" cxnId="{ACCF5ABF-011C-46A1-9157-12EF90213F3C}">
      <dgm:prSet/>
      <dgm:spPr/>
      <dgm:t>
        <a:bodyPr/>
        <a:lstStyle/>
        <a:p>
          <a:endParaRPr lang="en-US"/>
        </a:p>
      </dgm:t>
    </dgm:pt>
    <dgm:pt modelId="{6A7EE497-7A8B-4B01-B0EE-82F7BBB9210C}">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Just like any automated tool, errors do occur. You will still need an understanding of referencing and what information is required to be able to identify and amend imported errors and incomplete citations.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38E7B771-CDB2-409D-B982-B18502FD2420}" type="parTrans" cxnId="{D4D0C8A2-F890-4885-B413-5167D5FE89CA}">
      <dgm:prSet/>
      <dgm:spPr/>
      <dgm:t>
        <a:bodyPr/>
        <a:lstStyle/>
        <a:p>
          <a:endParaRPr lang="en-US"/>
        </a:p>
      </dgm:t>
    </dgm:pt>
    <dgm:pt modelId="{A7537450-2B5A-4566-A645-BAA8B85571FE}" type="sibTrans" cxnId="{D4D0C8A2-F890-4885-B413-5167D5FE89CA}">
      <dgm:prSet/>
      <dgm:spPr/>
      <dgm:t>
        <a:bodyPr/>
        <a:lstStyle/>
        <a:p>
          <a:endParaRPr lang="en-US"/>
        </a:p>
      </dgm:t>
    </dgm:pt>
    <dgm:pt modelId="{F3BF573A-6D36-467F-AD58-F45794199E4B}" type="pres">
      <dgm:prSet presAssocID="{CE03C591-1DB0-4B50-85C5-454AF26BA6C2}" presName="root" presStyleCnt="0">
        <dgm:presLayoutVars>
          <dgm:dir/>
          <dgm:resizeHandles val="exact"/>
        </dgm:presLayoutVars>
      </dgm:prSet>
      <dgm:spPr/>
    </dgm:pt>
    <dgm:pt modelId="{57B3AA14-6FF7-4D37-B9A4-2FCBFA1D7C6A}" type="pres">
      <dgm:prSet presAssocID="{FF34EC41-016A-424A-9BB3-11A2B8B14BD3}" presName="compNode" presStyleCnt="0"/>
      <dgm:spPr/>
    </dgm:pt>
    <dgm:pt modelId="{1A1528ED-CED0-4D41-95D7-CA4EBB749A65}" type="pres">
      <dgm:prSet presAssocID="{FF34EC41-016A-424A-9BB3-11A2B8B14BD3}" presName="bgRect" presStyleLbl="bgShp" presStyleIdx="0" presStyleCnt="3"/>
      <dgm:spPr/>
    </dgm:pt>
    <dgm:pt modelId="{9DDF326F-EEB2-4BBE-80F3-3C3B16C6D0DB}" type="pres">
      <dgm:prSet presAssocID="{FF34EC41-016A-424A-9BB3-11A2B8B14B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F2AF5D0-AAE2-4FA7-87DC-D23413F70A1A}" type="pres">
      <dgm:prSet presAssocID="{FF34EC41-016A-424A-9BB3-11A2B8B14BD3}" presName="spaceRect" presStyleCnt="0"/>
      <dgm:spPr/>
    </dgm:pt>
    <dgm:pt modelId="{A4A2B59D-5E40-4B46-8817-C169AA7B5677}" type="pres">
      <dgm:prSet presAssocID="{FF34EC41-016A-424A-9BB3-11A2B8B14BD3}" presName="parTx" presStyleLbl="revTx" presStyleIdx="0" presStyleCnt="3">
        <dgm:presLayoutVars>
          <dgm:chMax val="0"/>
          <dgm:chPref val="0"/>
        </dgm:presLayoutVars>
      </dgm:prSet>
      <dgm:spPr/>
    </dgm:pt>
    <dgm:pt modelId="{79809CA2-78B4-4852-A5D6-8E65756383F9}" type="pres">
      <dgm:prSet presAssocID="{B35BE563-170D-4EB8-B399-DA91B578CE92}" presName="sibTrans" presStyleCnt="0"/>
      <dgm:spPr/>
    </dgm:pt>
    <dgm:pt modelId="{6AC93F92-1B95-4879-8E3F-37F71ABA2DA6}" type="pres">
      <dgm:prSet presAssocID="{94070D50-7818-4BFE-A0D6-E5A907376251}" presName="compNode" presStyleCnt="0"/>
      <dgm:spPr/>
    </dgm:pt>
    <dgm:pt modelId="{FB2115BF-5B53-457A-9646-C1691C5CD360}" type="pres">
      <dgm:prSet presAssocID="{94070D50-7818-4BFE-A0D6-E5A907376251}" presName="bgRect" presStyleLbl="bgShp" presStyleIdx="1" presStyleCnt="3"/>
      <dgm:spPr/>
    </dgm:pt>
    <dgm:pt modelId="{5712198D-63A4-401E-9E5A-DD6C9CA12930}" type="pres">
      <dgm:prSet presAssocID="{94070D50-7818-4BFE-A0D6-E5A907376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E29826F7-E9BE-458B-A559-5D76D2592D5B}" type="pres">
      <dgm:prSet presAssocID="{94070D50-7818-4BFE-A0D6-E5A907376251}" presName="spaceRect" presStyleCnt="0"/>
      <dgm:spPr/>
    </dgm:pt>
    <dgm:pt modelId="{BDBDF775-3CB3-4173-8CEB-C10E3D4FED18}" type="pres">
      <dgm:prSet presAssocID="{94070D50-7818-4BFE-A0D6-E5A907376251}" presName="parTx" presStyleLbl="revTx" presStyleIdx="1" presStyleCnt="3">
        <dgm:presLayoutVars>
          <dgm:chMax val="0"/>
          <dgm:chPref val="0"/>
        </dgm:presLayoutVars>
      </dgm:prSet>
      <dgm:spPr/>
    </dgm:pt>
    <dgm:pt modelId="{DCEB0E09-22E8-4A59-BED0-44C2D2D4EAAA}" type="pres">
      <dgm:prSet presAssocID="{DF2EC35B-3370-48E7-911A-F70B26C7A527}" presName="sibTrans" presStyleCnt="0"/>
      <dgm:spPr/>
    </dgm:pt>
    <dgm:pt modelId="{AC765F17-A0E3-42EC-AE2E-1AA246494063}" type="pres">
      <dgm:prSet presAssocID="{6A7EE497-7A8B-4B01-B0EE-82F7BBB9210C}" presName="compNode" presStyleCnt="0"/>
      <dgm:spPr/>
    </dgm:pt>
    <dgm:pt modelId="{8397E2FC-D33E-43CA-8001-D33C69E7922B}" type="pres">
      <dgm:prSet presAssocID="{6A7EE497-7A8B-4B01-B0EE-82F7BBB9210C}" presName="bgRect" presStyleLbl="bgShp" presStyleIdx="2" presStyleCnt="3"/>
      <dgm:spPr/>
    </dgm:pt>
    <dgm:pt modelId="{B2B15296-8E7C-42DD-97FA-6A58B3BA1E6C}" type="pres">
      <dgm:prSet presAssocID="{6A7EE497-7A8B-4B01-B0EE-82F7BBB921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246C339A-66E0-4835-8DFA-11C15FBE2EB3}" type="pres">
      <dgm:prSet presAssocID="{6A7EE497-7A8B-4B01-B0EE-82F7BBB9210C}" presName="spaceRect" presStyleCnt="0"/>
      <dgm:spPr/>
    </dgm:pt>
    <dgm:pt modelId="{EB19A0A1-831A-4F05-B37C-DF3EB3F20067}" type="pres">
      <dgm:prSet presAssocID="{6A7EE497-7A8B-4B01-B0EE-82F7BBB9210C}" presName="parTx" presStyleLbl="revTx" presStyleIdx="2" presStyleCnt="3">
        <dgm:presLayoutVars>
          <dgm:chMax val="0"/>
          <dgm:chPref val="0"/>
        </dgm:presLayoutVars>
      </dgm:prSet>
      <dgm:spPr/>
    </dgm:pt>
  </dgm:ptLst>
  <dgm:cxnLst>
    <dgm:cxn modelId="{77CF6B22-206F-4D2B-9DD1-8060A02026BE}" type="presOf" srcId="{6A7EE497-7A8B-4B01-B0EE-82F7BBB9210C}" destId="{EB19A0A1-831A-4F05-B37C-DF3EB3F20067}" srcOrd="0" destOrd="0" presId="urn:microsoft.com/office/officeart/2018/2/layout/IconVerticalSolidList"/>
    <dgm:cxn modelId="{A976C957-4AC6-4FAA-9C9E-A20DFE2D32EA}" type="presOf" srcId="{FF34EC41-016A-424A-9BB3-11A2B8B14BD3}" destId="{A4A2B59D-5E40-4B46-8817-C169AA7B5677}" srcOrd="0" destOrd="0" presId="urn:microsoft.com/office/officeart/2018/2/layout/IconVerticalSolidList"/>
    <dgm:cxn modelId="{14A39F84-A005-4729-A90F-A4F0BEC23684}" type="presOf" srcId="{94070D50-7818-4BFE-A0D6-E5A907376251}" destId="{BDBDF775-3CB3-4173-8CEB-C10E3D4FED18}" srcOrd="0" destOrd="0" presId="urn:microsoft.com/office/officeart/2018/2/layout/IconVerticalSolidList"/>
    <dgm:cxn modelId="{D4D0C8A2-F890-4885-B413-5167D5FE89CA}" srcId="{CE03C591-1DB0-4B50-85C5-454AF26BA6C2}" destId="{6A7EE497-7A8B-4B01-B0EE-82F7BBB9210C}" srcOrd="2" destOrd="0" parTransId="{38E7B771-CDB2-409D-B982-B18502FD2420}" sibTransId="{A7537450-2B5A-4566-A645-BAA8B85571FE}"/>
    <dgm:cxn modelId="{7F8C4FAD-31AC-452D-A4D6-8A04D6D5FCAD}" type="presOf" srcId="{CE03C591-1DB0-4B50-85C5-454AF26BA6C2}" destId="{F3BF573A-6D36-467F-AD58-F45794199E4B}" srcOrd="0" destOrd="0" presId="urn:microsoft.com/office/officeart/2018/2/layout/IconVerticalSolidList"/>
    <dgm:cxn modelId="{ACCF5ABF-011C-46A1-9157-12EF90213F3C}" srcId="{CE03C591-1DB0-4B50-85C5-454AF26BA6C2}" destId="{94070D50-7818-4BFE-A0D6-E5A907376251}" srcOrd="1" destOrd="0" parTransId="{159D5199-AF8D-4A32-92A7-AFC8F5C5FEA8}" sibTransId="{DF2EC35B-3370-48E7-911A-F70B26C7A527}"/>
    <dgm:cxn modelId="{A0CEE1E7-B8F8-4A67-8F6B-F239DA559399}" srcId="{CE03C591-1DB0-4B50-85C5-454AF26BA6C2}" destId="{FF34EC41-016A-424A-9BB3-11A2B8B14BD3}" srcOrd="0" destOrd="0" parTransId="{AF84235D-6E3D-4459-8C37-78B31D82274F}" sibTransId="{B35BE563-170D-4EB8-B399-DA91B578CE92}"/>
    <dgm:cxn modelId="{4C49118B-9F50-4E64-AF7E-DE19D7AA501B}" type="presParOf" srcId="{F3BF573A-6D36-467F-AD58-F45794199E4B}" destId="{57B3AA14-6FF7-4D37-B9A4-2FCBFA1D7C6A}" srcOrd="0" destOrd="0" presId="urn:microsoft.com/office/officeart/2018/2/layout/IconVerticalSolidList"/>
    <dgm:cxn modelId="{991D280F-3C9C-4A32-87A2-611EF739077A}" type="presParOf" srcId="{57B3AA14-6FF7-4D37-B9A4-2FCBFA1D7C6A}" destId="{1A1528ED-CED0-4D41-95D7-CA4EBB749A65}" srcOrd="0" destOrd="0" presId="urn:microsoft.com/office/officeart/2018/2/layout/IconVerticalSolidList"/>
    <dgm:cxn modelId="{E71E540B-DF62-4FAB-BA9F-7D2574FFF898}" type="presParOf" srcId="{57B3AA14-6FF7-4D37-B9A4-2FCBFA1D7C6A}" destId="{9DDF326F-EEB2-4BBE-80F3-3C3B16C6D0DB}" srcOrd="1" destOrd="0" presId="urn:microsoft.com/office/officeart/2018/2/layout/IconVerticalSolidList"/>
    <dgm:cxn modelId="{65010CCD-D56B-4F97-A12C-FCEA3DBCEDEC}" type="presParOf" srcId="{57B3AA14-6FF7-4D37-B9A4-2FCBFA1D7C6A}" destId="{6F2AF5D0-AAE2-4FA7-87DC-D23413F70A1A}" srcOrd="2" destOrd="0" presId="urn:microsoft.com/office/officeart/2018/2/layout/IconVerticalSolidList"/>
    <dgm:cxn modelId="{CAA0DC95-DDB5-42E5-BE61-310747AF8CEA}" type="presParOf" srcId="{57B3AA14-6FF7-4D37-B9A4-2FCBFA1D7C6A}" destId="{A4A2B59D-5E40-4B46-8817-C169AA7B5677}" srcOrd="3" destOrd="0" presId="urn:microsoft.com/office/officeart/2018/2/layout/IconVerticalSolidList"/>
    <dgm:cxn modelId="{75D9BBCE-78BE-4CD2-96D3-344C305B00F3}" type="presParOf" srcId="{F3BF573A-6D36-467F-AD58-F45794199E4B}" destId="{79809CA2-78B4-4852-A5D6-8E65756383F9}" srcOrd="1" destOrd="0" presId="urn:microsoft.com/office/officeart/2018/2/layout/IconVerticalSolidList"/>
    <dgm:cxn modelId="{502E5832-33E7-4634-8F1A-6481D18786DA}" type="presParOf" srcId="{F3BF573A-6D36-467F-AD58-F45794199E4B}" destId="{6AC93F92-1B95-4879-8E3F-37F71ABA2DA6}" srcOrd="2" destOrd="0" presId="urn:microsoft.com/office/officeart/2018/2/layout/IconVerticalSolidList"/>
    <dgm:cxn modelId="{8FA4095D-B00E-495F-A30E-8376C0C47550}" type="presParOf" srcId="{6AC93F92-1B95-4879-8E3F-37F71ABA2DA6}" destId="{FB2115BF-5B53-457A-9646-C1691C5CD360}" srcOrd="0" destOrd="0" presId="urn:microsoft.com/office/officeart/2018/2/layout/IconVerticalSolidList"/>
    <dgm:cxn modelId="{AC3BC10D-2BE0-4D83-89BA-A729FC22F930}" type="presParOf" srcId="{6AC93F92-1B95-4879-8E3F-37F71ABA2DA6}" destId="{5712198D-63A4-401E-9E5A-DD6C9CA12930}" srcOrd="1" destOrd="0" presId="urn:microsoft.com/office/officeart/2018/2/layout/IconVerticalSolidList"/>
    <dgm:cxn modelId="{14557E21-334B-444F-A61D-2C2DA029F7CD}" type="presParOf" srcId="{6AC93F92-1B95-4879-8E3F-37F71ABA2DA6}" destId="{E29826F7-E9BE-458B-A559-5D76D2592D5B}" srcOrd="2" destOrd="0" presId="urn:microsoft.com/office/officeart/2018/2/layout/IconVerticalSolidList"/>
    <dgm:cxn modelId="{84528F93-FCAD-4B12-ABD2-047CE539C783}" type="presParOf" srcId="{6AC93F92-1B95-4879-8E3F-37F71ABA2DA6}" destId="{BDBDF775-3CB3-4173-8CEB-C10E3D4FED18}" srcOrd="3" destOrd="0" presId="urn:microsoft.com/office/officeart/2018/2/layout/IconVerticalSolidList"/>
    <dgm:cxn modelId="{E9C5BFEE-249D-4D71-A9BC-5184D11B224C}" type="presParOf" srcId="{F3BF573A-6D36-467F-AD58-F45794199E4B}" destId="{DCEB0E09-22E8-4A59-BED0-44C2D2D4EAAA}" srcOrd="3" destOrd="0" presId="urn:microsoft.com/office/officeart/2018/2/layout/IconVerticalSolidList"/>
    <dgm:cxn modelId="{A2F75120-DA49-47A0-B19E-0CAEFE2760E8}" type="presParOf" srcId="{F3BF573A-6D36-467F-AD58-F45794199E4B}" destId="{AC765F17-A0E3-42EC-AE2E-1AA246494063}" srcOrd="4" destOrd="0" presId="urn:microsoft.com/office/officeart/2018/2/layout/IconVerticalSolidList"/>
    <dgm:cxn modelId="{D33714A2-804E-469A-9970-F6E541074A13}" type="presParOf" srcId="{AC765F17-A0E3-42EC-AE2E-1AA246494063}" destId="{8397E2FC-D33E-43CA-8001-D33C69E7922B}" srcOrd="0" destOrd="0" presId="urn:microsoft.com/office/officeart/2018/2/layout/IconVerticalSolidList"/>
    <dgm:cxn modelId="{526D0CDC-5A23-44CA-AD43-07382E7937B9}" type="presParOf" srcId="{AC765F17-A0E3-42EC-AE2E-1AA246494063}" destId="{B2B15296-8E7C-42DD-97FA-6A58B3BA1E6C}" srcOrd="1" destOrd="0" presId="urn:microsoft.com/office/officeart/2018/2/layout/IconVerticalSolidList"/>
    <dgm:cxn modelId="{A71A1204-BCD2-4FBE-89F2-DF89AD6136DD}" type="presParOf" srcId="{AC765F17-A0E3-42EC-AE2E-1AA246494063}" destId="{246C339A-66E0-4835-8DFA-11C15FBE2EB3}" srcOrd="2" destOrd="0" presId="urn:microsoft.com/office/officeart/2018/2/layout/IconVerticalSolidList"/>
    <dgm:cxn modelId="{3B0B72D9-4C72-4F42-BD73-B10D634ED8B4}" type="presParOf" srcId="{AC765F17-A0E3-42EC-AE2E-1AA246494063}" destId="{EB19A0A1-831A-4F05-B37C-DF3EB3F200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2C6DE-3554-4750-B137-28C0407B07C9}">
      <dsp:nvSpPr>
        <dsp:cNvPr id="0" name=""/>
        <dsp:cNvSpPr/>
      </dsp:nvSpPr>
      <dsp:spPr>
        <a:xfrm>
          <a:off x="0" y="0"/>
          <a:ext cx="10794999" cy="203988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6DCB1E-E1CA-430A-B229-F27D7CA5AC6D}">
      <dsp:nvSpPr>
        <dsp:cNvPr id="0" name=""/>
        <dsp:cNvSpPr/>
      </dsp:nvSpPr>
      <dsp:spPr>
        <a:xfrm>
          <a:off x="325088" y="271984"/>
          <a:ext cx="1560741" cy="1495914"/>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51A87E-CD39-480A-B249-0984266DBB33}">
      <dsp:nvSpPr>
        <dsp:cNvPr id="0" name=""/>
        <dsp:cNvSpPr/>
      </dsp:nvSpPr>
      <dsp:spPr>
        <a:xfrm rot="10800000">
          <a:off x="325088"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As an accepted characteristic of the academic community worldwide, it is the basis of trusted research.</a:t>
          </a:r>
          <a:endParaRPr lang="en-US" sz="1400" kern="1200" dirty="0">
            <a:latin typeface="Calibri "/>
          </a:endParaRPr>
        </a:p>
      </dsp:txBody>
      <dsp:txXfrm rot="10800000">
        <a:off x="373086" y="2039883"/>
        <a:ext cx="1464745" cy="2445192"/>
      </dsp:txXfrm>
    </dsp:sp>
    <dsp:sp modelId="{15BA7150-E905-43F0-ACB3-17D5B8AA5771}">
      <dsp:nvSpPr>
        <dsp:cNvPr id="0" name=""/>
        <dsp:cNvSpPr/>
      </dsp:nvSpPr>
      <dsp:spPr>
        <a:xfrm>
          <a:off x="2041904" y="271984"/>
          <a:ext cx="1560741" cy="1495914"/>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5F9DFC-29FA-40F4-87ED-CDC99BDC2E48}">
      <dsp:nvSpPr>
        <dsp:cNvPr id="0" name=""/>
        <dsp:cNvSpPr/>
      </dsp:nvSpPr>
      <dsp:spPr>
        <a:xfrm rot="10800000">
          <a:off x="2041904"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Referring to experts in your written work strengthens and provides credibility to your arguments and writing.</a:t>
          </a:r>
          <a:endParaRPr lang="en-US" sz="1400" kern="1200" dirty="0">
            <a:latin typeface="Calibri "/>
          </a:endParaRPr>
        </a:p>
      </dsp:txBody>
      <dsp:txXfrm rot="10800000">
        <a:off x="2089902" y="2039883"/>
        <a:ext cx="1464745" cy="2445192"/>
      </dsp:txXfrm>
    </dsp:sp>
    <dsp:sp modelId="{304EDF1E-F8A6-4B10-BE9E-214863A6A87A}">
      <dsp:nvSpPr>
        <dsp:cNvPr id="0" name=""/>
        <dsp:cNvSpPr/>
      </dsp:nvSpPr>
      <dsp:spPr>
        <a:xfrm>
          <a:off x="3758720" y="271984"/>
          <a:ext cx="1560741" cy="1495914"/>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58C9A3-A80A-4F21-A1D7-B3330411D23B}">
      <dsp:nvSpPr>
        <dsp:cNvPr id="0" name=""/>
        <dsp:cNvSpPr/>
      </dsp:nvSpPr>
      <dsp:spPr>
        <a:xfrm rot="10800000">
          <a:off x="3758720"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Acknowledging and giving credit to those whose work you have read and used shows your academic integrity.</a:t>
          </a:r>
          <a:endParaRPr lang="en-US" sz="1400" kern="1200" dirty="0">
            <a:latin typeface="Calibri "/>
          </a:endParaRPr>
        </a:p>
      </dsp:txBody>
      <dsp:txXfrm rot="10800000">
        <a:off x="3806718" y="2039883"/>
        <a:ext cx="1464745" cy="2445192"/>
      </dsp:txXfrm>
    </dsp:sp>
    <dsp:sp modelId="{3314D3D6-D6FF-45D7-868C-3A65B81BF671}">
      <dsp:nvSpPr>
        <dsp:cNvPr id="0" name=""/>
        <dsp:cNvSpPr/>
      </dsp:nvSpPr>
      <dsp:spPr>
        <a:xfrm>
          <a:off x="5475537" y="271984"/>
          <a:ext cx="1560741" cy="1495914"/>
        </a:xfrm>
        <a:prstGeom prst="roundRect">
          <a:avLst>
            <a:gd name="adj" fmla="val 1000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B39EDC-F240-4531-8EF7-90B8A03321FA}">
      <dsp:nvSpPr>
        <dsp:cNvPr id="0" name=""/>
        <dsp:cNvSpPr/>
      </dsp:nvSpPr>
      <dsp:spPr>
        <a:xfrm rot="10800000">
          <a:off x="5475537"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It is important to let your reader know which ideas have come from your reading and which thoughts are your own.</a:t>
          </a:r>
          <a:endParaRPr lang="en-US" sz="1400" kern="1200" dirty="0">
            <a:latin typeface="Calibri "/>
          </a:endParaRPr>
        </a:p>
      </dsp:txBody>
      <dsp:txXfrm rot="10800000">
        <a:off x="5523535" y="2039883"/>
        <a:ext cx="1464745" cy="2445192"/>
      </dsp:txXfrm>
    </dsp:sp>
    <dsp:sp modelId="{C96B6B28-AE39-4C8D-87FA-FDF5B9913D23}">
      <dsp:nvSpPr>
        <dsp:cNvPr id="0" name=""/>
        <dsp:cNvSpPr/>
      </dsp:nvSpPr>
      <dsp:spPr>
        <a:xfrm>
          <a:off x="7192353" y="271984"/>
          <a:ext cx="1560741" cy="1495914"/>
        </a:xfrm>
        <a:prstGeom prst="roundRect">
          <a:avLst>
            <a:gd name="adj" fmla="val 1000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5D9AF5-A30E-4668-AF50-87D680EF1698}">
      <dsp:nvSpPr>
        <dsp:cNvPr id="0" name=""/>
        <dsp:cNvSpPr/>
      </dsp:nvSpPr>
      <dsp:spPr>
        <a:xfrm rot="10800000">
          <a:off x="7192353"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Including references from a wide range of relevant and suitable academic sources demonstrates to your reader you have researched your topic fully.</a:t>
          </a:r>
          <a:endParaRPr lang="en-US" sz="1400" kern="1200" dirty="0">
            <a:latin typeface="Calibri "/>
          </a:endParaRPr>
        </a:p>
      </dsp:txBody>
      <dsp:txXfrm rot="10800000">
        <a:off x="7240351" y="2039883"/>
        <a:ext cx="1464745" cy="2445192"/>
      </dsp:txXfrm>
    </dsp:sp>
    <dsp:sp modelId="{293A87FD-98EA-4DE9-ABA3-6096C76F85EA}">
      <dsp:nvSpPr>
        <dsp:cNvPr id="0" name=""/>
        <dsp:cNvSpPr/>
      </dsp:nvSpPr>
      <dsp:spPr>
        <a:xfrm>
          <a:off x="8909169" y="271984"/>
          <a:ext cx="1560741" cy="1495914"/>
        </a:xfrm>
        <a:prstGeom prst="roundRect">
          <a:avLst>
            <a:gd name="adj" fmla="val 10000"/>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t="-2000" b="-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CB75CC-2AF2-4134-BE2E-418180B464D2}">
      <dsp:nvSpPr>
        <dsp:cNvPr id="0" name=""/>
        <dsp:cNvSpPr/>
      </dsp:nvSpPr>
      <dsp:spPr>
        <a:xfrm rot="10800000">
          <a:off x="8909169" y="2039883"/>
          <a:ext cx="1560741" cy="249319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0" i="0" kern="1200" dirty="0">
              <a:latin typeface="Calibri "/>
            </a:rPr>
            <a:t>Correct and accurate referencing can help prevent accidental plagiarism.</a:t>
          </a:r>
          <a:endParaRPr lang="en-US" sz="1400" kern="1200" dirty="0">
            <a:latin typeface="Calibri "/>
          </a:endParaRPr>
        </a:p>
      </dsp:txBody>
      <dsp:txXfrm rot="10800000">
        <a:off x="8957167" y="2039883"/>
        <a:ext cx="1464745" cy="2445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F521-ACAF-4144-B630-61D75547CCEB}">
      <dsp:nvSpPr>
        <dsp:cNvPr id="0" name=""/>
        <dsp:cNvSpPr/>
      </dsp:nvSpPr>
      <dsp:spPr>
        <a:xfrm>
          <a:off x="174922"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3440D-E94F-414E-9E88-F7750B5F07B9}">
      <dsp:nvSpPr>
        <dsp:cNvPr id="0" name=""/>
        <dsp:cNvSpPr/>
      </dsp:nvSpPr>
      <dsp:spPr>
        <a:xfrm>
          <a:off x="506170" y="1571785"/>
          <a:ext cx="914874" cy="914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C2F51-4952-49E8-AFD7-295219A2ECE0}">
      <dsp:nvSpPr>
        <dsp:cNvPr id="0" name=""/>
        <dsp:cNvSpPr/>
      </dsp:nvSpPr>
      <dsp:spPr>
        <a:xfrm>
          <a:off x="2090300"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panose="020F0502020204030204" pitchFamily="34" charset="0"/>
              <a:ea typeface="Calibri" panose="020F0502020204030204" pitchFamily="34" charset="0"/>
              <a:cs typeface="Calibri" panose="020F0502020204030204" pitchFamily="34" charset="0"/>
            </a:rPr>
            <a:t>Storing the bibliographic information electronically, they help keep track of the sources you have used in your research.</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2090300" y="1240537"/>
        <a:ext cx="3718085" cy="1577369"/>
      </dsp:txXfrm>
    </dsp:sp>
    <dsp:sp modelId="{38C73D52-A559-46E4-9028-CD49B336E3A0}">
      <dsp:nvSpPr>
        <dsp:cNvPr id="0" name=""/>
        <dsp:cNvSpPr/>
      </dsp:nvSpPr>
      <dsp:spPr>
        <a:xfrm>
          <a:off x="6456234"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2AF99-D0D9-4B75-899D-347CB2A9D55A}">
      <dsp:nvSpPr>
        <dsp:cNvPr id="0" name=""/>
        <dsp:cNvSpPr/>
      </dsp:nvSpPr>
      <dsp:spPr>
        <a:xfrm>
          <a:off x="6787481" y="1571785"/>
          <a:ext cx="914874" cy="914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31910-92F6-4A9B-948E-E6A7B9B7C749}">
      <dsp:nvSpPr>
        <dsp:cNvPr id="0" name=""/>
        <dsp:cNvSpPr/>
      </dsp:nvSpPr>
      <dsp:spPr>
        <a:xfrm>
          <a:off x="8371611"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panose="020F0502020204030204" pitchFamily="34" charset="0"/>
              <a:ea typeface="Calibri" panose="020F0502020204030204" pitchFamily="34" charset="0"/>
              <a:cs typeface="Calibri" panose="020F0502020204030204" pitchFamily="34" charset="0"/>
            </a:rPr>
            <a:t>They create a personal library of references which can be edited to correct errors, or to add in additional information. </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8371611" y="1240537"/>
        <a:ext cx="3718085" cy="1577369"/>
      </dsp:txXfrm>
    </dsp:sp>
    <dsp:sp modelId="{57EB14DA-D4C9-45A5-B12E-963CE3C517B7}">
      <dsp:nvSpPr>
        <dsp:cNvPr id="0" name=""/>
        <dsp:cNvSpPr/>
      </dsp:nvSpPr>
      <dsp:spPr>
        <a:xfrm>
          <a:off x="174922"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4200D-729A-40A3-885E-95CF8471443F}">
      <dsp:nvSpPr>
        <dsp:cNvPr id="0" name=""/>
        <dsp:cNvSpPr/>
      </dsp:nvSpPr>
      <dsp:spPr>
        <a:xfrm>
          <a:off x="506170" y="4303478"/>
          <a:ext cx="914874" cy="914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51EFF-7EF3-4E1E-A5FD-BD899489E755}">
      <dsp:nvSpPr>
        <dsp:cNvPr id="0" name=""/>
        <dsp:cNvSpPr/>
      </dsp:nvSpPr>
      <dsp:spPr>
        <a:xfrm>
          <a:off x="2090300"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panose="020F0502020204030204" pitchFamily="34" charset="0"/>
              <a:ea typeface="Calibri" panose="020F0502020204030204" pitchFamily="34" charset="0"/>
              <a:cs typeface="Calibri" panose="020F0502020204030204" pitchFamily="34" charset="0"/>
            </a:rPr>
            <a:t>You can use them to easily export citations you find in the online library and external websites. (Note, most are unable to export from an already created reference list in a PDF or Word document.)</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2090300" y="3972230"/>
        <a:ext cx="3718085" cy="1577369"/>
      </dsp:txXfrm>
    </dsp:sp>
    <dsp:sp modelId="{3D8CADF2-1C9A-42C4-8B5E-EEF754AC2EE2}">
      <dsp:nvSpPr>
        <dsp:cNvPr id="0" name=""/>
        <dsp:cNvSpPr/>
      </dsp:nvSpPr>
      <dsp:spPr>
        <a:xfrm>
          <a:off x="6456234"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B6AED-8F87-4CA2-8A57-C0E5120E1A26}">
      <dsp:nvSpPr>
        <dsp:cNvPr id="0" name=""/>
        <dsp:cNvSpPr/>
      </dsp:nvSpPr>
      <dsp:spPr>
        <a:xfrm>
          <a:off x="6787481" y="4303478"/>
          <a:ext cx="914874" cy="914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7128E-82A3-4F46-A968-1015712C7F4F}">
      <dsp:nvSpPr>
        <dsp:cNvPr id="0" name=""/>
        <dsp:cNvSpPr/>
      </dsp:nvSpPr>
      <dsp:spPr>
        <a:xfrm>
          <a:off x="8371611"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panose="020F0502020204030204" pitchFamily="34" charset="0"/>
              <a:ea typeface="Calibri" panose="020F0502020204030204" pitchFamily="34" charset="0"/>
              <a:cs typeface="Calibri" panose="020F0502020204030204" pitchFamily="34" charset="0"/>
            </a:rPr>
            <a:t>Most citation  managers offer a website integration tool to enable you to import bibliographic information from a website.</a:t>
          </a:r>
          <a:endParaRPr lang="en-US" sz="2000" kern="1200" dirty="0">
            <a:latin typeface="Calibri" panose="020F0502020204030204" pitchFamily="34" charset="0"/>
            <a:ea typeface="Calibri" panose="020F0502020204030204" pitchFamily="34" charset="0"/>
            <a:cs typeface="Calibri" panose="020F0502020204030204" pitchFamily="34" charset="0"/>
          </a:endParaRPr>
        </a:p>
      </dsp:txBody>
      <dsp:txXfrm>
        <a:off x="8371611" y="3972230"/>
        <a:ext cx="3718085" cy="15773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528ED-CED0-4D41-95D7-CA4EBB749A65}">
      <dsp:nvSpPr>
        <dsp:cNvPr id="0" name=""/>
        <dsp:cNvSpPr/>
      </dsp:nvSpPr>
      <dsp:spPr>
        <a:xfrm>
          <a:off x="0" y="580"/>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F326F-EEB2-4BBE-80F3-3C3B16C6D0DB}">
      <dsp:nvSpPr>
        <dsp:cNvPr id="0" name=""/>
        <dsp:cNvSpPr/>
      </dsp:nvSpPr>
      <dsp:spPr>
        <a:xfrm>
          <a:off x="411094" y="306353"/>
          <a:ext cx="747445" cy="747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2B59D-5E40-4B46-8817-C169AA7B5677}">
      <dsp:nvSpPr>
        <dsp:cNvPr id="0" name=""/>
        <dsp:cNvSpPr/>
      </dsp:nvSpPr>
      <dsp:spPr>
        <a:xfrm>
          <a:off x="1569634" y="580"/>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Calibri" panose="020F0502020204030204" pitchFamily="34" charset="0"/>
              <a:ea typeface="Calibri" panose="020F0502020204030204" pitchFamily="34" charset="0"/>
              <a:cs typeface="Calibri" panose="020F0502020204030204" pitchFamily="34" charset="0"/>
            </a:rPr>
            <a:t>Using a citation manager is a very personal choice. Only you can decide if it is right for you and which one to use for your task. You will have to invest some time to familiarise yourself with the tool to avoid problems later. </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1569634" y="580"/>
        <a:ext cx="9406767" cy="1358991"/>
      </dsp:txXfrm>
    </dsp:sp>
    <dsp:sp modelId="{FB2115BF-5B53-457A-9646-C1691C5CD360}">
      <dsp:nvSpPr>
        <dsp:cNvPr id="0" name=""/>
        <dsp:cNvSpPr/>
      </dsp:nvSpPr>
      <dsp:spPr>
        <a:xfrm>
          <a:off x="0" y="1699319"/>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2198D-63A4-401E-9E5A-DD6C9CA12930}">
      <dsp:nvSpPr>
        <dsp:cNvPr id="0" name=""/>
        <dsp:cNvSpPr/>
      </dsp:nvSpPr>
      <dsp:spPr>
        <a:xfrm>
          <a:off x="411094" y="2005092"/>
          <a:ext cx="747445" cy="747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DF775-3CB3-4173-8CEB-C10E3D4FED18}">
      <dsp:nvSpPr>
        <dsp:cNvPr id="0" name=""/>
        <dsp:cNvSpPr/>
      </dsp:nvSpPr>
      <dsp:spPr>
        <a:xfrm>
          <a:off x="1569634" y="1699319"/>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Calibri" panose="020F0502020204030204" pitchFamily="34" charset="0"/>
              <a:ea typeface="Calibri" panose="020F0502020204030204" pitchFamily="34" charset="0"/>
              <a:cs typeface="Calibri" panose="020F0502020204030204" pitchFamily="34" charset="0"/>
            </a:rPr>
            <a:t>They cannot tell you where to insert citations into your document or remind you if you have missed one. </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1569634" y="1699319"/>
        <a:ext cx="9406767" cy="1358991"/>
      </dsp:txXfrm>
    </dsp:sp>
    <dsp:sp modelId="{8397E2FC-D33E-43CA-8001-D33C69E7922B}">
      <dsp:nvSpPr>
        <dsp:cNvPr id="0" name=""/>
        <dsp:cNvSpPr/>
      </dsp:nvSpPr>
      <dsp:spPr>
        <a:xfrm>
          <a:off x="0" y="3398058"/>
          <a:ext cx="10976402" cy="13589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15296-8E7C-42DD-97FA-6A58B3BA1E6C}">
      <dsp:nvSpPr>
        <dsp:cNvPr id="0" name=""/>
        <dsp:cNvSpPr/>
      </dsp:nvSpPr>
      <dsp:spPr>
        <a:xfrm>
          <a:off x="411094" y="3703831"/>
          <a:ext cx="747445" cy="747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9A0A1-831A-4F05-B37C-DF3EB3F20067}">
      <dsp:nvSpPr>
        <dsp:cNvPr id="0" name=""/>
        <dsp:cNvSpPr/>
      </dsp:nvSpPr>
      <dsp:spPr>
        <a:xfrm>
          <a:off x="1569634" y="3398058"/>
          <a:ext cx="9406767" cy="135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27" tIns="143827" rIns="143827" bIns="143827" numCol="1" spcCol="1270" anchor="ctr" anchorCtr="0">
          <a:noAutofit/>
        </a:bodyPr>
        <a:lstStyle/>
        <a:p>
          <a:pPr marL="0" lvl="0" indent="0" algn="l" defTabSz="1022350">
            <a:lnSpc>
              <a:spcPct val="100000"/>
            </a:lnSpc>
            <a:spcBef>
              <a:spcPct val="0"/>
            </a:spcBef>
            <a:spcAft>
              <a:spcPct val="35000"/>
            </a:spcAft>
            <a:buNone/>
          </a:pPr>
          <a:r>
            <a:rPr lang="en-GB" sz="2300" kern="1200" dirty="0">
              <a:latin typeface="Calibri" panose="020F0502020204030204" pitchFamily="34" charset="0"/>
              <a:ea typeface="Calibri" panose="020F0502020204030204" pitchFamily="34" charset="0"/>
              <a:cs typeface="Calibri" panose="020F0502020204030204" pitchFamily="34" charset="0"/>
            </a:rPr>
            <a:t>Just like any automated tool, errors do occur. You will still need an understanding of referencing and what information is required to be able to identify and amend imported errors and incomplete citations.</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1569634" y="3398058"/>
        <a:ext cx="9406767" cy="1358991"/>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4087581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044628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18</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endParaRPr lang="en-US">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19</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20</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27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28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669DB-C134-E34B-FD50-1BC334DDB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CFAC78-3CF1-6216-5A6F-B4CC5A076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D87EFF-CC84-AFC6-D7B2-4CB3864B10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0BAB1E8-62CB-C049-C8DB-8A0F85A54B59}"/>
              </a:ext>
            </a:extLst>
          </p:cNvPr>
          <p:cNvSpPr>
            <a:spLocks noGrp="1"/>
          </p:cNvSpPr>
          <p:nvPr>
            <p:ph type="sldNum" sz="quarter" idx="5"/>
          </p:nvPr>
        </p:nvSpPr>
        <p:spPr/>
        <p:txBody>
          <a:bodyPr/>
          <a:lstStyle/>
          <a:p>
            <a:fld id="{7C1845D0-53D4-4312-8F17-71CDCA72431A}" type="slidenum">
              <a:rPr lang="en-GB" smtClean="0"/>
              <a:t>64</a:t>
            </a:fld>
            <a:endParaRPr lang="en-GB"/>
          </a:p>
        </p:txBody>
      </p:sp>
    </p:spTree>
    <p:extLst>
      <p:ext uri="{BB962C8B-B14F-4D97-AF65-F5344CB8AC3E}">
        <p14:creationId xmlns:p14="http://schemas.microsoft.com/office/powerpoint/2010/main" val="3058902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66</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BD4D17F9-FBF4-D858-64DE-4DC46673864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26D798D-8F29-73F9-59CB-AD2CBA38F525}"/>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82103AC-934C-FD18-1B6F-74B512CC7DB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10.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moodle.uwtsd.ac.uk/mod/page/view.php?id=515794" TargetMode="Externa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guides.leedsbeckett.ac.uk/home"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4.xml"/><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hyperlink" Target="https://libguides.leedsbeckett.ac.uk/home"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4.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41658802421" TargetMode="External"/><Relationship Id="rId2" Type="http://schemas.openxmlformats.org/officeDocument/2006/relationships/image" Target="../media/image47.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51.png"/><Relationship Id="rId1" Type="http://schemas.openxmlformats.org/officeDocument/2006/relationships/slideLayout" Target="../slideLayouts/slideLayout10.xml"/><Relationship Id="rId4" Type="http://schemas.openxmlformats.org/officeDocument/2006/relationships/hyperlink" Target="https://www-citethemrightonline-com.ezproxy.uwtsd.ac.uk/article?docid=b-9781350928060&amp;tocid=b-9781350928060-setting-out-citations"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52.png"/><Relationship Id="rId1" Type="http://schemas.openxmlformats.org/officeDocument/2006/relationships/slideLayout" Target="../slideLayouts/slideLayout10.xml"/><Relationship Id="rId6" Type="http://schemas.openxmlformats.org/officeDocument/2006/relationships/image" Target="../media/image56.png"/><Relationship Id="rId5" Type="http://schemas.openxmlformats.org/officeDocument/2006/relationships/image" Target="../media/image55.svg"/><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permalink/44WHELF_UWTSD/igoone/cdi_proquest_journals_2778210861" TargetMode="External"/><Relationship Id="rId2" Type="http://schemas.openxmlformats.org/officeDocument/2006/relationships/image" Target="../media/image58.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hyperlink" Target="https://librarysearch.uwtsd.ac.uk/permalink/44WHELF_UWTSD/1pbrh66/alma99100241658802421" TargetMode="External"/><Relationship Id="rId7" Type="http://schemas.openxmlformats.org/officeDocument/2006/relationships/hyperlink" Target="https://www.phrasebank.manchester.ac.uk/" TargetMode="External"/><Relationship Id="rId2" Type="http://schemas.openxmlformats.org/officeDocument/2006/relationships/image" Target="../media/image59.png"/><Relationship Id="rId1" Type="http://schemas.openxmlformats.org/officeDocument/2006/relationships/slideLayout" Target="../slideLayouts/slideLayout10.xml"/><Relationship Id="rId6" Type="http://schemas.openxmlformats.org/officeDocument/2006/relationships/hyperlink" Target="https://librarysearch.uwtsd.ac.uk/permalink/44WHELF_UWTSD/1pbrh66/alma99100473002202421" TargetMode="External"/><Relationship Id="rId5" Type="http://schemas.openxmlformats.org/officeDocument/2006/relationships/hyperlink" Target="https://moodle.uwtsd.ac.uk/mod/page/view.php?id=475604" TargetMode="External"/><Relationship Id="rId4" Type="http://schemas.openxmlformats.org/officeDocument/2006/relationships/hyperlink" Target="https://www-citethemrightonline-com.ezproxy.uwtsd.ac.uk/article?docid=b-9781350928060&amp;tocid=b-9781350928060-setting-out-citations" TargetMode="External"/><Relationship Id="rId9" Type="http://schemas.openxmlformats.org/officeDocument/2006/relationships/image" Target="../media/image6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63.png"/><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69.png"/><Relationship Id="rId1" Type="http://schemas.openxmlformats.org/officeDocument/2006/relationships/slideLayout" Target="../slideLayouts/slideLayout10.xml"/><Relationship Id="rId4" Type="http://schemas.openxmlformats.org/officeDocument/2006/relationships/hyperlink" Target="https://moodle.uwtsd.ac.uk/mod/page/view.php?id=515794"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70.png"/><Relationship Id="rId1" Type="http://schemas.openxmlformats.org/officeDocument/2006/relationships/slideLayout" Target="../slideLayouts/slideLayout10.xml"/><Relationship Id="rId4" Type="http://schemas.openxmlformats.org/officeDocument/2006/relationships/image" Target="../media/image63.png"/></Relationships>
</file>

<file path=ppt/slides/_rels/slide4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72.png"/><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515793"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70.png"/><Relationship Id="rId1" Type="http://schemas.openxmlformats.org/officeDocument/2006/relationships/slideLayout" Target="../slideLayouts/slideLayout10.xml"/><Relationship Id="rId4" Type="http://schemas.openxmlformats.org/officeDocument/2006/relationships/image" Target="../media/image63.png"/></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72.png"/><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moodle.uwtsd.ac.uk/mod/page/view.php?id=515793"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8.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10.xml"/><Relationship Id="rId5" Type="http://schemas.openxmlformats.org/officeDocument/2006/relationships/image" Target="../media/image88.png"/><Relationship Id="rId4" Type="http://schemas.openxmlformats.org/officeDocument/2006/relationships/hyperlink" Target="https://www.youtube.com/playlist?list=PLyN7Mmvg_0odPDamAc5anVah56yS-mkxV"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refworks.proquest.com/" TargetMode="External"/><Relationship Id="rId2" Type="http://schemas.openxmlformats.org/officeDocument/2006/relationships/image" Target="../media/image89.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90.png"/><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91.png"/><Relationship Id="rId1" Type="http://schemas.openxmlformats.org/officeDocument/2006/relationships/slideLayout" Target="../slideLayouts/slideLayout10.xml"/><Relationship Id="rId4" Type="http://schemas.openxmlformats.org/officeDocument/2006/relationships/image" Target="../media/image92.png"/></Relationships>
</file>

<file path=ppt/slides/_rels/slide63.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7" Type="http://schemas.openxmlformats.org/officeDocument/2006/relationships/image" Target="../media/image93.png"/><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15.xml"/><Relationship Id="rId6" Type="http://schemas.openxmlformats.org/officeDocument/2006/relationships/hyperlink" Target="https://www.youtube.com/playlist?list=PL8VCrbt1ecOQowwz2oxP4SmV0q3gWXw04" TargetMode="External"/><Relationship Id="rId5" Type="http://schemas.openxmlformats.org/officeDocument/2006/relationships/hyperlink" Target="https://moodle.uwtsd.ac.uk/course/view.php?id=11455" TargetMode="External"/><Relationship Id="rId4" Type="http://schemas.openxmlformats.org/officeDocument/2006/relationships/hyperlink" Target="https://www-citethemrightonline-com.ezproxy.uwtsd.ac.uk/harvard-articles"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libguides.hull.ac.uk/notetaking/reading" TargetMode="Externa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94.png"/><Relationship Id="rId5" Type="http://schemas.openxmlformats.org/officeDocument/2006/relationships/hyperlink" Target="https://www.uwtsd.ac.uk/study/experience-facilities/student-support-wellbeing/learning-support" TargetMode="External"/><Relationship Id="rId4" Type="http://schemas.openxmlformats.org/officeDocument/2006/relationships/hyperlink" Target="https://whelf-uwtsd.alma.exlibrisgroup.com/leganto/public/44WHELF_UWTSD/lists/7517844970002421?auth=SAML" TargetMode="External"/></Relationships>
</file>

<file path=ppt/slides/_rels/slide6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hyperlink" Target="mailto:infoskills@uwtsd.ac.uk"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image" Target="../media/image9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993032"/>
            <a:ext cx="4986653" cy="1046857"/>
          </a:xfrm>
        </p:spPr>
        <p:txBody>
          <a:bodyPr vert="horz" lIns="91440" tIns="45720" rIns="91440" bIns="45720" rtlCol="0" anchor="t">
            <a:normAutofit fontScale="85000" lnSpcReduction="20000"/>
          </a:bodyPr>
          <a:lstStyle/>
          <a:p>
            <a:r>
              <a:rPr lang="en-GB">
                <a:latin typeface="Calibri" panose="020F0502020204030204" pitchFamily="34" charset="0"/>
                <a:ea typeface="Calibri Light"/>
                <a:cs typeface="Calibri" panose="020F0502020204030204" pitchFamily="34" charset="0"/>
              </a:rPr>
              <a:t>Lisa Ellis</a:t>
            </a:r>
          </a:p>
          <a:p>
            <a:r>
              <a:rPr lang="en-GB">
                <a:latin typeface="Calibri" panose="020F0502020204030204" pitchFamily="34" charset="0"/>
                <a:ea typeface="Calibri Light"/>
                <a:cs typeface="Calibri" panose="020F0502020204030204" pitchFamily="34" charset="0"/>
              </a:rPr>
              <a:t>Academic Liaison Librarian</a:t>
            </a:r>
          </a:p>
          <a:p>
            <a:r>
              <a:rPr lang="en-GB">
                <a:latin typeface="Calibri" panose="020F0502020204030204" pitchFamily="34" charset="0"/>
                <a:ea typeface="Calibri Light"/>
                <a:cs typeface="Calibri" panose="020F0502020204030204" pitchFamily="34" charset="0"/>
              </a:rPr>
              <a:t>Institute of Management and Health (IMH)</a:t>
            </a:r>
          </a:p>
        </p:txBody>
      </p:sp>
      <p:sp>
        <p:nvSpPr>
          <p:cNvPr id="4" name="Title 3"/>
          <p:cNvSpPr>
            <a:spLocks noGrp="1"/>
          </p:cNvSpPr>
          <p:nvPr>
            <p:ph type="title"/>
          </p:nvPr>
        </p:nvSpPr>
        <p:spPr>
          <a:xfrm>
            <a:off x="6201296" y="1720176"/>
            <a:ext cx="5990704" cy="2600255"/>
          </a:xfrm>
        </p:spPr>
        <p:txBody>
          <a:bodyPr>
            <a:noAutofit/>
          </a:bodyPr>
          <a:lstStyle/>
          <a:p>
            <a:r>
              <a:rPr lang="en-GB" sz="5400" dirty="0">
                <a:latin typeface="Calibri" panose="020F0502020204030204" pitchFamily="34" charset="0"/>
                <a:cs typeface="Calibri" panose="020F0502020204030204" pitchFamily="34" charset="0"/>
              </a:rPr>
              <a:t>PG Introduction to Harvard Referencing &amp; RefWorks</a:t>
            </a:r>
          </a:p>
        </p:txBody>
      </p:sp>
      <p:pic>
        <p:nvPicPr>
          <p:cNvPr id="11" name="Picture Placeholder 10" descr="A book cover with text and windows&#10;&#10;Description automatically generated">
            <a:extLst>
              <a:ext uri="{FF2B5EF4-FFF2-40B4-BE49-F238E27FC236}">
                <a16:creationId xmlns:a16="http://schemas.microsoft.com/office/drawing/2014/main" id="{E3E80199-16D0-F0CE-68E4-7D2B62572E62}"/>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66000"/>
                    </a14:imgEffect>
                  </a14:imgLayer>
                </a14:imgProps>
              </a:ext>
            </a:extLst>
          </a:blip>
          <a:srcRect l="6181" r="6181"/>
          <a:stretch/>
        </p:blipFill>
        <p:spPr>
          <a:xfrm>
            <a:off x="0" y="-136"/>
            <a:ext cx="6096205" cy="6876706"/>
          </a:xfrm>
        </p:spPr>
      </p:pic>
    </p:spTree>
    <p:extLst>
      <p:ext uri="{BB962C8B-B14F-4D97-AF65-F5344CB8AC3E}">
        <p14:creationId xmlns:p14="http://schemas.microsoft.com/office/powerpoint/2010/main" val="415385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dirty="0"/>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2"/>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lvl="1">
              <a:buFont typeface="Courier New" panose="020B0604020202020204" pitchFamily="34" charset="0"/>
              <a:buChar char="o"/>
            </a:pPr>
            <a:r>
              <a:rPr lang="en-GB" dirty="0">
                <a:latin typeface="Calibri"/>
                <a:ea typeface="Calibri"/>
                <a:cs typeface="Calibri"/>
                <a:hlinkClick r:id="rId3"/>
              </a:rPr>
              <a:t>Academic Integrity &amp; Plagiarism</a:t>
            </a:r>
            <a:r>
              <a:rPr lang="en-GB" dirty="0">
                <a:latin typeface="Calibri"/>
                <a:ea typeface="Calibri"/>
                <a:cs typeface="Calibri"/>
              </a:rPr>
              <a:t>.</a:t>
            </a:r>
          </a:p>
          <a:p>
            <a:pPr lvl="1">
              <a:buFont typeface="Courier New" panose="020B0604020202020204" pitchFamily="34" charset="0"/>
              <a:buChar char="o"/>
            </a:pPr>
            <a:r>
              <a:rPr lang="en-GB" dirty="0">
                <a:latin typeface="Calibri"/>
                <a:ea typeface="Calibri"/>
                <a:cs typeface="Calibri"/>
                <a:hlinkClick r:id="rId4"/>
              </a:rPr>
              <a:t>Referencing: The Basics</a:t>
            </a:r>
            <a:endParaRPr lang="en-GB" dirty="0">
              <a:latin typeface="Calibri"/>
              <a:ea typeface="Calibri"/>
              <a:cs typeface="Calibri"/>
            </a:endParaRPr>
          </a:p>
          <a:p>
            <a:pPr marL="457200" lvl="1">
              <a:buNone/>
            </a:pPr>
            <a:endParaRPr lang="en-GB" dirty="0">
              <a:ea typeface="Calibri Light"/>
              <a:cs typeface="Calibri Light"/>
            </a:endParaRPr>
          </a:p>
          <a:p>
            <a:pPr marL="0" indent="0">
              <a:buNone/>
            </a:pPr>
            <a:r>
              <a:rPr lang="en-GB" sz="2400" dirty="0">
                <a:latin typeface="Calibri"/>
                <a:ea typeface="Calibri"/>
                <a:cs typeface="Calibri"/>
              </a:rPr>
              <a:t>It is strongly advised you complete both these units if you have not done so already. These will help you develop the academic skills required in identifying sources and referencing correctly.</a:t>
            </a:r>
          </a:p>
          <a:p>
            <a:pPr marL="0" indent="0">
              <a:buNone/>
            </a:pPr>
            <a:endParaRPr lang="en-GB" sz="2400" dirty="0">
              <a:latin typeface="Calibri"/>
              <a:ea typeface="Calibri"/>
              <a:cs typeface="Calibri"/>
            </a:endParaRPr>
          </a:p>
          <a:p>
            <a:pPr marL="0" indent="0">
              <a:buNone/>
            </a:pPr>
            <a:r>
              <a:rPr lang="en-GB" sz="2400" dirty="0">
                <a:latin typeface="Calibri"/>
                <a:ea typeface="Calibri"/>
                <a:cs typeface="Calibri"/>
              </a:rPr>
              <a:t>The main purpose of this session is to explore how to create your in-text citation and reference list for your assignments.</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25028-F3D6-C563-C0B1-398AADF28077}"/>
              </a:ext>
            </a:extLst>
          </p:cNvPr>
          <p:cNvSpPr>
            <a:spLocks noGrp="1"/>
          </p:cNvSpPr>
          <p:nvPr>
            <p:ph type="subTitle" idx="1"/>
          </p:nvPr>
        </p:nvSpPr>
        <p:spPr>
          <a:xfrm>
            <a:off x="286221" y="1263533"/>
            <a:ext cx="3670481" cy="4318731"/>
          </a:xfrm>
        </p:spPr>
        <p:txBody>
          <a:bodyPr vert="horz" lIns="91440" tIns="45720" rIns="91440" bIns="45720" rtlCol="0" anchor="t">
            <a:normAutofit/>
          </a:bodyPr>
          <a:lstStyle/>
          <a:p>
            <a:endParaRPr lang="en-GB" sz="5400" b="1" i="0" dirty="0"/>
          </a:p>
          <a:p>
            <a:r>
              <a:rPr lang="en-GB" sz="5400" b="1" i="0" dirty="0"/>
              <a:t>Why do we reference?</a:t>
            </a:r>
            <a:endParaRPr lang="en-GB" sz="5400" b="1" i="0" dirty="0">
              <a:ea typeface="Calibri Light"/>
              <a:cs typeface="Calibri Light"/>
            </a:endParaRPr>
          </a:p>
          <a:p>
            <a:endParaRPr lang="en-GB" dirty="0"/>
          </a:p>
        </p:txBody>
      </p:sp>
      <p:pic>
        <p:nvPicPr>
          <p:cNvPr id="9" name="Picture Placeholder 8" descr="Quizzical burrowing owl looking forward">
            <a:extLst>
              <a:ext uri="{FF2B5EF4-FFF2-40B4-BE49-F238E27FC236}">
                <a16:creationId xmlns:a16="http://schemas.microsoft.com/office/drawing/2014/main" id="{48B1701F-2C26-8309-DDAE-B4B7F66CAF4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0104" r="10104"/>
          <a:stretch>
            <a:fillRect/>
          </a:stretch>
        </p:blipFill>
        <p:spPr/>
      </p:pic>
    </p:spTree>
    <p:extLst>
      <p:ext uri="{BB962C8B-B14F-4D97-AF65-F5344CB8AC3E}">
        <p14:creationId xmlns:p14="http://schemas.microsoft.com/office/powerpoint/2010/main" val="33021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0CA9F-78D2-75A8-448C-C89EDC22C4F6}"/>
              </a:ext>
            </a:extLst>
          </p:cNvPr>
          <p:cNvSpPr>
            <a:spLocks noGrp="1"/>
          </p:cNvSpPr>
          <p:nvPr>
            <p:ph type="title"/>
          </p:nvPr>
        </p:nvSpPr>
        <p:spPr/>
        <p:txBody>
          <a:bodyPr/>
          <a:lstStyle/>
          <a:p>
            <a:r>
              <a:rPr lang="en-GB" dirty="0"/>
              <a:t>Examples include…</a:t>
            </a:r>
          </a:p>
        </p:txBody>
      </p:sp>
      <p:graphicFrame>
        <p:nvGraphicFramePr>
          <p:cNvPr id="4" name="Content Placeholder 3">
            <a:extLst>
              <a:ext uri="{FF2B5EF4-FFF2-40B4-BE49-F238E27FC236}">
                <a16:creationId xmlns:a16="http://schemas.microsoft.com/office/drawing/2014/main" id="{F2DE625D-A171-CE59-F66A-E85828D0CBF0}"/>
              </a:ext>
            </a:extLst>
          </p:cNvPr>
          <p:cNvGraphicFramePr>
            <a:graphicFrameLocks noGrp="1"/>
          </p:cNvGraphicFramePr>
          <p:nvPr>
            <p:ph sz="quarter" idx="10"/>
          </p:nvPr>
        </p:nvGraphicFramePr>
        <p:xfrm>
          <a:off x="698760" y="1276414"/>
          <a:ext cx="10795000" cy="4533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333AB13-8CF9-6950-A1A7-131673CF11DA}"/>
              </a:ext>
            </a:extLst>
          </p:cNvPr>
          <p:cNvSpPr txBox="1"/>
          <p:nvPr/>
        </p:nvSpPr>
        <p:spPr>
          <a:xfrm>
            <a:off x="3611499" y="5908569"/>
            <a:ext cx="5321808"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Infoskills: </a:t>
            </a:r>
            <a:r>
              <a:rPr lang="en-GB" sz="2000" b="1" dirty="0">
                <a:solidFill>
                  <a:schemeClr val="accent2"/>
                </a:solidFill>
                <a:latin typeface="Calibri "/>
                <a:hlinkClick r:id="rId7">
                  <a:extLst>
                    <a:ext uri="{A12FA001-AC4F-418D-AE19-62706E023703}">
                      <ahyp:hlinkClr xmlns:ahyp="http://schemas.microsoft.com/office/drawing/2018/hyperlinkcolor" val="tx"/>
                    </a:ext>
                  </a:extLst>
                </a:hlinkClick>
              </a:rPr>
              <a:t>Referencing: The Basics </a:t>
            </a:r>
            <a:endParaRPr lang="en-US" sz="2000" b="1">
              <a:solidFill>
                <a:schemeClr val="accent2"/>
              </a:solidFill>
              <a:latin typeface="Calibri "/>
            </a:endParaRPr>
          </a:p>
        </p:txBody>
      </p:sp>
    </p:spTree>
    <p:extLst>
      <p:ext uri="{BB962C8B-B14F-4D97-AF65-F5344CB8AC3E}">
        <p14:creationId xmlns:p14="http://schemas.microsoft.com/office/powerpoint/2010/main" val="662299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group of people sitting around a table&#10;&#10;AI-generated content may be incorrect.">
            <a:extLst>
              <a:ext uri="{FF2B5EF4-FFF2-40B4-BE49-F238E27FC236}">
                <a16:creationId xmlns:a16="http://schemas.microsoft.com/office/drawing/2014/main" id="{1CA3F851-16BA-3764-A1B8-AD45CF936910}"/>
              </a:ext>
            </a:extLst>
          </p:cNvPr>
          <p:cNvPicPr>
            <a:picLocks noGrp="1" noChangeAspect="1"/>
          </p:cNvPicPr>
          <p:nvPr>
            <p:ph type="pic" sz="quarter" idx="13"/>
          </p:nvPr>
        </p:nvPicPr>
        <p:blipFill>
          <a:blip r:embed="rId2"/>
          <a:srcRect l="11721" r="11721"/>
          <a:stretch/>
        </p:blipFill>
        <p:spPr>
          <a:prstGeom prst="rect">
            <a:avLst/>
          </a:prstGeom>
          <a:ln>
            <a:noFill/>
          </a:ln>
        </p:spPr>
      </p:pic>
      <p:sp>
        <p:nvSpPr>
          <p:cNvPr id="3" name="Subtitle 2">
            <a:extLst>
              <a:ext uri="{FF2B5EF4-FFF2-40B4-BE49-F238E27FC236}">
                <a16:creationId xmlns:a16="http://schemas.microsoft.com/office/drawing/2014/main" id="{B3C87D75-49FF-74D4-17A2-C31E686B500D}"/>
              </a:ext>
            </a:extLst>
          </p:cNvPr>
          <p:cNvSpPr>
            <a:spLocks noGrp="1"/>
          </p:cNvSpPr>
          <p:nvPr>
            <p:ph type="subTitle" idx="1"/>
          </p:nvPr>
        </p:nvSpPr>
        <p:spPr>
          <a:xfrm>
            <a:off x="286221" y="1263533"/>
            <a:ext cx="3853361" cy="5104881"/>
          </a:xfrm>
        </p:spPr>
        <p:txBody>
          <a:bodyPr vert="horz" lIns="91440" tIns="45720" rIns="91440" bIns="45720" rtlCol="0" anchor="t">
            <a:noAutofit/>
          </a:bodyPr>
          <a:lstStyle/>
          <a:p>
            <a:r>
              <a:rPr lang="en-GB" sz="3200" b="1" i="0" dirty="0">
                <a:latin typeface="Calibri"/>
                <a:ea typeface="Calibri"/>
                <a:cs typeface="Calibri"/>
              </a:rPr>
              <a:t>Analogy:</a:t>
            </a:r>
          </a:p>
          <a:p>
            <a:r>
              <a:rPr lang="en-GB" sz="3200" i="0" dirty="0">
                <a:latin typeface="Calibri"/>
                <a:ea typeface="Calibri"/>
                <a:cs typeface="Calibri"/>
              </a:rPr>
              <a:t>You are a project manager (PM), tasked with launching a new product for your  company.</a:t>
            </a:r>
          </a:p>
          <a:p>
            <a:endParaRPr lang="en-GB" sz="3200" i="0" dirty="0">
              <a:latin typeface="Calibri"/>
              <a:ea typeface="Calibri"/>
              <a:cs typeface="Calibri"/>
            </a:endParaRPr>
          </a:p>
          <a:p>
            <a:r>
              <a:rPr lang="en-GB" sz="3200" i="0" dirty="0">
                <a:latin typeface="Calibri"/>
                <a:ea typeface="Calibri"/>
                <a:cs typeface="Calibri"/>
              </a:rPr>
              <a:t>Consider the steps do you need to take to ensure a successful launch…</a:t>
            </a:r>
          </a:p>
          <a:p>
            <a:endParaRPr lang="en-GB" dirty="0">
              <a:latin typeface="Calibri"/>
              <a:ea typeface="Calibri Light"/>
              <a:cs typeface="Calibri Light"/>
            </a:endParaRPr>
          </a:p>
        </p:txBody>
      </p:sp>
    </p:spTree>
    <p:extLst>
      <p:ext uri="{BB962C8B-B14F-4D97-AF65-F5344CB8AC3E}">
        <p14:creationId xmlns:p14="http://schemas.microsoft.com/office/powerpoint/2010/main" val="3700879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C9593-D41A-B745-A1B4-45955F0B45DD}"/>
              </a:ext>
            </a:extLst>
          </p:cNvPr>
          <p:cNvSpPr>
            <a:spLocks noGrp="1"/>
          </p:cNvSpPr>
          <p:nvPr>
            <p:ph type="title"/>
          </p:nvPr>
        </p:nvSpPr>
        <p:spPr/>
        <p:txBody>
          <a:bodyPr/>
          <a:lstStyle/>
          <a:p>
            <a:r>
              <a:rPr lang="en-GB" dirty="0"/>
              <a:t>Referencing Analogy</a:t>
            </a:r>
          </a:p>
        </p:txBody>
      </p:sp>
      <p:sp>
        <p:nvSpPr>
          <p:cNvPr id="3" name="Content Placeholder 2">
            <a:extLst>
              <a:ext uri="{FF2B5EF4-FFF2-40B4-BE49-F238E27FC236}">
                <a16:creationId xmlns:a16="http://schemas.microsoft.com/office/drawing/2014/main" id="{22FA4970-4CBB-E644-C53F-438B2E803EF6}"/>
              </a:ext>
            </a:extLst>
          </p:cNvPr>
          <p:cNvSpPr>
            <a:spLocks noGrp="1"/>
          </p:cNvSpPr>
          <p:nvPr>
            <p:ph sz="quarter" idx="10"/>
          </p:nvPr>
        </p:nvSpPr>
        <p:spPr>
          <a:xfrm>
            <a:off x="197201" y="1498317"/>
            <a:ext cx="5536031" cy="4751018"/>
          </a:xfrm>
        </p:spPr>
        <p:txBody>
          <a:bodyPr vert="horz" lIns="91440" tIns="45720" rIns="91440" bIns="45720" rtlCol="0" anchor="t">
            <a:normAutofit lnSpcReduction="10000"/>
          </a:bodyPr>
          <a:lstStyle/>
          <a:p>
            <a:pPr marL="0" indent="0">
              <a:buNone/>
            </a:pPr>
            <a:r>
              <a:rPr lang="en-GB" sz="2600" b="1" dirty="0">
                <a:solidFill>
                  <a:schemeClr val="accent2"/>
                </a:solidFill>
                <a:latin typeface="Calibri"/>
                <a:ea typeface="Calibri"/>
                <a:cs typeface="Calibri"/>
              </a:rPr>
              <a:t>Project Manager</a:t>
            </a:r>
            <a:endParaRPr lang="en-GB" sz="2600" dirty="0">
              <a:solidFill>
                <a:schemeClr val="accent2"/>
              </a:solidFill>
              <a:latin typeface="Calibri" panose="020F0502020204030204" pitchFamily="34" charset="0"/>
              <a:ea typeface="Calibri"/>
              <a:cs typeface="Calibri" panose="020F0502020204030204" pitchFamily="34" charset="0"/>
            </a:endParaRPr>
          </a:p>
          <a:p>
            <a:pPr marL="0" indent="0">
              <a:buNone/>
            </a:pPr>
            <a:r>
              <a:rPr lang="en-GB" sz="2600" dirty="0">
                <a:latin typeface="Calibri"/>
                <a:ea typeface="Calibri"/>
                <a:cs typeface="Calibri"/>
              </a:rPr>
              <a:t>Would need to find experts with unique skills and knowledge to help them successfully take a product to market.</a:t>
            </a:r>
          </a:p>
          <a:p>
            <a:pPr marL="457200" lvl="1" indent="0">
              <a:buNone/>
            </a:pPr>
            <a:r>
              <a:rPr lang="en-GB" b="1" dirty="0">
                <a:latin typeface="Calibri"/>
                <a:ea typeface="Calibri"/>
                <a:cs typeface="Calibri"/>
              </a:rPr>
              <a:t>E.g. </a:t>
            </a:r>
            <a:r>
              <a:rPr lang="en-GB" dirty="0">
                <a:latin typeface="Calibri"/>
                <a:ea typeface="Calibri"/>
                <a:cs typeface="Calibri"/>
              </a:rPr>
              <a:t>Product development specialist, market research analyst, supply chain manager, financial analyst, etc</a:t>
            </a:r>
            <a:r>
              <a:rPr lang="en-GB" sz="2200" dirty="0">
                <a:latin typeface="Calibri"/>
                <a:ea typeface="Calibri"/>
                <a:cs typeface="Calibri"/>
              </a:rPr>
              <a:t>. </a:t>
            </a:r>
          </a:p>
          <a:p>
            <a:pPr marL="0" indent="0">
              <a:buNone/>
            </a:pPr>
            <a:endParaRPr lang="en-GB" sz="2600" dirty="0">
              <a:latin typeface="Calibri"/>
              <a:ea typeface="Calibri"/>
              <a:cs typeface="Calibri"/>
            </a:endParaRPr>
          </a:p>
          <a:p>
            <a:pPr marL="0" indent="0">
              <a:buNone/>
            </a:pPr>
            <a:r>
              <a:rPr lang="en-GB" sz="2600" b="1" dirty="0">
                <a:solidFill>
                  <a:schemeClr val="accent2"/>
                </a:solidFill>
                <a:latin typeface="Calibri"/>
                <a:ea typeface="Calibri"/>
                <a:cs typeface="Calibri"/>
              </a:rPr>
              <a:t>Student</a:t>
            </a:r>
          </a:p>
          <a:p>
            <a:pPr marL="0" indent="0">
              <a:buNone/>
            </a:pPr>
            <a:r>
              <a:rPr lang="en-GB" sz="2600" dirty="0">
                <a:latin typeface="Calibri"/>
                <a:ea typeface="Calibri"/>
                <a:cs typeface="Calibri"/>
              </a:rPr>
              <a:t>You are expected to find expert knowledge from academic sources on your topic to successfully complete your assignments.</a:t>
            </a:r>
            <a:endParaRPr lang="en-GB" dirty="0"/>
          </a:p>
          <a:p>
            <a:pPr marL="0" indent="0">
              <a:buNone/>
            </a:pPr>
            <a:endParaRPr lang="en-GB" dirty="0">
              <a:ea typeface="Calibri Light"/>
              <a:cs typeface="Calibri Light"/>
            </a:endParaRPr>
          </a:p>
        </p:txBody>
      </p:sp>
      <p:pic>
        <p:nvPicPr>
          <p:cNvPr id="6" name="Picture 5" descr="Person writing on board">
            <a:extLst>
              <a:ext uri="{FF2B5EF4-FFF2-40B4-BE49-F238E27FC236}">
                <a16:creationId xmlns:a16="http://schemas.microsoft.com/office/drawing/2014/main" id="{CC684C9D-DA9F-77C6-9215-34B7753AEFC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2043" y="1256200"/>
            <a:ext cx="6179957" cy="5057973"/>
          </a:xfrm>
          <a:prstGeom prst="rect">
            <a:avLst/>
          </a:prstGeom>
        </p:spPr>
      </p:pic>
    </p:spTree>
    <p:extLst>
      <p:ext uri="{BB962C8B-B14F-4D97-AF65-F5344CB8AC3E}">
        <p14:creationId xmlns:p14="http://schemas.microsoft.com/office/powerpoint/2010/main" val="151145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B3C22D-DB43-6D97-0B9C-4402CCBD6C77}"/>
              </a:ext>
            </a:extLst>
          </p:cNvPr>
          <p:cNvSpPr>
            <a:spLocks noGrp="1"/>
          </p:cNvSpPr>
          <p:nvPr>
            <p:ph type="title"/>
          </p:nvPr>
        </p:nvSpPr>
        <p:spPr/>
        <p:txBody>
          <a:bodyPr/>
          <a:lstStyle/>
          <a:p>
            <a:r>
              <a:rPr lang="en-GB" dirty="0"/>
              <a:t>Finding Specialists (Sources)</a:t>
            </a:r>
          </a:p>
        </p:txBody>
      </p:sp>
      <p:sp>
        <p:nvSpPr>
          <p:cNvPr id="3" name="Content Placeholder 2">
            <a:extLst>
              <a:ext uri="{FF2B5EF4-FFF2-40B4-BE49-F238E27FC236}">
                <a16:creationId xmlns:a16="http://schemas.microsoft.com/office/drawing/2014/main" id="{526DFA55-FD2E-521D-42C2-513DC4EDDB4E}"/>
              </a:ext>
            </a:extLst>
          </p:cNvPr>
          <p:cNvSpPr>
            <a:spLocks noGrp="1"/>
          </p:cNvSpPr>
          <p:nvPr>
            <p:ph sz="quarter" idx="10"/>
          </p:nvPr>
        </p:nvSpPr>
        <p:spPr>
          <a:xfrm>
            <a:off x="183548" y="1367769"/>
            <a:ext cx="4909813" cy="4526788"/>
          </a:xfrm>
        </p:spPr>
        <p:txBody>
          <a:bodyPr vert="horz" lIns="91440" tIns="45720" rIns="91440" bIns="45720" rtlCol="0" anchor="t">
            <a:noAutofit/>
          </a:bodyPr>
          <a:lstStyle/>
          <a:p>
            <a:pPr marL="0" indent="0">
              <a:buNone/>
            </a:pPr>
            <a:r>
              <a:rPr lang="en-GB" sz="2600" b="1" dirty="0">
                <a:solidFill>
                  <a:schemeClr val="accent2"/>
                </a:solidFill>
                <a:latin typeface="Calibri"/>
                <a:ea typeface="Calibri"/>
                <a:cs typeface="Calibri"/>
              </a:rPr>
              <a:t>Project Manager</a:t>
            </a:r>
            <a:endParaRPr lang="en-GB" sz="2600" b="1" dirty="0">
              <a:solidFill>
                <a:schemeClr val="accent2"/>
              </a:solidFill>
              <a:latin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Sourcing experts at each key stage is crucial to bring specialist knowledge and expertise to a project. </a:t>
            </a:r>
            <a:endParaRPr lang="en-GB" dirty="0">
              <a:solidFill>
                <a:schemeClr val="accent2"/>
              </a:solidFill>
              <a:latin typeface="Calibri Light"/>
              <a:ea typeface="Calibri Light"/>
              <a:cs typeface="Calibri Light"/>
            </a:endParaRPr>
          </a:p>
          <a:p>
            <a:pPr marL="0" indent="0">
              <a:buNone/>
            </a:pPr>
            <a:endParaRPr lang="en-GB" sz="2400" dirty="0">
              <a:solidFill>
                <a:srgbClr val="000000"/>
              </a:solidFill>
              <a:latin typeface="Calibri"/>
              <a:ea typeface="Calibri"/>
              <a:cs typeface="Calibri"/>
            </a:endParaRPr>
          </a:p>
          <a:p>
            <a:pPr marL="0" indent="0">
              <a:buNone/>
            </a:pPr>
            <a:r>
              <a:rPr lang="en-GB" sz="2600" b="1" dirty="0">
                <a:solidFill>
                  <a:schemeClr val="accent2"/>
                </a:solidFill>
                <a:latin typeface="Calibri"/>
                <a:ea typeface="Calibri"/>
                <a:cs typeface="Calibri"/>
              </a:rPr>
              <a:t>Student</a:t>
            </a:r>
            <a:endParaRPr lang="en-GB" dirty="0">
              <a:solidFill>
                <a:schemeClr val="accent2"/>
              </a:solidFill>
              <a:ea typeface="Calibri Light"/>
              <a:cs typeface="Calibri Light"/>
            </a:endParaRPr>
          </a:p>
          <a:p>
            <a:pPr marL="0" indent="0">
              <a:buNone/>
            </a:pPr>
            <a:r>
              <a:rPr lang="en-GB" sz="2400" dirty="0">
                <a:latin typeface="Calibri"/>
                <a:ea typeface="Calibri"/>
                <a:cs typeface="Calibri"/>
              </a:rPr>
              <a:t>Similarly, sourcing relevant, specific articles, chapters, data, etc., to use at key points in your work enables you to include specialist knowledge and expertise in your assignment.</a:t>
            </a:r>
          </a:p>
        </p:txBody>
      </p:sp>
      <p:pic>
        <p:nvPicPr>
          <p:cNvPr id="6" name="Picture 5" descr="Group of standing people looking at whiteboard on classroom wall, man wearing glasses holding whiteboard marker and writing">
            <a:extLst>
              <a:ext uri="{FF2B5EF4-FFF2-40B4-BE49-F238E27FC236}">
                <a16:creationId xmlns:a16="http://schemas.microsoft.com/office/drawing/2014/main" id="{D7AEB83F-4504-B416-CC19-5DBDD15BE56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5208" y="1276575"/>
            <a:ext cx="7076792" cy="5024638"/>
          </a:xfrm>
          <a:prstGeom prst="rect">
            <a:avLst/>
          </a:prstGeom>
        </p:spPr>
      </p:pic>
    </p:spTree>
    <p:extLst>
      <p:ext uri="{BB962C8B-B14F-4D97-AF65-F5344CB8AC3E}">
        <p14:creationId xmlns:p14="http://schemas.microsoft.com/office/powerpoint/2010/main" val="2140439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5D30E2-DFA9-BCC3-0C73-2AE7385E0320}"/>
              </a:ext>
            </a:extLst>
          </p:cNvPr>
          <p:cNvSpPr>
            <a:spLocks noGrp="1"/>
          </p:cNvSpPr>
          <p:nvPr>
            <p:ph type="title"/>
          </p:nvPr>
        </p:nvSpPr>
        <p:spPr/>
        <p:txBody>
          <a:bodyPr/>
          <a:lstStyle/>
          <a:p>
            <a:r>
              <a:rPr lang="en-GB" dirty="0"/>
              <a:t>Team meetings (Citations)</a:t>
            </a:r>
          </a:p>
        </p:txBody>
      </p:sp>
      <p:sp>
        <p:nvSpPr>
          <p:cNvPr id="3" name="Content Placeholder 2">
            <a:extLst>
              <a:ext uri="{FF2B5EF4-FFF2-40B4-BE49-F238E27FC236}">
                <a16:creationId xmlns:a16="http://schemas.microsoft.com/office/drawing/2014/main" id="{63C0C92C-07D0-5F3D-73FD-CFEFD7BD39BE}"/>
              </a:ext>
            </a:extLst>
          </p:cNvPr>
          <p:cNvSpPr>
            <a:spLocks noGrp="1"/>
          </p:cNvSpPr>
          <p:nvPr>
            <p:ph sz="quarter" idx="10"/>
          </p:nvPr>
        </p:nvSpPr>
        <p:spPr>
          <a:xfrm>
            <a:off x="223297" y="1421788"/>
            <a:ext cx="4978104" cy="3739485"/>
          </a:xfrm>
        </p:spPr>
        <p:txBody>
          <a:bodyPr vert="horz" lIns="91440" tIns="45720" rIns="91440" bIns="45720" rtlCol="0" anchor="t">
            <a:noAutofit/>
          </a:bodyPr>
          <a:lstStyle/>
          <a:p>
            <a:pPr marL="0" indent="0">
              <a:buNone/>
            </a:pPr>
            <a:r>
              <a:rPr lang="en-GB" sz="2600" b="1" dirty="0">
                <a:solidFill>
                  <a:schemeClr val="accent2"/>
                </a:solidFill>
                <a:latin typeface="Calibri"/>
                <a:ea typeface="Calibri"/>
                <a:cs typeface="Calibri"/>
              </a:rPr>
              <a:t>Project Manager</a:t>
            </a:r>
            <a:endParaRPr lang="en-GB" sz="2600" b="1" dirty="0">
              <a:solidFill>
                <a:schemeClr val="accent2"/>
              </a:solidFill>
              <a:latin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During team meetings, the PM </a:t>
            </a:r>
            <a:r>
              <a:rPr lang="en-GB" sz="2400" dirty="0">
                <a:solidFill>
                  <a:srgbClr val="000000"/>
                </a:solidFill>
                <a:latin typeface="Calibri"/>
                <a:ea typeface="Calibri"/>
                <a:cs typeface="Calibri"/>
              </a:rPr>
              <a:t>will </a:t>
            </a:r>
            <a:r>
              <a:rPr lang="en-GB" sz="2400" dirty="0">
                <a:solidFill>
                  <a:schemeClr val="accent2"/>
                </a:solidFill>
                <a:latin typeface="Calibri"/>
                <a:ea typeface="Calibri"/>
                <a:cs typeface="Calibri"/>
              </a:rPr>
              <a:t>refer </a:t>
            </a:r>
            <a:r>
              <a:rPr lang="en-GB" sz="2400" dirty="0">
                <a:solidFill>
                  <a:srgbClr val="000000"/>
                </a:solidFill>
                <a:latin typeface="Calibri"/>
                <a:ea typeface="Calibri"/>
                <a:cs typeface="Calibri"/>
              </a:rPr>
              <a:t>to, </a:t>
            </a:r>
            <a:r>
              <a:rPr lang="en-GB" sz="2400" dirty="0">
                <a:solidFill>
                  <a:schemeClr val="accent2"/>
                </a:solidFill>
                <a:latin typeface="Calibri"/>
                <a:ea typeface="Calibri"/>
                <a:cs typeface="Calibri"/>
              </a:rPr>
              <a:t>acknowledge</a:t>
            </a:r>
            <a:r>
              <a:rPr lang="en-GB" sz="2400" dirty="0">
                <a:latin typeface="Calibri"/>
                <a:ea typeface="Calibri"/>
                <a:cs typeface="Calibri"/>
              </a:rPr>
              <a:t>  and record the individual contributions from their team of experts.</a:t>
            </a:r>
          </a:p>
          <a:p>
            <a:pPr marL="0" indent="0">
              <a:buNone/>
            </a:pPr>
            <a:endParaRPr lang="en-GB" sz="2600" dirty="0">
              <a:latin typeface="Calibri"/>
              <a:ea typeface="Calibri"/>
              <a:cs typeface="Calibri"/>
            </a:endParaRPr>
          </a:p>
          <a:p>
            <a:pPr marL="0" indent="0">
              <a:buNone/>
            </a:pPr>
            <a:r>
              <a:rPr lang="en-GB" sz="2600" b="1" dirty="0">
                <a:solidFill>
                  <a:schemeClr val="accent2"/>
                </a:solidFill>
                <a:latin typeface="Calibri"/>
                <a:ea typeface="Calibri"/>
                <a:cs typeface="Calibri"/>
              </a:rPr>
              <a:t>Student</a:t>
            </a:r>
          </a:p>
          <a:p>
            <a:pPr marL="0" indent="0">
              <a:buNone/>
            </a:pPr>
            <a:r>
              <a:rPr lang="en-GB" sz="2600" dirty="0">
                <a:latin typeface="Calibri"/>
                <a:ea typeface="Calibri"/>
                <a:cs typeface="Calibri"/>
              </a:rPr>
              <a:t>I</a:t>
            </a:r>
            <a:r>
              <a:rPr lang="en-GB" sz="2400" dirty="0">
                <a:latin typeface="Calibri"/>
                <a:ea typeface="Calibri"/>
                <a:cs typeface="Calibri"/>
              </a:rPr>
              <a:t>n your essay, you </a:t>
            </a:r>
            <a:r>
              <a:rPr lang="en-GB" sz="2400" dirty="0">
                <a:solidFill>
                  <a:srgbClr val="000000"/>
                </a:solidFill>
                <a:latin typeface="Calibri"/>
                <a:ea typeface="Calibri"/>
                <a:cs typeface="Calibri"/>
              </a:rPr>
              <a:t>will be expected to </a:t>
            </a:r>
            <a:r>
              <a:rPr lang="en-GB" sz="2400" dirty="0">
                <a:solidFill>
                  <a:schemeClr val="accent2"/>
                </a:solidFill>
                <a:latin typeface="Calibri"/>
                <a:ea typeface="Calibri"/>
                <a:cs typeface="Calibri"/>
              </a:rPr>
              <a:t>cite</a:t>
            </a:r>
            <a:r>
              <a:rPr lang="en-GB" sz="2400" dirty="0">
                <a:latin typeface="Calibri"/>
                <a:ea typeface="Calibri"/>
                <a:cs typeface="Calibri"/>
              </a:rPr>
              <a:t> (refer to) your sources to acknowledge the ideas, words, theories, data etc., of the authors whose work you have read.</a:t>
            </a:r>
          </a:p>
        </p:txBody>
      </p:sp>
      <p:pic>
        <p:nvPicPr>
          <p:cNvPr id="5" name="Picture 4" descr="Two people shaking hands">
            <a:extLst>
              <a:ext uri="{FF2B5EF4-FFF2-40B4-BE49-F238E27FC236}">
                <a16:creationId xmlns:a16="http://schemas.microsoft.com/office/drawing/2014/main" id="{47E08D57-7BD4-8CF2-0A78-2F79815212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89340" y="1256164"/>
            <a:ext cx="6902659" cy="5054101"/>
          </a:xfrm>
          <a:prstGeom prst="rect">
            <a:avLst/>
          </a:prstGeom>
        </p:spPr>
      </p:pic>
    </p:spTree>
    <p:extLst>
      <p:ext uri="{BB962C8B-B14F-4D97-AF65-F5344CB8AC3E}">
        <p14:creationId xmlns:p14="http://schemas.microsoft.com/office/powerpoint/2010/main" val="32823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841A04-3D6C-7D56-0FD1-B2785590E9DB}"/>
              </a:ext>
            </a:extLst>
          </p:cNvPr>
          <p:cNvSpPr>
            <a:spLocks noGrp="1"/>
          </p:cNvSpPr>
          <p:nvPr>
            <p:ph sz="half" idx="1"/>
          </p:nvPr>
        </p:nvSpPr>
        <p:spPr>
          <a:xfrm>
            <a:off x="446853" y="1600201"/>
            <a:ext cx="5167651" cy="4565650"/>
          </a:xfrm>
        </p:spPr>
        <p:txBody>
          <a:bodyPr vert="horz" lIns="91440" tIns="45720" rIns="91440" bIns="45720" rtlCol="0" anchor="t">
            <a:normAutofit/>
          </a:bodyPr>
          <a:lstStyle/>
          <a:p>
            <a:pPr marL="0" indent="0">
              <a:buNone/>
            </a:pPr>
            <a:r>
              <a:rPr lang="en-GB" sz="2600" b="1" dirty="0">
                <a:solidFill>
                  <a:schemeClr val="accent2"/>
                </a:solidFill>
                <a:latin typeface="Calibri"/>
                <a:ea typeface="Calibri"/>
                <a:cs typeface="Calibri"/>
              </a:rPr>
              <a:t>Project Manager</a:t>
            </a:r>
            <a:endParaRPr lang="en-GB" sz="2600" b="1" dirty="0">
              <a:solidFill>
                <a:schemeClr val="accent2"/>
              </a:solidFill>
              <a:latin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The final project report includes a section where all team members and their contributions are listed.</a:t>
            </a:r>
          </a:p>
          <a:p>
            <a:pPr marL="0" indent="0">
              <a:buNone/>
            </a:pPr>
            <a:endParaRPr lang="en-GB" sz="2600" dirty="0">
              <a:latin typeface="Calibri" panose="020F0502020204030204" pitchFamily="34" charset="0"/>
              <a:cs typeface="Calibri" panose="020F0502020204030204" pitchFamily="34" charset="0"/>
            </a:endParaRPr>
          </a:p>
          <a:p>
            <a:pPr marL="0" indent="0">
              <a:buNone/>
            </a:pPr>
            <a:r>
              <a:rPr lang="en-GB" sz="2600" b="1" dirty="0">
                <a:solidFill>
                  <a:schemeClr val="accent2"/>
                </a:solidFill>
                <a:latin typeface="Calibri"/>
                <a:ea typeface="Calibri"/>
                <a:cs typeface="Calibri"/>
              </a:rPr>
              <a:t>Student</a:t>
            </a:r>
          </a:p>
          <a:p>
            <a:pPr marL="0" indent="0">
              <a:buNone/>
            </a:pPr>
            <a:r>
              <a:rPr lang="en-GB" sz="2400" dirty="0">
                <a:latin typeface="Calibri"/>
                <a:ea typeface="Calibri"/>
                <a:cs typeface="Calibri"/>
              </a:rPr>
              <a:t>Your reference list at the end of your essay or report is where you provide  the </a:t>
            </a:r>
            <a:r>
              <a:rPr lang="en-GB" sz="2400" b="1" dirty="0">
                <a:solidFill>
                  <a:schemeClr val="accent2"/>
                </a:solidFill>
                <a:latin typeface="Calibri"/>
                <a:ea typeface="Calibri"/>
                <a:cs typeface="Calibri"/>
              </a:rPr>
              <a:t>full</a:t>
            </a:r>
            <a:r>
              <a:rPr lang="en-GB" sz="2400" dirty="0">
                <a:solidFill>
                  <a:schemeClr val="accent2"/>
                </a:solidFill>
                <a:latin typeface="Calibri"/>
                <a:ea typeface="Calibri"/>
                <a:cs typeface="Calibri"/>
              </a:rPr>
              <a:t> </a:t>
            </a:r>
            <a:r>
              <a:rPr lang="en-GB" sz="2400" dirty="0">
                <a:latin typeface="Calibri"/>
                <a:ea typeface="Calibri"/>
                <a:cs typeface="Calibri"/>
              </a:rPr>
              <a:t>details of all the sources you have cited in </a:t>
            </a:r>
            <a:r>
              <a:rPr lang="en-GB" sz="2400">
                <a:latin typeface="Calibri"/>
                <a:ea typeface="Calibri"/>
                <a:cs typeface="Calibri"/>
              </a:rPr>
              <a:t>your work.</a:t>
            </a:r>
            <a:endParaRPr lang="en-GB" sz="2400" dirty="0">
              <a:latin typeface="Calibri"/>
              <a:ea typeface="Calibri"/>
              <a:cs typeface="Calibri"/>
            </a:endParaRPr>
          </a:p>
          <a:p>
            <a:pPr marL="0" indent="0">
              <a:buNone/>
            </a:pPr>
            <a:r>
              <a:rPr lang="en-GB" sz="2600" dirty="0">
                <a:latin typeface="Calibri" panose="020F0502020204030204" pitchFamily="34" charset="0"/>
                <a:cs typeface="Calibri" panose="020F0502020204030204" pitchFamily="34" charset="0"/>
              </a:rPr>
              <a:t> </a:t>
            </a:r>
          </a:p>
          <a:p>
            <a:pPr marL="0" indent="0">
              <a:buNone/>
            </a:pPr>
            <a:endParaRPr lang="en-GB" dirty="0"/>
          </a:p>
        </p:txBody>
      </p:sp>
      <p:sp>
        <p:nvSpPr>
          <p:cNvPr id="2" name="Title 1">
            <a:extLst>
              <a:ext uri="{FF2B5EF4-FFF2-40B4-BE49-F238E27FC236}">
                <a16:creationId xmlns:a16="http://schemas.microsoft.com/office/drawing/2014/main" id="{B319EDDF-0584-6522-8F0C-7EAF0C9B9DFE}"/>
              </a:ext>
            </a:extLst>
          </p:cNvPr>
          <p:cNvSpPr>
            <a:spLocks noGrp="1"/>
          </p:cNvSpPr>
          <p:nvPr>
            <p:ph type="title"/>
          </p:nvPr>
        </p:nvSpPr>
        <p:spPr>
          <a:xfrm>
            <a:off x="718456" y="262866"/>
            <a:ext cx="10795518" cy="1003916"/>
          </a:xfrm>
        </p:spPr>
        <p:txBody>
          <a:bodyPr anchor="b">
            <a:normAutofit/>
          </a:bodyPr>
          <a:lstStyle/>
          <a:p>
            <a:r>
              <a:rPr lang="en-GB" dirty="0"/>
              <a:t>Project Report (Final Paper)</a:t>
            </a:r>
          </a:p>
        </p:txBody>
      </p:sp>
      <p:pic>
        <p:nvPicPr>
          <p:cNvPr id="6" name="Picture 5" descr="Adults writing and consulting textbooks">
            <a:extLst>
              <a:ext uri="{FF2B5EF4-FFF2-40B4-BE49-F238E27FC236}">
                <a16:creationId xmlns:a16="http://schemas.microsoft.com/office/drawing/2014/main" id="{CAA03736-D62C-43B9-8E53-0C610E6CC04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55907" y="1266782"/>
            <a:ext cx="6436092" cy="5047391"/>
          </a:xfrm>
          <a:prstGeom prst="rect">
            <a:avLst/>
          </a:prstGeom>
        </p:spPr>
      </p:pic>
    </p:spTree>
    <p:extLst>
      <p:ext uri="{BB962C8B-B14F-4D97-AF65-F5344CB8AC3E}">
        <p14:creationId xmlns:p14="http://schemas.microsoft.com/office/powerpoint/2010/main" val="3363244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446534"/>
            <a:chOff x="-184786" y="3712034"/>
            <a:chExt cx="6510064" cy="2446534"/>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Search and explore research, theories and ideas from different sources.</a:t>
              </a:r>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 </a:t>
              </a:r>
              <a:r>
                <a:rPr lang="en-GB" sz="2000">
                  <a:latin typeface="Calibri" panose="020F0502020204030204" pitchFamily="34" charset="0"/>
                  <a:ea typeface="+mn-lt"/>
                  <a:cs typeface="Calibri" panose="020F0502020204030204" pitchFamily="34" charset="0"/>
                </a:rPr>
                <a:t>and synthesise.</a:t>
              </a:r>
              <a:endParaRPr lang="en-GB" sz="2000" dirty="0">
                <a:latin typeface="Calibri" panose="020F0502020204030204" pitchFamily="34" charset="0"/>
                <a:ea typeface="+mn-lt"/>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486098"/>
            <a:chOff x="7731143" y="3688576"/>
            <a:chExt cx="4644467" cy="2486098"/>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panose="020F0502020204030204" pitchFamily="34" charset="0"/>
                  <a:ea typeface="+mn-lt"/>
                  <a:cs typeface="Calibri" panose="020F0502020204030204" pitchFamily="34" charset="0"/>
                </a:rPr>
                <a:t>Produce original written work with ideas built on correctly referenced sources.</a:t>
              </a: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4C75C78-2009-2573-4553-4505DA7709A1}"/>
              </a:ext>
            </a:extLst>
          </p:cNvPr>
          <p:cNvSpPr>
            <a:spLocks noGrp="1"/>
          </p:cNvSpPr>
          <p:nvPr>
            <p:ph type="title"/>
          </p:nvPr>
        </p:nvSpPr>
        <p:spPr>
          <a:xfrm>
            <a:off x="762390" y="1732936"/>
            <a:ext cx="10283761" cy="1369449"/>
          </a:xfrm>
        </p:spPr>
        <p:txBody>
          <a:bodyPr anchor="b">
            <a:normAutofit/>
          </a:bodyPr>
          <a:lstStyle/>
          <a:p>
            <a:r>
              <a:rPr lang="en-GB" dirty="0"/>
              <a:t>Note...</a:t>
            </a:r>
          </a:p>
        </p:txBody>
      </p:sp>
      <p:sp>
        <p:nvSpPr>
          <p:cNvPr id="2" name="Content Placeholder 1">
            <a:extLst>
              <a:ext uri="{FF2B5EF4-FFF2-40B4-BE49-F238E27FC236}">
                <a16:creationId xmlns:a16="http://schemas.microsoft.com/office/drawing/2014/main" id="{D6A22280-0AE1-6681-2A7A-7F4FD95ACFF6}"/>
              </a:ext>
            </a:extLst>
          </p:cNvPr>
          <p:cNvSpPr>
            <a:spLocks noGrp="1"/>
          </p:cNvSpPr>
          <p:nvPr>
            <p:ph type="body" idx="1"/>
          </p:nvPr>
        </p:nvSpPr>
        <p:spPr>
          <a:xfrm>
            <a:off x="954119" y="3520205"/>
            <a:ext cx="10283761" cy="2202169"/>
          </a:xfrm>
        </p:spPr>
        <p:txBody>
          <a:bodyPr vert="horz" lIns="91440" tIns="45720" rIns="91440" bIns="45720" rtlCol="0">
            <a:normAutofit/>
          </a:bodyPr>
          <a:lstStyle/>
          <a:p>
            <a:pPr marL="0" indent="0">
              <a:buNone/>
            </a:pPr>
            <a:endParaRPr lang="en-GB" dirty="0"/>
          </a:p>
          <a:p>
            <a:pPr marL="0" indent="0">
              <a:buNone/>
            </a:pPr>
            <a:r>
              <a:rPr lang="en-GB" sz="3600" dirty="0">
                <a:latin typeface="Calibri" panose="020F0502020204030204" pitchFamily="34" charset="0"/>
                <a:ea typeface="Calibri" panose="020F0502020204030204" pitchFamily="34" charset="0"/>
                <a:cs typeface="Calibri" panose="020F0502020204030204" pitchFamily="34" charset="0"/>
              </a:rPr>
              <a:t>You cannot try and find references </a:t>
            </a:r>
            <a:r>
              <a:rPr lang="en-GB" sz="4000" b="1" dirty="0">
                <a:latin typeface="Calibri" panose="020F0502020204030204" pitchFamily="34" charset="0"/>
                <a:ea typeface="Calibri" panose="020F0502020204030204" pitchFamily="34" charset="0"/>
                <a:cs typeface="Calibri" panose="020F0502020204030204" pitchFamily="34" charset="0"/>
              </a:rPr>
              <a:t>after</a:t>
            </a:r>
            <a:r>
              <a:rPr lang="en-GB" sz="3600" dirty="0">
                <a:latin typeface="Calibri" panose="020F0502020204030204" pitchFamily="34" charset="0"/>
                <a:ea typeface="Calibri" panose="020F0502020204030204" pitchFamily="34" charset="0"/>
                <a:cs typeface="Calibri" panose="020F0502020204030204" pitchFamily="34" charset="0"/>
              </a:rPr>
              <a:t> you have written your essay, in the same way a project manager would not bring in experts after the product launch.</a:t>
            </a:r>
          </a:p>
          <a:p>
            <a:pPr marL="0" indent="0">
              <a:buNone/>
            </a:pPr>
            <a:endParaRPr lang="en-GB" sz="3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16025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vert="horz" lIns="91440" tIns="45720" rIns="91440" bIns="45720" rtlCol="0" anchor="t">
            <a:normAutofit/>
          </a:bodyPr>
          <a:lstStyle/>
          <a:p>
            <a:pPr marL="0" indent="0">
              <a:buNone/>
            </a:pPr>
            <a:r>
              <a:rPr lang="en-GB" b="1" dirty="0">
                <a:latin typeface="Calibri"/>
                <a:ea typeface="Calibri"/>
                <a:cs typeface="Calibri"/>
              </a:rPr>
              <a:t>There are 2 parts to Harvard Referencing:</a:t>
            </a:r>
          </a:p>
          <a:p>
            <a:pPr marL="0" indent="0">
              <a:buNone/>
            </a:pPr>
            <a:endParaRPr lang="en-GB" dirty="0">
              <a:solidFill>
                <a:srgbClr val="000000"/>
              </a:solidFill>
              <a:latin typeface="Calibri"/>
              <a:cs typeface="Calibri"/>
            </a:endParaRPr>
          </a:p>
          <a:p>
            <a:pPr marL="514350" indent="-514350">
              <a:buFont typeface="+mj-lt"/>
              <a:buAutoNum type="arabicPeriod"/>
            </a:pPr>
            <a:r>
              <a:rPr lang="en-GB" b="1" dirty="0">
                <a:solidFill>
                  <a:schemeClr val="accent2"/>
                </a:solidFill>
                <a:latin typeface="Calibri"/>
                <a:cs typeface="Calibri"/>
              </a:rPr>
              <a:t>The in-text citation:  </a:t>
            </a:r>
            <a:r>
              <a:rPr lang="en-GB" dirty="0">
                <a:latin typeface="Calibri"/>
                <a:cs typeface="Calibri"/>
              </a:rPr>
              <a:t>(A brief acknowledgement of your source in the body of your work.)</a:t>
            </a:r>
          </a:p>
          <a:p>
            <a:pPr marL="514350" indent="-514350">
              <a:buFont typeface="+mj-lt"/>
              <a:buAutoNum type="arabicPeriod"/>
            </a:pPr>
            <a:endParaRPr lang="en-GB" dirty="0">
              <a:latin typeface="Calibri" panose="020F0502020204030204" pitchFamily="34" charset="0"/>
              <a:cs typeface="Calibri" panose="020F0502020204030204" pitchFamily="34" charset="0"/>
            </a:endParaRPr>
          </a:p>
          <a:p>
            <a:pPr marL="514350" indent="-514350">
              <a:buFont typeface="+mj-lt"/>
              <a:buAutoNum type="arabicPeriod"/>
            </a:pPr>
            <a:r>
              <a:rPr lang="en-GB" b="1" dirty="0">
                <a:solidFill>
                  <a:schemeClr val="accent2"/>
                </a:solidFill>
                <a:latin typeface="Calibri"/>
                <a:cs typeface="Calibri"/>
              </a:rPr>
              <a:t>The reference list: </a:t>
            </a:r>
            <a:r>
              <a:rPr lang="en-GB" dirty="0">
                <a:latin typeface="Calibri"/>
                <a:cs typeface="Calibri"/>
              </a:rPr>
              <a:t>(Providing your reader with the full reference details at the end of your work, to allow your reader to find and follow up.)</a:t>
            </a:r>
          </a:p>
          <a:p>
            <a:pPr marL="514350" indent="-514350">
              <a:buAutoNum type="arabicPeriod"/>
            </a:pPr>
            <a:endParaRPr lang="en-GB" dirty="0">
              <a:latin typeface="Calibri"/>
              <a:ea typeface="Calibri"/>
              <a:cs typeface="Calibri"/>
            </a:endParaRPr>
          </a:p>
          <a:p>
            <a:pPr marL="514350" indent="-514350">
              <a:buAutoNum type="arabicPeriod"/>
            </a:pPr>
            <a:endParaRPr lang="en-GB" dirty="0">
              <a:latin typeface="Calibri"/>
              <a:ea typeface="Calibri"/>
              <a:cs typeface="Calibri"/>
            </a:endParaRPr>
          </a:p>
        </p:txBody>
      </p:sp>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9215" y="1145158"/>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1. In-text citations </a:t>
            </a:r>
            <a:endParaRPr lang="en-GB" sz="2400" dirty="0">
              <a:cs typeface="Calibri"/>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4"/>
          <a:srcRect l="2442" t="43" r="56199" b="196"/>
          <a:stretch>
            <a:fillRect/>
          </a:stretch>
        </p:blipFill>
        <p:spPr>
          <a:xfrm>
            <a:off x="3260478" y="1144716"/>
            <a:ext cx="3548867" cy="4841180"/>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190780" y="1798828"/>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587F3698-682B-1A76-A148-29D5FEDE1E83}"/>
              </a:ext>
            </a:extLst>
          </p:cNvPr>
          <p:cNvSpPr/>
          <p:nvPr/>
        </p:nvSpPr>
        <p:spPr>
          <a:xfrm>
            <a:off x="6803136" y="902904"/>
            <a:ext cx="4794141" cy="485276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3B3F501-E1EE-CECB-9C0E-A90ED105517C}"/>
              </a:ext>
            </a:extLst>
          </p:cNvPr>
          <p:cNvSpPr txBox="1"/>
          <p:nvPr/>
        </p:nvSpPr>
        <p:spPr>
          <a:xfrm>
            <a:off x="7459038" y="2831026"/>
            <a:ext cx="4129677" cy="1200329"/>
          </a:xfrm>
          <a:prstGeom prst="rect">
            <a:avLst/>
          </a:prstGeom>
          <a:noFill/>
          <a:ln w="28575">
            <a:solidFill>
              <a:srgbClr val="FF0000"/>
            </a:solidFill>
          </a:ln>
        </p:spPr>
        <p:txBody>
          <a:bodyPr wrap="square" rtlCol="0">
            <a:spAutoFit/>
          </a:bodyPr>
          <a:lstStyle/>
          <a:p>
            <a:pPr marL="342900" indent="-342900">
              <a:buFont typeface="+mj-lt"/>
              <a:buAutoNum type="arabicPeriod"/>
            </a:pPr>
            <a:r>
              <a:rPr lang="en-GB" dirty="0"/>
              <a:t>Author.</a:t>
            </a:r>
          </a:p>
          <a:p>
            <a:pPr marL="342900" indent="-342900">
              <a:buFont typeface="+mj-lt"/>
              <a:buAutoNum type="arabicPeriod"/>
            </a:pPr>
            <a:r>
              <a:rPr lang="en-GB" dirty="0"/>
              <a:t>Year.</a:t>
            </a:r>
          </a:p>
          <a:p>
            <a:pPr marL="342900" indent="-342900">
              <a:buFont typeface="+mj-lt"/>
              <a:buAutoNum type="arabicPeriod"/>
            </a:pPr>
            <a:r>
              <a:rPr lang="en-GB" dirty="0"/>
              <a:t>Page Number (if quote or specific part).</a:t>
            </a:r>
            <a:endParaRPr lang="en-US" dirty="0"/>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98461"/>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baseline="0">
                <a:latin typeface="Calibri"/>
              </a:rPr>
              <a:t>Harvard uses the author - date 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18383" y="1260107"/>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1. In-text citation </a:t>
            </a:r>
            <a:endParaRPr lang="en-GB" sz="2400" dirty="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4"/>
          <a:srcRect l="2664" b="196"/>
          <a:stretch>
            <a:fillRect/>
          </a:stretch>
        </p:blipFill>
        <p:spPr>
          <a:xfrm>
            <a:off x="3245280" y="902904"/>
            <a:ext cx="8352036" cy="484325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182218" y="1721772"/>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933899" y="1396844"/>
            <a:ext cx="4818867" cy="221980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84094" y="2394945"/>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Arial"/>
                <a:ea typeface="+mn-lt"/>
                <a:cs typeface="+mn-lt"/>
              </a:rPr>
              <a:t>Used to let you reader know </a:t>
            </a:r>
            <a:r>
              <a:rPr lang="en-US" sz="2200" b="1" dirty="0">
                <a:latin typeface="Arial"/>
                <a:ea typeface="+mn-lt"/>
                <a:cs typeface="+mn-lt"/>
              </a:rPr>
              <a:t>when</a:t>
            </a:r>
            <a:r>
              <a:rPr lang="en-US" sz="2200" dirty="0">
                <a:latin typeface="Arial"/>
                <a:ea typeface="+mn-lt"/>
                <a:cs typeface="+mn-lt"/>
              </a:rPr>
              <a:t> you have used the ideas, theories, words or data of another. </a:t>
            </a:r>
          </a:p>
          <a:p>
            <a:pPr>
              <a:spcBef>
                <a:spcPts val="1200"/>
              </a:spcBef>
              <a:buFont typeface="Arial" panose="020B0604020202020204" pitchFamily="34" charset="0"/>
              <a:buChar char="•"/>
            </a:pPr>
            <a:endParaRPr lang="en-US" sz="2200" dirty="0">
              <a:solidFill>
                <a:schemeClr val="accent2"/>
              </a:solidFill>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Forms part of your </a:t>
            </a:r>
            <a:r>
              <a:rPr lang="en-US" sz="2200" b="1" dirty="0">
                <a:latin typeface="Arial"/>
                <a:ea typeface="+mn-lt"/>
                <a:cs typeface="+mn-lt"/>
              </a:rPr>
              <a:t>word count,</a:t>
            </a:r>
            <a:r>
              <a:rPr lang="en-US" sz="2200" dirty="0">
                <a:latin typeface="Arial"/>
                <a:ea typeface="+mn-lt"/>
                <a:cs typeface="+mn-lt"/>
              </a:rPr>
              <a:t> therefore, is brief. </a:t>
            </a:r>
          </a:p>
          <a:p>
            <a:pPr>
              <a:spcBef>
                <a:spcPts val="1200"/>
              </a:spcBef>
              <a:buFont typeface="Arial" panose="020B0604020202020204" pitchFamily="34" charset="0"/>
              <a:buChar char="•"/>
            </a:pPr>
            <a:endParaRPr lang="en-US" sz="2200" dirty="0">
              <a:latin typeface="Arial"/>
              <a:ea typeface="+mn-lt"/>
              <a:cs typeface="+mn-lt"/>
            </a:endParaRPr>
          </a:p>
          <a:p>
            <a:pPr>
              <a:spcBef>
                <a:spcPts val="1200"/>
              </a:spcBef>
              <a:buFont typeface="Arial" panose="020B0604020202020204" pitchFamily="34" charset="0"/>
              <a:buChar char="•"/>
            </a:pPr>
            <a:r>
              <a:rPr lang="en-US" sz="2200" dirty="0">
                <a:latin typeface="Arial"/>
                <a:ea typeface="+mn-lt"/>
                <a:cs typeface="+mn-lt"/>
              </a:rPr>
              <a:t>Allows you to </a:t>
            </a:r>
            <a:r>
              <a:rPr lang="en-US" sz="2200" b="1" dirty="0">
                <a:latin typeface="Arial"/>
                <a:ea typeface="+mn-lt"/>
                <a:cs typeface="+mn-lt"/>
              </a:rPr>
              <a:t>acknowledge and discuss </a:t>
            </a:r>
            <a:r>
              <a:rPr lang="en-US" sz="2200" dirty="0">
                <a:latin typeface="Arial"/>
                <a:ea typeface="+mn-lt"/>
                <a:cs typeface="+mn-lt"/>
              </a:rPr>
              <a:t>their work in your text, by </a:t>
            </a:r>
            <a:r>
              <a:rPr lang="en-US" sz="2200" dirty="0">
                <a:solidFill>
                  <a:schemeClr val="accent2"/>
                </a:solidFill>
                <a:latin typeface="Arial"/>
                <a:ea typeface="+mn-lt"/>
                <a:cs typeface="+mn-lt"/>
              </a:rPr>
              <a:t>quoting, paraphrasing, or </a:t>
            </a:r>
            <a:r>
              <a:rPr lang="en-US" sz="2200" dirty="0" err="1">
                <a:solidFill>
                  <a:schemeClr val="accent2"/>
                </a:solidFill>
                <a:latin typeface="Arial"/>
                <a:ea typeface="+mn-lt"/>
                <a:cs typeface="+mn-lt"/>
              </a:rPr>
              <a:t>summarising</a:t>
            </a:r>
            <a:endParaRPr lang="en-US" sz="2200" dirty="0">
              <a:solidFill>
                <a:srgbClr val="D1428D"/>
              </a:solidFill>
              <a:latin typeface="Arial"/>
              <a:ea typeface="+mn-lt"/>
              <a:cs typeface="+mn-lt"/>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86270" y="1482811"/>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normAutofit fontScale="90000"/>
          </a:bodyPr>
          <a:lstStyle/>
          <a:p>
            <a:r>
              <a:rPr lang="en-GB" dirty="0"/>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13564" y="1980964"/>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185548" y="479050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13564" y="3442536"/>
            <a:ext cx="9543668"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Example...</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636776" y="2588864"/>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831591" y="5758623"/>
            <a:ext cx="8531007" cy="400110"/>
          </a:xfrm>
          <a:prstGeom prst="rect">
            <a:avLst/>
          </a:prstGeom>
          <a:noFill/>
          <a:ln w="28575">
            <a:solidFill>
              <a:schemeClr val="accent2"/>
            </a:solidFill>
          </a:ln>
        </p:spPr>
        <p:txBody>
          <a:bodyPr wrap="square" lIns="91440" tIns="45720" rIns="91440" bIns="45720" rtlCol="0" anchor="t">
            <a:spAutoFit/>
          </a:bodyPr>
          <a:lstStyle/>
          <a:p>
            <a:r>
              <a:rPr lang="en-GB" sz="2000" dirty="0">
                <a:latin typeface="Calibri"/>
                <a:ea typeface="Calibri"/>
                <a:cs typeface="Calibri"/>
              </a:rPr>
              <a:t>Lack of an in-text citation indicates to your reader that it is your idea or opinion.</a:t>
            </a:r>
          </a:p>
        </p:txBody>
      </p:sp>
    </p:spTree>
    <p:extLst>
      <p:ext uri="{BB962C8B-B14F-4D97-AF65-F5344CB8AC3E}">
        <p14:creationId xmlns:p14="http://schemas.microsoft.com/office/powerpoint/2010/main" val="1748497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The whole in-text citation </a:t>
            </a:r>
            <a:r>
              <a:rPr lang="en-GB" sz="2400" b="1" dirty="0">
                <a:solidFill>
                  <a:schemeClr val="accent2"/>
                </a:solidFill>
                <a:latin typeface="Calibri"/>
                <a:ea typeface="+mn-lt"/>
                <a:cs typeface="Calibri"/>
              </a:rPr>
              <a:t> (Surname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is placed</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
        <p:nvSpPr>
          <p:cNvPr id="8" name="TextBox 7">
            <a:extLst>
              <a:ext uri="{FF2B5EF4-FFF2-40B4-BE49-F238E27FC236}">
                <a16:creationId xmlns:a16="http://schemas.microsoft.com/office/drawing/2014/main" id="{7A06967E-75A8-04F8-0FA8-59F167A16F32}"/>
              </a:ext>
            </a:extLst>
          </p:cNvPr>
          <p:cNvSpPr txBox="1"/>
          <p:nvPr/>
        </p:nvSpPr>
        <p:spPr>
          <a:xfrm>
            <a:off x="921797" y="4126625"/>
            <a:ext cx="10105866" cy="138499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solidFill>
                <a:latin typeface="Calibri"/>
                <a:ea typeface="Calibri Light"/>
                <a:cs typeface="Calibri Light"/>
              </a:rPr>
              <a:t>Example 2:</a:t>
            </a:r>
          </a:p>
          <a:p>
            <a:r>
              <a:rPr lang="en-GB" sz="2800" b="1" dirty="0">
                <a:latin typeface="Calibri"/>
                <a:ea typeface="Calibri Light"/>
                <a:cs typeface="Calibri Light"/>
              </a:rPr>
              <a:t>Recent research </a:t>
            </a:r>
            <a:r>
              <a:rPr lang="en-GB" sz="2800" b="1" dirty="0">
                <a:solidFill>
                  <a:schemeClr val="accent2"/>
                </a:solidFill>
                <a:latin typeface="Calibri"/>
                <a:ea typeface="Calibri Light"/>
                <a:cs typeface="Calibri Light"/>
              </a:rPr>
              <a:t>(Smith</a:t>
            </a:r>
            <a:r>
              <a:rPr lang="en-GB" sz="2800" b="1">
                <a:solidFill>
                  <a:schemeClr val="accent2"/>
                </a:solidFill>
                <a:latin typeface="Calibri"/>
                <a:ea typeface="Calibri Light"/>
                <a:cs typeface="Calibri Light"/>
              </a:rPr>
              <a:t> and Jones</a:t>
            </a:r>
            <a:r>
              <a:rPr lang="en-GB" sz="2800" b="1" dirty="0">
                <a:solidFill>
                  <a:schemeClr val="accent2"/>
                </a:solidFill>
                <a:latin typeface="Calibri"/>
                <a:ea typeface="Calibri Light"/>
                <a:cs typeface="Calibri Light"/>
              </a:rPr>
              <a:t>, 2020),</a:t>
            </a:r>
            <a:r>
              <a:rPr lang="en-GB" sz="2800" b="1" dirty="0">
                <a:latin typeface="Calibri"/>
                <a:ea typeface="Calibri Light"/>
                <a:cs typeface="Calibri Light"/>
              </a:rPr>
              <a:t> suggests effective communication is crucial for team success.</a:t>
            </a:r>
            <a:endParaRPr lang="en-GB" sz="2800" b="1" dirty="0">
              <a:latin typeface="Calibri"/>
              <a:ea typeface="Calibri"/>
              <a:cs typeface="Calibri"/>
            </a:endParaRPr>
          </a:p>
        </p:txBody>
      </p:sp>
      <p:sp>
        <p:nvSpPr>
          <p:cNvPr id="5" name="TextBox 4">
            <a:extLst>
              <a:ext uri="{FF2B5EF4-FFF2-40B4-BE49-F238E27FC236}">
                <a16:creationId xmlns:a16="http://schemas.microsoft.com/office/drawing/2014/main" id="{DCD27FDF-57E4-0BEA-18FA-59BA6287F9C2}"/>
              </a:ext>
            </a:extLst>
          </p:cNvPr>
          <p:cNvSpPr txBox="1"/>
          <p:nvPr/>
        </p:nvSpPr>
        <p:spPr>
          <a:xfrm>
            <a:off x="921797" y="2382559"/>
            <a:ext cx="10105867" cy="1569660"/>
          </a:xfrm>
          <a:prstGeom prst="rect">
            <a:avLst/>
          </a:prstGeom>
          <a:noFill/>
          <a:ln w="28575">
            <a:solidFill>
              <a:schemeClr val="tx1"/>
            </a:solidFill>
          </a:ln>
        </p:spPr>
        <p:txBody>
          <a:bodyPr wrap="square" lIns="91440" tIns="45720" rIns="91440" bIns="45720" anchor="t">
            <a:spAutoFit/>
          </a:bodyPr>
          <a:lstStyle/>
          <a:p>
            <a:r>
              <a:rPr lang="en-GB" sz="2600" b="1" dirty="0">
                <a:solidFill>
                  <a:schemeClr val="accent2"/>
                </a:solidFill>
                <a:latin typeface="Calibri"/>
                <a:ea typeface="Calibri Light"/>
                <a:cs typeface="Calibri Light"/>
              </a:rPr>
              <a:t>Example1: </a:t>
            </a:r>
          </a:p>
          <a:p>
            <a:r>
              <a:rPr lang="en-GB" sz="2600" b="1" dirty="0">
                <a:latin typeface="Calibri"/>
                <a:ea typeface="Calibri Light"/>
                <a:cs typeface="Calibri Light"/>
              </a:rPr>
              <a:t>Effective communication is crucial for team success </a:t>
            </a:r>
            <a:r>
              <a:rPr lang="en-GB" sz="2600" b="1" dirty="0">
                <a:solidFill>
                  <a:schemeClr val="accent2"/>
                </a:solidFill>
                <a:latin typeface="Calibri"/>
                <a:ea typeface="Calibri Light"/>
                <a:cs typeface="Calibri Light"/>
              </a:rPr>
              <a:t>(Smith</a:t>
            </a:r>
            <a:r>
              <a:rPr lang="en-GB" sz="2600" b="1">
                <a:solidFill>
                  <a:schemeClr val="accent2"/>
                </a:solidFill>
                <a:latin typeface="Calibri"/>
                <a:ea typeface="Calibri Light"/>
                <a:cs typeface="Calibri Light"/>
              </a:rPr>
              <a:t> and Jones</a:t>
            </a:r>
            <a:r>
              <a:rPr lang="en-GB" sz="2600" b="1" dirty="0">
                <a:solidFill>
                  <a:schemeClr val="accent2"/>
                </a:solidFill>
                <a:latin typeface="Calibri"/>
                <a:ea typeface="Calibri Light"/>
                <a:cs typeface="Calibri Light"/>
              </a:rPr>
              <a:t>, 2020).</a:t>
            </a:r>
          </a:p>
          <a:p>
            <a:endParaRPr lang="en-GB" sz="1800" b="1" dirty="0">
              <a:solidFill>
                <a:schemeClr val="accent2"/>
              </a:solidFill>
              <a:latin typeface="Calibri"/>
              <a:ea typeface="Calibri Light"/>
              <a:cs typeface="Calibri Light"/>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46843" cy="1329656"/>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mn-lt"/>
                <a:cs typeface="Calibri"/>
              </a:rPr>
              <a:t>The sentence is focusing on the idea, or information given</a:t>
            </a:r>
            <a:r>
              <a:rPr lang="en-US" sz="2400" dirty="0">
                <a:latin typeface="Calibri"/>
                <a:ea typeface="+mn-lt"/>
                <a:cs typeface="Calibri"/>
              </a:rPr>
              <a:t>.</a:t>
            </a:r>
            <a:endParaRPr lang="en-US" sz="2400" dirty="0">
              <a:latin typeface="Calibri" panose="020F0502020204030204" pitchFamily="34" charset="0"/>
              <a:ea typeface="+mn-lt"/>
              <a:cs typeface="Calibri" panose="020F0502020204030204" pitchFamily="34" charset="0"/>
            </a:endParaRPr>
          </a:p>
          <a:p>
            <a:pPr lvl="1">
              <a:spcBef>
                <a:spcPts val="250"/>
              </a:spcBef>
              <a:spcAft>
                <a:spcPts val="250"/>
              </a:spcAft>
              <a:buFont typeface="Arial" panose="020B0604020202020204" pitchFamily="34" charset="0"/>
              <a:buChar char="•"/>
            </a:pPr>
            <a:r>
              <a:rPr lang="en-US" dirty="0">
                <a:latin typeface="Calibri"/>
                <a:ea typeface="+mn-lt"/>
                <a:cs typeface="Calibri"/>
              </a:rPr>
              <a:t>Easy to integrate into your writing and include </a:t>
            </a:r>
            <a:r>
              <a:rPr lang="en-US" b="1" dirty="0">
                <a:solidFill>
                  <a:schemeClr val="accent2"/>
                </a:solidFill>
                <a:latin typeface="Calibri"/>
                <a:ea typeface="+mn-lt"/>
                <a:cs typeface="Calibri"/>
              </a:rPr>
              <a:t>multiple sources </a:t>
            </a:r>
            <a:r>
              <a:rPr lang="en-US" dirty="0">
                <a:latin typeface="Calibri"/>
                <a:ea typeface="+mn-lt"/>
                <a:cs typeface="Calibri"/>
              </a:rPr>
              <a:t>using a </a:t>
            </a:r>
            <a:r>
              <a:rPr lang="en-US" b="1" dirty="0">
                <a:latin typeface="Calibri"/>
                <a:ea typeface="+mn-lt"/>
                <a:cs typeface="Calibri"/>
              </a:rPr>
              <a:t>semi-colon</a:t>
            </a:r>
            <a:r>
              <a:rPr lang="en-US" sz="2000" b="1" dirty="0">
                <a:solidFill>
                  <a:schemeClr val="accent2"/>
                </a:solidFill>
                <a:latin typeface="Calibri"/>
                <a:ea typeface="+mn-lt"/>
                <a:cs typeface="Calibri"/>
              </a:rPr>
              <a:t>.</a:t>
            </a:r>
            <a:endParaRPr lang="en-US" sz="2000" dirty="0">
              <a:solidFill>
                <a:schemeClr val="accent2"/>
              </a:solidFill>
              <a:latin typeface="Calibri"/>
              <a:ea typeface="+mn-lt"/>
              <a:cs typeface="Calibri"/>
            </a:endParaRPr>
          </a:p>
          <a:p>
            <a:pPr>
              <a:spcBef>
                <a:spcPts val="250"/>
              </a:spcBef>
              <a:spcAft>
                <a:spcPts val="250"/>
              </a:spcAft>
              <a:buFont typeface="Arial" panose="020B0604020202020204" pitchFamily="34" charset="0"/>
              <a:buChar char="•"/>
            </a:pPr>
            <a:endParaRPr lang="en-US" dirty="0">
              <a:latin typeface="Calibri"/>
              <a:ea typeface="+mn-lt"/>
              <a:cs typeface="Calibri"/>
            </a:endParaRP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E29C56DE-11B4-091E-73BE-6AB9A29A735F}"/>
              </a:ext>
            </a:extLst>
          </p:cNvPr>
          <p:cNvSpPr txBox="1"/>
          <p:nvPr/>
        </p:nvSpPr>
        <p:spPr>
          <a:xfrm>
            <a:off x="888489" y="4252003"/>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2:</a:t>
            </a:r>
          </a:p>
          <a:p>
            <a:r>
              <a:rPr lang="en-GB" sz="2400" b="1" dirty="0">
                <a:latin typeface="Calibri"/>
                <a:ea typeface="Calibri Light"/>
                <a:cs typeface="Calibri Light"/>
              </a:rPr>
              <a:t>Recent research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 </a:t>
            </a:r>
            <a:r>
              <a:rPr lang="en-GB" sz="2400" b="1" dirty="0">
                <a:solidFill>
                  <a:schemeClr val="accent2"/>
                </a:solidFill>
                <a:latin typeface="Calibri"/>
                <a:ea typeface="Calibri Light"/>
                <a:cs typeface="Calibri Light"/>
              </a:rPr>
              <a:t>Davies, 2023)</a:t>
            </a:r>
            <a:r>
              <a:rPr lang="en-GB" sz="2400" b="1" dirty="0">
                <a:latin typeface="Calibri"/>
                <a:ea typeface="Calibri Light"/>
                <a:cs typeface="Calibri Light"/>
              </a:rPr>
              <a:t> demonstrates that motivation of employees is significantly influenced by leadership behaviour.</a:t>
            </a:r>
            <a:endParaRPr lang="en-GB" sz="2400" b="1" dirty="0">
              <a:latin typeface="Calibri"/>
              <a:ea typeface="Calibri"/>
              <a:cs typeface="Calibri"/>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888489" y="2772879"/>
            <a:ext cx="10376917"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Calibri Light"/>
                <a:cs typeface="Calibri Light"/>
              </a:rPr>
              <a:t>Example 1:</a:t>
            </a:r>
          </a:p>
          <a:p>
            <a:r>
              <a:rPr lang="en-GB" sz="2400" b="1" dirty="0">
                <a:latin typeface="Calibri"/>
                <a:ea typeface="Calibri Light"/>
                <a:cs typeface="Calibri Light"/>
              </a:rPr>
              <a:t>Leadership behaviour is a significant influence on employee motivation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Davies, 2023).</a:t>
            </a:r>
            <a:endParaRPr lang="en-GB" sz="2400" b="1" dirty="0">
              <a:solidFill>
                <a:schemeClr val="accent2"/>
              </a:solidFill>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2619617" y="5821397"/>
            <a:ext cx="6952766"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Note: Chronological order in first instance. Alphabetical if in same year. </a:t>
            </a:r>
          </a:p>
        </p:txBody>
      </p:sp>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sz="2400" b="1" dirty="0">
                <a:latin typeface="Calibri"/>
                <a:ea typeface="Calibri"/>
                <a:cs typeface="Calibri"/>
              </a:rPr>
              <a:t>Emphasis is on the author’s view or opinion.</a:t>
            </a:r>
            <a:endParaRPr lang="en-GB" sz="2400" dirty="0">
              <a:latin typeface="Calibri"/>
              <a:ea typeface="+mn-lt"/>
              <a:cs typeface="Calibri"/>
            </a:endParaRPr>
          </a:p>
          <a:p>
            <a:pPr marL="0" indent="0">
              <a:spcBef>
                <a:spcPts val="250"/>
              </a:spcBef>
              <a:spcAft>
                <a:spcPts val="250"/>
              </a:spcAft>
              <a:buNone/>
            </a:pPr>
            <a:endParaRPr lang="en-US" b="1" dirty="0">
              <a:latin typeface="Calibri"/>
              <a:ea typeface="Calibri"/>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384979" y="5803913"/>
            <a:ext cx="11422041" cy="369332"/>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887033" y="3681790"/>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D1428D"/>
                </a:solidFill>
                <a:latin typeface="Calibri"/>
              </a:rPr>
              <a:t>Franklin </a:t>
            </a:r>
            <a:r>
              <a:rPr lang="en-US" sz="2800" b="1" baseline="0" dirty="0">
                <a:solidFill>
                  <a:srgbClr val="D1428D"/>
                </a:solidFill>
                <a:latin typeface="Calibri"/>
              </a:rPr>
              <a:t>(2020</a:t>
            </a:r>
            <a:r>
              <a:rPr lang="en-US" sz="2800" b="1" dirty="0">
                <a:solidFill>
                  <a:srgbClr val="D1428D"/>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5AC0-0244-A5B8-2825-1954592B4B78}"/>
              </a:ext>
            </a:extLst>
          </p:cNvPr>
          <p:cNvSpPr>
            <a:spLocks noGrp="1"/>
          </p:cNvSpPr>
          <p:nvPr>
            <p:ph type="title"/>
          </p:nvPr>
        </p:nvSpPr>
        <p:spPr/>
        <p:txBody>
          <a:bodyPr/>
          <a:lstStyle/>
          <a:p>
            <a:r>
              <a:rPr lang="en-GB" dirty="0"/>
              <a:t>Further narrative examples</a:t>
            </a:r>
            <a:endParaRPr lang="en-US" dirty="0"/>
          </a:p>
        </p:txBody>
      </p:sp>
      <p:pic>
        <p:nvPicPr>
          <p:cNvPr id="5" name="Picture 4">
            <a:extLst>
              <a:ext uri="{FF2B5EF4-FFF2-40B4-BE49-F238E27FC236}">
                <a16:creationId xmlns:a16="http://schemas.microsoft.com/office/drawing/2014/main" id="{D10E3669-3110-68FD-C362-85509F0796F7}"/>
              </a:ext>
            </a:extLst>
          </p:cNvPr>
          <p:cNvPicPr>
            <a:picLocks noChangeAspect="1"/>
          </p:cNvPicPr>
          <p:nvPr/>
        </p:nvPicPr>
        <p:blipFill>
          <a:blip r:embed="rId2"/>
          <a:stretch>
            <a:fillRect/>
          </a:stretch>
        </p:blipFill>
        <p:spPr>
          <a:xfrm>
            <a:off x="620086" y="2351794"/>
            <a:ext cx="10768776" cy="29077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B976BF93-AD67-6F9C-D28B-FC889B662993}"/>
              </a:ext>
            </a:extLst>
          </p:cNvPr>
          <p:cNvSpPr txBox="1"/>
          <p:nvPr/>
        </p:nvSpPr>
        <p:spPr>
          <a:xfrm>
            <a:off x="724984" y="1397247"/>
            <a:ext cx="10458128" cy="369332"/>
          </a:xfrm>
          <a:prstGeom prst="rect">
            <a:avLst/>
          </a:prstGeom>
          <a:noFill/>
        </p:spPr>
        <p:txBody>
          <a:bodyPr wrap="square" rtlCol="0">
            <a:spAutoFit/>
          </a:bodyPr>
          <a:lstStyle/>
          <a:p>
            <a:r>
              <a:rPr lang="en-US" dirty="0">
                <a:latin typeface="Calibri "/>
              </a:rPr>
              <a:t>Example from: </a:t>
            </a:r>
            <a:r>
              <a:rPr lang="en-US" dirty="0">
                <a:latin typeface="Calibri "/>
                <a:hlinkClick r:id="rId3"/>
              </a:rPr>
              <a:t>Godfrey, J. (2018) </a:t>
            </a:r>
            <a:r>
              <a:rPr lang="en-US" i="1" dirty="0">
                <a:latin typeface="Calibri "/>
                <a:hlinkClick r:id="rId3"/>
              </a:rPr>
              <a:t>How to use your reading in your essays</a:t>
            </a:r>
            <a:r>
              <a:rPr lang="en-US" dirty="0">
                <a:latin typeface="Calibri "/>
                <a:hlinkClick r:id="rId3"/>
              </a:rPr>
              <a:t>. 3rd edn. Bloomsbury Academic</a:t>
            </a:r>
            <a:r>
              <a:rPr lang="en-US" dirty="0">
                <a:latin typeface="Calibri "/>
              </a:rPr>
              <a:t>.</a:t>
            </a:r>
          </a:p>
        </p:txBody>
      </p:sp>
      <p:sp>
        <p:nvSpPr>
          <p:cNvPr id="7" name="TextBox 6">
            <a:extLst>
              <a:ext uri="{FF2B5EF4-FFF2-40B4-BE49-F238E27FC236}">
                <a16:creationId xmlns:a16="http://schemas.microsoft.com/office/drawing/2014/main" id="{730C0479-B04B-8120-8EAA-C75DCF3C7847}"/>
              </a:ext>
            </a:extLst>
          </p:cNvPr>
          <p:cNvSpPr txBox="1"/>
          <p:nvPr/>
        </p:nvSpPr>
        <p:spPr>
          <a:xfrm>
            <a:off x="8500571" y="5548620"/>
            <a:ext cx="2888291" cy="461665"/>
          </a:xfrm>
          <a:prstGeom prst="rect">
            <a:avLst/>
          </a:prstGeom>
          <a:noFill/>
        </p:spPr>
        <p:txBody>
          <a:bodyPr wrap="none" rtlCol="0">
            <a:spAutoFit/>
          </a:bodyPr>
          <a:lstStyle/>
          <a:p>
            <a:r>
              <a:rPr lang="en-GB" sz="2400" dirty="0">
                <a:latin typeface="Calibri "/>
              </a:rPr>
              <a:t>(Godfrey, 2018, p. 98)</a:t>
            </a:r>
            <a:endParaRPr lang="en-US" sz="2400" dirty="0">
              <a:latin typeface="Calibri "/>
            </a:endParaRPr>
          </a:p>
        </p:txBody>
      </p:sp>
    </p:spTree>
    <p:extLst>
      <p:ext uri="{BB962C8B-B14F-4D97-AF65-F5344CB8AC3E}">
        <p14:creationId xmlns:p14="http://schemas.microsoft.com/office/powerpoint/2010/main" val="1371514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1FF3-81DE-D838-1562-7B6F6C460E08}"/>
              </a:ext>
            </a:extLst>
          </p:cNvPr>
          <p:cNvSpPr>
            <a:spLocks noGrp="1"/>
          </p:cNvSpPr>
          <p:nvPr>
            <p:ph type="title"/>
          </p:nvPr>
        </p:nvSpPr>
        <p:spPr/>
        <p:txBody>
          <a:bodyPr/>
          <a:lstStyle/>
          <a:p>
            <a:r>
              <a:rPr lang="en-GB" dirty="0"/>
              <a:t>Example</a:t>
            </a:r>
          </a:p>
        </p:txBody>
      </p:sp>
      <p:pic>
        <p:nvPicPr>
          <p:cNvPr id="4" name="Picture 3" descr="Person reading a book">
            <a:extLst>
              <a:ext uri="{FF2B5EF4-FFF2-40B4-BE49-F238E27FC236}">
                <a16:creationId xmlns:a16="http://schemas.microsoft.com/office/drawing/2014/main" id="{9A36FA2F-9924-660D-D36C-6FED1BFD7D64}"/>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672C7CBA-70B5-6314-5B1B-4A76EA347A66}"/>
              </a:ext>
            </a:extLst>
          </p:cNvPr>
          <p:cNvSpPr txBox="1">
            <a:spLocks/>
          </p:cNvSpPr>
          <p:nvPr/>
        </p:nvSpPr>
        <p:spPr>
          <a:xfrm>
            <a:off x="5764552" y="2133600"/>
            <a:ext cx="6304249" cy="2590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00"/>
                </a:solidFill>
                <a:latin typeface="Lato"/>
                <a:ea typeface="Lato"/>
                <a:cs typeface="Lato"/>
              </a:rPr>
              <a:t>Research suggests,</a:t>
            </a:r>
            <a:r>
              <a:rPr lang="en-GB" b="1" dirty="0">
                <a:solidFill>
                  <a:schemeClr val="accent2"/>
                </a:solidFill>
                <a:latin typeface="Lato"/>
                <a:ea typeface="Lato"/>
                <a:cs typeface="Lato"/>
              </a:rPr>
              <a:t> </a:t>
            </a:r>
            <a:r>
              <a:rPr lang="en-GB" dirty="0">
                <a:latin typeface="Lato"/>
                <a:ea typeface="Lato"/>
                <a:cs typeface="Lato"/>
              </a:rPr>
              <a:t>students struggle to correctly reference their work. To ensure they do not accidently plagiarise, students should record their </a:t>
            </a:r>
            <a:r>
              <a:rPr lang="en-GB">
                <a:latin typeface="Lato"/>
                <a:ea typeface="Lato"/>
                <a:cs typeface="Lato"/>
              </a:rPr>
              <a:t>sources as they use them</a:t>
            </a:r>
            <a:r>
              <a:rPr lang="en-GB">
                <a:solidFill>
                  <a:srgbClr val="000000"/>
                </a:solidFill>
                <a:latin typeface="Lato"/>
                <a:ea typeface="Lato"/>
                <a:cs typeface="Lato"/>
              </a:rPr>
              <a:t>.</a:t>
            </a:r>
            <a:endParaRPr lang="en-GB" dirty="0">
              <a:solidFill>
                <a:srgbClr val="000000"/>
              </a:solidFill>
              <a:latin typeface="Lato"/>
              <a:ea typeface="Lato"/>
              <a:cs typeface="Lato"/>
            </a:endParaRPr>
          </a:p>
          <a:p>
            <a:pPr marL="0" indent="0">
              <a:buFont typeface="Wingdings" panose="05000000000000000000" pitchFamily="2" charset="2"/>
              <a:buNone/>
            </a:pPr>
            <a:endParaRPr lang="en-GB" sz="3400" dirty="0">
              <a:latin typeface="Lato"/>
              <a:ea typeface="Lato"/>
              <a:cs typeface="Lato"/>
            </a:endParaRPr>
          </a:p>
        </p:txBody>
      </p:sp>
    </p:spTree>
    <p:extLst>
      <p:ext uri="{BB962C8B-B14F-4D97-AF65-F5344CB8AC3E}">
        <p14:creationId xmlns:p14="http://schemas.microsoft.com/office/powerpoint/2010/main" val="242793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B8521-6B2E-E894-22C5-0748853CC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04DA7-334E-942B-CDBA-C1103E1A070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A6BD183-38A7-AFA5-BDB8-C573ECF71B63}"/>
              </a:ext>
            </a:extLst>
          </p:cNvPr>
          <p:cNvSpPr>
            <a:spLocks noGrp="1"/>
          </p:cNvSpPr>
          <p:nvPr>
            <p:ph sz="quarter" idx="10"/>
          </p:nvPr>
        </p:nvSpPr>
        <p:spPr>
          <a:xfrm>
            <a:off x="5882183" y="2133600"/>
            <a:ext cx="5880332" cy="2590800"/>
          </a:xfrm>
        </p:spPr>
        <p:txBody>
          <a:bodyPr vert="horz" lIns="91440" tIns="45720" rIns="91440" bIns="45720" rtlCol="0" anchor="t">
            <a:normAutofit/>
          </a:bodyPr>
          <a:lstStyle/>
          <a:p>
            <a:pPr marL="0" indent="0">
              <a:buNone/>
            </a:pPr>
            <a:r>
              <a:rPr lang="en-GB" dirty="0">
                <a:solidFill>
                  <a:srgbClr val="000000"/>
                </a:solidFill>
                <a:highlight>
                  <a:srgbClr val="D0EEF9"/>
                </a:highlight>
                <a:latin typeface="Lato"/>
                <a:ea typeface="Lato"/>
                <a:cs typeface="Lato"/>
              </a:rPr>
              <a:t>Research </a:t>
            </a:r>
            <a:r>
              <a:rPr lang="en-GB" dirty="0">
                <a:highlight>
                  <a:srgbClr val="D0EEF9"/>
                </a:highlight>
                <a:latin typeface="Lato"/>
                <a:ea typeface="Lato"/>
                <a:cs typeface="Lato"/>
              </a:rPr>
              <a:t>suggests, students struggle to correctly reference their work. </a:t>
            </a:r>
            <a:r>
              <a:rPr lang="en-GB" dirty="0">
                <a:highlight>
                  <a:srgbClr val="C7F0E1"/>
                </a:highlight>
                <a:latin typeface="Lato"/>
                <a:ea typeface="Lato"/>
                <a:cs typeface="Lato"/>
              </a:rPr>
              <a:t>To ensure they do not accidently plagiarise, “students should record their sources as they use them”.</a:t>
            </a:r>
            <a:endParaRPr lang="en-GB" sz="3400" dirty="0">
              <a:highlight>
                <a:srgbClr val="C7F0E1"/>
              </a:highlight>
              <a:latin typeface="Lato"/>
              <a:ea typeface="Lato"/>
              <a:cs typeface="Lato"/>
            </a:endParaRPr>
          </a:p>
        </p:txBody>
      </p:sp>
      <p:pic>
        <p:nvPicPr>
          <p:cNvPr id="4" name="Picture 3" descr="Person reading a book">
            <a:extLst>
              <a:ext uri="{FF2B5EF4-FFF2-40B4-BE49-F238E27FC236}">
                <a16:creationId xmlns:a16="http://schemas.microsoft.com/office/drawing/2014/main" id="{538619FD-4C61-00C5-BA47-3F3A2680A6C3}"/>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FC065C61-AD3F-13C1-3475-080CF21EBDE8}"/>
              </a:ext>
            </a:extLst>
          </p:cNvPr>
          <p:cNvSpPr txBox="1"/>
          <p:nvPr/>
        </p:nvSpPr>
        <p:spPr>
          <a:xfrm>
            <a:off x="6684264" y="5221224"/>
            <a:ext cx="2548326" cy="369332"/>
          </a:xfrm>
          <a:prstGeom prst="rect">
            <a:avLst/>
          </a:prstGeom>
          <a:solidFill>
            <a:srgbClr val="D0EEF9"/>
          </a:solidFill>
          <a:ln>
            <a:solidFill>
              <a:schemeClr val="tx1"/>
            </a:solidFill>
          </a:ln>
        </p:spPr>
        <p:txBody>
          <a:bodyPr wrap="none" lIns="91440" tIns="45720" rIns="91440" bIns="45720" rtlCol="0" anchor="t">
            <a:spAutoFit/>
          </a:bodyPr>
          <a:lstStyle/>
          <a:p>
            <a:r>
              <a:rPr lang="en-GB" dirty="0">
                <a:latin typeface="Calibri "/>
              </a:rPr>
              <a:t>Source 1: Pearson, 2023. </a:t>
            </a:r>
            <a:endParaRPr lang="en-US" dirty="0">
              <a:latin typeface="Calibri "/>
            </a:endParaRPr>
          </a:p>
        </p:txBody>
      </p:sp>
      <p:sp>
        <p:nvSpPr>
          <p:cNvPr id="6" name="TextBox 5">
            <a:extLst>
              <a:ext uri="{FF2B5EF4-FFF2-40B4-BE49-F238E27FC236}">
                <a16:creationId xmlns:a16="http://schemas.microsoft.com/office/drawing/2014/main" id="{694F0E8D-B0A2-820C-7C61-9C8C00014CC2}"/>
              </a:ext>
            </a:extLst>
          </p:cNvPr>
          <p:cNvSpPr txBox="1"/>
          <p:nvPr/>
        </p:nvSpPr>
        <p:spPr>
          <a:xfrm>
            <a:off x="6684264" y="5675318"/>
            <a:ext cx="4755725" cy="369332"/>
          </a:xfrm>
          <a:prstGeom prst="rect">
            <a:avLst/>
          </a:prstGeom>
          <a:solidFill>
            <a:srgbClr val="C7F0E1"/>
          </a:solidFill>
          <a:ln>
            <a:solidFill>
              <a:schemeClr val="tx1"/>
            </a:solidFill>
          </a:ln>
        </p:spPr>
        <p:txBody>
          <a:bodyPr wrap="none" lIns="91440" tIns="45720" rIns="91440" bIns="45720" rtlCol="0" anchor="t">
            <a:spAutoFit/>
          </a:bodyPr>
          <a:lstStyle/>
          <a:p>
            <a:r>
              <a:rPr lang="en-GB" dirty="0">
                <a:latin typeface="Calibri "/>
              </a:rPr>
              <a:t>Source 2: Williams, Armstrong and Wang, 2024.  </a:t>
            </a:r>
            <a:endParaRPr lang="en-US" dirty="0">
              <a:latin typeface="Calibri "/>
            </a:endParaRPr>
          </a:p>
        </p:txBody>
      </p:sp>
    </p:spTree>
    <p:extLst>
      <p:ext uri="{BB962C8B-B14F-4D97-AF65-F5344CB8AC3E}">
        <p14:creationId xmlns:p14="http://schemas.microsoft.com/office/powerpoint/2010/main" val="4051668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133600"/>
            <a:ext cx="6304249" cy="2590800"/>
          </a:xfrm>
        </p:spPr>
        <p:txBody>
          <a:bodyPr vert="horz" lIns="91440" tIns="45720" rIns="91440" bIns="45720" rtlCol="0" anchor="t">
            <a:normAutofit lnSpcReduction="10000"/>
          </a:bodyPr>
          <a:lstStyle/>
          <a:p>
            <a:pPr marL="0" indent="0">
              <a:buNone/>
            </a:pPr>
            <a:r>
              <a:rPr lang="en-GB" dirty="0">
                <a:solidFill>
                  <a:srgbClr val="000000"/>
                </a:solidFill>
                <a:latin typeface="Lato"/>
                <a:ea typeface="Lato"/>
                <a:cs typeface="Lato"/>
              </a:rPr>
              <a:t>Research suggests </a:t>
            </a:r>
            <a:r>
              <a:rPr lang="en-GB" b="1" dirty="0">
                <a:solidFill>
                  <a:schemeClr val="accent2"/>
                </a:solidFill>
                <a:latin typeface="Lato"/>
                <a:ea typeface="Lato"/>
                <a:cs typeface="Lato"/>
              </a:rPr>
              <a:t>(Pearson, 2023), </a:t>
            </a:r>
            <a:r>
              <a:rPr lang="en-GB" dirty="0">
                <a:latin typeface="Lato"/>
                <a:ea typeface="Lato"/>
                <a:cs typeface="Lato"/>
              </a:rPr>
              <a:t>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dirty="0">
                <a:solidFill>
                  <a:schemeClr val="accent2"/>
                </a:solidFill>
                <a:latin typeface="Lato"/>
                <a:ea typeface="Lato"/>
                <a:cs typeface="Lato"/>
              </a:rPr>
              <a:t>” </a:t>
            </a:r>
            <a:r>
              <a:rPr lang="en-GB" b="1" dirty="0">
                <a:solidFill>
                  <a:schemeClr val="accent2"/>
                </a:solidFill>
                <a:latin typeface="Lato"/>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p:txBody>
          <a:bodyPr/>
          <a:lstStyle/>
          <a:p>
            <a:r>
              <a:rPr lang="en-GB"/>
              <a:t>Example 2 </a:t>
            </a:r>
            <a:endParaRPr lang="en-GB" dirty="0"/>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2" y="2133600"/>
            <a:ext cx="6304249" cy="2590800"/>
          </a:xfrm>
        </p:spPr>
        <p:txBody>
          <a:bodyPr vert="horz" lIns="91440" tIns="45720" rIns="91440" bIns="45720" rtlCol="0" anchor="t">
            <a:normAutofit lnSpcReduction="10000"/>
          </a:bodyPr>
          <a:lstStyle/>
          <a:p>
            <a:pPr marL="0" indent="0">
              <a:buNone/>
            </a:pPr>
            <a:r>
              <a:rPr lang="en-GB" b="1">
                <a:solidFill>
                  <a:schemeClr val="accent2"/>
                </a:solidFill>
                <a:latin typeface="Lato"/>
                <a:ea typeface="Lato"/>
                <a:cs typeface="Lato"/>
              </a:rPr>
              <a:t>Pearson (2023) </a:t>
            </a:r>
            <a:r>
              <a:rPr lang="en-GB" dirty="0">
                <a:latin typeface="Lato"/>
                <a:ea typeface="Lato"/>
                <a:cs typeface="Lato"/>
              </a:rPr>
              <a:t>suggests</a:t>
            </a:r>
            <a:r>
              <a:rPr lang="en-GB" b="1" dirty="0">
                <a:solidFill>
                  <a:schemeClr val="accent2"/>
                </a:solidFill>
                <a:latin typeface="Lato"/>
                <a:ea typeface="Lato"/>
                <a:cs typeface="Lato"/>
              </a:rPr>
              <a:t> </a:t>
            </a:r>
            <a:r>
              <a:rPr lang="en-GB" dirty="0">
                <a:latin typeface="Lato"/>
                <a:ea typeface="Lato"/>
                <a:cs typeface="Lato"/>
              </a:rPr>
              <a:t>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dirty="0">
                <a:solidFill>
                  <a:schemeClr val="accent2"/>
                </a:solidFill>
                <a:latin typeface="Lato"/>
                <a:ea typeface="Lato"/>
                <a:cs typeface="Lato"/>
              </a:rPr>
              <a:t>” </a:t>
            </a:r>
            <a:r>
              <a:rPr lang="en-GB" b="1">
                <a:solidFill>
                  <a:schemeClr val="accent2"/>
                </a:solidFill>
                <a:latin typeface="Lato"/>
                <a:ea typeface="Lato"/>
                <a:cs typeface="Lato"/>
              </a:rPr>
              <a:t>(Williams, Armstrong and Wang, </a:t>
            </a:r>
            <a:r>
              <a:rPr lang="en-GB" b="1" dirty="0">
                <a:solidFill>
                  <a:schemeClr val="accent2"/>
                </a:solidFill>
                <a:latin typeface="Lato"/>
                <a:ea typeface="Lato"/>
                <a:cs typeface="Lato"/>
              </a:rPr>
              <a:t>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2"/>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Wherever possible, you should paraphrase.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2"/>
              </a:rPr>
              <a:t>referencing handbook</a:t>
            </a:r>
            <a:r>
              <a:rPr lang="en-GB" sz="2400" b="1" dirty="0">
                <a:latin typeface="Calibri" panose="020F0502020204030204" pitchFamily="34" charset="0"/>
                <a:cs typeface="Calibri" panose="020F0502020204030204" pitchFamily="34" charset="0"/>
              </a:rPr>
              <a:t>.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latin typeface="Calibri"/>
                <a:ea typeface="Calibri"/>
                <a:cs typeface="Calibri"/>
              </a:rPr>
              <a:t>When writing assignments, the aim should always be to reference reliable sources of information </a:t>
            </a:r>
            <a:r>
              <a:rPr lang="en-US" sz="2800" b="1" dirty="0">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dirty="0">
                <a:solidFill>
                  <a:schemeClr val="accent2"/>
                </a:solidFill>
                <a:latin typeface="Calibri"/>
                <a:ea typeface="Calibri"/>
                <a:cs typeface="Calibri"/>
              </a:rPr>
              <a:t>Pears and Shields (2016)</a:t>
            </a:r>
            <a:r>
              <a:rPr lang="en-US" sz="2800" b="1" dirty="0">
                <a:latin typeface="Calibri"/>
                <a:ea typeface="Calibri"/>
                <a:cs typeface="Calibri"/>
              </a:rPr>
              <a:t> note, when writing assignments, the aim should always be to reference reliable sources of information. </a:t>
            </a:r>
            <a:endParaRPr lang="en-US" sz="2800" b="1" dirty="0">
              <a:solidFill>
                <a:schemeClr val="accent2"/>
              </a:solidFill>
              <a:latin typeface="Calibri"/>
              <a:ea typeface="Calibri"/>
              <a:cs typeface="Calibri"/>
            </a:endParaRPr>
          </a:p>
        </p:txBody>
      </p:sp>
      <p:sp>
        <p:nvSpPr>
          <p:cNvPr id="6" name="TextBox 5">
            <a:extLst>
              <a:ext uri="{FF2B5EF4-FFF2-40B4-BE49-F238E27FC236}">
                <a16:creationId xmlns:a16="http://schemas.microsoft.com/office/drawing/2014/main" id="{A126EF13-FC86-4529-78ED-C04AFDF8BF27}"/>
              </a:ext>
            </a:extLst>
          </p:cNvPr>
          <p:cNvSpPr txBox="1"/>
          <p:nvPr/>
        </p:nvSpPr>
        <p:spPr>
          <a:xfrm>
            <a:off x="556592" y="5509863"/>
            <a:ext cx="11442212" cy="646331"/>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and page numbers indicate to your reader you have paraphrased, not quoted the ideas of the author cited in the sentence.</a:t>
            </a: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dirty="0"/>
              <a:t>Quote Example:</a:t>
            </a:r>
            <a:endParaRPr lang="en-US" dirty="0"/>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r>
              <a:rPr lang="en-US" sz="2800" b="1" dirty="0">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dirty="0">
                <a:solidFill>
                  <a:schemeClr val="accent2"/>
                </a:solidFill>
                <a:latin typeface="Calibri"/>
                <a:ea typeface="Calibri"/>
                <a:cs typeface="Calibri"/>
              </a:rPr>
              <a:t>Pears and Shields (2016, p. 2)</a:t>
            </a:r>
            <a:r>
              <a:rPr lang="en-US" sz="2800" b="1" dirty="0">
                <a:latin typeface="Calibri"/>
                <a:ea typeface="Calibri"/>
                <a:cs typeface="Calibri"/>
              </a:rPr>
              <a:t> note, </a:t>
            </a:r>
            <a:r>
              <a:rPr lang="en-US" sz="2800" b="1" dirty="0">
                <a:solidFill>
                  <a:schemeClr val="accent2"/>
                </a:solidFill>
                <a:latin typeface="Calibri"/>
                <a:ea typeface="Calibri"/>
                <a:cs typeface="Calibri"/>
              </a:rPr>
              <a:t>“</a:t>
            </a:r>
            <a:r>
              <a:rPr lang="en-US" sz="2800" b="1" dirty="0">
                <a:latin typeface="Calibri"/>
                <a:ea typeface="Calibri"/>
                <a:cs typeface="Calibri"/>
              </a:rPr>
              <a:t>when writing assignments, the aim should always be to reference reliable sources of information</a:t>
            </a:r>
            <a:r>
              <a:rPr lang="en-US" sz="2800" b="1" dirty="0">
                <a:solidFill>
                  <a:schemeClr val="accent2"/>
                </a:solidFill>
                <a:latin typeface="Calibri"/>
                <a:ea typeface="Calibri"/>
                <a:cs typeface="Calibri"/>
              </a:rPr>
              <a:t>”</a:t>
            </a:r>
            <a:r>
              <a:rPr lang="en-US" sz="2800" b="1" dirty="0">
                <a:latin typeface="Calibri"/>
                <a:ea typeface="Calibri"/>
                <a:cs typeface="Calibri"/>
              </a:rPr>
              <a:t>. </a:t>
            </a:r>
            <a:endParaRPr lang="en-US" sz="2800" b="1" dirty="0">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C902-0A45-1C8C-A212-CA742862C391}"/>
              </a:ext>
            </a:extLst>
          </p:cNvPr>
          <p:cNvSpPr>
            <a:spLocks noGrp="1"/>
          </p:cNvSpPr>
          <p:nvPr>
            <p:ph type="title"/>
          </p:nvPr>
        </p:nvSpPr>
        <p:spPr/>
        <p:txBody>
          <a:bodyPr/>
          <a:lstStyle/>
          <a:p>
            <a:r>
              <a:rPr lang="en-GB" dirty="0"/>
              <a:t>Spot the in-text citations</a:t>
            </a:r>
          </a:p>
        </p:txBody>
      </p:sp>
      <p:sp>
        <p:nvSpPr>
          <p:cNvPr id="5" name="TextBox 4">
            <a:extLst>
              <a:ext uri="{FF2B5EF4-FFF2-40B4-BE49-F238E27FC236}">
                <a16:creationId xmlns:a16="http://schemas.microsoft.com/office/drawing/2014/main" id="{65596634-0D81-1475-ADAE-3E4A4576C28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rgbClr val="3A3A3A"/>
                </a:solidFill>
                <a:latin typeface="Aptos"/>
              </a:rPr>
              <a:t>Khan, N.U., </a:t>
            </a:r>
            <a:r>
              <a:rPr lang="en-GB" sz="1000" err="1">
                <a:solidFill>
                  <a:srgbClr val="3A3A3A"/>
                </a:solidFill>
                <a:latin typeface="Aptos"/>
              </a:rPr>
              <a:t>Zhongyi</a:t>
            </a:r>
            <a:r>
              <a:rPr lang="en-GB" sz="1000">
                <a:solidFill>
                  <a:srgbClr val="3A3A3A"/>
                </a:solidFill>
                <a:latin typeface="Aptos"/>
              </a:rPr>
              <a:t>, P., Han, H., and Ariza-Montes, A. (2023) ‘Linking public leadership and public project success: the mediating role of team building’, </a:t>
            </a:r>
            <a:r>
              <a:rPr lang="en-GB" sz="1000" i="1">
                <a:solidFill>
                  <a:srgbClr val="3A3A3A"/>
                </a:solidFill>
                <a:latin typeface="Aptos"/>
              </a:rPr>
              <a:t>Humanities &amp; social sciences communications</a:t>
            </a:r>
            <a:r>
              <a:rPr lang="en-GB" sz="1000">
                <a:solidFill>
                  <a:srgbClr val="3A3A3A"/>
                </a:solidFill>
                <a:latin typeface="Aptos"/>
              </a:rPr>
              <a:t>, 10(1), pp. 286–10. Available at: https://doi.org/10.1057/s41599-</a:t>
            </a:r>
            <a:r>
              <a:rPr lang="en-GB" sz="1000" dirty="0">
                <a:solidFill>
                  <a:srgbClr val="3A3A3A"/>
                </a:solidFill>
                <a:latin typeface="Aptos"/>
              </a:rPr>
              <a:t>023-01791-y.</a:t>
            </a:r>
          </a:p>
        </p:txBody>
      </p:sp>
      <p:pic>
        <p:nvPicPr>
          <p:cNvPr id="7" name="Picture 6" descr="A white text on a white background&#10;&#10;AI-generated content may be incorrect.">
            <a:extLst>
              <a:ext uri="{FF2B5EF4-FFF2-40B4-BE49-F238E27FC236}">
                <a16:creationId xmlns:a16="http://schemas.microsoft.com/office/drawing/2014/main" id="{8FC29078-E5DD-E8FE-0AA0-2AB1380BB1CC}"/>
              </a:ext>
            </a:extLst>
          </p:cNvPr>
          <p:cNvPicPr>
            <a:picLocks noChangeAspect="1"/>
          </p:cNvPicPr>
          <p:nvPr/>
        </p:nvPicPr>
        <p:blipFill>
          <a:blip r:embed="rId2"/>
          <a:stretch>
            <a:fillRect/>
          </a:stretch>
        </p:blipFill>
        <p:spPr>
          <a:xfrm>
            <a:off x="4388529" y="1404089"/>
            <a:ext cx="7417756" cy="4477793"/>
          </a:xfrm>
          <a:prstGeom prst="rect">
            <a:avLst/>
          </a:prstGeom>
        </p:spPr>
      </p:pic>
    </p:spTree>
    <p:extLst>
      <p:ext uri="{BB962C8B-B14F-4D97-AF65-F5344CB8AC3E}">
        <p14:creationId xmlns:p14="http://schemas.microsoft.com/office/powerpoint/2010/main" val="124177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D16D1-342F-1B6D-D696-E9DE84B5D4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62BAC-2641-DF93-28CD-306529F624A6}"/>
              </a:ext>
            </a:extLst>
          </p:cNvPr>
          <p:cNvSpPr>
            <a:spLocks noGrp="1"/>
          </p:cNvSpPr>
          <p:nvPr>
            <p:ph type="title"/>
          </p:nvPr>
        </p:nvSpPr>
        <p:spPr/>
        <p:txBody>
          <a:bodyPr/>
          <a:lstStyle/>
          <a:p>
            <a:r>
              <a:rPr lang="en-GB" dirty="0"/>
              <a:t>Spot the citations</a:t>
            </a:r>
          </a:p>
        </p:txBody>
      </p:sp>
      <p:sp>
        <p:nvSpPr>
          <p:cNvPr id="6" name="TextBox 5">
            <a:extLst>
              <a:ext uri="{FF2B5EF4-FFF2-40B4-BE49-F238E27FC236}">
                <a16:creationId xmlns:a16="http://schemas.microsoft.com/office/drawing/2014/main" id="{4B28143F-D788-FB55-1E25-8F4569796869}"/>
              </a:ext>
            </a:extLst>
          </p:cNvPr>
          <p:cNvSpPr txBox="1"/>
          <p:nvPr/>
        </p:nvSpPr>
        <p:spPr>
          <a:xfrm>
            <a:off x="276225" y="5924550"/>
            <a:ext cx="119062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rgbClr val="3A3A3A"/>
                </a:solidFill>
                <a:latin typeface="Aptos"/>
              </a:rPr>
              <a:t>Khan, N.U., Zhongyi, P., Han, H., and Ariza-Montes, A. (2023) ‘Linking public leadership and public project success: the mediating role of team building’, </a:t>
            </a:r>
            <a:r>
              <a:rPr lang="en-GB" sz="1000" i="1">
                <a:solidFill>
                  <a:srgbClr val="3A3A3A"/>
                </a:solidFill>
                <a:latin typeface="Aptos"/>
              </a:rPr>
              <a:t>Humanities &amp; social sciences communications</a:t>
            </a:r>
            <a:r>
              <a:rPr lang="en-GB" sz="1000">
                <a:solidFill>
                  <a:srgbClr val="3A3A3A"/>
                </a:solidFill>
                <a:latin typeface="Aptos"/>
              </a:rPr>
              <a:t>, 10(1), pp. 286–10. Available at: https://doi.org/10.1057/s41599-023-01791-y. </a:t>
            </a:r>
            <a:endParaRPr lang="en-GB"/>
          </a:p>
        </p:txBody>
      </p:sp>
      <p:pic>
        <p:nvPicPr>
          <p:cNvPr id="8" name="Picture 7" descr="A white text with red text&#10;&#10;AI-generated content may be incorrect.">
            <a:extLst>
              <a:ext uri="{FF2B5EF4-FFF2-40B4-BE49-F238E27FC236}">
                <a16:creationId xmlns:a16="http://schemas.microsoft.com/office/drawing/2014/main" id="{A85402AA-77CF-29F7-BF26-196E394CA9B3}"/>
              </a:ext>
            </a:extLst>
          </p:cNvPr>
          <p:cNvPicPr>
            <a:picLocks noChangeAspect="1"/>
          </p:cNvPicPr>
          <p:nvPr/>
        </p:nvPicPr>
        <p:blipFill>
          <a:blip r:embed="rId2"/>
          <a:stretch>
            <a:fillRect/>
          </a:stretch>
        </p:blipFill>
        <p:spPr>
          <a:xfrm>
            <a:off x="4307912" y="1428852"/>
            <a:ext cx="7585683" cy="4493712"/>
          </a:xfrm>
          <a:prstGeom prst="rect">
            <a:avLst/>
          </a:prstGeom>
        </p:spPr>
      </p:pic>
      <p:sp>
        <p:nvSpPr>
          <p:cNvPr id="4" name="TextBox 3">
            <a:extLst>
              <a:ext uri="{FF2B5EF4-FFF2-40B4-BE49-F238E27FC236}">
                <a16:creationId xmlns:a16="http://schemas.microsoft.com/office/drawing/2014/main" id="{DFAE4E10-ACBC-DCF7-D5D2-3F2DDD50E481}"/>
              </a:ext>
            </a:extLst>
          </p:cNvPr>
          <p:cNvSpPr txBox="1"/>
          <p:nvPr/>
        </p:nvSpPr>
        <p:spPr>
          <a:xfrm>
            <a:off x="185531" y="1934816"/>
            <a:ext cx="3922641" cy="3785652"/>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5" name="Straight Arrow Connector 4">
            <a:extLst>
              <a:ext uri="{FF2B5EF4-FFF2-40B4-BE49-F238E27FC236}">
                <a16:creationId xmlns:a16="http://schemas.microsoft.com/office/drawing/2014/main" id="{822FA0D2-A44B-9006-66C4-43A2DA062424}"/>
              </a:ext>
            </a:extLst>
          </p:cNvPr>
          <p:cNvCxnSpPr/>
          <p:nvPr/>
        </p:nvCxnSpPr>
        <p:spPr>
          <a:xfrm flipV="1">
            <a:off x="3677477" y="3001616"/>
            <a:ext cx="3465445" cy="53008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6A6037A3-ADFD-9673-D161-6C75EC7B82F9}"/>
              </a:ext>
            </a:extLst>
          </p:cNvPr>
          <p:cNvCxnSpPr>
            <a:cxnSpLocks/>
          </p:cNvCxnSpPr>
          <p:nvPr/>
        </p:nvCxnSpPr>
        <p:spPr>
          <a:xfrm flipV="1">
            <a:off x="3472069" y="4605128"/>
            <a:ext cx="3564833" cy="61622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11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p:txBody>
          <a:bodyPr/>
          <a:lstStyle/>
          <a:p>
            <a:r>
              <a:rPr lang="en-GB"/>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2"/>
          <a:stretch>
            <a:fillRect/>
          </a:stretch>
        </p:blipFill>
        <p:spPr>
          <a:xfrm>
            <a:off x="696912" y="1578263"/>
            <a:ext cx="6618721" cy="45327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8183880" y="3315623"/>
            <a:ext cx="3145288"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3"/>
              </a:rPr>
              <a:t>Cite Them Right</a:t>
            </a:r>
            <a:endParaRPr lang="en-GB" sz="2400" dirty="0">
              <a:latin typeface="Calibri "/>
            </a:endParaRPr>
          </a:p>
          <a:p>
            <a:endParaRPr lang="en-GB" sz="2400" dirty="0">
              <a:latin typeface="Calibri "/>
            </a:endParaRPr>
          </a:p>
          <a:p>
            <a:pPr marL="285750" indent="-285750">
              <a:buFont typeface="Arial" panose="020B0604020202020204" pitchFamily="34" charset="0"/>
              <a:buChar char="•"/>
            </a:pPr>
            <a:r>
              <a:rPr lang="en-GB" sz="2400" dirty="0">
                <a:latin typeface="Calibri "/>
                <a:hlinkClick r:id="rId4"/>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2090"/>
            <a:ext cx="790575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19" y="4575649"/>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15" name="TextBox 14">
            <a:extLst>
              <a:ext uri="{FF2B5EF4-FFF2-40B4-BE49-F238E27FC236}">
                <a16:creationId xmlns:a16="http://schemas.microsoft.com/office/drawing/2014/main" id="{382E5B65-ADAA-CACD-D873-B41F765753D9}"/>
              </a:ext>
            </a:extLst>
          </p:cNvPr>
          <p:cNvSpPr txBox="1"/>
          <p:nvPr/>
        </p:nvSpPr>
        <p:spPr>
          <a:xfrm>
            <a:off x="6783919" y="18514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pic>
        <p:nvPicPr>
          <p:cNvPr id="23" name="Graphic 22" descr="Tick with solid fill">
            <a:extLst>
              <a:ext uri="{FF2B5EF4-FFF2-40B4-BE49-F238E27FC236}">
                <a16:creationId xmlns:a16="http://schemas.microsoft.com/office/drawing/2014/main" id="{45C8EF93-22A2-EB0A-FB13-1AF1F3B733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485" y="1849886"/>
            <a:ext cx="507305" cy="475990"/>
          </a:xfrm>
          <a:prstGeom prst="rect">
            <a:avLst/>
          </a:prstGeom>
        </p:spPr>
      </p:pic>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161E4B-B11B-9921-D5AA-10AE3C6D5481}"/>
              </a:ext>
            </a:extLst>
          </p:cNvPr>
          <p:cNvPicPr>
            <a:picLocks noChangeAspect="1"/>
          </p:cNvPicPr>
          <p:nvPr/>
        </p:nvPicPr>
        <p:blipFill>
          <a:blip r:embed="rId2"/>
          <a:stretch>
            <a:fillRect/>
          </a:stretch>
        </p:blipFill>
        <p:spPr>
          <a:xfrm>
            <a:off x="4570330" y="0"/>
            <a:ext cx="6914214" cy="6858000"/>
          </a:xfrm>
          <a:prstGeom prst="rect">
            <a:avLst/>
          </a:prstGeom>
        </p:spPr>
      </p:pic>
      <p:sp>
        <p:nvSpPr>
          <p:cNvPr id="4" name="TextBox 3">
            <a:extLst>
              <a:ext uri="{FF2B5EF4-FFF2-40B4-BE49-F238E27FC236}">
                <a16:creationId xmlns:a16="http://schemas.microsoft.com/office/drawing/2014/main" id="{C51D6FAF-E01B-87AF-AE46-B76D7020769F}"/>
              </a:ext>
            </a:extLst>
          </p:cNvPr>
          <p:cNvSpPr txBox="1"/>
          <p:nvPr/>
        </p:nvSpPr>
        <p:spPr>
          <a:xfrm>
            <a:off x="286078" y="5358505"/>
            <a:ext cx="4206022" cy="1015663"/>
          </a:xfrm>
          <a:prstGeom prst="rect">
            <a:avLst/>
          </a:prstGeom>
          <a:noFill/>
        </p:spPr>
        <p:txBody>
          <a:bodyPr wrap="square" rtlCol="0">
            <a:spAutoFit/>
          </a:bodyPr>
          <a:lstStyle/>
          <a:p>
            <a:r>
              <a:rPr lang="en-GB" sz="1200"/>
              <a:t>Cover, R., Hall, A. and Thompson, J. (2022) ‘Remedying disinformation and fake news? The cultural frameworks of fake news crisis responses and solution-seeking’, </a:t>
            </a:r>
            <a:r>
              <a:rPr lang="en-GB" sz="1200" i="1"/>
              <a:t>International Journal of Cultural Studies, </a:t>
            </a:r>
            <a:r>
              <a:rPr lang="en-GB" sz="1200"/>
              <a:t>26(2), pp.216-233.  Available at: doi.org/10.1177/13678779221136881</a:t>
            </a:r>
          </a:p>
        </p:txBody>
      </p:sp>
      <p:sp>
        <p:nvSpPr>
          <p:cNvPr id="5" name="TextBox 4">
            <a:extLst>
              <a:ext uri="{FF2B5EF4-FFF2-40B4-BE49-F238E27FC236}">
                <a16:creationId xmlns:a16="http://schemas.microsoft.com/office/drawing/2014/main" id="{A88C8ABA-2ADF-0C38-C1DA-5F3249F81951}"/>
              </a:ext>
            </a:extLst>
          </p:cNvPr>
          <p:cNvSpPr txBox="1"/>
          <p:nvPr/>
        </p:nvSpPr>
        <p:spPr>
          <a:xfrm>
            <a:off x="1373282" y="6374168"/>
            <a:ext cx="1223412" cy="369332"/>
          </a:xfrm>
          <a:prstGeom prst="rect">
            <a:avLst/>
          </a:prstGeom>
          <a:noFill/>
        </p:spPr>
        <p:txBody>
          <a:bodyPr wrap="none" rtlCol="0">
            <a:spAutoFit/>
          </a:bodyPr>
          <a:lstStyle/>
          <a:p>
            <a:r>
              <a:rPr lang="en-GB">
                <a:hlinkClick r:id="rId3"/>
              </a:rPr>
              <a:t>Article Link</a:t>
            </a:r>
            <a:endParaRPr lang="en-GB"/>
          </a:p>
        </p:txBody>
      </p:sp>
      <p:sp>
        <p:nvSpPr>
          <p:cNvPr id="6" name="TextBox 5">
            <a:extLst>
              <a:ext uri="{FF2B5EF4-FFF2-40B4-BE49-F238E27FC236}">
                <a16:creationId xmlns:a16="http://schemas.microsoft.com/office/drawing/2014/main" id="{A6FF9A87-7CF8-2C40-5934-AEF432DDF261}"/>
              </a:ext>
            </a:extLst>
          </p:cNvPr>
          <p:cNvSpPr txBox="1"/>
          <p:nvPr/>
        </p:nvSpPr>
        <p:spPr>
          <a:xfrm>
            <a:off x="402562" y="454890"/>
            <a:ext cx="3740082" cy="3785652"/>
          </a:xfrm>
          <a:prstGeom prst="rect">
            <a:avLst/>
          </a:prstGeom>
          <a:noFill/>
          <a:ln w="57150">
            <a:solidFill>
              <a:srgbClr val="FF0000"/>
            </a:solidFill>
          </a:ln>
        </p:spPr>
        <p:txBody>
          <a:bodyPr wrap="square" lIns="91440" tIns="45720" rIns="91440" bIns="45720" rtlCol="0" anchor="t">
            <a:spAutoFit/>
          </a:bodyPr>
          <a:lstStyle/>
          <a:p>
            <a:r>
              <a:rPr lang="en-GB" sz="2400" b="1" dirty="0"/>
              <a:t>Tip:</a:t>
            </a:r>
          </a:p>
          <a:p>
            <a:endParaRPr lang="en-GB" sz="2400" b="1" dirty="0"/>
          </a:p>
          <a:p>
            <a:r>
              <a:rPr lang="en-GB" sz="2400" dirty="0"/>
              <a:t>Explore articles in journals to see how they have cited their reading.</a:t>
            </a:r>
          </a:p>
          <a:p>
            <a:endParaRPr lang="en-GB" sz="2400" dirty="0">
              <a:ea typeface="Calibri"/>
              <a:cs typeface="Calibri"/>
            </a:endParaRPr>
          </a:p>
          <a:p>
            <a:r>
              <a:rPr lang="en-GB" sz="2400" b="1" dirty="0">
                <a:ea typeface="Calibri"/>
                <a:cs typeface="Calibri"/>
              </a:rPr>
              <a:t>Note:</a:t>
            </a:r>
          </a:p>
          <a:p>
            <a:endParaRPr lang="en-GB" sz="2400" b="1" dirty="0">
              <a:ea typeface="Calibri"/>
              <a:cs typeface="Calibri"/>
            </a:endParaRPr>
          </a:p>
          <a:p>
            <a:r>
              <a:rPr lang="en-GB" sz="2400" dirty="0">
                <a:ea typeface="Calibri"/>
                <a:cs typeface="Calibri"/>
              </a:rPr>
              <a:t>Not everyone uses Harvard, or the same version of it!</a:t>
            </a:r>
          </a:p>
        </p:txBody>
      </p:sp>
    </p:spTree>
    <p:extLst>
      <p:ext uri="{BB962C8B-B14F-4D97-AF65-F5344CB8AC3E}">
        <p14:creationId xmlns:p14="http://schemas.microsoft.com/office/powerpoint/2010/main" val="163827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2"/>
          <a:stretch>
            <a:fillRect/>
          </a:stretch>
        </p:blipFill>
        <p:spPr>
          <a:xfrm>
            <a:off x="9569768" y="343090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710698"/>
            <a:ext cx="7756855" cy="4087648"/>
          </a:xfrm>
        </p:spPr>
        <p:txBody>
          <a:bodyPr vert="horz" lIns="91440" tIns="45720" rIns="91440" bIns="45720" rtlCol="0" anchor="t">
            <a:normAutofit fontScale="92500" lnSpcReduction="10000"/>
          </a:bodyPr>
          <a:lstStyle/>
          <a:p>
            <a:pPr>
              <a:buFont typeface="Arial" panose="020B0604020202020204" pitchFamily="34" charset="0"/>
              <a:buChar char="•"/>
            </a:pPr>
            <a:r>
              <a:rPr lang="en-GB" dirty="0">
                <a:latin typeface="Calibri"/>
                <a:ea typeface="Calibri"/>
                <a:cs typeface="Calibri"/>
                <a:hlinkClick r:id="rId3"/>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4"/>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5"/>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6"/>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Manchester University 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8"/>
          <a:stretch>
            <a:fillRect/>
          </a:stretch>
        </p:blipFill>
        <p:spPr>
          <a:xfrm>
            <a:off x="8445539" y="138225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9"/>
          <a:stretch>
            <a:fillRect/>
          </a:stretch>
        </p:blipFill>
        <p:spPr>
          <a:xfrm>
            <a:off x="7176047" y="30190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dirty="0">
                <a:latin typeface="Calibri"/>
                <a:ea typeface="Calibri"/>
                <a:cs typeface="Calibri"/>
              </a:rPr>
              <a:t>    </a:t>
            </a:r>
            <a:endParaRPr lang="en-US" dirty="0">
              <a:solidFill>
                <a:srgbClr val="000000"/>
              </a:solidFill>
              <a:latin typeface="Calibri"/>
              <a:ea typeface="Calibri"/>
              <a:cs typeface="Calibri"/>
            </a:endParaRPr>
          </a:p>
          <a:p>
            <a:pPr lvl="1">
              <a:buFont typeface="Arial" panose="020B0604020202020204" pitchFamily="34" charset="0"/>
              <a:buChar char="•"/>
            </a:pPr>
            <a:r>
              <a:rPr lang="en-US" b="1">
                <a:solidFill>
                  <a:schemeClr val="accent2"/>
                </a:solidFill>
                <a:latin typeface="Calibri"/>
                <a:ea typeface="Calibri"/>
                <a:cs typeface="Calibri"/>
              </a:rPr>
              <a:t>When?</a:t>
            </a:r>
            <a:r>
              <a:rPr lang="en-US" dirty="0">
                <a:latin typeface="Calibri"/>
                <a:ea typeface="Calibri"/>
                <a:cs typeface="Calibri"/>
              </a:rPr>
              <a:t>   </a:t>
            </a:r>
            <a:endParaRPr lang="en-US" dirty="0">
              <a:solidFill>
                <a:srgbClr val="000000"/>
              </a:solidFill>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What?</a:t>
            </a:r>
            <a:r>
              <a:rPr lang="en-US" dirty="0">
                <a:latin typeface="Calibri"/>
                <a:ea typeface="Calibri"/>
                <a:cs typeface="Calibri"/>
              </a:rPr>
              <a:t>  </a:t>
            </a:r>
            <a:endParaRPr lang="en-US" dirty="0">
              <a:latin typeface="Calibri Light"/>
              <a:ea typeface="Calibri Light"/>
              <a:cs typeface="Calibri Light"/>
            </a:endParaRPr>
          </a:p>
          <a:p>
            <a:pPr lvl="1">
              <a:buFont typeface="Arial" panose="020B0604020202020204" pitchFamily="34" charset="0"/>
              <a:buChar char="•"/>
            </a:pPr>
            <a:r>
              <a:rPr lang="en-US" b="1">
                <a:solidFill>
                  <a:schemeClr val="accent2"/>
                </a:solidFill>
                <a:latin typeface="Calibri"/>
                <a:ea typeface="Calibri"/>
                <a:cs typeface="Calibri"/>
              </a:rPr>
              <a:t>Where?</a:t>
            </a:r>
            <a:endParaRPr lang="en-US">
              <a:solidFill>
                <a:schemeClr val="accent2"/>
              </a:solidFill>
              <a:latin typeface="Calibri"/>
              <a:ea typeface="Calibri"/>
              <a:cs typeface="Calibri"/>
            </a:endParaRP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Punctuation, CAPITALISATION and </a:t>
            </a:r>
            <a:r>
              <a:rPr lang="en-GB" sz="2400" i="1">
                <a:latin typeface="Calibri"/>
                <a:ea typeface="Calibri"/>
                <a:cs typeface="Calibri"/>
              </a:rPr>
              <a:t>italicisation </a:t>
            </a:r>
            <a:r>
              <a:rPr lang="en-GB" sz="2400">
                <a:latin typeface="Calibri"/>
                <a:ea typeface="Calibri"/>
                <a:cs typeface="Calibri"/>
              </a:rPr>
              <a:t>are important in Harvard!</a:t>
            </a:r>
            <a:endParaRPr lang="en-US" sz="2400">
              <a:latin typeface="Calibri"/>
              <a:ea typeface="Calibri"/>
              <a:cs typeface="Calibri"/>
            </a:endParaRPr>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dirty="0"/>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2"/>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When?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3"/>
          <a:stretch>
            <a:fillRect/>
          </a:stretch>
        </p:blipFill>
        <p:spPr>
          <a:xfrm>
            <a:off x="10439155" y="414776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67259" y="2026767"/>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dirty="0">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68893" y="2924465"/>
            <a:ext cx="2591023"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68896" y="3504564"/>
            <a:ext cx="2591018"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68893" y="5423770"/>
            <a:ext cx="2591022"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14854" y="2808271"/>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200348" y="4038715"/>
            <a:ext cx="1752845" cy="2143424"/>
          </a:xfrm>
          <a:prstGeom prst="rect">
            <a:avLst/>
          </a:prstGeom>
        </p:spPr>
      </p:pic>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dirty="0"/>
              <a:t>Reference List: Book/</a:t>
            </a:r>
            <a:r>
              <a:rPr lang="en-GB" dirty="0" err="1"/>
              <a:t>ebook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The study skills handbook.</a:t>
            </a:r>
            <a:endParaRPr lang="en-US" sz="2800" i="1" dirty="0"/>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Bloomsbury Academic.</a:t>
            </a:r>
            <a:endParaRPr lang="en-US" sz="2800" dirty="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(Cottrell, 2024)</a:t>
            </a:r>
            <a:endParaRPr lang="en-US" dirty="0">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in </a:t>
              </a:r>
              <a:r>
                <a:rPr lang="en-GB" sz="2400">
                  <a:latin typeface="Calibri"/>
                  <a:ea typeface="Calibri Light"/>
                  <a:cs typeface="Calibri Light"/>
                </a:rPr>
                <a:t>round brackets</a:t>
              </a:r>
              <a:r>
                <a:rPr lang="en-GB" sz="2400" dirty="0">
                  <a:latin typeface="Calibri"/>
                  <a:ea typeface="Calibri Light"/>
                  <a:cs typeface="Calibri Light"/>
                </a:rPr>
                <a:t>.</a:t>
              </a:r>
              <a:endParaRPr lang="en-GB" sz="2400" dirty="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Publisher</a:t>
              </a:r>
              <a:endParaRPr lang="en-GB" sz="2400" dirty="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WHAT?</a:t>
              </a:r>
              <a:r>
                <a:rPr lang="en-GB" sz="2400" dirty="0">
                  <a:latin typeface="Calibri"/>
                  <a:ea typeface="Calibri Light"/>
                  <a:cs typeface="Calibri Light"/>
                </a:rPr>
                <a:t> Title of </a:t>
              </a:r>
              <a:r>
                <a:rPr lang="en-GB" sz="2400">
                  <a:latin typeface="Calibri"/>
                  <a:ea typeface="Calibri Light"/>
                  <a:cs typeface="Calibri Light"/>
                </a:rPr>
                <a:t>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1768E5-F821-B682-ADD7-B4F513FA8B1F}"/>
              </a:ext>
            </a:extLst>
          </p:cNvPr>
          <p:cNvSpPr>
            <a:spLocks noGrp="1"/>
          </p:cNvSpPr>
          <p:nvPr>
            <p:ph type="title"/>
          </p:nvPr>
        </p:nvSpPr>
        <p:spPr/>
        <p:txBody>
          <a:bodyPr/>
          <a:lstStyle/>
          <a:p>
            <a:r>
              <a:rPr lang="en-US"/>
              <a:t>Edited book: Chapter</a:t>
            </a:r>
          </a:p>
        </p:txBody>
      </p:sp>
      <p:pic>
        <p:nvPicPr>
          <p:cNvPr id="4" name="Content Placeholder 3" descr="A close up of a book&#10;&#10;Description automatically generated">
            <a:extLst>
              <a:ext uri="{FF2B5EF4-FFF2-40B4-BE49-F238E27FC236}">
                <a16:creationId xmlns:a16="http://schemas.microsoft.com/office/drawing/2014/main" id="{36BD902C-BF04-A156-6617-2B7AF09A9ED4}"/>
              </a:ext>
            </a:extLst>
          </p:cNvPr>
          <p:cNvPicPr>
            <a:picLocks noGrp="1" noChangeAspect="1"/>
          </p:cNvPicPr>
          <p:nvPr>
            <p:ph sz="quarter" idx="10"/>
          </p:nvPr>
        </p:nvPicPr>
        <p:blipFill>
          <a:blip r:embed="rId2"/>
          <a:srcRect r="-56" b="64784"/>
          <a:stretch/>
        </p:blipFill>
        <p:spPr>
          <a:xfrm>
            <a:off x="393390" y="1422010"/>
            <a:ext cx="11798156" cy="1405642"/>
          </a:xfrm>
          <a:noFill/>
        </p:spPr>
      </p:pic>
      <p:sp>
        <p:nvSpPr>
          <p:cNvPr id="5" name="TextBox 4">
            <a:extLst>
              <a:ext uri="{FF2B5EF4-FFF2-40B4-BE49-F238E27FC236}">
                <a16:creationId xmlns:a16="http://schemas.microsoft.com/office/drawing/2014/main" id="{DE60F28E-602E-9CB6-1C38-9CD0B509DC6A}"/>
              </a:ext>
            </a:extLst>
          </p:cNvPr>
          <p:cNvSpPr txBox="1"/>
          <p:nvPr/>
        </p:nvSpPr>
        <p:spPr>
          <a:xfrm>
            <a:off x="8378433" y="5931580"/>
            <a:ext cx="36638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Calibri" panose="020F0502020204030204" pitchFamily="34" charset="0"/>
                <a:cs typeface="Calibri" panose="020F0502020204030204" pitchFamily="34" charset="0"/>
              </a:rPr>
              <a:t>UWTSD Harvard Referencing Guide</a:t>
            </a:r>
          </a:p>
        </p:txBody>
      </p:sp>
      <p:sp>
        <p:nvSpPr>
          <p:cNvPr id="6" name="Rectangle 5">
            <a:extLst>
              <a:ext uri="{FF2B5EF4-FFF2-40B4-BE49-F238E27FC236}">
                <a16:creationId xmlns:a16="http://schemas.microsoft.com/office/drawing/2014/main" id="{4EEBD78D-6FA0-0185-147C-0B817FA85530}"/>
              </a:ext>
            </a:extLst>
          </p:cNvPr>
          <p:cNvSpPr/>
          <p:nvPr/>
        </p:nvSpPr>
        <p:spPr>
          <a:xfrm>
            <a:off x="1272208" y="3041375"/>
            <a:ext cx="4075042" cy="2888972"/>
          </a:xfrm>
          <a:prstGeom prst="rect">
            <a:avLst/>
          </a:prstGeom>
          <a:solidFill>
            <a:srgbClr val="C7F0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DFC8A19-46F7-064A-E922-CF4F3A9EE36F}"/>
              </a:ext>
            </a:extLst>
          </p:cNvPr>
          <p:cNvSpPr/>
          <p:nvPr/>
        </p:nvSpPr>
        <p:spPr>
          <a:xfrm>
            <a:off x="5380381" y="3048000"/>
            <a:ext cx="6142381" cy="287572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A4A83F6-85B6-1513-57AD-E71C5988F07F}"/>
              </a:ext>
            </a:extLst>
          </p:cNvPr>
          <p:cNvSpPr txBox="1"/>
          <p:nvPr/>
        </p:nvSpPr>
        <p:spPr>
          <a:xfrm>
            <a:off x="5526156" y="3200399"/>
            <a:ext cx="59966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Calibri"/>
                <a:ea typeface="Calibri"/>
                <a:cs typeface="Calibri"/>
              </a:rPr>
              <a:t>Neyround</a:t>
            </a:r>
            <a:r>
              <a:rPr lang="en-GB" sz="2400" dirty="0">
                <a:latin typeface="Calibri"/>
                <a:ea typeface="Calibri"/>
                <a:cs typeface="Calibri"/>
              </a:rPr>
              <a:t>, P. (2019) 'Ethical leadership in policing: towards a new evidence-based, ethical professionalism?', in P. Ramshaw, M. Simpson and M. </a:t>
            </a:r>
            <a:r>
              <a:rPr lang="en-GB" sz="2400" dirty="0" err="1">
                <a:latin typeface="Calibri"/>
                <a:ea typeface="Calibri"/>
                <a:cs typeface="Calibri"/>
              </a:rPr>
              <a:t>Silverstri</a:t>
            </a:r>
            <a:r>
              <a:rPr lang="en-GB" sz="2400" dirty="0">
                <a:latin typeface="Calibri"/>
                <a:ea typeface="Calibri"/>
                <a:cs typeface="Calibri"/>
              </a:rPr>
              <a:t> (eds) </a:t>
            </a:r>
            <a:r>
              <a:rPr lang="en-GB" sz="2400" i="1" dirty="0">
                <a:latin typeface="Calibri"/>
                <a:ea typeface="Calibri"/>
                <a:cs typeface="Calibri"/>
              </a:rPr>
              <a:t>Police leadership: changing landscapes</a:t>
            </a:r>
            <a:r>
              <a:rPr lang="en-GB" sz="2400" dirty="0">
                <a:latin typeface="Calibri"/>
                <a:ea typeface="Calibri"/>
                <a:cs typeface="Calibri"/>
              </a:rPr>
              <a:t>. Palgrave Macmillan, pp. 3-22.</a:t>
            </a:r>
            <a:endParaRPr lang="en-US" sz="2400" dirty="0">
              <a:latin typeface="Calibri"/>
              <a:ea typeface="Calibri"/>
              <a:cs typeface="Calibri"/>
            </a:endParaRPr>
          </a:p>
          <a:p>
            <a:pPr algn="l"/>
            <a:endParaRPr lang="en-US">
              <a:ea typeface="Calibri Light"/>
              <a:cs typeface="Calibri Light"/>
            </a:endParaRPr>
          </a:p>
        </p:txBody>
      </p:sp>
      <p:sp>
        <p:nvSpPr>
          <p:cNvPr id="10" name="TextBox 9">
            <a:extLst>
              <a:ext uri="{FF2B5EF4-FFF2-40B4-BE49-F238E27FC236}">
                <a16:creationId xmlns:a16="http://schemas.microsoft.com/office/drawing/2014/main" id="{60EE027E-7021-5DE5-3BF2-5470DF0719FA}"/>
              </a:ext>
            </a:extLst>
          </p:cNvPr>
          <p:cNvSpPr txBox="1"/>
          <p:nvPr/>
        </p:nvSpPr>
        <p:spPr>
          <a:xfrm>
            <a:off x="1470991" y="3200399"/>
            <a:ext cx="31540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Light"/>
                <a:cs typeface="Calibri Light"/>
              </a:rPr>
              <a:t>(</a:t>
            </a:r>
            <a:r>
              <a:rPr lang="en-US" sz="2400" err="1">
                <a:latin typeface="Calibri"/>
                <a:ea typeface="Calibri Light"/>
                <a:cs typeface="Calibri Light"/>
              </a:rPr>
              <a:t>Neyround</a:t>
            </a:r>
            <a:r>
              <a:rPr lang="en-US" sz="2400">
                <a:latin typeface="Calibri"/>
                <a:ea typeface="Calibri Light"/>
                <a:cs typeface="Calibri Light"/>
              </a:rPr>
              <a:t>, 2019, p.16.)</a:t>
            </a:r>
            <a:endParaRPr lang="en-US" sz="2400">
              <a:latin typeface="Calibri"/>
              <a:ea typeface="Calibri"/>
              <a:cs typeface="Calibri"/>
            </a:endParaRPr>
          </a:p>
        </p:txBody>
      </p:sp>
    </p:spTree>
    <p:extLst>
      <p:ext uri="{BB962C8B-B14F-4D97-AF65-F5344CB8AC3E}">
        <p14:creationId xmlns:p14="http://schemas.microsoft.com/office/powerpoint/2010/main" val="214698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endParaRPr lang="en-GB" dirty="0"/>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rgbClr val="D1428D"/>
                </a:solidFill>
                <a:latin typeface="Calibri"/>
                <a:cs typeface="Arial"/>
              </a:rPr>
              <a:t>Who?</a:t>
            </a:r>
            <a:r>
              <a:rPr lang="en-US" sz="3200">
                <a:latin typeface="Calibri"/>
                <a:cs typeface="Arial"/>
              </a:rPr>
              <a:t> -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dirty="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rgbClr val="D1428D"/>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rgbClr val="D1428D"/>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a:t>
            </a:r>
            <a:r>
              <a:rPr lang="en-US" sz="3200" dirty="0">
                <a:latin typeface="Calibri"/>
                <a:cs typeface="Arial"/>
              </a:rPr>
              <a:t>/url.</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2"/>
          <a:srcRect l="52" t="3880" r="258" b="2645"/>
          <a:stretch/>
        </p:blipFill>
        <p:spPr>
          <a:xfrm>
            <a:off x="696427" y="1446103"/>
            <a:ext cx="3497049" cy="4812101"/>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2"/>
          <a:srcRect l="9810" t="8607" r="4949" b="11680"/>
          <a:stretch/>
        </p:blipFill>
        <p:spPr>
          <a:xfrm>
            <a:off x="1756654" y="1947530"/>
            <a:ext cx="10435346" cy="4175874"/>
          </a:xfrm>
          <a:prstGeom prst="rect">
            <a:avLst/>
          </a:prstGeom>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Rectangle 7">
            <a:extLst>
              <a:ext uri="{FF2B5EF4-FFF2-40B4-BE49-F238E27FC236}">
                <a16:creationId xmlns:a16="http://schemas.microsoft.com/office/drawing/2014/main" id="{DCA957D5-9742-499E-C716-85D12291B8F3}"/>
              </a:ext>
            </a:extLst>
          </p:cNvPr>
          <p:cNvSpPr/>
          <p:nvPr/>
        </p:nvSpPr>
        <p:spPr>
          <a:xfrm>
            <a:off x="417535" y="4519806"/>
            <a:ext cx="2281822" cy="444676"/>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58881" y="1905062"/>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dirty="0">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3838282" y="461777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549558" y="2089729"/>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121907" y="2819859"/>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9451923" y="3800443"/>
            <a:ext cx="2488537" cy="461665"/>
            <a:chOff x="9451923" y="3800443"/>
            <a:chExt cx="2488537"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451923" y="3934690"/>
              <a:ext cx="639727"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398871" y="2539453"/>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Doi</a:t>
              </a:r>
            </a:p>
          </p:txBody>
        </p:sp>
      </p:grpSp>
    </p:spTree>
    <p:extLst>
      <p:ext uri="{BB962C8B-B14F-4D97-AF65-F5344CB8AC3E}">
        <p14:creationId xmlns:p14="http://schemas.microsoft.com/office/powerpoint/2010/main" val="379787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p:txBody>
          <a:bodyPr/>
          <a:lstStyle/>
          <a:p>
            <a:r>
              <a:rPr lang="en-GB"/>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201541" y="571125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dirty="0">
                <a:latin typeface="Calibri"/>
                <a:ea typeface="Calibri"/>
                <a:cs typeface="Calibri"/>
              </a:rPr>
              <a:t>In-text citation: </a:t>
            </a:r>
            <a:r>
              <a:rPr lang="en-GB" sz="2400" dirty="0">
                <a:latin typeface="Calibri"/>
                <a:ea typeface="Calibri"/>
                <a:cs typeface="Calibri"/>
              </a:rPr>
              <a:t>(Thompson, 2017)</a:t>
            </a:r>
            <a:endParaRPr lang="en-US" dirty="0">
              <a:latin typeface="Calibri"/>
              <a:ea typeface="Calibri"/>
              <a:cs typeface="Calibri"/>
            </a:endParaRPr>
          </a:p>
        </p:txBody>
      </p:sp>
      <p:sp>
        <p:nvSpPr>
          <p:cNvPr id="12" name="TextBox 11">
            <a:extLst>
              <a:ext uri="{FF2B5EF4-FFF2-40B4-BE49-F238E27FC236}">
                <a16:creationId xmlns:a16="http://schemas.microsoft.com/office/drawing/2014/main" id="{17A8E574-0EC1-57ED-953D-F280343B532B}"/>
              </a:ext>
            </a:extLst>
          </p:cNvPr>
          <p:cNvSpPr txBox="1"/>
          <p:nvPr/>
        </p:nvSpPr>
        <p:spPr>
          <a:xfrm>
            <a:off x="556592" y="3107634"/>
            <a:ext cx="2173358"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Thompson, P</a:t>
            </a:r>
            <a:r>
              <a:rPr lang="en-GB" sz="2800" dirty="0">
                <a:latin typeface="Calibri"/>
                <a:ea typeface="Calibri"/>
                <a:cs typeface="Calibri"/>
              </a:rPr>
              <a:t>.</a:t>
            </a:r>
          </a:p>
        </p:txBody>
      </p:sp>
      <p:sp>
        <p:nvSpPr>
          <p:cNvPr id="14" name="TextBox 13">
            <a:extLst>
              <a:ext uri="{FF2B5EF4-FFF2-40B4-BE49-F238E27FC236}">
                <a16:creationId xmlns:a16="http://schemas.microsoft.com/office/drawing/2014/main" id="{2F6A9D72-A952-6576-89BA-A4FEA8DB95AA}"/>
              </a:ext>
            </a:extLst>
          </p:cNvPr>
          <p:cNvSpPr txBox="1"/>
          <p:nvPr/>
        </p:nvSpPr>
        <p:spPr>
          <a:xfrm>
            <a:off x="556593" y="3631096"/>
            <a:ext cx="5413514"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ea typeface="Calibri"/>
                <a:cs typeface="Calibri"/>
              </a:rPr>
              <a:t>Active Learning in Higher Education</a:t>
            </a:r>
            <a:r>
              <a:rPr lang="en-GB" sz="2800" dirty="0">
                <a:latin typeface="Calibri"/>
                <a:ea typeface="Calibri"/>
                <a:cs typeface="Calibri"/>
              </a:rPr>
              <a:t>,</a:t>
            </a:r>
            <a:endParaRPr lang="en-US" dirty="0"/>
          </a:p>
        </p:txBody>
      </p:sp>
      <p:sp>
        <p:nvSpPr>
          <p:cNvPr id="16" name="TextBox 15">
            <a:extLst>
              <a:ext uri="{FF2B5EF4-FFF2-40B4-BE49-F238E27FC236}">
                <a16:creationId xmlns:a16="http://schemas.microsoft.com/office/drawing/2014/main" id="{44210E4A-FFA6-4B9A-ADC6-D011F1B3AFBD}"/>
              </a:ext>
            </a:extLst>
          </p:cNvPr>
          <p:cNvSpPr txBox="1"/>
          <p:nvPr/>
        </p:nvSpPr>
        <p:spPr>
          <a:xfrm>
            <a:off x="2729948" y="3107634"/>
            <a:ext cx="1126437" cy="523220"/>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(2017)</a:t>
            </a:r>
          </a:p>
        </p:txBody>
      </p:sp>
      <p:sp>
        <p:nvSpPr>
          <p:cNvPr id="18" name="TextBox 17">
            <a:extLst>
              <a:ext uri="{FF2B5EF4-FFF2-40B4-BE49-F238E27FC236}">
                <a16:creationId xmlns:a16="http://schemas.microsoft.com/office/drawing/2014/main" id="{BA6CDF5C-8415-1A93-D5DB-DEB270D58D69}"/>
              </a:ext>
            </a:extLst>
          </p:cNvPr>
          <p:cNvSpPr txBox="1"/>
          <p:nvPr/>
        </p:nvSpPr>
        <p:spPr>
          <a:xfrm>
            <a:off x="3856384" y="3107635"/>
            <a:ext cx="7321827" cy="523220"/>
          </a:xfrm>
          <a:prstGeom prst="rect">
            <a:avLst/>
          </a:prstGeom>
          <a:solidFill>
            <a:schemeClr val="accent3">
              <a:lumMod val="20000"/>
              <a:lumOff val="80000"/>
            </a:schemeClr>
          </a:solidFill>
          <a:ln>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'Communication technology use and study skills',</a:t>
            </a:r>
            <a:endParaRPr lang="en-US"/>
          </a:p>
        </p:txBody>
      </p:sp>
      <p:sp>
        <p:nvSpPr>
          <p:cNvPr id="26" name="TextBox 25">
            <a:extLst>
              <a:ext uri="{FF2B5EF4-FFF2-40B4-BE49-F238E27FC236}">
                <a16:creationId xmlns:a16="http://schemas.microsoft.com/office/drawing/2014/main" id="{519D0E58-CEAA-074B-870E-8AC84CE5E80B}"/>
              </a:ext>
            </a:extLst>
          </p:cNvPr>
          <p:cNvSpPr txBox="1"/>
          <p:nvPr/>
        </p:nvSpPr>
        <p:spPr>
          <a:xfrm>
            <a:off x="5837582" y="3631095"/>
            <a:ext cx="3074505"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18(3), pp. 257-270.</a:t>
            </a:r>
            <a:endParaRPr lang="en-US"/>
          </a:p>
        </p:txBody>
      </p:sp>
      <p:sp>
        <p:nvSpPr>
          <p:cNvPr id="27" name="TextBox 19">
            <a:extLst>
              <a:ext uri="{FF2B5EF4-FFF2-40B4-BE49-F238E27FC236}">
                <a16:creationId xmlns:a16="http://schemas.microsoft.com/office/drawing/2014/main" id="{6A4F35A9-DE7E-5085-0E1B-F6FD4B53CD0B}"/>
              </a:ext>
            </a:extLst>
          </p:cNvPr>
          <p:cNvSpPr txBox="1"/>
          <p:nvPr/>
        </p:nvSpPr>
        <p:spPr>
          <a:xfrm>
            <a:off x="556591" y="4154556"/>
            <a:ext cx="6685723" cy="523220"/>
          </a:xfrm>
          <a:prstGeom prst="rect">
            <a:avLst/>
          </a:prstGeom>
          <a:solidFill>
            <a:srgbClr val="D0EEF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latin typeface="Calibri"/>
                <a:ea typeface="Calibri"/>
                <a:cs typeface="Calibri"/>
              </a:rPr>
              <a:t>https//doi.org/10.1177/1469787417715204</a:t>
            </a:r>
          </a:p>
        </p:txBody>
      </p:sp>
      <p:sp>
        <p:nvSpPr>
          <p:cNvPr id="24" name="TextBox 23">
            <a:extLst>
              <a:ext uri="{FF2B5EF4-FFF2-40B4-BE49-F238E27FC236}">
                <a16:creationId xmlns:a16="http://schemas.microsoft.com/office/drawing/2014/main" id="{43508DAC-87D0-CF2F-B416-D0B20C01F718}"/>
              </a:ext>
            </a:extLst>
          </p:cNvPr>
          <p:cNvSpPr txBox="1"/>
          <p:nvPr/>
        </p:nvSpPr>
        <p:spPr>
          <a:xfrm>
            <a:off x="8779565" y="3631095"/>
            <a:ext cx="2054088"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Available at: </a:t>
            </a:r>
            <a:endParaRPr lang="en-US"/>
          </a:p>
        </p:txBody>
      </p:sp>
      <p:sp>
        <p:nvSpPr>
          <p:cNvPr id="34" name="TextBox 33">
            <a:extLst>
              <a:ext uri="{FF2B5EF4-FFF2-40B4-BE49-F238E27FC236}">
                <a16:creationId xmlns:a16="http://schemas.microsoft.com/office/drawing/2014/main" id="{2E645A5C-673B-023C-F7F7-57302FB330ED}"/>
              </a:ext>
            </a:extLst>
          </p:cNvPr>
          <p:cNvSpPr txBox="1"/>
          <p:nvPr/>
        </p:nvSpPr>
        <p:spPr>
          <a:xfrm>
            <a:off x="7341706" y="4571997"/>
            <a:ext cx="473765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a:latin typeface="Calibri"/>
                <a:ea typeface="Calibri Light"/>
                <a:cs typeface="Calibri Light"/>
              </a:rPr>
              <a:t>Journal Title </a:t>
            </a:r>
            <a:r>
              <a:rPr lang="en-GB" sz="2400" i="1">
                <a:latin typeface="Calibri"/>
                <a:ea typeface="Calibri Light"/>
                <a:cs typeface="Calibri Light"/>
              </a:rPr>
              <a:t>in </a:t>
            </a:r>
            <a:r>
              <a:rPr lang="en-GB" sz="2400" i="1" dirty="0">
                <a:latin typeface="Calibri"/>
                <a:ea typeface="Calibri Light"/>
                <a:cs typeface="Calibri Light"/>
              </a:rPr>
              <a:t>italics.</a:t>
            </a:r>
          </a:p>
          <a:p>
            <a:pPr marL="342900" indent="-342900">
              <a:buFont typeface="Arial"/>
              <a:buChar char="•"/>
            </a:pPr>
            <a:r>
              <a:rPr lang="en-GB" sz="2400">
                <a:latin typeface="Calibri"/>
                <a:ea typeface="Calibri Light"/>
                <a:cs typeface="Calibri Light"/>
              </a:rPr>
              <a:t>Volume, Issue and </a:t>
            </a:r>
            <a:r>
              <a:rPr lang="en-GB" sz="2400" dirty="0">
                <a:latin typeface="Calibri"/>
                <a:ea typeface="Calibri Light"/>
                <a:cs typeface="Calibri Light"/>
              </a:rPr>
              <a:t>page </a:t>
            </a:r>
            <a:r>
              <a:rPr lang="en-GB" sz="2400">
                <a:latin typeface="Calibri"/>
                <a:ea typeface="Calibri Light"/>
                <a:cs typeface="Calibri Light"/>
              </a:rPr>
              <a:t>range.</a:t>
            </a:r>
            <a:endParaRPr lang="en-GB" sz="2400" dirty="0">
              <a:latin typeface="Calibri"/>
              <a:ea typeface="Calibri Light"/>
              <a:cs typeface="Calibri Light"/>
            </a:endParaRPr>
          </a:p>
          <a:p>
            <a:pPr marL="342900" indent="-342900">
              <a:buFont typeface="Arial"/>
              <a:buChar char="•"/>
            </a:pPr>
            <a:r>
              <a:rPr lang="en-GB" sz="2400">
                <a:latin typeface="Calibri"/>
                <a:ea typeface="Calibri Light"/>
                <a:cs typeface="Calibri Light"/>
              </a:rPr>
              <a:t>Doi or url (Accessed: date)</a:t>
            </a:r>
            <a:endParaRPr lang="en-GB" sz="2400" dirty="0">
              <a:latin typeface="Calibri"/>
              <a:ea typeface="Calibri Light"/>
              <a:cs typeface="Calibri Light"/>
            </a:endParaRPr>
          </a:p>
        </p:txBody>
      </p:sp>
      <p:cxnSp>
        <p:nvCxnSpPr>
          <p:cNvPr id="35" name="Straight Arrow Connector 34">
            <a:extLst>
              <a:ext uri="{FF2B5EF4-FFF2-40B4-BE49-F238E27FC236}">
                <a16:creationId xmlns:a16="http://schemas.microsoft.com/office/drawing/2014/main" id="{8604A6CE-19F1-6553-E617-6839697ADBDC}"/>
              </a:ext>
            </a:extLst>
          </p:cNvPr>
          <p:cNvCxnSpPr/>
          <p:nvPr/>
        </p:nvCxnSpPr>
        <p:spPr>
          <a:xfrm>
            <a:off x="6016487" y="4724399"/>
            <a:ext cx="1325217" cy="1172817"/>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23461" y="1596885"/>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101008" y="2014327"/>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a:t>
              </a:r>
              <a:r>
                <a:rPr lang="en-GB" sz="2400">
                  <a:latin typeface="Calibri"/>
                  <a:ea typeface="Calibri Light"/>
                  <a:cs typeface="Calibri Light"/>
                </a:rPr>
                <a:t>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533861" y="159688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dirty="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A617DC7E-BADC-0B3E-26F7-543717696227}"/>
              </a:ext>
            </a:extLst>
          </p:cNvPr>
          <p:cNvSpPr/>
          <p:nvPr/>
        </p:nvSpPr>
        <p:spPr>
          <a:xfrm>
            <a:off x="7423078" y="5368247"/>
            <a:ext cx="4090827" cy="33219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a:extLst>
              <a:ext uri="{FF2B5EF4-FFF2-40B4-BE49-F238E27FC236}">
                <a16:creationId xmlns:a16="http://schemas.microsoft.com/office/drawing/2014/main" id="{3C8DE350-1FDA-89C4-BBEE-62D22FBB1A78}"/>
              </a:ext>
            </a:extLst>
          </p:cNvPr>
          <p:cNvSpPr/>
          <p:nvPr/>
        </p:nvSpPr>
        <p:spPr>
          <a:xfrm>
            <a:off x="7448763" y="5710718"/>
            <a:ext cx="4073702" cy="41781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13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xit" presetSubtype="0" fill="hold" grpId="0" nodeType="withEffect">
                                  <p:stCondLst>
                                    <p:cond delay="0"/>
                                  </p:stCondLst>
                                  <p:childTnLst>
                                    <p:set>
                                      <p:cBhvr>
                                        <p:cTn id="34" dur="1" fill="hold">
                                          <p:stCondLst>
                                            <p:cond delay="0"/>
                                          </p:stCondLst>
                                        </p:cTn>
                                        <p:tgtEl>
                                          <p:spTgt spid="43"/>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xit" presetSubtype="0" fill="hold" grpId="0" nodeType="withEffect">
                                  <p:stCondLst>
                                    <p:cond delay="0"/>
                                  </p:stCondLst>
                                  <p:childTnLst>
                                    <p:set>
                                      <p:cBhvr>
                                        <p:cTn id="42" dur="1" fill="hold">
                                          <p:stCondLst>
                                            <p:cond delay="0"/>
                                          </p:stCondLst>
                                        </p:cTn>
                                        <p:tgtEl>
                                          <p:spTgt spid="44"/>
                                        </p:tgtEl>
                                        <p:attrNameLst>
                                          <p:attrName>style.visibility</p:attrName>
                                        </p:attrNameLst>
                                      </p:cBhvr>
                                      <p:to>
                                        <p:strVal val="hidden"/>
                                      </p:to>
                                    </p:set>
                                  </p:childTnLst>
                                </p:cTn>
                              </p:par>
                              <p:par>
                                <p:cTn id="43" presetID="1" presetClass="entr" presetSubtype="0" fill="hold" nodeType="withEffect">
                                  <p:stCondLst>
                                    <p:cond delay="0"/>
                                  </p:stCondLst>
                                  <p:childTnLst>
                                    <p:set>
                                      <p:cBhvr>
                                        <p:cTn id="44"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P spid="16" grpId="0" animBg="1"/>
      <p:bldP spid="18" grpId="0" animBg="1"/>
      <p:bldP spid="26" grpId="0" animBg="1"/>
      <p:bldP spid="27" grpId="0" animBg="1"/>
      <p:bldP spid="24" grpId="0" animBg="1"/>
      <p:bldP spid="34" grpId="0" animBg="1"/>
      <p:bldP spid="43" grpId="0" animBg="1"/>
      <p:bldP spid="4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p:txBody>
          <a:bodyPr/>
          <a:lstStyle/>
          <a:p>
            <a:r>
              <a:rPr lang="en-US"/>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2473245" y="1322108"/>
            <a:ext cx="7824092" cy="4253725"/>
          </a:xfrm>
        </p:spPr>
      </p:pic>
      <p:sp>
        <p:nvSpPr>
          <p:cNvPr id="12" name="TextBox 11">
            <a:extLst>
              <a:ext uri="{FF2B5EF4-FFF2-40B4-BE49-F238E27FC236}">
                <a16:creationId xmlns:a16="http://schemas.microsoft.com/office/drawing/2014/main" id="{923EF4EA-B433-34AC-4209-8CB308A7CE2C}"/>
              </a:ext>
            </a:extLst>
          </p:cNvPr>
          <p:cNvSpPr txBox="1"/>
          <p:nvPr/>
        </p:nvSpPr>
        <p:spPr>
          <a:xfrm>
            <a:off x="10016219" y="1341702"/>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3"/>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227447" y="5746908"/>
            <a:ext cx="11704280" cy="46166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cs typeface="Calibri" panose="020F0502020204030204" pitchFamily="34" charset="0"/>
              </a:rPr>
              <a:t>TIP: </a:t>
            </a:r>
            <a:r>
              <a:rPr lang="en-GB" sz="2400">
                <a:latin typeface="Calibri" panose="020F0502020204030204" pitchFamily="34" charset="0"/>
                <a:cs typeface="Calibri" panose="020F0502020204030204" pitchFamily="34" charset="0"/>
              </a:rPr>
              <a:t>Explore: </a:t>
            </a:r>
            <a:r>
              <a:rPr lang="en-GB" sz="2400" b="1">
                <a:solidFill>
                  <a:schemeClr val="accent2"/>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Referencing: The Basics in Moodle</a:t>
            </a:r>
            <a:r>
              <a:rPr lang="en-GB" sz="2400" b="1">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415167" y="2043864"/>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157318" y="3194346"/>
            <a:ext cx="2643657" cy="790055"/>
            <a:chOff x="157318" y="3194346"/>
            <a:chExt cx="2643657" cy="790055"/>
          </a:xfrm>
        </p:grpSpPr>
        <p:sp>
          <p:nvSpPr>
            <p:cNvPr id="6" name="Arrow: Right 5">
              <a:extLst>
                <a:ext uri="{FF2B5EF4-FFF2-40B4-BE49-F238E27FC236}">
                  <a16:creationId xmlns:a16="http://schemas.microsoft.com/office/drawing/2014/main" id="{638DC319-64C7-758C-780F-76D5FC24CDBC}"/>
                </a:ext>
              </a:extLst>
            </p:cNvPr>
            <p:cNvSpPr/>
            <p:nvPr/>
          </p:nvSpPr>
          <p:spPr>
            <a:xfrm rot="19704213">
              <a:off x="1809332" y="319434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789077" y="3320759"/>
            <a:ext cx="2305798" cy="461665"/>
            <a:chOff x="9789077" y="3320759"/>
            <a:chExt cx="2305798"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7" y="341455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408ACFFC-B9E2-31E9-EB88-005A27E48BB9}"/>
                </a:ext>
              </a:extLst>
            </p:cNvPr>
            <p:cNvSpPr txBox="1"/>
            <p:nvPr/>
          </p:nvSpPr>
          <p:spPr>
            <a:xfrm>
              <a:off x="10819674" y="3320759"/>
              <a:ext cx="1275201"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p:txBody>
          <a:bodyPr/>
          <a:lstStyle/>
          <a:p>
            <a:r>
              <a:rPr lang="en-GB"/>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dirty="0">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51003" y="5682554"/>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25020" y="4414667"/>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a:latin typeface="Calibri"/>
                  <a:cs typeface="Calibri Light"/>
                </a:rPr>
                <a:t>Url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Light"/>
                </a:rPr>
                <a:t>WHO? </a:t>
              </a:r>
              <a:r>
                <a:rPr lang="en-GB" sz="2400" dirty="0">
                  <a:latin typeface="Calibri"/>
                  <a:cs typeface="Calibri Light"/>
                </a:rPr>
                <a:t>Author's surname </a:t>
              </a:r>
              <a:r>
                <a:rPr lang="en-GB" sz="2400">
                  <a:latin typeface="Calibri"/>
                  <a:cs typeface="Calibri Light"/>
                </a:rPr>
                <a:t>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97369"/>
            <a:ext cx="9721634" cy="4908684"/>
          </a:xfrm>
        </p:spPr>
        <p:txBody>
          <a:bodyPr vert="horz" lIns="91440" tIns="45720" rIns="91440" bIns="45720" rtlCol="0" anchor="t">
            <a:normAutofit lnSpcReduction="10000"/>
          </a:bodyPr>
          <a:lstStyle/>
          <a:p>
            <a:pPr marL="0" indent="0">
              <a:buNone/>
            </a:pPr>
            <a:r>
              <a:rPr lang="en-GB" sz="2400" b="1" dirty="0">
                <a:solidFill>
                  <a:schemeClr val="accent2"/>
                </a:solidFill>
                <a:latin typeface="Calibri"/>
                <a:ea typeface="Calibri"/>
                <a:cs typeface="Calibri"/>
              </a:rPr>
              <a:t>C</a:t>
            </a:r>
            <a:r>
              <a:rPr lang="en-GB" sz="2400" dirty="0">
                <a:latin typeface="Calibri"/>
                <a:ea typeface="Calibri"/>
                <a:cs typeface="Calibri"/>
              </a:rPr>
              <a:t>ottrell, S. (2019) </a:t>
            </a:r>
            <a:r>
              <a:rPr lang="en-GB" sz="2400" i="1" dirty="0">
                <a:latin typeface="Calibri"/>
                <a:ea typeface="Calibri"/>
                <a:cs typeface="Calibri"/>
              </a:rPr>
              <a:t>The study skills handbook. </a:t>
            </a:r>
            <a:r>
              <a:rPr lang="en-GB" sz="2400" dirty="0">
                <a:latin typeface="Calibri"/>
                <a:ea typeface="Calibri"/>
                <a:cs typeface="Calibri"/>
              </a:rPr>
              <a:t>5th </a:t>
            </a:r>
            <a:r>
              <a:rPr lang="en-GB" sz="2400" dirty="0" err="1">
                <a:latin typeface="Calibri"/>
                <a:ea typeface="Calibri"/>
                <a:cs typeface="Calibri"/>
              </a:rPr>
              <a:t>edn</a:t>
            </a:r>
            <a:r>
              <a:rPr lang="en-GB" sz="2400" dirty="0">
                <a:latin typeface="Calibri"/>
                <a:ea typeface="Calibri"/>
                <a:cs typeface="Calibri"/>
              </a:rPr>
              <a:t>. Red Globe Press</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solidFill>
                  <a:schemeClr val="accent2"/>
                </a:solidFill>
                <a:latin typeface="Calibri"/>
                <a:ea typeface="Calibri"/>
                <a:cs typeface="Calibri"/>
              </a:rPr>
              <a:t>H</a:t>
            </a:r>
            <a:r>
              <a:rPr lang="en-GB" sz="2400" dirty="0">
                <a:latin typeface="Calibri"/>
                <a:ea typeface="Calibri"/>
                <a:cs typeface="Calibri"/>
              </a:rPr>
              <a:t>olford, A. (2022) </a:t>
            </a:r>
            <a:r>
              <a:rPr lang="en-GB" sz="2400" i="1" dirty="0">
                <a:latin typeface="Calibri"/>
                <a:ea typeface="Calibri"/>
                <a:cs typeface="Calibri"/>
              </a:rPr>
              <a:t>Student loans: would a graduate tax be a better option? </a:t>
            </a:r>
            <a:r>
              <a:rPr lang="en-GB" sz="2400" dirty="0">
                <a:latin typeface="Calibri"/>
                <a:ea typeface="Calibri"/>
                <a:cs typeface="Calibri"/>
              </a:rPr>
              <a:t>Available at: </a:t>
            </a:r>
            <a:r>
              <a:rPr lang="en-GB" sz="2400" dirty="0">
                <a:latin typeface="Calibri"/>
                <a:ea typeface="+mn-lt"/>
                <a:cs typeface="Calibri"/>
              </a:rPr>
              <a:t>https://theconversation.com/student-loans-would-a-graduate-tax-be-a-better-option-179253 (Accessed: 26 May 2022).</a:t>
            </a:r>
          </a:p>
          <a:p>
            <a:pPr marL="0" indent="0">
              <a:buNone/>
            </a:pPr>
            <a:endParaRPr lang="en-GB" sz="2400" dirty="0">
              <a:latin typeface="Calibri Light"/>
              <a:ea typeface="Calibri Light"/>
              <a:cs typeface="Calibri"/>
            </a:endParaRPr>
          </a:p>
          <a:p>
            <a:pPr marL="0" indent="0">
              <a:buNone/>
            </a:pPr>
            <a:r>
              <a:rPr lang="en-GB" sz="2400" b="1" dirty="0">
                <a:solidFill>
                  <a:schemeClr val="accent2"/>
                </a:solidFill>
                <a:latin typeface="Calibri"/>
                <a:ea typeface="Calibri"/>
                <a:cs typeface="Calibri"/>
              </a:rPr>
              <a:t>N</a:t>
            </a:r>
            <a:r>
              <a:rPr lang="en-GB" sz="2400" dirty="0">
                <a:latin typeface="Calibri"/>
                <a:ea typeface="Calibri"/>
                <a:cs typeface="Calibri"/>
              </a:rPr>
              <a:t>eyround, P. (2019) 'Ethical leadership in policing: towards a new evidence-based, ethical professionalism?', in P. Ramshaw, M. Simpson and M. </a:t>
            </a:r>
            <a:r>
              <a:rPr lang="en-GB" sz="2400" err="1">
                <a:latin typeface="Calibri"/>
                <a:ea typeface="Calibri"/>
                <a:cs typeface="Calibri"/>
              </a:rPr>
              <a:t>Silverstri</a:t>
            </a:r>
            <a:r>
              <a:rPr lang="en-GB" sz="2400" dirty="0">
                <a:latin typeface="Calibri"/>
                <a:ea typeface="Calibri"/>
                <a:cs typeface="Calibri"/>
              </a:rPr>
              <a:t> (eds) </a:t>
            </a:r>
            <a:r>
              <a:rPr lang="en-GB" sz="2400" i="1" dirty="0">
                <a:latin typeface="Calibri"/>
                <a:ea typeface="Calibri"/>
                <a:cs typeface="Calibri"/>
              </a:rPr>
              <a:t>Police leadership: changing landscapes</a:t>
            </a:r>
            <a:r>
              <a:rPr lang="en-GB" sz="2400">
                <a:latin typeface="Calibri"/>
                <a:ea typeface="Calibri"/>
                <a:cs typeface="Calibri"/>
              </a:rPr>
              <a:t>. Palgrave Macmillan, pp. 3-22.</a:t>
            </a:r>
            <a:endParaRPr lang="en-GB" sz="24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solidFill>
                <a:srgbClr val="000000"/>
              </a:solidFill>
              <a:latin typeface="Calibri"/>
              <a:ea typeface="Calibri"/>
              <a:cs typeface="Calibri"/>
            </a:endParaRPr>
          </a:p>
          <a:p>
            <a:pPr marL="0" indent="0">
              <a:buNone/>
            </a:pPr>
            <a:r>
              <a:rPr lang="en-GB" sz="2400" b="1" dirty="0">
                <a:solidFill>
                  <a:schemeClr val="accent2"/>
                </a:solidFill>
                <a:latin typeface="Calibri"/>
                <a:ea typeface="Calibri"/>
                <a:cs typeface="Calibri"/>
              </a:rPr>
              <a:t>T</a:t>
            </a:r>
            <a:r>
              <a:rPr lang="en-GB" sz="2400" dirty="0">
                <a:latin typeface="Calibri"/>
                <a:ea typeface="Calibri"/>
                <a:cs typeface="Calibri"/>
              </a:rPr>
              <a:t>hompson, P. (2017) 'Communication technology use and study skills', </a:t>
            </a:r>
            <a:r>
              <a:rPr lang="en-GB" sz="2400" i="1" dirty="0">
                <a:latin typeface="Calibri"/>
                <a:ea typeface="Calibri"/>
                <a:cs typeface="Calibri"/>
              </a:rPr>
              <a:t>Active Learning in Higher Education, </a:t>
            </a:r>
            <a:r>
              <a:rPr lang="en-GB" sz="2400" dirty="0">
                <a:latin typeface="Calibri"/>
                <a:ea typeface="Calibri"/>
                <a:cs typeface="Calibri"/>
              </a:rPr>
              <a:t>18(3), pp. 257-270.  Available at: doi: 10.1177/1469787417715204</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10187366" y="1404003"/>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10187365" y="5106662"/>
            <a:ext cx="1714807" cy="707886"/>
            <a:chOff x="10187365" y="5106662"/>
            <a:chExt cx="171480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510666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187365" y="535887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10187365" y="2702206"/>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BA2630D2-C114-8238-F784-3B58860C0660}"/>
              </a:ext>
            </a:extLst>
          </p:cNvPr>
          <p:cNvGrpSpPr/>
          <p:nvPr/>
        </p:nvGrpSpPr>
        <p:grpSpPr>
          <a:xfrm>
            <a:off x="10187364" y="3710013"/>
            <a:ext cx="2003630" cy="1015663"/>
            <a:chOff x="10187364" y="3710013"/>
            <a:chExt cx="2003630" cy="1015663"/>
          </a:xfrm>
        </p:grpSpPr>
        <p:sp>
          <p:nvSpPr>
            <p:cNvPr id="11" name="Arrow: Left 10">
              <a:extLst>
                <a:ext uri="{FF2B5EF4-FFF2-40B4-BE49-F238E27FC236}">
                  <a16:creationId xmlns:a16="http://schemas.microsoft.com/office/drawing/2014/main" id="{6AD734AA-D580-A577-C391-95CCCA299BF0}"/>
                </a:ext>
              </a:extLst>
            </p:cNvPr>
            <p:cNvSpPr/>
            <p:nvPr/>
          </p:nvSpPr>
          <p:spPr>
            <a:xfrm>
              <a:off x="10187364" y="4013082"/>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3A5D69B-A0B2-E77D-0206-83A4F645EBE2}"/>
                </a:ext>
              </a:extLst>
            </p:cNvPr>
            <p:cNvSpPr txBox="1"/>
            <p:nvPr/>
          </p:nvSpPr>
          <p:spPr>
            <a:xfrm>
              <a:off x="10658453" y="3710013"/>
              <a:ext cx="1532541" cy="1015663"/>
            </a:xfrm>
            <a:prstGeom prst="rect">
              <a:avLst/>
            </a:prstGeom>
            <a:noFill/>
          </p:spPr>
          <p:txBody>
            <a:bodyPr wrap="square" lIns="91440" tIns="45720" rIns="91440" bIns="45720" rtlCol="0" anchor="t">
              <a:spAutoFit/>
            </a:bodyPr>
            <a:lstStyle/>
            <a:p>
              <a:r>
                <a:rPr lang="en-GB" sz="2000" b="1">
                  <a:latin typeface="Calibri"/>
                  <a:ea typeface="Calibri"/>
                  <a:cs typeface="Calibri"/>
                </a:rPr>
                <a:t>Chapter in an edited book</a:t>
              </a:r>
              <a:endParaRPr lang="en-US"/>
            </a:p>
          </p:txBody>
        </p:sp>
      </p:grp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1+#ppt_w/2"/>
                                          </p:val>
                                        </p:tav>
                                        <p:tav tm="100000">
                                          <p:val>
                                            <p:strVal val="#ppt_x"/>
                                          </p:val>
                                        </p:tav>
                                      </p:tavLst>
                                    </p:anim>
                                    <p:anim calcmode="lin" valueType="num">
                                      <p:cBhvr additive="base">
                                        <p:cTn id="16" dur="500" fill="hold"/>
                                        <p:tgtEl>
                                          <p:spTgt spid="15"/>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1+#ppt_w/2"/>
                                          </p:val>
                                        </p:tav>
                                        <p:tav tm="100000">
                                          <p:val>
                                            <p:strVal val="#ppt_x"/>
                                          </p:val>
                                        </p:tav>
                                      </p:tavLst>
                                    </p:anim>
                                    <p:anim calcmode="lin" valueType="num">
                                      <p:cBhvr additive="base">
                                        <p:cTn id="20"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426852" y="431377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4"/>
          <a:stretch>
            <a:fillRect/>
          </a:stretch>
        </p:blipFill>
        <p:spPr>
          <a:xfrm>
            <a:off x="922030" y="2236653"/>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09932" y="4889767"/>
            <a:ext cx="4438864" cy="1292662"/>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a:t>
            </a:r>
            <a:r>
              <a:rPr lang="en-GB" dirty="0">
                <a:latin typeface="Calibri" panose="020F0502020204030204" pitchFamily="34" charset="0"/>
                <a:ea typeface="Calibri" panose="020F0502020204030204" pitchFamily="34" charset="0"/>
                <a:cs typeface="Calibri" panose="020F0502020204030204" pitchFamily="34" charset="0"/>
              </a:rPr>
              <a:t>The catalogue will show the earlier (12</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edition of Cite Them Right Harvard. </a:t>
            </a:r>
            <a:r>
              <a:rPr lang="en-GB" b="1" dirty="0">
                <a:latin typeface="Calibri" panose="020F0502020204030204" pitchFamily="34" charset="0"/>
                <a:ea typeface="Calibri" panose="020F0502020204030204" pitchFamily="34" charset="0"/>
                <a:cs typeface="Calibri" panose="020F0502020204030204" pitchFamily="34" charset="0"/>
              </a:rPr>
              <a:t>We no longer include place of publication</a:t>
            </a:r>
            <a:r>
              <a:rPr lang="en-GB" dirty="0">
                <a:latin typeface="Calibri" panose="020F0502020204030204" pitchFamily="34" charset="0"/>
                <a:ea typeface="Calibri" panose="020F0502020204030204" pitchFamily="34" charset="0"/>
                <a:cs typeface="Calibri" panose="020F0502020204030204" pitchFamily="34" charset="0"/>
              </a:rPr>
              <a:t> (e.g. London).</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2"/>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3"/>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Many citation tools available, but they are </a:t>
            </a:r>
            <a:r>
              <a:rPr lang="en-GB" b="1" dirty="0">
                <a:solidFill>
                  <a:schemeClr val="accent2"/>
                </a:solidFill>
                <a:latin typeface="Calibri"/>
                <a:ea typeface="Calibri"/>
                <a:cs typeface="Calibri"/>
              </a:rPr>
              <a:t>not 100% accurate </a:t>
            </a:r>
            <a:r>
              <a:rPr lang="en-GB" dirty="0">
                <a:latin typeface="Calibri"/>
                <a:ea typeface="Calibri"/>
                <a:cs typeface="Calibri"/>
              </a:rPr>
              <a:t>all of the time.</a:t>
            </a:r>
          </a:p>
          <a:p>
            <a:pPr>
              <a:buFont typeface="Arial" panose="020B0604020202020204" pitchFamily="34" charset="0"/>
              <a:buChar char="•"/>
            </a:pPr>
            <a:r>
              <a:rPr lang="en-GB" dirty="0">
                <a:latin typeface="Calibri"/>
                <a:ea typeface="Calibri"/>
                <a:cs typeface="Calibri"/>
              </a:rPr>
              <a:t>Personal choice. </a:t>
            </a:r>
          </a:p>
          <a:p>
            <a:pPr marL="0" indent="0">
              <a:buNone/>
            </a:pPr>
            <a:r>
              <a:rPr lang="en-GB" dirty="0">
                <a:latin typeface="Calibri"/>
                <a:ea typeface="Calibri"/>
                <a:cs typeface="Calibri"/>
              </a:rPr>
              <a:t>Some you may wish to explore: </a:t>
            </a:r>
          </a:p>
          <a:p>
            <a:pPr marL="0" indent="0">
              <a:buNone/>
            </a:pPr>
            <a:r>
              <a:rPr lang="en-GB" b="1" dirty="0">
                <a:latin typeface="Calibri"/>
                <a:ea typeface="Calibri"/>
                <a:cs typeface="Calibri"/>
              </a:rPr>
              <a:t>Basic:</a:t>
            </a:r>
          </a:p>
          <a:p>
            <a:pPr>
              <a:buFont typeface="Arial" panose="020B0604020202020204" pitchFamily="34" charset="0"/>
              <a:buChar char="•"/>
            </a:pPr>
            <a:r>
              <a:rPr lang="en-GB" dirty="0">
                <a:latin typeface="Calibri"/>
                <a:ea typeface="Calibri"/>
                <a:cs typeface="Calibri"/>
                <a:hlinkClick r:id="rId2"/>
              </a:rPr>
              <a:t>MyBib</a:t>
            </a:r>
            <a:r>
              <a:rPr lang="en-GB" dirty="0">
                <a:latin typeface="Calibri"/>
                <a:ea typeface="Calibri"/>
                <a:cs typeface="Calibri"/>
              </a:rPr>
              <a:t>. </a:t>
            </a:r>
          </a:p>
          <a:p>
            <a:pPr>
              <a:buFont typeface="Arial" panose="020B0604020202020204" pitchFamily="34" charset="0"/>
              <a:buChar char="•"/>
            </a:pPr>
            <a:r>
              <a:rPr lang="en-GB" dirty="0">
                <a:latin typeface="Calibri"/>
                <a:ea typeface="Calibri"/>
                <a:cs typeface="Calibri"/>
                <a:hlinkClick r:id="rId3"/>
              </a:rPr>
              <a:t>ZoteroBib.</a:t>
            </a:r>
          </a:p>
          <a:p>
            <a:pPr marL="0" indent="0">
              <a:buNone/>
            </a:pPr>
            <a:r>
              <a:rPr lang="en-GB" b="1" dirty="0">
                <a:latin typeface="Calibri"/>
                <a:ea typeface="Calibri"/>
                <a:cs typeface="Calibri"/>
              </a:rPr>
              <a:t>More advanced:</a:t>
            </a:r>
          </a:p>
          <a:p>
            <a:pPr>
              <a:buFont typeface="Arial" panose="020B0604020202020204" pitchFamily="34" charset="0"/>
              <a:buChar char="•"/>
            </a:pPr>
            <a:r>
              <a:rPr lang="en-GB" dirty="0">
                <a:latin typeface="Calibri"/>
                <a:ea typeface="Calibri"/>
                <a:cs typeface="Calibri"/>
                <a:hlinkClick r:id="rId4"/>
              </a:rPr>
              <a:t>RefWorks </a:t>
            </a:r>
            <a:r>
              <a:rPr lang="en-GB" dirty="0">
                <a:latin typeface="Calibri"/>
                <a:ea typeface="Calibri"/>
                <a:cs typeface="Calibri"/>
              </a:rPr>
              <a:t>(Supported by UWTSD).</a:t>
            </a:r>
          </a:p>
          <a:p>
            <a:pPr>
              <a:buFont typeface="Arial" panose="020B0604020202020204" pitchFamily="34" charset="0"/>
              <a:buChar char="•"/>
            </a:pPr>
            <a:r>
              <a:rPr lang="en-GB" dirty="0">
                <a:latin typeface="Calibri"/>
                <a:ea typeface="Calibri"/>
                <a:cs typeface="Calibri"/>
                <a:hlinkClick r:id="rId5"/>
              </a:rPr>
              <a:t>Mendeley.</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7"/>
              </a:rPr>
              <a:t>Library Link</a:t>
            </a:r>
            <a:endParaRPr lang="en-GB" sz="2000" dirty="0">
              <a:latin typeface="Calibri"/>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426852" y="431377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3"/>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4"/>
          <a:stretch>
            <a:fillRect/>
          </a:stretch>
        </p:blipFill>
        <p:spPr>
          <a:xfrm>
            <a:off x="922030" y="2236653"/>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09932" y="4889767"/>
            <a:ext cx="4438864" cy="1292662"/>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a:t>
            </a:r>
            <a:r>
              <a:rPr lang="en-GB" dirty="0">
                <a:latin typeface="Calibri" panose="020F0502020204030204" pitchFamily="34" charset="0"/>
                <a:ea typeface="Calibri" panose="020F0502020204030204" pitchFamily="34" charset="0"/>
                <a:cs typeface="Calibri" panose="020F0502020204030204" pitchFamily="34" charset="0"/>
              </a:rPr>
              <a:t>The catalogue will show the earlier (12</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edition of Cite Them Right Harvard. </a:t>
            </a:r>
            <a:r>
              <a:rPr lang="en-GB" b="1" dirty="0">
                <a:latin typeface="Calibri" panose="020F0502020204030204" pitchFamily="34" charset="0"/>
                <a:ea typeface="Calibri" panose="020F0502020204030204" pitchFamily="34" charset="0"/>
                <a:cs typeface="Calibri" panose="020F0502020204030204" pitchFamily="34" charset="0"/>
              </a:rPr>
              <a:t>We no longer include place of publication</a:t>
            </a:r>
            <a:r>
              <a:rPr lang="en-GB" dirty="0">
                <a:latin typeface="Calibri" panose="020F0502020204030204" pitchFamily="34" charset="0"/>
                <a:ea typeface="Calibri" panose="020F0502020204030204" pitchFamily="34" charset="0"/>
                <a:cs typeface="Calibri" panose="020F0502020204030204" pitchFamily="34" charset="0"/>
              </a:rPr>
              <a:t> (e.g. London).</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82572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8227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2"/>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3"/>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54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Many citation tools available, but they are </a:t>
            </a:r>
            <a:r>
              <a:rPr lang="en-GB" b="1" dirty="0">
                <a:solidFill>
                  <a:schemeClr val="accent2"/>
                </a:solidFill>
                <a:latin typeface="Calibri"/>
                <a:ea typeface="Calibri"/>
                <a:cs typeface="Calibri"/>
              </a:rPr>
              <a:t>not 100% accurate </a:t>
            </a:r>
            <a:r>
              <a:rPr lang="en-GB" dirty="0">
                <a:latin typeface="Calibri"/>
                <a:ea typeface="Calibri"/>
                <a:cs typeface="Calibri"/>
              </a:rPr>
              <a:t>all of the time.</a:t>
            </a:r>
          </a:p>
          <a:p>
            <a:pPr>
              <a:buFont typeface="Arial" panose="020B0604020202020204" pitchFamily="34" charset="0"/>
              <a:buChar char="•"/>
            </a:pPr>
            <a:r>
              <a:rPr lang="en-GB" dirty="0">
                <a:latin typeface="Calibri"/>
                <a:ea typeface="Calibri"/>
                <a:cs typeface="Calibri"/>
              </a:rPr>
              <a:t>Personal choice. </a:t>
            </a:r>
          </a:p>
          <a:p>
            <a:pPr marL="0" indent="0">
              <a:buNone/>
            </a:pPr>
            <a:r>
              <a:rPr lang="en-GB" dirty="0">
                <a:latin typeface="Calibri"/>
                <a:ea typeface="Calibri"/>
                <a:cs typeface="Calibri"/>
              </a:rPr>
              <a:t>Some you may wish to explore: </a:t>
            </a:r>
          </a:p>
          <a:p>
            <a:pPr marL="0" indent="0">
              <a:buNone/>
            </a:pPr>
            <a:r>
              <a:rPr lang="en-GB" b="1" dirty="0">
                <a:latin typeface="Calibri"/>
                <a:ea typeface="Calibri"/>
                <a:cs typeface="Calibri"/>
              </a:rPr>
              <a:t>Basic:</a:t>
            </a:r>
          </a:p>
          <a:p>
            <a:pPr>
              <a:buFont typeface="Arial" panose="020B0604020202020204" pitchFamily="34" charset="0"/>
              <a:buChar char="•"/>
            </a:pPr>
            <a:r>
              <a:rPr lang="en-GB" dirty="0">
                <a:latin typeface="Calibri"/>
                <a:ea typeface="Calibri"/>
                <a:cs typeface="Calibri"/>
                <a:hlinkClick r:id="rId2"/>
              </a:rPr>
              <a:t>MyBib</a:t>
            </a:r>
            <a:r>
              <a:rPr lang="en-GB" dirty="0">
                <a:latin typeface="Calibri"/>
                <a:ea typeface="Calibri"/>
                <a:cs typeface="Calibri"/>
              </a:rPr>
              <a:t>. </a:t>
            </a:r>
          </a:p>
          <a:p>
            <a:pPr>
              <a:buFont typeface="Arial" panose="020B0604020202020204" pitchFamily="34" charset="0"/>
              <a:buChar char="•"/>
            </a:pPr>
            <a:r>
              <a:rPr lang="en-GB" dirty="0">
                <a:latin typeface="Calibri"/>
                <a:ea typeface="Calibri"/>
                <a:cs typeface="Calibri"/>
                <a:hlinkClick r:id="rId3"/>
              </a:rPr>
              <a:t>ZoteroBib.</a:t>
            </a:r>
          </a:p>
          <a:p>
            <a:pPr marL="0" indent="0">
              <a:buNone/>
            </a:pPr>
            <a:r>
              <a:rPr lang="en-GB" b="1" dirty="0">
                <a:latin typeface="Calibri"/>
                <a:ea typeface="Calibri"/>
                <a:cs typeface="Calibri"/>
              </a:rPr>
              <a:t>More advanced:</a:t>
            </a:r>
          </a:p>
          <a:p>
            <a:pPr>
              <a:buFont typeface="Arial" panose="020B0604020202020204" pitchFamily="34" charset="0"/>
              <a:buChar char="•"/>
            </a:pPr>
            <a:r>
              <a:rPr lang="en-GB" dirty="0">
                <a:latin typeface="Calibri"/>
                <a:ea typeface="Calibri"/>
                <a:cs typeface="Calibri"/>
                <a:hlinkClick r:id="rId4"/>
              </a:rPr>
              <a:t>RefWorks </a:t>
            </a:r>
            <a:r>
              <a:rPr lang="en-GB" dirty="0">
                <a:latin typeface="Calibri"/>
                <a:ea typeface="Calibri"/>
                <a:cs typeface="Calibri"/>
              </a:rPr>
              <a:t>(Supported by UWTSD).</a:t>
            </a:r>
          </a:p>
          <a:p>
            <a:pPr>
              <a:buFont typeface="Arial" panose="020B0604020202020204" pitchFamily="34" charset="0"/>
              <a:buChar char="•"/>
            </a:pPr>
            <a:r>
              <a:rPr lang="en-GB" dirty="0">
                <a:latin typeface="Calibri"/>
                <a:ea typeface="Calibri"/>
                <a:cs typeface="Calibri"/>
                <a:hlinkClick r:id="rId5"/>
              </a:rPr>
              <a:t>Mendeley.</a:t>
            </a:r>
            <a:endParaRPr lang="en-GB"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7"/>
              </a:rPr>
              <a:t>Library Link</a:t>
            </a:r>
            <a:endParaRPr lang="en-GB" sz="2000" dirty="0">
              <a:latin typeface="Calibri"/>
            </a:endParaRPr>
          </a:p>
        </p:txBody>
      </p:sp>
    </p:spTree>
    <p:extLst>
      <p:ext uri="{BB962C8B-B14F-4D97-AF65-F5344CB8AC3E}">
        <p14:creationId xmlns:p14="http://schemas.microsoft.com/office/powerpoint/2010/main" val="1311190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oman using a laptop">
            <a:extLst>
              <a:ext uri="{FF2B5EF4-FFF2-40B4-BE49-F238E27FC236}">
                <a16:creationId xmlns:a16="http://schemas.microsoft.com/office/drawing/2014/main" id="{C0523095-D2C5-7926-574F-B40B80F48BC1}"/>
              </a:ext>
            </a:extLst>
          </p:cNvPr>
          <p:cNvPicPr>
            <a:picLocks noChangeAspect="1"/>
          </p:cNvPicPr>
          <p:nvPr/>
        </p:nvPicPr>
        <p:blipFill rotWithShape="1">
          <a:blip r:embed="rId2"/>
          <a:srcRect t="38284" b="16121"/>
          <a:stretch/>
        </p:blipFill>
        <p:spPr>
          <a:xfrm>
            <a:off x="20" y="982276"/>
            <a:ext cx="12191980" cy="179116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2" name="Title 11">
            <a:extLst>
              <a:ext uri="{FF2B5EF4-FFF2-40B4-BE49-F238E27FC236}">
                <a16:creationId xmlns:a16="http://schemas.microsoft.com/office/drawing/2014/main" id="{7302AC79-71C0-81D1-4A08-378013835A65}"/>
              </a:ext>
            </a:extLst>
          </p:cNvPr>
          <p:cNvSpPr>
            <a:spLocks noGrp="1"/>
          </p:cNvSpPr>
          <p:nvPr>
            <p:ph type="title"/>
          </p:nvPr>
        </p:nvSpPr>
        <p:spPr>
          <a:xfrm>
            <a:off x="341561" y="-136822"/>
            <a:ext cx="10795518" cy="1003916"/>
          </a:xfrm>
        </p:spPr>
        <p:txBody>
          <a:bodyPr/>
          <a:lstStyle/>
          <a:p>
            <a:r>
              <a:rPr lang="en-GB" b="1"/>
              <a:t>Citation Managers</a:t>
            </a:r>
          </a:p>
        </p:txBody>
      </p:sp>
      <p:sp>
        <p:nvSpPr>
          <p:cNvPr id="10" name="Content Placeholder 3">
            <a:extLst>
              <a:ext uri="{FF2B5EF4-FFF2-40B4-BE49-F238E27FC236}">
                <a16:creationId xmlns:a16="http://schemas.microsoft.com/office/drawing/2014/main" id="{B5FF687B-7195-C206-0D34-913A70101E28}"/>
              </a:ext>
            </a:extLst>
          </p:cNvPr>
          <p:cNvSpPr>
            <a:spLocks noGrp="1"/>
          </p:cNvSpPr>
          <p:nvPr>
            <p:ph idx="4294967295"/>
          </p:nvPr>
        </p:nvSpPr>
        <p:spPr>
          <a:xfrm>
            <a:off x="464344" y="2886869"/>
            <a:ext cx="11066463" cy="3398838"/>
          </a:xfrm>
        </p:spPr>
        <p:txBody>
          <a:bodyPr vert="horz" lIns="91440" tIns="45720" rIns="91440" bIns="45720" rtlCol="0" anchor="t">
            <a:noAutofit/>
          </a:bodyPr>
          <a:lstStyle/>
          <a:p>
            <a:pPr marL="0" indent="0">
              <a:buNone/>
            </a:pPr>
            <a:r>
              <a:rPr lang="en-GB" sz="2400" dirty="0">
                <a:latin typeface="Calibri "/>
              </a:rPr>
              <a:t>Citation managers allow you to automatically:</a:t>
            </a:r>
            <a:endParaRPr lang="en-US"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Collect, store and manage bibliographic information from books, journals, and webpages you find during your research. </a:t>
            </a:r>
            <a:endParaRPr lang="en-GB" sz="2400" dirty="0">
              <a:latin typeface="Calibri "/>
              <a:ea typeface="Calibri Light"/>
              <a:cs typeface="Calibri Light"/>
            </a:endParaRPr>
          </a:p>
          <a:p>
            <a:pPr marL="0" indent="0">
              <a:buNone/>
            </a:pPr>
            <a:endParaRPr lang="en-GB" sz="2400" dirty="0">
              <a:latin typeface="Calibri "/>
              <a:ea typeface="Calibri Light"/>
              <a:cs typeface="Calibri Light"/>
            </a:endParaRPr>
          </a:p>
          <a:p>
            <a:pPr marL="457200" indent="-457200">
              <a:buFont typeface="Arial"/>
              <a:buChar char="•"/>
            </a:pPr>
            <a:r>
              <a:rPr lang="en-GB" sz="2400" dirty="0">
                <a:latin typeface="Calibri "/>
              </a:rPr>
              <a:t>Insert in-text citations and references into a document (e.g. Word) in lots of different styles, including Harvard, APA, MHRA and IEEE. (We recommend choosing the 7th edition for APA and Cite Them Right 12th edition for Harvard.)</a:t>
            </a:r>
            <a:endParaRPr lang="en-GB" sz="2400" dirty="0">
              <a:latin typeface="Calibri "/>
              <a:ea typeface="Calibri Light"/>
              <a:cs typeface="Calibri Light"/>
            </a:endParaRPr>
          </a:p>
          <a:p>
            <a:pPr marL="0" indent="0">
              <a:buNone/>
            </a:pPr>
            <a:endParaRPr lang="en-GB" sz="2400" dirty="0">
              <a:ea typeface="Calibri Light"/>
              <a:cs typeface="Calibri Light"/>
            </a:endParaRPr>
          </a:p>
        </p:txBody>
      </p:sp>
    </p:spTree>
    <p:extLst>
      <p:ext uri="{BB962C8B-B14F-4D97-AF65-F5344CB8AC3E}">
        <p14:creationId xmlns:p14="http://schemas.microsoft.com/office/powerpoint/2010/main" val="133998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4DA33F-0C49-4A0E-807A-655B27B487A7}"/>
              </a:ext>
            </a:extLst>
          </p:cNvPr>
          <p:cNvSpPr>
            <a:spLocks noGrp="1"/>
          </p:cNvSpPr>
          <p:nvPr>
            <p:ph type="title"/>
          </p:nvPr>
        </p:nvSpPr>
        <p:spPr/>
        <p:txBody>
          <a:bodyPr/>
          <a:lstStyle/>
          <a:p>
            <a:r>
              <a:rPr lang="en-GB"/>
              <a:t>How do they work?</a:t>
            </a:r>
          </a:p>
        </p:txBody>
      </p:sp>
      <p:graphicFrame>
        <p:nvGraphicFramePr>
          <p:cNvPr id="7" name="Content Placeholder 2">
            <a:extLst>
              <a:ext uri="{FF2B5EF4-FFF2-40B4-BE49-F238E27FC236}">
                <a16:creationId xmlns:a16="http://schemas.microsoft.com/office/drawing/2014/main" id="{AFF9748B-3060-FAEB-3643-4F2C66BDA579}"/>
              </a:ext>
            </a:extLst>
          </p:cNvPr>
          <p:cNvGraphicFramePr>
            <a:graphicFrameLocks noGrp="1"/>
          </p:cNvGraphicFramePr>
          <p:nvPr>
            <p:extLst>
              <p:ext uri="{D42A27DB-BD31-4B8C-83A1-F6EECF244321}">
                <p14:modId xmlns:p14="http://schemas.microsoft.com/office/powerpoint/2010/main" val="1033484882"/>
              </p:ext>
            </p:extLst>
          </p:nvPr>
        </p:nvGraphicFramePr>
        <p:xfrm>
          <a:off x="-72851" y="136397"/>
          <a:ext cx="12264620" cy="679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6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58002-7EB1-9222-3127-DF39A7288948}"/>
              </a:ext>
            </a:extLst>
          </p:cNvPr>
          <p:cNvSpPr>
            <a:spLocks noGrp="1"/>
          </p:cNvSpPr>
          <p:nvPr>
            <p:ph type="title"/>
          </p:nvPr>
        </p:nvSpPr>
        <p:spPr>
          <a:xfrm>
            <a:off x="698242" y="265291"/>
            <a:ext cx="10795518" cy="1003916"/>
          </a:xfrm>
        </p:spPr>
        <p:txBody>
          <a:bodyPr anchor="b">
            <a:normAutofit/>
          </a:bodyPr>
          <a:lstStyle/>
          <a:p>
            <a:r>
              <a:rPr lang="en-GB" b="1"/>
              <a:t>Should I use one?</a:t>
            </a:r>
          </a:p>
        </p:txBody>
      </p:sp>
      <p:graphicFrame>
        <p:nvGraphicFramePr>
          <p:cNvPr id="6" name="Content Placeholder 2">
            <a:extLst>
              <a:ext uri="{FF2B5EF4-FFF2-40B4-BE49-F238E27FC236}">
                <a16:creationId xmlns:a16="http://schemas.microsoft.com/office/drawing/2014/main" id="{BEABCBC3-A600-7B8A-9696-ACAA4E8082D6}"/>
              </a:ext>
            </a:extLst>
          </p:cNvPr>
          <p:cNvGraphicFramePr>
            <a:graphicFrameLocks noGrp="1"/>
          </p:cNvGraphicFramePr>
          <p:nvPr>
            <p:ph sz="half" idx="2"/>
            <p:extLst>
              <p:ext uri="{D42A27DB-BD31-4B8C-83A1-F6EECF244321}">
                <p14:modId xmlns:p14="http://schemas.microsoft.com/office/powerpoint/2010/main" val="506454693"/>
              </p:ext>
            </p:extLst>
          </p:nvPr>
        </p:nvGraphicFramePr>
        <p:xfrm>
          <a:off x="698243" y="1408219"/>
          <a:ext cx="10976402" cy="4757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436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2">
                  <a:extLst>
                    <a:ext uri="{A12FA001-AC4F-418D-AE19-62706E023703}">
                      <ahyp:hlinkClr xmlns:ahyp="http://schemas.microsoft.com/office/drawing/2018/hyperlinkcolor" val="tx"/>
                    </a:ext>
                  </a:extLst>
                </a:hlinkClick>
              </a:rPr>
              <a:t>RefWorks</a:t>
            </a:r>
            <a:endParaRPr lang="en-US"/>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427580" y="1876409"/>
            <a:ext cx="5243095" cy="3936561"/>
          </a:xfrm>
        </p:spPr>
        <p:txBody>
          <a:bodyPr vert="horz" lIns="91440" tIns="45720" rIns="91440" bIns="45720" rtlCol="0" anchor="t">
            <a:normAutofit/>
          </a:bodyPr>
          <a:lstStyle/>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Institutional subscription, so </a:t>
            </a:r>
            <a:r>
              <a:rPr lang="en-GB" sz="2000" b="1" dirty="0">
                <a:latin typeface="Calibri" panose="020F0502020204030204" pitchFamily="34" charset="0"/>
                <a:ea typeface="Calibri" panose="020F0502020204030204" pitchFamily="34" charset="0"/>
                <a:cs typeface="Calibri" panose="020F0502020204030204" pitchFamily="34" charset="0"/>
              </a:rPr>
              <a:t>freely available to all students and alumni of UWTSD</a:t>
            </a:r>
            <a:r>
              <a:rPr lang="en-GB" sz="2000" dirty="0">
                <a:latin typeface="Calibri" panose="020F0502020204030204" pitchFamily="34" charset="0"/>
                <a:ea typeface="Calibri" panose="020F0502020204030204" pitchFamily="34" charset="0"/>
                <a:cs typeface="Calibri" panose="020F0502020204030204" pitchFamily="34" charset="0"/>
              </a:rPr>
              <a:t>.</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Compatible with MS Word and Google Docs. </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Direct export option within library catalogue.</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Web-based software with unlimited storage.</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3"/>
              </a:rPr>
              <a:t>Explore and create an account.</a:t>
            </a:r>
            <a:endParaRPr lang="en-US" sz="2000" dirty="0">
              <a:latin typeface="Calibri" panose="020F0502020204030204" pitchFamily="34" charset="0"/>
              <a:ea typeface="Calibri" panose="020F0502020204030204" pitchFamily="34" charset="0"/>
              <a:cs typeface="Calibri" panose="020F0502020204030204" pitchFamily="34" charset="0"/>
            </a:endParaRPr>
          </a:p>
          <a:p>
            <a:endParaRPr lang="en-US" sz="2000" dirty="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7772400" y="5540400"/>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4"/>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5"/>
          <a:stretch>
            <a:fillRect/>
          </a:stretch>
        </p:blipFill>
        <p:spPr>
          <a:xfrm>
            <a:off x="5882262" y="1877291"/>
            <a:ext cx="6121337" cy="3385700"/>
          </a:xfrm>
          <a:prstGeom prst="rect">
            <a:avLst/>
          </a:prstGeom>
        </p:spPr>
      </p:pic>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4540-6EB5-6E0D-611D-0392B47F782E}"/>
              </a:ext>
            </a:extLst>
          </p:cNvPr>
          <p:cNvSpPr>
            <a:spLocks noGrp="1"/>
          </p:cNvSpPr>
          <p:nvPr>
            <p:ph type="title"/>
          </p:nvPr>
        </p:nvSpPr>
        <p:spPr/>
        <p:txBody>
          <a:bodyPr/>
          <a:lstStyle/>
          <a:p>
            <a:r>
              <a:rPr lang="en-GB"/>
              <a:t>RefWorks Interface</a:t>
            </a:r>
          </a:p>
        </p:txBody>
      </p:sp>
      <p:pic>
        <p:nvPicPr>
          <p:cNvPr id="4" name="Picture 3" descr="The RefWorks interface. The Utility Toolbar is on the very top of the page. Under that is the Reference Actions menu. The Center pane is in the middle of the page. The Reference Organization toolbar is on the left side of the page. When visible, the Reference Details sidebar is on the right side of the page">
            <a:extLst>
              <a:ext uri="{FF2B5EF4-FFF2-40B4-BE49-F238E27FC236}">
                <a16:creationId xmlns:a16="http://schemas.microsoft.com/office/drawing/2014/main" id="{1C295C55-C372-85F2-2C49-6A0FDA5C007D}"/>
              </a:ext>
            </a:extLst>
          </p:cNvPr>
          <p:cNvPicPr>
            <a:picLocks noGrp="1" noRot="1" noChangeAspect="1" noMove="1" noResize="1" noEditPoints="1" noAdjustHandles="1" noChangeArrowheads="1" noChangeShapeType="1" noCrop="1"/>
          </p:cNvPicPr>
          <p:nvPr/>
        </p:nvPicPr>
        <p:blipFill>
          <a:blip r:embed="rId2"/>
          <a:stretch>
            <a:fillRect/>
          </a:stretch>
        </p:blipFill>
        <p:spPr>
          <a:xfrm>
            <a:off x="1510747" y="1489244"/>
            <a:ext cx="9274635" cy="4444096"/>
          </a:xfrm>
          <a:prstGeom prst="rect">
            <a:avLst/>
          </a:prstGeom>
          <a:no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extLst>
              <a:ext uri="{FF2B5EF4-FFF2-40B4-BE49-F238E27FC236}">
                <a16:creationId xmlns:a16="http://schemas.microsoft.com/office/drawing/2014/main" id="{F39C5411-1DA3-1715-8880-F87ADC4CF44D}"/>
              </a:ext>
              <a:ext uri="{C183D7F6-B498-43B3-948B-1728B52AA6E4}">
                <adec:decorative xmlns:adec="http://schemas.microsoft.com/office/drawing/2017/decorative" val="1"/>
              </a:ext>
            </a:extLst>
          </p:cNvPr>
          <p:cNvSpPr/>
          <p:nvPr/>
        </p:nvSpPr>
        <p:spPr>
          <a:xfrm>
            <a:off x="1510748" y="1798244"/>
            <a:ext cx="1277888" cy="19615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TextBox 6">
            <a:extLst>
              <a:ext uri="{FF2B5EF4-FFF2-40B4-BE49-F238E27FC236}">
                <a16:creationId xmlns:a16="http://schemas.microsoft.com/office/drawing/2014/main" id="{DA99D330-908C-60C9-27F8-214D1F84B976}"/>
              </a:ext>
              <a:ext uri="{C183D7F6-B498-43B3-948B-1728B52AA6E4}">
                <adec:decorative xmlns:adec="http://schemas.microsoft.com/office/drawing/2017/decorative" val="1"/>
              </a:ext>
            </a:extLst>
          </p:cNvPr>
          <p:cNvSpPr txBox="1"/>
          <p:nvPr/>
        </p:nvSpPr>
        <p:spPr>
          <a:xfrm>
            <a:off x="3136681" y="3123245"/>
            <a:ext cx="2433552"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Organization</a:t>
            </a:r>
            <a:endParaRPr lang="en-US">
              <a:solidFill>
                <a:srgbClr val="FF0000"/>
              </a:solidFill>
              <a:cs typeface="Calibri"/>
            </a:endParaRPr>
          </a:p>
        </p:txBody>
      </p:sp>
      <p:cxnSp>
        <p:nvCxnSpPr>
          <p:cNvPr id="8" name="Straight Arrow Connector 7">
            <a:extLst>
              <a:ext uri="{FF2B5EF4-FFF2-40B4-BE49-F238E27FC236}">
                <a16:creationId xmlns:a16="http://schemas.microsoft.com/office/drawing/2014/main" id="{595861E0-D4ED-5F59-8EC8-FC361345D6A6}"/>
              </a:ext>
              <a:ext uri="{C183D7F6-B498-43B3-948B-1728B52AA6E4}">
                <adec:decorative xmlns:adec="http://schemas.microsoft.com/office/drawing/2017/decorative" val="1"/>
              </a:ext>
            </a:extLst>
          </p:cNvPr>
          <p:cNvCxnSpPr>
            <a:cxnSpLocks/>
            <a:stCxn id="7" idx="1"/>
          </p:cNvCxnSpPr>
          <p:nvPr/>
        </p:nvCxnSpPr>
        <p:spPr>
          <a:xfrm flipH="1">
            <a:off x="2814841" y="3307911"/>
            <a:ext cx="321840" cy="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28A25D1D-E000-7525-4D51-E15E5FDD72B5}"/>
              </a:ext>
              <a:ext uri="{C183D7F6-B498-43B3-948B-1728B52AA6E4}">
                <adec:decorative xmlns:adec="http://schemas.microsoft.com/office/drawing/2017/decorative" val="1"/>
              </a:ext>
            </a:extLst>
          </p:cNvPr>
          <p:cNvSpPr/>
          <p:nvPr/>
        </p:nvSpPr>
        <p:spPr>
          <a:xfrm>
            <a:off x="2788636" y="1801152"/>
            <a:ext cx="5413248" cy="43891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TextBox 9">
            <a:extLst>
              <a:ext uri="{FF2B5EF4-FFF2-40B4-BE49-F238E27FC236}">
                <a16:creationId xmlns:a16="http://schemas.microsoft.com/office/drawing/2014/main" id="{8653E2EE-5936-21DF-302B-0CA8EEFDDFD3}"/>
              </a:ext>
              <a:ext uri="{C183D7F6-B498-43B3-948B-1728B52AA6E4}">
                <adec:decorative xmlns:adec="http://schemas.microsoft.com/office/drawing/2017/decorative" val="1"/>
              </a:ext>
            </a:extLst>
          </p:cNvPr>
          <p:cNvSpPr txBox="1"/>
          <p:nvPr/>
        </p:nvSpPr>
        <p:spPr>
          <a:xfrm>
            <a:off x="5061731" y="2473108"/>
            <a:ext cx="1956445"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Actions</a:t>
            </a:r>
            <a:endParaRPr lang="en-US">
              <a:solidFill>
                <a:srgbClr val="FF0000"/>
              </a:solidFill>
              <a:cs typeface="Calibri"/>
            </a:endParaRPr>
          </a:p>
        </p:txBody>
      </p:sp>
      <p:cxnSp>
        <p:nvCxnSpPr>
          <p:cNvPr id="11" name="Straight Arrow Connector 10">
            <a:extLst>
              <a:ext uri="{FF2B5EF4-FFF2-40B4-BE49-F238E27FC236}">
                <a16:creationId xmlns:a16="http://schemas.microsoft.com/office/drawing/2014/main" id="{3607DAFA-19A4-E049-70EB-85A8A5D21D6F}"/>
              </a:ext>
              <a:ext uri="{C183D7F6-B498-43B3-948B-1728B52AA6E4}">
                <adec:decorative xmlns:adec="http://schemas.microsoft.com/office/drawing/2017/decorative" val="1"/>
              </a:ext>
            </a:extLst>
          </p:cNvPr>
          <p:cNvCxnSpPr>
            <a:cxnSpLocks/>
            <a:stCxn id="10" idx="0"/>
          </p:cNvCxnSpPr>
          <p:nvPr/>
        </p:nvCxnSpPr>
        <p:spPr>
          <a:xfrm flipV="1">
            <a:off x="6039954" y="2274664"/>
            <a:ext cx="0" cy="19844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9B91408-A0AC-779D-7F4F-0A21178F9DB3}"/>
              </a:ext>
              <a:ext uri="{C183D7F6-B498-43B3-948B-1728B52AA6E4}">
                <adec:decorative xmlns:adec="http://schemas.microsoft.com/office/drawing/2017/decorative" val="1"/>
              </a:ext>
            </a:extLst>
          </p:cNvPr>
          <p:cNvSpPr/>
          <p:nvPr/>
        </p:nvSpPr>
        <p:spPr>
          <a:xfrm>
            <a:off x="6819947" y="1489244"/>
            <a:ext cx="3965435" cy="33835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TextBox 12">
            <a:extLst>
              <a:ext uri="{FF2B5EF4-FFF2-40B4-BE49-F238E27FC236}">
                <a16:creationId xmlns:a16="http://schemas.microsoft.com/office/drawing/2014/main" id="{613B1FC0-9237-C39C-BFCF-04D5A57A50AF}"/>
              </a:ext>
              <a:ext uri="{C183D7F6-B498-43B3-948B-1728B52AA6E4}">
                <adec:decorative xmlns:adec="http://schemas.microsoft.com/office/drawing/2017/decorative" val="1"/>
              </a:ext>
            </a:extLst>
          </p:cNvPr>
          <p:cNvSpPr txBox="1"/>
          <p:nvPr/>
        </p:nvSpPr>
        <p:spPr>
          <a:xfrm>
            <a:off x="8391270" y="2473108"/>
            <a:ext cx="1498873"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Utility Toolbar</a:t>
            </a:r>
            <a:endParaRPr lang="en-US">
              <a:solidFill>
                <a:srgbClr val="FF0000"/>
              </a:solidFill>
              <a:cs typeface="Calibri"/>
            </a:endParaRPr>
          </a:p>
        </p:txBody>
      </p:sp>
      <p:cxnSp>
        <p:nvCxnSpPr>
          <p:cNvPr id="14" name="Straight Arrow Connector 13">
            <a:extLst>
              <a:ext uri="{FF2B5EF4-FFF2-40B4-BE49-F238E27FC236}">
                <a16:creationId xmlns:a16="http://schemas.microsoft.com/office/drawing/2014/main" id="{9BB50BDF-0762-073F-2F3F-F1E62E8A2034}"/>
              </a:ext>
              <a:ext uri="{C183D7F6-B498-43B3-948B-1728B52AA6E4}">
                <adec:decorative xmlns:adec="http://schemas.microsoft.com/office/drawing/2017/decorative" val="1"/>
              </a:ext>
            </a:extLst>
          </p:cNvPr>
          <p:cNvCxnSpPr>
            <a:cxnSpLocks/>
            <a:stCxn id="13" idx="0"/>
          </p:cNvCxnSpPr>
          <p:nvPr/>
        </p:nvCxnSpPr>
        <p:spPr>
          <a:xfrm flipV="1">
            <a:off x="9140707" y="1798244"/>
            <a:ext cx="0" cy="67486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16C3E8-9038-16B7-C7F7-3E61D870980B}"/>
              </a:ext>
              <a:ext uri="{C183D7F6-B498-43B3-948B-1728B52AA6E4}">
                <adec:decorative xmlns:adec="http://schemas.microsoft.com/office/drawing/2017/decorative" val="1"/>
              </a:ext>
            </a:extLst>
          </p:cNvPr>
          <p:cNvSpPr txBox="1"/>
          <p:nvPr/>
        </p:nvSpPr>
        <p:spPr>
          <a:xfrm>
            <a:off x="8285374" y="4015561"/>
            <a:ext cx="2017244" cy="923330"/>
          </a:xfrm>
          <a:prstGeom prst="rect">
            <a:avLst/>
          </a:prstGeom>
          <a:solidFill>
            <a:schemeClr val="bg1"/>
          </a:solidFill>
          <a:ln w="12700">
            <a:solidFill>
              <a:srgbClr val="FF0000"/>
            </a:solidFill>
          </a:ln>
        </p:spPr>
        <p:txBody>
          <a:bodyPr wrap="square" rtlCol="0">
            <a:spAutoFit/>
          </a:bodyPr>
          <a:lstStyle/>
          <a:p>
            <a:r>
              <a:rPr lang="en-US">
                <a:solidFill>
                  <a:srgbClr val="FF0000"/>
                </a:solidFill>
              </a:rPr>
              <a:t>Reference Details/ Reference Editor</a:t>
            </a:r>
          </a:p>
          <a:p>
            <a:r>
              <a:rPr lang="en-US">
                <a:solidFill>
                  <a:srgbClr val="FF0000"/>
                </a:solidFill>
              </a:rPr>
              <a:t>(Currently hidden)</a:t>
            </a:r>
          </a:p>
        </p:txBody>
      </p:sp>
      <p:sp>
        <p:nvSpPr>
          <p:cNvPr id="19" name="TextBox 18">
            <a:extLst>
              <a:ext uri="{FF2B5EF4-FFF2-40B4-BE49-F238E27FC236}">
                <a16:creationId xmlns:a16="http://schemas.microsoft.com/office/drawing/2014/main" id="{856B337B-AF63-EB53-66DF-D05FE2F2CD10}"/>
              </a:ext>
            </a:extLst>
          </p:cNvPr>
          <p:cNvSpPr txBox="1"/>
          <p:nvPr/>
        </p:nvSpPr>
        <p:spPr>
          <a:xfrm>
            <a:off x="10645623" y="5886762"/>
            <a:ext cx="1546378" cy="369332"/>
          </a:xfrm>
          <a:prstGeom prst="rect">
            <a:avLst/>
          </a:prstGeom>
          <a:noFill/>
        </p:spPr>
        <p:txBody>
          <a:bodyPr wrap="square" lIns="91440" tIns="45720" rIns="91440" bIns="45720" rtlCol="0" anchor="t">
            <a:spAutoFit/>
          </a:bodyPr>
          <a:lstStyle/>
          <a:p>
            <a:r>
              <a:rPr lang="en-GB">
                <a:hlinkClick r:id="rId3"/>
              </a:rPr>
              <a:t>RefWorks Link</a:t>
            </a:r>
          </a:p>
        </p:txBody>
      </p:sp>
    </p:spTree>
    <p:extLst>
      <p:ext uri="{BB962C8B-B14F-4D97-AF65-F5344CB8AC3E}">
        <p14:creationId xmlns:p14="http://schemas.microsoft.com/office/powerpoint/2010/main" val="10535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0FE-6033-598C-2BD4-2B1614F72B0A}"/>
              </a:ext>
            </a:extLst>
          </p:cNvPr>
          <p:cNvSpPr>
            <a:spLocks noGrp="1"/>
          </p:cNvSpPr>
          <p:nvPr>
            <p:ph type="title"/>
          </p:nvPr>
        </p:nvSpPr>
        <p:spPr/>
        <p:txBody>
          <a:bodyPr/>
          <a:lstStyle/>
          <a:p>
            <a:r>
              <a:rPr lang="en-US"/>
              <a:t>Interface</a:t>
            </a:r>
          </a:p>
        </p:txBody>
      </p:sp>
      <p:sp>
        <p:nvSpPr>
          <p:cNvPr id="3" name="Content Placeholder 2">
            <a:extLst>
              <a:ext uri="{FF2B5EF4-FFF2-40B4-BE49-F238E27FC236}">
                <a16:creationId xmlns:a16="http://schemas.microsoft.com/office/drawing/2014/main" id="{5E1DC6FA-A5CA-B62E-27FE-D1A70A8CA957}"/>
              </a:ext>
            </a:extLst>
          </p:cNvPr>
          <p:cNvSpPr>
            <a:spLocks noGrp="1"/>
          </p:cNvSpPr>
          <p:nvPr>
            <p:ph sz="quarter" idx="10"/>
          </p:nvPr>
        </p:nvSpPr>
        <p:spPr>
          <a:xfrm>
            <a:off x="353685" y="1446489"/>
            <a:ext cx="11683413" cy="4574040"/>
          </a:xfrm>
        </p:spPr>
        <p:txBody>
          <a:bodyPr vert="horz" lIns="91440" tIns="45720" rIns="91440" bIns="45720" rtlCol="0" anchor="t">
            <a:normAutofit/>
          </a:bodyPr>
          <a:lstStyle/>
          <a:p>
            <a:pPr>
              <a:buFont typeface="Arial" panose="05000000000000000000" pitchFamily="2" charset="2"/>
              <a:buChar char="•"/>
            </a:pPr>
            <a:r>
              <a:rPr lang="en-US" sz="2000" b="1" dirty="0">
                <a:latin typeface="Calibri" panose="020F0502020204030204" pitchFamily="34" charset="0"/>
                <a:ea typeface="Calibri" panose="020F0502020204030204" pitchFamily="34" charset="0"/>
                <a:cs typeface="Calibri" panose="020F0502020204030204" pitchFamily="34" charset="0"/>
              </a:rPr>
              <a:t>Utility Toolbar:</a:t>
            </a:r>
            <a:r>
              <a:rPr lang="en-US" sz="2000" dirty="0">
                <a:latin typeface="Calibri" panose="020F0502020204030204" pitchFamily="34" charset="0"/>
                <a:ea typeface="Calibri" panose="020F0502020204030204" pitchFamily="34" charset="0"/>
                <a:cs typeface="Calibri" panose="020F0502020204030204" pitchFamily="34" charset="0"/>
              </a:rPr>
              <a:t> Platform controls such as language menu, user menu (your user name), and help menu.</a:t>
            </a:r>
            <a:endParaRPr lang="en-US"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r>
              <a:rPr lang="en-US" sz="2000" b="1" dirty="0">
                <a:latin typeface="Calibri" panose="020F0502020204030204" pitchFamily="34" charset="0"/>
                <a:ea typeface="Calibri" panose="020F0502020204030204" pitchFamily="34" charset="0"/>
                <a:cs typeface="Calibri" panose="020F0502020204030204" pitchFamily="34" charset="0"/>
              </a:rPr>
              <a:t>Reference Actions menu</a:t>
            </a:r>
            <a:r>
              <a:rPr lang="en-US" sz="2000" dirty="0">
                <a:latin typeface="Calibri" panose="020F0502020204030204" pitchFamily="34" charset="0"/>
                <a:ea typeface="Calibri" panose="020F0502020204030204" pitchFamily="34" charset="0"/>
                <a:cs typeface="Calibri" panose="020F0502020204030204" pitchFamily="34" charset="0"/>
              </a:rPr>
              <a:t>: Includes the main menu. Where most of the options for adding and interacting with your references are. The options that are available will also depend on the page you are currently working in (the tab you have selected in the left sidebar)</a:t>
            </a:r>
          </a:p>
          <a:p>
            <a:pPr>
              <a:buFont typeface="Arial" panose="05000000000000000000" pitchFamily="2" charset="2"/>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buFont typeface="Arial" panose="05000000000000000000" pitchFamily="2" charset="2"/>
              <a:buChar char="•"/>
            </a:pPr>
            <a:r>
              <a:rPr lang="en-US" sz="2000" b="1" dirty="0">
                <a:latin typeface="Calibri" panose="020F0502020204030204" pitchFamily="34" charset="0"/>
                <a:ea typeface="Calibri" panose="020F0502020204030204" pitchFamily="34" charset="0"/>
                <a:cs typeface="Calibri" panose="020F0502020204030204" pitchFamily="34" charset="0"/>
              </a:rPr>
              <a:t>Center Pane: </a:t>
            </a:r>
            <a:r>
              <a:rPr lang="en-US" sz="2000" dirty="0">
                <a:latin typeface="Calibri" panose="020F0502020204030204" pitchFamily="34" charset="0"/>
                <a:ea typeface="Calibri" panose="020F0502020204030204" pitchFamily="34" charset="0"/>
                <a:cs typeface="Calibri" panose="020F0502020204030204" pitchFamily="34" charset="0"/>
              </a:rPr>
              <a:t>When you select a menu option or a sidebar tab, the page appears in this pane.</a:t>
            </a:r>
            <a:endParaRPr lang="en-US" sz="2000" dirty="0">
              <a:solidFill>
                <a:srgbClr val="444444"/>
              </a:solidFill>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buFont typeface="Arial" panose="05000000000000000000" pitchFamily="2" charset="2"/>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buFont typeface="Arial" panose="05000000000000000000" pitchFamily="2" charset="2"/>
              <a:buChar char="•"/>
            </a:pPr>
            <a:r>
              <a:rPr lang="en-US" sz="2000" b="1" dirty="0">
                <a:latin typeface="Calibri" panose="020F0502020204030204" pitchFamily="34" charset="0"/>
                <a:ea typeface="Calibri" panose="020F0502020204030204" pitchFamily="34" charset="0"/>
                <a:cs typeface="Calibri" panose="020F0502020204030204" pitchFamily="34" charset="0"/>
              </a:rPr>
              <a:t>Reference Organisation:</a:t>
            </a:r>
            <a:r>
              <a:rPr lang="en-US" sz="2000" dirty="0">
                <a:latin typeface="Calibri" panose="020F0502020204030204" pitchFamily="34" charset="0"/>
                <a:ea typeface="Calibri" panose="020F0502020204030204" pitchFamily="34" charset="0"/>
                <a:cs typeface="Calibri" panose="020F0502020204030204" pitchFamily="34" charset="0"/>
              </a:rPr>
              <a:t> This sidebar contains tabs that provide quick access to your references and options for organizing and sharing them.</a:t>
            </a:r>
            <a:endParaRPr lang="en-US" sz="2000" dirty="0">
              <a:solidFill>
                <a:srgbClr val="444444"/>
              </a:solidFill>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buFont typeface="Arial" panose="05000000000000000000" pitchFamily="2" charset="2"/>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0"/>
              </a:spcBef>
              <a:buFont typeface="Arial" panose="05000000000000000000" pitchFamily="2" charset="2"/>
              <a:buChar char="•"/>
            </a:pPr>
            <a:r>
              <a:rPr lang="en-US" sz="2000" b="1" dirty="0">
                <a:latin typeface="Calibri" panose="020F0502020204030204" pitchFamily="34" charset="0"/>
                <a:ea typeface="Calibri" panose="020F0502020204030204" pitchFamily="34" charset="0"/>
                <a:cs typeface="Calibri" panose="020F0502020204030204" pitchFamily="34" charset="0"/>
              </a:rPr>
              <a:t>Right Sidebar</a:t>
            </a:r>
            <a:r>
              <a:rPr lang="en-US" sz="2000" dirty="0">
                <a:latin typeface="Calibri" panose="020F0502020204030204" pitchFamily="34" charset="0"/>
                <a:ea typeface="Calibri" panose="020F0502020204030204" pitchFamily="34" charset="0"/>
                <a:cs typeface="Calibri" panose="020F0502020204030204" pitchFamily="34" charset="0"/>
              </a:rPr>
              <a:t> (hidden unless a reference is in focus or you are creating a reference): This sidebar enables you to manually create a reference or to view the reference that is currently in focus. You can also edit the reference, if it is in your list of references.</a:t>
            </a:r>
          </a:p>
        </p:txBody>
      </p:sp>
    </p:spTree>
    <p:extLst>
      <p:ext uri="{BB962C8B-B14F-4D97-AF65-F5344CB8AC3E}">
        <p14:creationId xmlns:p14="http://schemas.microsoft.com/office/powerpoint/2010/main" val="137372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8881-546D-C3CC-B0BE-6C3D9D41DBDE}"/>
              </a:ext>
            </a:extLst>
          </p:cNvPr>
          <p:cNvSpPr>
            <a:spLocks noGrp="1"/>
          </p:cNvSpPr>
          <p:nvPr>
            <p:ph type="title"/>
          </p:nvPr>
        </p:nvSpPr>
        <p:spPr/>
        <p:txBody>
          <a:bodyPr/>
          <a:lstStyle/>
          <a:p>
            <a:r>
              <a:rPr lang="en-GB"/>
              <a:t>Viewing options</a:t>
            </a:r>
          </a:p>
        </p:txBody>
      </p:sp>
      <p:pic>
        <p:nvPicPr>
          <p:cNvPr id="4" name="Content Placeholder 3" descr="A screenshot showing Citation View">
            <a:extLst>
              <a:ext uri="{FF2B5EF4-FFF2-40B4-BE49-F238E27FC236}">
                <a16:creationId xmlns:a16="http://schemas.microsoft.com/office/drawing/2014/main" id="{D28FEDED-CEC5-FF3E-6CD3-9C6318AF7B12}"/>
              </a:ext>
            </a:extLst>
          </p:cNvPr>
          <p:cNvPicPr>
            <a:picLocks noGrp="1" noChangeAspect="1"/>
          </p:cNvPicPr>
          <p:nvPr>
            <p:ph sz="quarter" idx="10"/>
          </p:nvPr>
        </p:nvPicPr>
        <p:blipFill>
          <a:blip r:embed="rId2"/>
          <a:srcRect/>
          <a:stretch/>
        </p:blipFill>
        <p:spPr>
          <a:xfrm>
            <a:off x="443835" y="1878677"/>
            <a:ext cx="10795000" cy="3521436"/>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1B170D-C1FC-95FA-87D1-F978570439C8}"/>
              </a:ext>
            </a:extLst>
          </p:cNvPr>
          <p:cNvSpPr txBox="1"/>
          <p:nvPr/>
        </p:nvSpPr>
        <p:spPr>
          <a:xfrm>
            <a:off x="839586" y="5581970"/>
            <a:ext cx="8947266"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Missing fields highlighted that are required or recommended for the selected citation style.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b="0" i="0" kern="1200">
                <a:solidFill>
                  <a:schemeClr val="tx1"/>
                </a:solidFill>
                <a:effectLst/>
                <a:latin typeface="+mn-lt"/>
                <a:ea typeface="+mn-ea"/>
                <a:cs typeface="+mn-cs"/>
              </a:rPr>
              <a:t>Right click a highlight to open the right sidebar to edit that field.</a:t>
            </a:r>
          </a:p>
        </p:txBody>
      </p:sp>
      <p:sp>
        <p:nvSpPr>
          <p:cNvPr id="7" name="Rectangle 6">
            <a:extLst>
              <a:ext uri="{FF2B5EF4-FFF2-40B4-BE49-F238E27FC236}">
                <a16:creationId xmlns:a16="http://schemas.microsoft.com/office/drawing/2014/main" id="{8EDE34B5-8194-8B2C-39AC-EB54D2366B8B}"/>
              </a:ext>
            </a:extLst>
          </p:cNvPr>
          <p:cNvSpPr/>
          <p:nvPr/>
        </p:nvSpPr>
        <p:spPr>
          <a:xfrm>
            <a:off x="8528858" y="2294313"/>
            <a:ext cx="2823556" cy="192301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BD1EC6A-BF10-DDF5-0734-92A868D6FF69}"/>
              </a:ext>
            </a:extLst>
          </p:cNvPr>
          <p:cNvSpPr txBox="1"/>
          <p:nvPr/>
        </p:nvSpPr>
        <p:spPr>
          <a:xfrm>
            <a:off x="10579225" y="5837924"/>
            <a:ext cx="1546378" cy="369332"/>
          </a:xfrm>
          <a:prstGeom prst="rect">
            <a:avLst/>
          </a:prstGeom>
          <a:noFill/>
        </p:spPr>
        <p:txBody>
          <a:bodyPr wrap="square" rtlCol="0">
            <a:spAutoFit/>
          </a:bodyPr>
          <a:lstStyle/>
          <a:p>
            <a:r>
              <a:rPr lang="en-GB">
                <a:hlinkClick r:id="rId3"/>
              </a:rPr>
              <a:t>RefWorks Link</a:t>
            </a:r>
            <a:endParaRPr lang="en-GB"/>
          </a:p>
        </p:txBody>
      </p:sp>
      <p:sp>
        <p:nvSpPr>
          <p:cNvPr id="9" name="TextBox 8">
            <a:extLst>
              <a:ext uri="{FF2B5EF4-FFF2-40B4-BE49-F238E27FC236}">
                <a16:creationId xmlns:a16="http://schemas.microsoft.com/office/drawing/2014/main" id="{09A0C5B7-268A-B85D-11E8-DF1312904621}"/>
              </a:ext>
            </a:extLst>
          </p:cNvPr>
          <p:cNvSpPr txBox="1"/>
          <p:nvPr/>
        </p:nvSpPr>
        <p:spPr>
          <a:xfrm>
            <a:off x="382385" y="1327488"/>
            <a:ext cx="4666211" cy="400110"/>
          </a:xfrm>
          <a:prstGeom prst="rect">
            <a:avLst/>
          </a:prstGeom>
          <a:noFill/>
        </p:spPr>
        <p:txBody>
          <a:bodyPr wrap="square" rtlCol="0">
            <a:spAutoFit/>
          </a:bodyPr>
          <a:lstStyle/>
          <a:p>
            <a:r>
              <a:rPr lang="en-GB" sz="2000" b="1"/>
              <a:t>Citation View shown</a:t>
            </a:r>
          </a:p>
        </p:txBody>
      </p:sp>
    </p:spTree>
    <p:extLst>
      <p:ext uri="{BB962C8B-B14F-4D97-AF65-F5344CB8AC3E}">
        <p14:creationId xmlns:p14="http://schemas.microsoft.com/office/powerpoint/2010/main" val="159691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6994-7979-A4B7-B112-BA425D1CD119}"/>
              </a:ext>
            </a:extLst>
          </p:cNvPr>
          <p:cNvSpPr>
            <a:spLocks noGrp="1"/>
          </p:cNvSpPr>
          <p:nvPr>
            <p:ph type="title"/>
          </p:nvPr>
        </p:nvSpPr>
        <p:spPr/>
        <p:txBody>
          <a:bodyPr/>
          <a:lstStyle/>
          <a:p>
            <a:r>
              <a:rPr lang="en-GB"/>
              <a:t>Select Bibliography style</a:t>
            </a:r>
          </a:p>
        </p:txBody>
      </p:sp>
      <p:pic>
        <p:nvPicPr>
          <p:cNvPr id="5" name="Picture 4">
            <a:extLst>
              <a:ext uri="{FF2B5EF4-FFF2-40B4-BE49-F238E27FC236}">
                <a16:creationId xmlns:a16="http://schemas.microsoft.com/office/drawing/2014/main" id="{5E17F17F-560C-02EA-D3F0-FDF7FCF6AD44}"/>
              </a:ext>
            </a:extLst>
          </p:cNvPr>
          <p:cNvPicPr>
            <a:picLocks noChangeAspect="1"/>
          </p:cNvPicPr>
          <p:nvPr/>
        </p:nvPicPr>
        <p:blipFill>
          <a:blip r:embed="rId2"/>
          <a:stretch>
            <a:fillRect/>
          </a:stretch>
        </p:blipFill>
        <p:spPr>
          <a:xfrm>
            <a:off x="228317" y="1596044"/>
            <a:ext cx="9226025" cy="37368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95DCAEE4-27C3-956F-BF5B-E6986EF193A4}"/>
              </a:ext>
            </a:extLst>
          </p:cNvPr>
          <p:cNvSpPr/>
          <p:nvPr/>
        </p:nvSpPr>
        <p:spPr>
          <a:xfrm>
            <a:off x="3027647" y="1976635"/>
            <a:ext cx="1123175" cy="408138"/>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9323FE-5471-E11A-9B6D-DD0F267EE2D1}"/>
              </a:ext>
            </a:extLst>
          </p:cNvPr>
          <p:cNvSpPr/>
          <p:nvPr/>
        </p:nvSpPr>
        <p:spPr>
          <a:xfrm>
            <a:off x="3113863" y="2384773"/>
            <a:ext cx="2383620" cy="53201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D3D71E-FE8A-A21E-5A96-5C050197BC10}"/>
              </a:ext>
            </a:extLst>
          </p:cNvPr>
          <p:cNvSpPr txBox="1"/>
          <p:nvPr/>
        </p:nvSpPr>
        <p:spPr>
          <a:xfrm>
            <a:off x="4150822" y="5886762"/>
            <a:ext cx="1546378" cy="369332"/>
          </a:xfrm>
          <a:prstGeom prst="rect">
            <a:avLst/>
          </a:prstGeom>
          <a:noFill/>
        </p:spPr>
        <p:txBody>
          <a:bodyPr wrap="square" rtlCol="0">
            <a:spAutoFit/>
          </a:bodyPr>
          <a:lstStyle/>
          <a:p>
            <a:r>
              <a:rPr lang="en-GB">
                <a:hlinkClick r:id="rId3"/>
              </a:rPr>
              <a:t>RefWorks Link</a:t>
            </a:r>
            <a:endParaRPr lang="en-GB"/>
          </a:p>
        </p:txBody>
      </p:sp>
      <p:sp>
        <p:nvSpPr>
          <p:cNvPr id="11" name="Arrow: Bent 10">
            <a:extLst>
              <a:ext uri="{FF2B5EF4-FFF2-40B4-BE49-F238E27FC236}">
                <a16:creationId xmlns:a16="http://schemas.microsoft.com/office/drawing/2014/main" id="{B1BD7B13-5A36-0C2E-461A-E7FC3F8411BD}"/>
              </a:ext>
            </a:extLst>
          </p:cNvPr>
          <p:cNvSpPr/>
          <p:nvPr/>
        </p:nvSpPr>
        <p:spPr>
          <a:xfrm rot="5400000">
            <a:off x="7646163" y="236091"/>
            <a:ext cx="532017" cy="4829377"/>
          </a:xfrm>
          <a:prstGeom prst="ben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0A1C4856-D585-B911-10E3-2D708772BCE6}"/>
              </a:ext>
            </a:extLst>
          </p:cNvPr>
          <p:cNvPicPr>
            <a:picLocks noChangeAspect="1"/>
          </p:cNvPicPr>
          <p:nvPr/>
        </p:nvPicPr>
        <p:blipFill>
          <a:blip r:embed="rId4"/>
          <a:stretch>
            <a:fillRect/>
          </a:stretch>
        </p:blipFill>
        <p:spPr>
          <a:xfrm>
            <a:off x="7796023" y="3041964"/>
            <a:ext cx="4049965" cy="2748806"/>
          </a:xfrm>
          <a:prstGeom prst="rect">
            <a:avLst/>
          </a:prstGeom>
          <a:ln w="57150">
            <a:solidFill>
              <a:schemeClr val="accent2"/>
            </a:solidFill>
          </a:ln>
        </p:spPr>
      </p:pic>
    </p:spTree>
    <p:extLst>
      <p:ext uri="{BB962C8B-B14F-4D97-AF65-F5344CB8AC3E}">
        <p14:creationId xmlns:p14="http://schemas.microsoft.com/office/powerpoint/2010/main" val="244144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886451" y="1485374"/>
            <a:ext cx="6903027" cy="4573587"/>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2"/>
              </a:rPr>
              <a:t>UWTSD’s Harvard  Referencing Handbook</a:t>
            </a:r>
            <a:r>
              <a:rPr lang="en-GB" dirty="0">
                <a:latin typeface="Calibri"/>
                <a:ea typeface="Calibri"/>
                <a:cs typeface="Calibri"/>
              </a:rPr>
              <a:t> </a:t>
            </a: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3"/>
              </a:rPr>
              <a:t> Cite Them Right Database</a:t>
            </a:r>
            <a:endParaRPr lang="en-GB" dirty="0">
              <a:latin typeface="Calibri"/>
              <a:ea typeface="Calibri"/>
              <a:cs typeface="Calibri"/>
            </a:endParaRPr>
          </a:p>
          <a:p>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4"/>
              </a:rPr>
              <a:t> Cite Them Right Harvard Articles</a:t>
            </a:r>
            <a:endParaRPr lang="en-GB" dirty="0">
              <a:latin typeface="Calibri" panose="020F0502020204030204" pitchFamily="34" charset="0"/>
              <a:ea typeface="Calibri"/>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5"/>
              </a:rPr>
              <a:t> Library Infoskills</a:t>
            </a:r>
            <a:endParaRPr lang="en-GB" dirty="0">
              <a:latin typeface="Calibri"/>
              <a:ea typeface="Calibri"/>
              <a:cs typeface="Calibri"/>
            </a:endParaRPr>
          </a:p>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rPr>
              <a:t> </a:t>
            </a:r>
            <a:r>
              <a:rPr lang="en-GB" dirty="0">
                <a:latin typeface="Calibri"/>
                <a:ea typeface="Calibri"/>
                <a:cs typeface="Calibri"/>
                <a:hlinkClick r:id="rId6"/>
              </a:rPr>
              <a:t>TurnitIn: Evaluating Sources Playlist</a:t>
            </a:r>
            <a:endParaRPr lang="en-GB" dirty="0">
              <a:latin typeface="Calibri"/>
              <a:ea typeface="Calibri"/>
              <a:cs typeface="Calibri"/>
            </a:endParaRPr>
          </a:p>
          <a:p>
            <a:pPr marL="0" indent="0">
              <a:buNone/>
            </a:pPr>
            <a:endParaRPr lang="en-GB"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7"/>
          <a:stretch>
            <a:fillRect/>
          </a:stretch>
        </p:blipFill>
        <p:spPr>
          <a:xfrm>
            <a:off x="698242" y="1486961"/>
            <a:ext cx="3269973" cy="4572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096272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D8073-C658-B070-81DD-C6CD5F0763A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EC92BF3-20A5-384B-58A3-B13B8F3FAC18}"/>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Summary…</a:t>
            </a:r>
          </a:p>
        </p:txBody>
      </p:sp>
      <p:sp>
        <p:nvSpPr>
          <p:cNvPr id="6" name="TextBox 5">
            <a:extLst>
              <a:ext uri="{FF2B5EF4-FFF2-40B4-BE49-F238E27FC236}">
                <a16:creationId xmlns:a16="http://schemas.microsoft.com/office/drawing/2014/main" id="{8033D847-4DF3-EF87-A0CC-E31B0AACCA35}"/>
              </a:ext>
            </a:extLst>
          </p:cNvPr>
          <p:cNvSpPr txBox="1"/>
          <p:nvPr/>
        </p:nvSpPr>
        <p:spPr>
          <a:xfrm>
            <a:off x="448988" y="4006684"/>
            <a:ext cx="2064244" cy="1692771"/>
          </a:xfrm>
          <a:prstGeom prst="rect">
            <a:avLst/>
          </a:prstGeom>
          <a:noFill/>
        </p:spPr>
        <p:txBody>
          <a:bodyPr wrap="square" rtlCol="0">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Where?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Reading Lists?</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Library catalogue?</a:t>
            </a:r>
          </a:p>
          <a:p>
            <a:pPr marL="285750" indent="-28575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Google?</a:t>
            </a:r>
          </a:p>
        </p:txBody>
      </p:sp>
      <p:sp>
        <p:nvSpPr>
          <p:cNvPr id="7" name="TextBox 6">
            <a:extLst>
              <a:ext uri="{FF2B5EF4-FFF2-40B4-BE49-F238E27FC236}">
                <a16:creationId xmlns:a16="http://schemas.microsoft.com/office/drawing/2014/main" id="{2C5A907B-53C6-9DE7-A573-44577E092B26}"/>
              </a:ext>
            </a:extLst>
          </p:cNvPr>
          <p:cNvSpPr txBox="1"/>
          <p:nvPr/>
        </p:nvSpPr>
        <p:spPr>
          <a:xfrm>
            <a:off x="5156961" y="4006684"/>
            <a:ext cx="228965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Mind maps?</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One Note?</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Cornell notes?</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a:ea typeface="Calibri"/>
                <a:cs typeface="Calibri"/>
                <a:hlinkClick r:id="rId3"/>
              </a:rPr>
              <a:t>Hull Uni libguide</a:t>
            </a:r>
            <a:endParaRPr lang="en-GB" sz="2000" dirty="0">
              <a:latin typeface="Calibri"/>
              <a:ea typeface="Calibri"/>
              <a:cs typeface="Calibri"/>
            </a:endParaRPr>
          </a:p>
        </p:txBody>
      </p:sp>
      <p:sp>
        <p:nvSpPr>
          <p:cNvPr id="2" name="TextBox 1">
            <a:extLst>
              <a:ext uri="{FF2B5EF4-FFF2-40B4-BE49-F238E27FC236}">
                <a16:creationId xmlns:a16="http://schemas.microsoft.com/office/drawing/2014/main" id="{DFB3D05C-C102-6E1A-A27A-57967B0BE252}"/>
              </a:ext>
            </a:extLst>
          </p:cNvPr>
          <p:cNvSpPr txBox="1"/>
          <p:nvPr/>
        </p:nvSpPr>
        <p:spPr>
          <a:xfrm>
            <a:off x="7713083" y="4006683"/>
            <a:ext cx="2005840" cy="200054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How?</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Citation tool?</a:t>
            </a:r>
          </a:p>
          <a:p>
            <a:pPr marL="342900" indent="-342900">
              <a:buFont typeface="Arial" panose="020B0604020202020204" pitchFamily="34" charset="0"/>
              <a:buChar char="•"/>
            </a:pPr>
            <a:r>
              <a:rPr lang="en-GB" sz="2000" dirty="0">
                <a:latin typeface="Calibri"/>
                <a:ea typeface="Calibri"/>
                <a:cs typeface="Calibri"/>
              </a:rPr>
              <a:t>Word doc?</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Favourites in Online Resource List?</a:t>
            </a:r>
          </a:p>
        </p:txBody>
      </p:sp>
      <p:sp>
        <p:nvSpPr>
          <p:cNvPr id="4" name="TextBox 3">
            <a:extLst>
              <a:ext uri="{FF2B5EF4-FFF2-40B4-BE49-F238E27FC236}">
                <a16:creationId xmlns:a16="http://schemas.microsoft.com/office/drawing/2014/main" id="{B78AC0BF-801B-AB88-15D1-A70DB5134E93}"/>
              </a:ext>
            </a:extLst>
          </p:cNvPr>
          <p:cNvSpPr txBox="1"/>
          <p:nvPr/>
        </p:nvSpPr>
        <p:spPr>
          <a:xfrm>
            <a:off x="2768867" y="4006684"/>
            <a:ext cx="2178544" cy="261610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What?</a:t>
            </a:r>
          </a:p>
          <a:p>
            <a:pPr marL="285750" indent="-285750">
              <a:buFont typeface="Arial" panose="020B0604020202020204" pitchFamily="34" charset="0"/>
              <a:buChar char="•"/>
            </a:pPr>
            <a:r>
              <a:rPr lang="en-GB" sz="2000" dirty="0">
                <a:latin typeface="Calibri"/>
                <a:ea typeface="Calibri"/>
                <a:cs typeface="Calibri"/>
              </a:rPr>
              <a:t>Journal Articles?</a:t>
            </a:r>
          </a:p>
          <a:p>
            <a:pPr marL="285750" indent="-285750">
              <a:buFont typeface="Arial" panose="020B0604020202020204" pitchFamily="34" charset="0"/>
              <a:buChar char="•"/>
            </a:pPr>
            <a:r>
              <a:rPr lang="en-GB" sz="2000" dirty="0">
                <a:latin typeface="Calibri"/>
                <a:ea typeface="Calibri"/>
                <a:cs typeface="Calibri"/>
              </a:rPr>
              <a:t>Book Chapters?</a:t>
            </a:r>
          </a:p>
          <a:p>
            <a:pPr marL="285750" indent="-285750">
              <a:buFont typeface="Arial" panose="020B0604020202020204" pitchFamily="34" charset="0"/>
              <a:buChar char="•"/>
            </a:pPr>
            <a:r>
              <a:rPr lang="en-GB" sz="2000" dirty="0">
                <a:latin typeface="Calibri"/>
                <a:ea typeface="Calibri"/>
                <a:cs typeface="Calibri"/>
              </a:rPr>
              <a:t>Reports?</a:t>
            </a:r>
          </a:p>
          <a:p>
            <a:pPr marL="285750" indent="-285750">
              <a:buFont typeface="Arial" panose="020B0604020202020204" pitchFamily="34" charset="0"/>
              <a:buChar char="•"/>
            </a:pPr>
            <a:r>
              <a:rPr lang="en-GB" sz="2000" dirty="0">
                <a:latin typeface="Calibri"/>
                <a:ea typeface="Calibri"/>
                <a:cs typeface="Calibri"/>
              </a:rPr>
              <a:t>Do </a:t>
            </a:r>
            <a:r>
              <a:rPr lang="en-GB" sz="2000" b="1" dirty="0">
                <a:latin typeface="Calibri"/>
                <a:ea typeface="Calibri"/>
                <a:cs typeface="Calibri"/>
              </a:rPr>
              <a:t>NOT </a:t>
            </a:r>
            <a:r>
              <a:rPr lang="en-GB" sz="2000" dirty="0">
                <a:latin typeface="Calibri"/>
                <a:ea typeface="Calibri"/>
                <a:cs typeface="Calibri"/>
              </a:rPr>
              <a:t>rely on AI generated material!</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EE1082E0-E875-CAAE-B556-CE5F148A600D}"/>
              </a:ext>
            </a:extLst>
          </p:cNvPr>
          <p:cNvSpPr txBox="1"/>
          <p:nvPr/>
        </p:nvSpPr>
        <p:spPr>
          <a:xfrm>
            <a:off x="9805958" y="4006684"/>
            <a:ext cx="2339293" cy="1692771"/>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Help?</a:t>
            </a: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4"/>
              </a:rPr>
              <a:t>Library study skills reading list.</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a:ea typeface="Calibri"/>
              <a:cs typeface="Calibri"/>
            </a:endParaRPr>
          </a:p>
          <a:p>
            <a:pPr marL="342900" indent="-342900">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hlinkClick r:id="rId5"/>
              </a:rPr>
              <a:t>Student Support.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a:extLst>
              <a:ext uri="{FF2B5EF4-FFF2-40B4-BE49-F238E27FC236}">
                <a16:creationId xmlns:a16="http://schemas.microsoft.com/office/drawing/2014/main" id="{6ADCBF19-EE43-023C-6D20-8822B1191ADB}"/>
              </a:ext>
            </a:extLst>
          </p:cNvPr>
          <p:cNvPicPr>
            <a:picLocks noChangeAspect="1"/>
          </p:cNvPicPr>
          <p:nvPr/>
        </p:nvPicPr>
        <p:blipFill>
          <a:blip r:embed="rId6"/>
          <a:srcRect t="10900" b="7653"/>
          <a:stretch/>
        </p:blipFill>
        <p:spPr>
          <a:xfrm>
            <a:off x="84663" y="1311957"/>
            <a:ext cx="11742307" cy="2414674"/>
          </a:xfrm>
          <a:prstGeom prst="rect">
            <a:avLst/>
          </a:prstGeom>
        </p:spPr>
      </p:pic>
    </p:spTree>
    <p:extLst>
      <p:ext uri="{BB962C8B-B14F-4D97-AF65-F5344CB8AC3E}">
        <p14:creationId xmlns:p14="http://schemas.microsoft.com/office/powerpoint/2010/main" val="8073869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2"/>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dirty="0"/>
              <a:t>If you have 5 minutes, please scan the QR code and complete our short feedback form. </a:t>
            </a:r>
            <a:endParaRPr lang="en-US" dirty="0"/>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dirty="0"/>
              <a:t>Let us know how we did.</a:t>
            </a:r>
            <a:endParaRPr lang="en-US" dirty="0"/>
          </a:p>
        </p:txBody>
      </p:sp>
    </p:spTree>
    <p:extLst>
      <p:ext uri="{BB962C8B-B14F-4D97-AF65-F5344CB8AC3E}">
        <p14:creationId xmlns:p14="http://schemas.microsoft.com/office/powerpoint/2010/main" val="27687367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2067641"/>
            <a:ext cx="5942044" cy="1003916"/>
          </a:xfrm>
        </p:spPr>
        <p:txBody>
          <a:bodyPr vert="horz" lIns="91440" tIns="45720" rIns="91440" bIns="45720" rtlCol="0" anchor="t">
            <a:normAutofit/>
          </a:bodyPr>
          <a:lstStyle/>
          <a:p>
            <a:pPr marL="0" indent="0">
              <a:buNone/>
            </a:pPr>
            <a:r>
              <a:rPr lang="en-GB" sz="3600" dirty="0">
                <a:latin typeface="Calibri" panose="020F0502020204030204" pitchFamily="34" charset="0"/>
                <a:cs typeface="Calibri" panose="020F0502020204030204" pitchFamily="34" charset="0"/>
              </a:rPr>
              <a:t>Lisa Ellis:  </a:t>
            </a:r>
            <a:r>
              <a:rPr lang="en-GB" sz="3600" dirty="0">
                <a:latin typeface="Calibri" panose="020F0502020204030204" pitchFamily="34" charset="0"/>
                <a:cs typeface="Calibri" panose="020F0502020204030204" pitchFamily="34" charset="0"/>
                <a:hlinkClick r:id="rId3"/>
              </a:rPr>
              <a:t>l.ellis@uwtsd.ac.uk</a:t>
            </a:r>
            <a:endParaRPr lang="en-GB" sz="3600"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1767" r="11767"/>
          <a:stretch>
            <a:fillRect/>
          </a:stretch>
        </p:blipFill>
        <p:spPr>
          <a:xfrm>
            <a:off x="0" y="1266782"/>
            <a:ext cx="5816258" cy="5068704"/>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5">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6"/>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7"/>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http://purl.org/dc/terms/"/>
    <ds:schemaRef ds:uri="61b8a593-e33f-405c-9ec9-a885dee76581"/>
    <ds:schemaRef ds:uri="http://schemas.openxmlformats.org/package/2006/metadata/core-properties"/>
    <ds:schemaRef ds:uri="316f2420-4a0a-4c49-8a81-53a9bcc36554"/>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406DFABF-14E0-4CA8-A527-BDC6401796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19</TotalTime>
  <Words>3928</Words>
  <Application>Microsoft Office PowerPoint</Application>
  <PresentationFormat>Widescreen</PresentationFormat>
  <Paragraphs>490</Paragraphs>
  <Slides>66</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66</vt:i4>
      </vt:variant>
    </vt:vector>
  </HeadingPairs>
  <TitlesOfParts>
    <vt:vector size="77" baseType="lpstr">
      <vt:lpstr>Arial,Sans-Serif</vt:lpstr>
      <vt:lpstr>Calibri </vt:lpstr>
      <vt:lpstr>Aptos</vt:lpstr>
      <vt:lpstr>Arial</vt:lpstr>
      <vt:lpstr>Calibri</vt:lpstr>
      <vt:lpstr>Calibri Light</vt:lpstr>
      <vt:lpstr>Courier New</vt:lpstr>
      <vt:lpstr>Lato</vt:lpstr>
      <vt:lpstr>Lucida Sans</vt:lpstr>
      <vt:lpstr>Wingdings</vt:lpstr>
      <vt:lpstr>Office Theme</vt:lpstr>
      <vt:lpstr>PG Introduction to Harvard Referencing &amp; RefWorks</vt:lpstr>
      <vt:lpstr>Background &amp; purpose</vt:lpstr>
      <vt:lpstr>PowerPoint Presentation</vt:lpstr>
      <vt:lpstr>Examples include…</vt:lpstr>
      <vt:lpstr>PowerPoint Presentation</vt:lpstr>
      <vt:lpstr>Referencing Analogy</vt:lpstr>
      <vt:lpstr>Finding Specialists (Sources)</vt:lpstr>
      <vt:lpstr>Team meetings (Citations)</vt:lpstr>
      <vt:lpstr>Project Report (Final Paper)</vt:lpstr>
      <vt:lpstr>Referencing Process</vt:lpstr>
      <vt:lpstr>Note...</vt:lpstr>
      <vt:lpstr>Writing your references</vt:lpstr>
      <vt:lpstr>PowerPoint Presentation</vt:lpstr>
      <vt:lpstr>PowerPoint Presentation</vt:lpstr>
      <vt:lpstr>Integrating sources into your work</vt:lpstr>
      <vt:lpstr>Quoting v Paraphrasing &amp; Summarising</vt:lpstr>
      <vt:lpstr>Example...</vt:lpstr>
      <vt:lpstr>Parenthetical citation</vt:lpstr>
      <vt:lpstr>Parenthetical citation</vt:lpstr>
      <vt:lpstr>Narrative citation</vt:lpstr>
      <vt:lpstr>Further narrative examples</vt:lpstr>
      <vt:lpstr>Example</vt:lpstr>
      <vt:lpstr>Example</vt:lpstr>
      <vt:lpstr>Example 1</vt:lpstr>
      <vt:lpstr>Example 2 </vt:lpstr>
      <vt:lpstr>Quoting</vt:lpstr>
      <vt:lpstr>Example:</vt:lpstr>
      <vt:lpstr>Quote Example:</vt:lpstr>
      <vt:lpstr>Spot the in-text citations</vt:lpstr>
      <vt:lpstr>Spot the citations</vt:lpstr>
      <vt:lpstr>More examples...</vt:lpstr>
      <vt:lpstr>Which in-text citation is correct?</vt:lpstr>
      <vt:lpstr>Which citation is correct?</vt:lpstr>
      <vt:lpstr>PowerPoint Presentation</vt:lpstr>
      <vt:lpstr>Useful Resources</vt:lpstr>
      <vt:lpstr>The reference list…</vt:lpstr>
      <vt:lpstr>Referencing a book</vt:lpstr>
      <vt:lpstr>Copyright page...</vt:lpstr>
      <vt:lpstr>Reference List: Book/ebook</vt:lpstr>
      <vt:lpstr>Edited book: Chapter</vt:lpstr>
      <vt:lpstr>Referencing a journal article</vt:lpstr>
      <vt:lpstr>Finding the Information</vt:lpstr>
      <vt:lpstr>Reference List: journal article</vt:lpstr>
      <vt:lpstr>Referencing a webpage</vt:lpstr>
      <vt:lpstr>Web page</vt:lpstr>
      <vt:lpstr>Alphabetical reference list example</vt:lpstr>
      <vt:lpstr>Useful resources</vt:lpstr>
      <vt:lpstr>Useful resources</vt:lpstr>
      <vt:lpstr>Useful resources</vt:lpstr>
      <vt:lpstr>Citation manager tools</vt:lpstr>
      <vt:lpstr>Useful resources</vt:lpstr>
      <vt:lpstr>Useful resources</vt:lpstr>
      <vt:lpstr>Useful resources</vt:lpstr>
      <vt:lpstr>Citation manager tools</vt:lpstr>
      <vt:lpstr>Citation Managers</vt:lpstr>
      <vt:lpstr>How do they work?</vt:lpstr>
      <vt:lpstr>Should I use one?</vt:lpstr>
      <vt:lpstr>RefWorks</vt:lpstr>
      <vt:lpstr>RefWorks Interface</vt:lpstr>
      <vt:lpstr>Interface</vt:lpstr>
      <vt:lpstr>Viewing options</vt:lpstr>
      <vt:lpstr>Select Bibliography style</vt:lpstr>
      <vt:lpstr>Useful Resource Links</vt:lpstr>
      <vt:lpstr>Summary…</vt:lpstr>
      <vt:lpstr>Let us know how we did.</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5</cp:revision>
  <dcterms:created xsi:type="dcterms:W3CDTF">2024-01-22T14:45:26Z</dcterms:created>
  <dcterms:modified xsi:type="dcterms:W3CDTF">2025-11-26T15:29:39Z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