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736" r:id="rId1"/>
  </p:sldMasterIdLst>
  <p:notesMasterIdLst>
    <p:notesMasterId r:id="rId38"/>
  </p:notesMasterIdLst>
  <p:sldIdLst>
    <p:sldId id="386" r:id="rId2"/>
    <p:sldId id="312" r:id="rId3"/>
    <p:sldId id="401" r:id="rId4"/>
    <p:sldId id="405" r:id="rId5"/>
    <p:sldId id="407" r:id="rId6"/>
    <p:sldId id="439" r:id="rId7"/>
    <p:sldId id="426" r:id="rId8"/>
    <p:sldId id="440" r:id="rId9"/>
    <p:sldId id="433" r:id="rId10"/>
    <p:sldId id="408" r:id="rId11"/>
    <p:sldId id="441" r:id="rId12"/>
    <p:sldId id="410" r:id="rId13"/>
    <p:sldId id="442" r:id="rId14"/>
    <p:sldId id="443" r:id="rId15"/>
    <p:sldId id="400" r:id="rId16"/>
    <p:sldId id="423" r:id="rId17"/>
    <p:sldId id="434" r:id="rId18"/>
    <p:sldId id="424" r:id="rId19"/>
    <p:sldId id="427" r:id="rId20"/>
    <p:sldId id="402" r:id="rId21"/>
    <p:sldId id="396" r:id="rId22"/>
    <p:sldId id="397" r:id="rId23"/>
    <p:sldId id="403" r:id="rId24"/>
    <p:sldId id="428" r:id="rId25"/>
    <p:sldId id="444" r:id="rId26"/>
    <p:sldId id="446" r:id="rId27"/>
    <p:sldId id="445" r:id="rId28"/>
    <p:sldId id="447" r:id="rId29"/>
    <p:sldId id="448" r:id="rId30"/>
    <p:sldId id="449" r:id="rId31"/>
    <p:sldId id="438" r:id="rId32"/>
    <p:sldId id="395" r:id="rId33"/>
    <p:sldId id="418" r:id="rId34"/>
    <p:sldId id="398" r:id="rId35"/>
    <p:sldId id="399" r:id="rId36"/>
    <p:sldId id="404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F3FF"/>
    <a:srgbClr val="364162"/>
    <a:srgbClr val="A3E7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735" autoAdjust="0"/>
    <p:restoredTop sz="95706" autoAdjust="0"/>
  </p:normalViewPr>
  <p:slideViewPr>
    <p:cSldViewPr>
      <p:cViewPr varScale="1">
        <p:scale>
          <a:sx n="92" d="100"/>
          <a:sy n="92" d="100"/>
        </p:scale>
        <p:origin x="57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A77F2F17-40EB-47C2-B4EB-46317B00DEDA}" type="datetimeFigureOut">
              <a:rPr lang="en-US"/>
              <a:pPr>
                <a:defRPr/>
              </a:pPr>
              <a:t>6/26/2026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0" hangingPunct="0">
              <a:defRPr sz="1200">
                <a:latin typeface="Arial" charset="0"/>
                <a:ea typeface="ＭＳ Ｐゴシック" pitchFamily="-128" charset="-128"/>
              </a:defRPr>
            </a:lvl1pPr>
          </a:lstStyle>
          <a:p>
            <a:pPr>
              <a:defRPr/>
            </a:pPr>
            <a:fld id="{61278F2E-F251-4216-9B05-E66403EB759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2452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 were appointed Chief Information Security Officer (CISO) on Monday morning, what would be your first priority?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Today's lecture focuses on why organisations struggle to implement security, even when they know exactly what should be done.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Organisational reality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Security leadership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Budget constraints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Resistance to change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Governance failure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Risk prioritisation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Executive communication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✅ Security transformation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55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Explain why security implementation fails </a:t>
            </a:r>
          </a:p>
          <a:p>
            <a:r>
              <a:rPr lang="en-GB" dirty="0"/>
              <a:t>Describe governance and leadership responsibilities </a:t>
            </a:r>
          </a:p>
          <a:p>
            <a:r>
              <a:rPr lang="en-GB" dirty="0"/>
              <a:t>Explain why cybersecurity is a business decision </a:t>
            </a:r>
          </a:p>
          <a:p>
            <a:r>
              <a:rPr lang="en-GB" dirty="0"/>
              <a:t>Prioritise organisational risks Evaluate why security policies often fail in practice </a:t>
            </a:r>
          </a:p>
          <a:p>
            <a:r>
              <a:rPr lang="en-GB" dirty="0"/>
              <a:t>Explain organisational resistance to security change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Today's lecture is about</a:t>
            </a:r>
          </a:p>
          <a:p>
            <a:r>
              <a:rPr lang="en-GB" b="1" dirty="0"/>
              <a:t>implementation</a:t>
            </a:r>
            <a:endParaRPr lang="en-GB" dirty="0"/>
          </a:p>
          <a:p>
            <a:r>
              <a:rPr lang="en-GB" dirty="0"/>
              <a:t>rather than</a:t>
            </a:r>
          </a:p>
          <a:p>
            <a:r>
              <a:rPr lang="en-GB" b="1" dirty="0"/>
              <a:t>technology</a:t>
            </a:r>
            <a:r>
              <a:rPr lang="en-GB" dirty="0"/>
              <a:t>.</a:t>
            </a:r>
          </a:p>
          <a:p>
            <a:r>
              <a:rPr lang="en-GB" dirty="0"/>
              <a:t>Many organisations know </a:t>
            </a:r>
            <a:r>
              <a:rPr lang="en-GB" b="1" dirty="0"/>
              <a:t>what</a:t>
            </a:r>
            <a:r>
              <a:rPr lang="en-GB" dirty="0"/>
              <a:t> to do.</a:t>
            </a:r>
          </a:p>
          <a:p>
            <a:r>
              <a:rPr lang="en-GB" dirty="0"/>
              <a:t>The challenge is:</a:t>
            </a:r>
          </a:p>
          <a:p>
            <a:r>
              <a:rPr lang="en-GB" b="1" dirty="0"/>
              <a:t>getting people to do it consistently.</a:t>
            </a:r>
            <a:endParaRPr lang="en-GB" dirty="0"/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This is where: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governance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management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budgeting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culture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risk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technical security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ALL come together.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9273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This week should feel: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highly professional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strategic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boardroom-oriented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discussion-heavy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859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Key statement: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Most organisations do not fail because they lack security technology — they fail because security implementation is difficult.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Today's lecture is about</a:t>
            </a:r>
          </a:p>
          <a:p>
            <a:r>
              <a:rPr lang="en-GB" b="1" dirty="0"/>
              <a:t>implementation</a:t>
            </a:r>
            <a:endParaRPr lang="en-GB" dirty="0"/>
          </a:p>
          <a:p>
            <a:r>
              <a:rPr lang="en-GB" dirty="0"/>
              <a:t>rather than</a:t>
            </a:r>
          </a:p>
          <a:p>
            <a:r>
              <a:rPr lang="en-GB" b="1" dirty="0"/>
              <a:t>technology</a:t>
            </a:r>
            <a:r>
              <a:rPr lang="en-GB" dirty="0"/>
              <a:t>.</a:t>
            </a:r>
          </a:p>
          <a:p>
            <a:r>
              <a:rPr lang="en-GB" dirty="0"/>
              <a:t>Many organisations know </a:t>
            </a:r>
            <a:r>
              <a:rPr lang="en-GB" b="1" dirty="0"/>
              <a:t>what</a:t>
            </a:r>
            <a:r>
              <a:rPr lang="en-GB" dirty="0"/>
              <a:t> to do.</a:t>
            </a:r>
          </a:p>
          <a:p>
            <a:r>
              <a:rPr lang="en-GB" dirty="0"/>
              <a:t>The challenge is:</a:t>
            </a:r>
          </a:p>
          <a:p>
            <a:r>
              <a:rPr lang="en-GB" b="1" dirty="0"/>
              <a:t>getting people to do it consistently.</a:t>
            </a:r>
          </a:p>
          <a:p>
            <a:endParaRPr lang="en-GB" b="1" dirty="0"/>
          </a:p>
          <a:p>
            <a:endParaRPr lang="en-GB" dirty="0"/>
          </a:p>
          <a:p>
            <a:r>
              <a:rPr lang="en-GB" dirty="0"/>
              <a:t>Where should management focus first?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People</a:t>
            </a:r>
          </a:p>
          <a:p>
            <a:r>
              <a:rPr lang="en-GB" dirty="0"/>
              <a:t>Culture</a:t>
            </a:r>
          </a:p>
          <a:p>
            <a:r>
              <a:rPr lang="en-GB" dirty="0"/>
              <a:t>Leadership</a:t>
            </a:r>
          </a:p>
          <a:p>
            <a:r>
              <a:rPr lang="en-GB" dirty="0"/>
              <a:t>Policies</a:t>
            </a:r>
          </a:p>
          <a:p>
            <a:r>
              <a:rPr lang="en-GB" dirty="0"/>
              <a:t>Technology alone rarely solves organisational security problems.</a:t>
            </a: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52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Lack of Leadership</a:t>
            </a:r>
          </a:p>
          <a:p>
            <a:r>
              <a:rPr lang="en-GB" dirty="0"/>
              <a:t>Without visible leadership support, security initiatives often lose priority.</a:t>
            </a:r>
          </a:p>
          <a:p>
            <a:r>
              <a:rPr lang="en-GB" dirty="0"/>
              <a:t>Employees are more likely to ignore security if managers fail to lead by example.</a:t>
            </a:r>
          </a:p>
          <a:p>
            <a:endParaRPr lang="en-GB" dirty="0"/>
          </a:p>
          <a:p>
            <a:r>
              <a:rPr lang="en-GB" b="1" dirty="0"/>
              <a:t>Weak Security Culture</a:t>
            </a:r>
          </a:p>
          <a:p>
            <a:r>
              <a:rPr lang="en-GB" dirty="0"/>
              <a:t>Employees view security as:</a:t>
            </a:r>
          </a:p>
          <a:p>
            <a:r>
              <a:rPr lang="en-GB" dirty="0"/>
              <a:t>IT's responsibility </a:t>
            </a:r>
          </a:p>
          <a:p>
            <a:r>
              <a:rPr lang="en-GB" dirty="0"/>
              <a:t>instead of</a:t>
            </a:r>
          </a:p>
          <a:p>
            <a:r>
              <a:rPr lang="en-GB" dirty="0"/>
              <a:t>everyone's responsibility.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Poor Communication</a:t>
            </a:r>
          </a:p>
          <a:p>
            <a:r>
              <a:rPr lang="en-GB" dirty="0"/>
              <a:t>Policies may exist.</a:t>
            </a:r>
          </a:p>
          <a:p>
            <a:r>
              <a:rPr lang="en-GB" dirty="0"/>
              <a:t>Employees simply don't understand them.</a:t>
            </a:r>
          </a:p>
          <a:p>
            <a:endParaRPr lang="en-GB" dirty="0"/>
          </a:p>
          <a:p>
            <a:r>
              <a:rPr lang="en-GB" b="1" dirty="0"/>
              <a:t>Lack of Resources</a:t>
            </a:r>
          </a:p>
          <a:p>
            <a:r>
              <a:rPr lang="en-GB" dirty="0"/>
              <a:t>Includes:</a:t>
            </a:r>
          </a:p>
          <a:p>
            <a:r>
              <a:rPr lang="en-GB" dirty="0"/>
              <a:t>Money 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Skills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Employee Resistance</a:t>
            </a:r>
          </a:p>
          <a:p>
            <a:r>
              <a:rPr lang="en-GB" dirty="0"/>
              <a:t>People resist changes that:</a:t>
            </a:r>
          </a:p>
          <a:p>
            <a:r>
              <a:rPr lang="en-GB" dirty="0"/>
              <a:t>Slow work </a:t>
            </a:r>
          </a:p>
          <a:p>
            <a:r>
              <a:rPr lang="en-GB" dirty="0"/>
              <a:t>Add complexity </a:t>
            </a:r>
          </a:p>
          <a:p>
            <a:r>
              <a:rPr lang="en-GB" dirty="0"/>
              <a:t>Reduce convenience </a:t>
            </a:r>
          </a:p>
          <a:p>
            <a:endParaRPr lang="en-GB" dirty="0"/>
          </a:p>
          <a:p>
            <a:r>
              <a:rPr lang="en-GB" b="1" dirty="0"/>
              <a:t>Poor Risk Prioritisation</a:t>
            </a:r>
          </a:p>
          <a:p>
            <a:r>
              <a:rPr lang="en-GB" dirty="0"/>
              <a:t>Some organisations spend heavily protecting low-risk assets while neglecting critical business systems.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Very important: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Many organisations know WHAT to do…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but struggle with: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implementation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prioritisation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buy-in </a:t>
            </a:r>
          </a:p>
          <a:p>
            <a:endParaRPr lang="en-GB" dirty="0"/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Discussion Question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“Why do organisations delay security improvements until after a breach?”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🟦 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Common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cost concerns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competing priorities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leadership complacency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low risk perception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productivity concerns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08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Organisations operate with limited resources.</a:t>
            </a:r>
          </a:p>
          <a:p>
            <a:r>
              <a:rPr lang="en-GB" dirty="0"/>
              <a:t>Security competes against: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Sales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Marketing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Operations </a:t>
            </a:r>
          </a:p>
          <a:p>
            <a:r>
              <a:rPr lang="en-GB" dirty="0"/>
              <a:t>for funding.</a:t>
            </a:r>
          </a:p>
          <a:p>
            <a:endParaRPr lang="en-GB" dirty="0"/>
          </a:p>
          <a:p>
            <a:r>
              <a:rPr lang="en-GB" b="1" dirty="0"/>
              <a:t>Executive Support</a:t>
            </a:r>
          </a:p>
          <a:p>
            <a:r>
              <a:rPr lang="en-GB" dirty="0"/>
              <a:t>Senior leadership determines organisational priorities.</a:t>
            </a:r>
          </a:p>
          <a:p>
            <a:r>
              <a:rPr lang="en-GB" dirty="0"/>
              <a:t>If cybersecurity is not viewed as a business risk, investment may be limited.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Budget Constraints</a:t>
            </a:r>
          </a:p>
          <a:p>
            <a:r>
              <a:rPr lang="en-GB" dirty="0"/>
              <a:t>Security projects often compete with other strategic initiatives.</a:t>
            </a:r>
          </a:p>
          <a:p>
            <a:r>
              <a:rPr lang="en-GB" dirty="0"/>
              <a:t>Limited budgets may delay essential upgrades.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Skills Shortage</a:t>
            </a:r>
          </a:p>
          <a:p>
            <a:r>
              <a:rPr lang="en-GB" dirty="0"/>
              <a:t>Many organisations struggle to recruit and retain cybersecurity professionals.</a:t>
            </a:r>
          </a:p>
          <a:p>
            <a:r>
              <a:rPr lang="en-GB" dirty="0"/>
              <a:t>This can leave critical roles unfilled.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Legacy Systems</a:t>
            </a:r>
          </a:p>
          <a:p>
            <a:r>
              <a:rPr lang="en-GB" dirty="0"/>
              <a:t>Older systems may:</a:t>
            </a:r>
          </a:p>
          <a:p>
            <a:r>
              <a:rPr lang="en-GB" dirty="0"/>
              <a:t>Lack vendor support </a:t>
            </a:r>
          </a:p>
          <a:p>
            <a:r>
              <a:rPr lang="en-GB" dirty="0"/>
              <a:t>Be incompatible with modern security controls </a:t>
            </a:r>
          </a:p>
          <a:p>
            <a:r>
              <a:rPr lang="en-GB" dirty="0"/>
              <a:t>Remain operational because replacement is costly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Organisational Complexity</a:t>
            </a:r>
          </a:p>
          <a:p>
            <a:r>
              <a:rPr lang="en-GB" dirty="0"/>
              <a:t>Large organisations often have:</a:t>
            </a:r>
          </a:p>
          <a:p>
            <a:r>
              <a:rPr lang="en-GB" dirty="0"/>
              <a:t>Multiple departments </a:t>
            </a:r>
          </a:p>
          <a:p>
            <a:r>
              <a:rPr lang="en-GB" dirty="0"/>
              <a:t>Different priorities </a:t>
            </a:r>
          </a:p>
          <a:p>
            <a:r>
              <a:rPr lang="en-GB" dirty="0"/>
              <a:t>Complex approval processes 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Competing Business Priorities</a:t>
            </a:r>
          </a:p>
          <a:p>
            <a:r>
              <a:rPr lang="en-GB" dirty="0"/>
              <a:t>Security is only one of many organisational objectives.</a:t>
            </a:r>
          </a:p>
          <a:p>
            <a:r>
              <a:rPr lang="en-GB" dirty="0"/>
              <a:t>Business leaders must balance:</a:t>
            </a:r>
          </a:p>
          <a:p>
            <a:r>
              <a:rPr lang="en-GB" dirty="0"/>
              <a:t>Cost </a:t>
            </a:r>
          </a:p>
          <a:p>
            <a:r>
              <a:rPr lang="en-GB" dirty="0"/>
              <a:t>Productivity </a:t>
            </a:r>
          </a:p>
          <a:p>
            <a:r>
              <a:rPr lang="en-GB" dirty="0"/>
              <a:t>Innovation </a:t>
            </a:r>
          </a:p>
          <a:p>
            <a:r>
              <a:rPr lang="en-GB" dirty="0"/>
              <a:t>Security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would you recommend first?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Prioritise:</a:t>
            </a:r>
          </a:p>
          <a:p>
            <a:r>
              <a:rPr lang="en-GB" dirty="0"/>
              <a:t>Highest risks </a:t>
            </a:r>
          </a:p>
          <a:p>
            <a:r>
              <a:rPr lang="en-GB" dirty="0"/>
              <a:t>Highest business impact </a:t>
            </a:r>
          </a:p>
          <a:p>
            <a:r>
              <a:rPr lang="en-GB" dirty="0"/>
              <a:t>Implement quick wins before major investments.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975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/>
              <a:t>Governance</a:t>
            </a:r>
          </a:p>
          <a:p>
            <a:r>
              <a:rPr lang="en-GB" dirty="0"/>
              <a:t>The framework through which an organisation directs and controls its security activities to achieve business objectives and manage risk.</a:t>
            </a:r>
          </a:p>
          <a:p>
            <a:r>
              <a:rPr lang="en-GB" dirty="0"/>
              <a:t>Good governance answers: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Who makes decisions?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Who approves investment?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Who owns risk?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Who reports to the Board?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Leadership</a:t>
            </a:r>
          </a:p>
          <a:p>
            <a:r>
              <a:rPr lang="en-GB" dirty="0"/>
              <a:t>The ability to influence people and create a culture where security is recognised as a shared organisational responsibility.</a:t>
            </a:r>
          </a:p>
          <a:p>
            <a:endParaRPr lang="en-GB" dirty="0"/>
          </a:p>
          <a:p>
            <a:r>
              <a:rPr lang="en-GB" b="1" dirty="0"/>
              <a:t>Accountability</a:t>
            </a:r>
          </a:p>
          <a:p>
            <a:r>
              <a:rPr lang="en-GB" dirty="0"/>
              <a:t>Clearly assigning responsibility for security-related decisions, actions and outcomes.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point:</a:t>
            </a:r>
            <a:b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leadership is NOT only technical.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It involves: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communication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decision-making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influence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Governance</a:t>
            </a:r>
          </a:p>
          <a:p>
            <a:r>
              <a:rPr lang="en-GB" dirty="0"/>
              <a:t>Provides structure.</a:t>
            </a:r>
          </a:p>
          <a:p>
            <a:r>
              <a:rPr lang="en-GB" dirty="0"/>
              <a:t>Defines:</a:t>
            </a:r>
          </a:p>
          <a:p>
            <a:r>
              <a:rPr lang="en-GB" dirty="0"/>
              <a:t>Policies </a:t>
            </a:r>
          </a:p>
          <a:p>
            <a:r>
              <a:rPr lang="en-GB" dirty="0"/>
              <a:t>Roles </a:t>
            </a:r>
          </a:p>
          <a:p>
            <a:r>
              <a:rPr lang="en-GB" dirty="0"/>
              <a:t>Reporting </a:t>
            </a:r>
          </a:p>
          <a:p>
            <a:endParaRPr lang="en-GB" dirty="0"/>
          </a:p>
          <a:p>
            <a:r>
              <a:rPr lang="en-GB" b="1" dirty="0"/>
              <a:t>Leadership</a:t>
            </a:r>
          </a:p>
          <a:p>
            <a:r>
              <a:rPr lang="en-GB" dirty="0"/>
              <a:t>Creates:</a:t>
            </a:r>
          </a:p>
          <a:p>
            <a:r>
              <a:rPr lang="en-GB" dirty="0"/>
              <a:t>Culture </a:t>
            </a:r>
          </a:p>
          <a:p>
            <a:r>
              <a:rPr lang="en-GB" dirty="0"/>
              <a:t>Direction </a:t>
            </a:r>
          </a:p>
          <a:p>
            <a:r>
              <a:rPr lang="en-GB" dirty="0"/>
              <a:t>Commitment </a:t>
            </a:r>
          </a:p>
          <a:p>
            <a:endParaRPr lang="en-GB" dirty="0"/>
          </a:p>
          <a:p>
            <a:r>
              <a:rPr lang="en-GB" b="1" dirty="0"/>
              <a:t>Accountability</a:t>
            </a:r>
          </a:p>
          <a:p>
            <a:r>
              <a:rPr lang="en-GB" dirty="0"/>
              <a:t>Without accountability:</a:t>
            </a:r>
          </a:p>
          <a:p>
            <a:r>
              <a:rPr lang="en-GB" dirty="0"/>
              <a:t>Nobody owns the problem.</a:t>
            </a:r>
          </a:p>
          <a:p>
            <a:endParaRPr lang="en-GB" dirty="0"/>
          </a:p>
          <a:p>
            <a:r>
              <a:rPr lang="en-GB" b="1" dirty="0"/>
              <a:t>Decision Making</a:t>
            </a:r>
          </a:p>
          <a:p>
            <a:r>
              <a:rPr lang="en-GB" dirty="0"/>
              <a:t>Security decisions should support:</a:t>
            </a:r>
          </a:p>
          <a:p>
            <a:r>
              <a:rPr lang="en-GB" dirty="0"/>
              <a:t>Business objectives</a:t>
            </a:r>
          </a:p>
          <a:p>
            <a:r>
              <a:rPr lang="en-GB" dirty="0"/>
              <a:t>not just technical requirements.</a:t>
            </a:r>
          </a:p>
          <a:p>
            <a:endParaRPr lang="en-GB" dirty="0"/>
          </a:p>
          <a:p>
            <a:r>
              <a:rPr lang="en-GB" b="1" dirty="0"/>
              <a:t>Oversight</a:t>
            </a:r>
          </a:p>
          <a:p>
            <a:r>
              <a:rPr lang="en-GB" dirty="0"/>
              <a:t>Senior management monitors:</a:t>
            </a:r>
          </a:p>
          <a:p>
            <a:r>
              <a:rPr lang="en-GB" dirty="0"/>
              <a:t>Risk </a:t>
            </a:r>
          </a:p>
          <a:p>
            <a:r>
              <a:rPr lang="en-GB" dirty="0"/>
              <a:t>Compliance </a:t>
            </a:r>
          </a:p>
          <a:p>
            <a:r>
              <a:rPr lang="en-GB" dirty="0"/>
              <a:t>Performance </a:t>
            </a:r>
          </a:p>
          <a:p>
            <a:endParaRPr lang="en-GB" dirty="0"/>
          </a:p>
          <a:p>
            <a:r>
              <a:rPr lang="en-GB" b="1" dirty="0"/>
              <a:t>Strategic Direction</a:t>
            </a:r>
          </a:p>
          <a:p>
            <a:r>
              <a:rPr lang="en-GB" dirty="0"/>
              <a:t>Security should support:</a:t>
            </a:r>
          </a:p>
          <a:p>
            <a:r>
              <a:rPr lang="en-GB" dirty="0"/>
              <a:t>Business strategy.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Should the CISO report directly to the CEO or board?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strategic visibility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influence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independence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integration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existing IT structure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752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Security is everyone's responsibility.</a:t>
            </a:r>
          </a:p>
          <a:p>
            <a:r>
              <a:rPr lang="en-GB" dirty="0"/>
              <a:t>However,</a:t>
            </a:r>
          </a:p>
          <a:p>
            <a:r>
              <a:rPr lang="en-GB" dirty="0"/>
              <a:t>each role has different responsibilities.</a:t>
            </a:r>
          </a:p>
          <a:p>
            <a:endParaRPr lang="en-GB" dirty="0"/>
          </a:p>
          <a:p>
            <a:r>
              <a:rPr lang="en-GB" b="1" dirty="0"/>
              <a:t>Board of Directors</a:t>
            </a:r>
          </a:p>
          <a:p>
            <a:r>
              <a:rPr lang="en-GB" dirty="0"/>
              <a:t>Provides strategic oversight.</a:t>
            </a:r>
          </a:p>
          <a:p>
            <a:r>
              <a:rPr lang="en-GB" dirty="0"/>
              <a:t>Approves security strategy.</a:t>
            </a:r>
          </a:p>
          <a:p>
            <a:r>
              <a:rPr lang="en-GB" dirty="0"/>
              <a:t>Ensures risk is managed appropriately.</a:t>
            </a:r>
          </a:p>
          <a:p>
            <a:endParaRPr lang="en-GB" dirty="0"/>
          </a:p>
          <a:p>
            <a:r>
              <a:rPr lang="en-GB" b="1" dirty="0"/>
              <a:t>CEO</a:t>
            </a:r>
          </a:p>
          <a:p>
            <a:r>
              <a:rPr lang="en-GB" dirty="0"/>
              <a:t>Creates organisational commitment.</a:t>
            </a:r>
          </a:p>
          <a:p>
            <a:r>
              <a:rPr lang="en-GB" dirty="0"/>
              <a:t>Ensures cybersecurity aligns with business objectives.</a:t>
            </a:r>
          </a:p>
          <a:p>
            <a:endParaRPr lang="en-GB" dirty="0"/>
          </a:p>
          <a:p>
            <a:r>
              <a:rPr lang="en-GB" b="1" dirty="0"/>
              <a:t>CISO</a:t>
            </a:r>
          </a:p>
          <a:p>
            <a:r>
              <a:rPr lang="en-GB" dirty="0"/>
              <a:t>Develops and manages the cybersecurity programme.</a:t>
            </a:r>
          </a:p>
          <a:p>
            <a:r>
              <a:rPr lang="en-GB" dirty="0"/>
              <a:t>Advises senior management.</a:t>
            </a:r>
          </a:p>
          <a:p>
            <a:r>
              <a:rPr lang="en-GB" dirty="0"/>
              <a:t>Coordinates incident response.</a:t>
            </a:r>
          </a:p>
          <a:p>
            <a:endParaRPr lang="en-GB" dirty="0"/>
          </a:p>
          <a:p>
            <a:r>
              <a:rPr lang="en-GB" b="1" dirty="0"/>
              <a:t>IT Management</a:t>
            </a:r>
          </a:p>
          <a:p>
            <a:r>
              <a:rPr lang="en-GB" dirty="0"/>
              <a:t>Implements technical security controls.</a:t>
            </a:r>
          </a:p>
          <a:p>
            <a:r>
              <a:rPr lang="en-GB" dirty="0"/>
              <a:t>Maintains secure systems and infrastructure.</a:t>
            </a:r>
          </a:p>
          <a:p>
            <a:endParaRPr lang="en-GB" dirty="0"/>
          </a:p>
          <a:p>
            <a:r>
              <a:rPr lang="en-GB" b="1" dirty="0"/>
              <a:t>Employees</a:t>
            </a:r>
          </a:p>
          <a:p>
            <a:r>
              <a:rPr lang="en-GB" dirty="0"/>
              <a:t>Follow policies.</a:t>
            </a:r>
          </a:p>
          <a:p>
            <a:r>
              <a:rPr lang="en-GB" dirty="0"/>
              <a:t>Report incidents.</a:t>
            </a:r>
          </a:p>
          <a:p>
            <a:r>
              <a:rPr lang="en-GB" dirty="0"/>
              <a:t>Protect organisational information.</a:t>
            </a:r>
          </a:p>
          <a:p>
            <a:endParaRPr lang="en-GB" dirty="0"/>
          </a:p>
          <a:p>
            <a:r>
              <a:rPr lang="en-GB" dirty="0"/>
              <a:t>What would you recommend implementing first?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Establish governance.</a:t>
            </a:r>
          </a:p>
          <a:p>
            <a:r>
              <a:rPr lang="en-GB" dirty="0"/>
              <a:t>Define:</a:t>
            </a:r>
          </a:p>
          <a:p>
            <a:r>
              <a:rPr lang="en-GB" dirty="0"/>
              <a:t>Roles </a:t>
            </a:r>
          </a:p>
          <a:p>
            <a:r>
              <a:rPr lang="en-GB" dirty="0"/>
              <a:t>Responsibilities </a:t>
            </a:r>
          </a:p>
          <a:p>
            <a:r>
              <a:rPr lang="en-GB" dirty="0"/>
              <a:t>Reporting structure </a:t>
            </a:r>
          </a:p>
          <a:p>
            <a:r>
              <a:rPr lang="en-GB" dirty="0"/>
              <a:t>Technology should follow governance, not replace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74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700" b="0" dirty="0"/>
              <a:t>Business enabler diagram example</a:t>
            </a:r>
          </a:p>
          <a:p>
            <a:endParaRPr lang="en-GB" sz="700" b="0" dirty="0"/>
          </a:p>
          <a:p>
            <a:r>
              <a:rPr lang="en-GB" b="1" dirty="0"/>
              <a:t>Risk Appetite</a:t>
            </a:r>
          </a:p>
          <a:p>
            <a:r>
              <a:rPr lang="en-GB" dirty="0"/>
              <a:t>The amount and type of risk an organisation is willing to accept in pursuit of its objectives.</a:t>
            </a:r>
          </a:p>
          <a:p>
            <a:endParaRPr lang="en-GB" dirty="0"/>
          </a:p>
          <a:p>
            <a:r>
              <a:rPr lang="en-GB" b="1" dirty="0"/>
              <a:t>ROI (Return on Investment)</a:t>
            </a:r>
          </a:p>
          <a:p>
            <a:r>
              <a:rPr lang="en-GB" dirty="0"/>
              <a:t>A measure used to evaluate whether the benefits of an investment justify its cost.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One of the biggest misconceptions is that cybersecurity is purely an IT issue.</a:t>
            </a:r>
          </a:p>
          <a:p>
            <a:r>
              <a:rPr lang="en-GB" dirty="0"/>
              <a:t>In reality, cybersecurity is a </a:t>
            </a:r>
            <a:r>
              <a:rPr lang="en-GB" b="1" dirty="0"/>
              <a:t>business enabler</a:t>
            </a:r>
            <a:r>
              <a:rPr lang="en-GB" dirty="0"/>
              <a:t>. It supports organisational objectives by protecting information, maintaining customer confidence, ensuring regulatory compliance and enabling innovation.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Can organisations secure everything?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How do leaders prioritise?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Security Enables Business</a:t>
            </a:r>
          </a:p>
          <a:p>
            <a:r>
              <a:rPr lang="en-GB" dirty="0"/>
              <a:t>Effective security allows organisations to:</a:t>
            </a:r>
          </a:p>
          <a:p>
            <a:r>
              <a:rPr lang="en-GB" dirty="0"/>
              <a:t>operate confidently </a:t>
            </a:r>
          </a:p>
          <a:p>
            <a:r>
              <a:rPr lang="en-GB" dirty="0"/>
              <a:t>protect customer information </a:t>
            </a:r>
          </a:p>
          <a:p>
            <a:r>
              <a:rPr lang="en-GB" dirty="0"/>
              <a:t>adopt cloud technologies </a:t>
            </a:r>
          </a:p>
          <a:p>
            <a:r>
              <a:rPr lang="en-GB" dirty="0"/>
              <a:t>expand digital services </a:t>
            </a:r>
          </a:p>
          <a:p>
            <a:r>
              <a:rPr lang="en-GB" dirty="0"/>
              <a:t>Good security supports business growth rather than preventing it.</a:t>
            </a:r>
          </a:p>
          <a:p>
            <a:endParaRPr lang="en-GB" dirty="0"/>
          </a:p>
          <a:p>
            <a:r>
              <a:rPr lang="en-GB" b="1" dirty="0"/>
              <a:t>Cost versus Value</a:t>
            </a:r>
          </a:p>
          <a:p>
            <a:r>
              <a:rPr lang="en-GB" dirty="0"/>
              <a:t>Security investments should be viewed as protecting organisational value rather than simply adding cost.</a:t>
            </a:r>
          </a:p>
          <a:p>
            <a:r>
              <a:rPr lang="en-GB" dirty="0"/>
              <a:t>Examples include:</a:t>
            </a:r>
          </a:p>
          <a:p>
            <a:r>
              <a:rPr lang="en-GB" dirty="0"/>
              <a:t>reducing breach costs </a:t>
            </a:r>
          </a:p>
          <a:p>
            <a:r>
              <a:rPr lang="en-GB" dirty="0"/>
              <a:t>protecting reputation </a:t>
            </a:r>
          </a:p>
          <a:p>
            <a:r>
              <a:rPr lang="en-GB" dirty="0"/>
              <a:t>avoiding regulatory penalties </a:t>
            </a:r>
          </a:p>
          <a:p>
            <a:br>
              <a:rPr lang="en-GB" dirty="0"/>
            </a:br>
            <a:r>
              <a:rPr lang="en-GB" b="1" dirty="0"/>
              <a:t>Risk Appetite</a:t>
            </a:r>
          </a:p>
          <a:p>
            <a:r>
              <a:rPr lang="en-GB" dirty="0"/>
              <a:t>Every organisation accepts some level of risk.</a:t>
            </a:r>
          </a:p>
          <a:p>
            <a:r>
              <a:rPr lang="en-GB" dirty="0"/>
              <a:t>Examples:</a:t>
            </a:r>
          </a:p>
          <a:p>
            <a:r>
              <a:rPr lang="en-GB" dirty="0"/>
              <a:t>A small business may accept higher operational risk because of limited resources. </a:t>
            </a:r>
          </a:p>
          <a:p>
            <a:r>
              <a:rPr lang="en-GB" dirty="0"/>
              <a:t>A hospital or bank typically has a much lower tolerance for security risk. </a:t>
            </a:r>
          </a:p>
          <a:p>
            <a:br>
              <a:rPr lang="en-GB" dirty="0"/>
            </a:br>
            <a:r>
              <a:rPr lang="en-GB" b="1" dirty="0"/>
              <a:t>ROI</a:t>
            </a:r>
          </a:p>
          <a:p>
            <a:r>
              <a:rPr lang="en-GB" dirty="0"/>
              <a:t>Although cybersecurity can be difficult to quantify financially, benefits include:</a:t>
            </a:r>
          </a:p>
          <a:p>
            <a:r>
              <a:rPr lang="en-GB" dirty="0"/>
              <a:t>reduced incident costs </a:t>
            </a:r>
          </a:p>
          <a:p>
            <a:r>
              <a:rPr lang="en-GB" dirty="0"/>
              <a:t>improved resilience </a:t>
            </a:r>
          </a:p>
          <a:p>
            <a:r>
              <a:rPr lang="en-GB" dirty="0"/>
              <a:t>increased customer confidence </a:t>
            </a:r>
          </a:p>
          <a:p>
            <a:br>
              <a:rPr lang="en-GB" dirty="0"/>
            </a:br>
            <a:r>
              <a:rPr lang="en-GB" b="1" dirty="0"/>
              <a:t>Business Continuity</a:t>
            </a:r>
          </a:p>
          <a:p>
            <a:r>
              <a:rPr lang="en-GB" dirty="0"/>
              <a:t>Security protects the organisation's ability to continue operating during disruptive events such as cyberattacks, equipment failure or natural disasters.</a:t>
            </a:r>
          </a:p>
          <a:p>
            <a:br>
              <a:rPr lang="en-GB" dirty="0"/>
            </a:br>
            <a:r>
              <a:rPr lang="en-GB" b="1" dirty="0"/>
              <a:t>Competitive Advantage</a:t>
            </a:r>
          </a:p>
          <a:p>
            <a:r>
              <a:rPr lang="en-GB" dirty="0"/>
              <a:t>Organisations demonstrating strong security and compliance often gain customer trust and win contracts more easily.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How would you respond?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Cybersecurity protects revenue by reducing disruption, protecting customer confidence, maintaining regulatory compliance and supporting business continuity.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Does your organisation see cybersecurity as:</a:t>
            </a:r>
          </a:p>
          <a:p>
            <a:r>
              <a:rPr lang="en-GB" dirty="0"/>
              <a:t>an IT expense, </a:t>
            </a:r>
          </a:p>
          <a:p>
            <a:r>
              <a:rPr lang="en-GB" dirty="0"/>
              <a:t>a business investment, </a:t>
            </a:r>
          </a:p>
          <a:p>
            <a:r>
              <a:rPr lang="en-GB" dirty="0"/>
              <a:t>or a legal requirement? </a:t>
            </a:r>
          </a:p>
          <a:p>
            <a:r>
              <a:rPr lang="en-GB" dirty="0"/>
              <a:t>Why?</a:t>
            </a:r>
          </a:p>
          <a:p>
            <a:endParaRPr lang="en-GB" dirty="0"/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4975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Example of </a:t>
            </a:r>
            <a:r>
              <a:rPr lang="en-GB" dirty="0"/>
              <a:t>Risk Management Cycle Diagram above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Risk</a:t>
            </a:r>
          </a:p>
          <a:p>
            <a:r>
              <a:rPr lang="en-GB" dirty="0"/>
              <a:t>The potential for a threat to exploit a vulnerability and cause harm to an organisation.</a:t>
            </a:r>
          </a:p>
          <a:p>
            <a:r>
              <a:rPr lang="en-GB" b="1" dirty="0"/>
              <a:t>Risk Management</a:t>
            </a:r>
          </a:p>
          <a:p>
            <a:r>
              <a:rPr lang="en-GB" dirty="0"/>
              <a:t>The continuous process of identifying, assessing, treating and monitoring risks.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Risk cannot be eliminated completely.</a:t>
            </a:r>
          </a:p>
          <a:p>
            <a:r>
              <a:rPr lang="en-GB" dirty="0"/>
              <a:t>Instead, organisations manage risk by focusing resources on the most significant threats.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concept: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is often: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risk reduction, not risk elimination.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A risk matrix helps organisations prioritise limited resources by identifying which risks require immediate attention.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Identify Risks</a:t>
            </a:r>
          </a:p>
          <a:p>
            <a:r>
              <a:rPr lang="en-GB" dirty="0"/>
              <a:t>Recognise potential threats to:</a:t>
            </a:r>
          </a:p>
          <a:p>
            <a:r>
              <a:rPr lang="en-GB" dirty="0"/>
              <a:t>people </a:t>
            </a:r>
          </a:p>
          <a:p>
            <a:r>
              <a:rPr lang="en-GB" dirty="0"/>
              <a:t>information </a:t>
            </a:r>
          </a:p>
          <a:p>
            <a:r>
              <a:rPr lang="en-GB" dirty="0"/>
              <a:t>technology </a:t>
            </a:r>
          </a:p>
          <a:p>
            <a:r>
              <a:rPr lang="en-GB" dirty="0"/>
              <a:t>facilities </a:t>
            </a:r>
          </a:p>
          <a:p>
            <a:r>
              <a:rPr lang="en-GB" dirty="0"/>
              <a:t>business operations </a:t>
            </a:r>
          </a:p>
          <a:p>
            <a:endParaRPr lang="en-GB" dirty="0"/>
          </a:p>
          <a:p>
            <a:r>
              <a:rPr lang="en-GB" b="1" dirty="0"/>
              <a:t>Assess Risks</a:t>
            </a:r>
          </a:p>
          <a:p>
            <a:r>
              <a:rPr lang="en-GB" dirty="0"/>
              <a:t>Evaluate:</a:t>
            </a:r>
          </a:p>
          <a:p>
            <a:r>
              <a:rPr lang="en-GB" dirty="0"/>
              <a:t>likelihood </a:t>
            </a:r>
          </a:p>
          <a:p>
            <a:r>
              <a:rPr lang="en-GB" dirty="0"/>
              <a:t>impact </a:t>
            </a:r>
          </a:p>
          <a:p>
            <a:r>
              <a:rPr lang="en-GB" dirty="0"/>
              <a:t>business consequences 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Prioritise Risks</a:t>
            </a:r>
          </a:p>
          <a:p>
            <a:r>
              <a:rPr lang="en-GB" dirty="0"/>
              <a:t>Address the most significant risks first.</a:t>
            </a:r>
          </a:p>
          <a:p>
            <a:r>
              <a:rPr lang="en-GB" dirty="0"/>
              <a:t>Limited resources require informed decision-making.</a:t>
            </a:r>
          </a:p>
          <a:p>
            <a:endParaRPr lang="en-GB" dirty="0"/>
          </a:p>
          <a:p>
            <a:r>
              <a:rPr lang="en-GB" b="1" dirty="0"/>
              <a:t>Treat Risks</a:t>
            </a:r>
          </a:p>
          <a:p>
            <a:r>
              <a:rPr lang="en-GB" dirty="0"/>
              <a:t>Possible treatment options:</a:t>
            </a:r>
          </a:p>
          <a:p>
            <a:r>
              <a:rPr lang="en-GB" dirty="0"/>
              <a:t>Mitigate </a:t>
            </a:r>
          </a:p>
          <a:p>
            <a:r>
              <a:rPr lang="en-GB" dirty="0"/>
              <a:t>Transfer </a:t>
            </a:r>
          </a:p>
          <a:p>
            <a:r>
              <a:rPr lang="en-GB" dirty="0"/>
              <a:t>Avoid </a:t>
            </a:r>
          </a:p>
          <a:p>
            <a:r>
              <a:rPr lang="en-GB" dirty="0"/>
              <a:t>Accept </a:t>
            </a:r>
          </a:p>
          <a:p>
            <a:br>
              <a:rPr lang="en-GB" dirty="0"/>
            </a:br>
            <a:r>
              <a:rPr lang="en-GB" b="1" dirty="0"/>
              <a:t>Monitor Risks</a:t>
            </a:r>
          </a:p>
          <a:p>
            <a:r>
              <a:rPr lang="en-GB" dirty="0"/>
              <a:t>Risks evolve over time.</a:t>
            </a:r>
          </a:p>
          <a:p>
            <a:r>
              <a:rPr lang="en-GB" dirty="0"/>
              <a:t>Continuous monitoring ensures controls remain effective.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Should organisations accept some cyber risks rather than over-invest in security?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finite budgets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practicality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diminishing returns 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high-impact breaches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reputational damage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risks 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Can you think of one significant risk in your workplace that has not yet been addressed?</a:t>
            </a:r>
          </a:p>
          <a:p>
            <a:r>
              <a:rPr lang="en-GB" dirty="0"/>
              <a:t>Why might that be?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423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Avoid</a:t>
            </a:r>
          </a:p>
          <a:p>
            <a:r>
              <a:rPr lang="en-GB" dirty="0"/>
              <a:t>Eliminate the activity creating the risk.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Discontinue an insecure legacy application.</a:t>
            </a:r>
          </a:p>
          <a:p>
            <a:endParaRPr lang="en-GB" dirty="0"/>
          </a:p>
          <a:p>
            <a:r>
              <a:rPr lang="en-GB" b="1" dirty="0"/>
              <a:t>Mitigate</a:t>
            </a:r>
          </a:p>
          <a:p>
            <a:r>
              <a:rPr lang="en-GB" dirty="0"/>
              <a:t>Reduce either the likelihood or impact of a risk.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Implement Multi-Factor Authentication (MFA).</a:t>
            </a:r>
          </a:p>
          <a:p>
            <a:endParaRPr lang="en-GB" dirty="0"/>
          </a:p>
          <a:p>
            <a:r>
              <a:rPr lang="en-GB" b="1" dirty="0"/>
              <a:t>Transfer</a:t>
            </a:r>
          </a:p>
          <a:p>
            <a:r>
              <a:rPr lang="en-GB" dirty="0"/>
              <a:t>Move some financial responsibility to another party.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Cyber insurance.</a:t>
            </a:r>
          </a:p>
          <a:p>
            <a:endParaRPr lang="en-GB" dirty="0"/>
          </a:p>
          <a:p>
            <a:r>
              <a:rPr lang="en-GB" b="1" dirty="0"/>
              <a:t>Accept</a:t>
            </a:r>
          </a:p>
          <a:p>
            <a:r>
              <a:rPr lang="en-GB" dirty="0"/>
              <a:t>Formally acknowledge the risk because mitigation costs exceed the expected impact or because the residual risk falls within the organisation's risk appetite.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Which of these four strategies does your organisation appear to use most frequently?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8250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Policy</a:t>
            </a:r>
          </a:p>
          <a:p>
            <a:r>
              <a:rPr lang="en-GB" dirty="0"/>
              <a:t>A high-level statement describing management's expectations and organisational rules.</a:t>
            </a:r>
          </a:p>
          <a:p>
            <a:r>
              <a:rPr lang="en-GB" b="1" dirty="0"/>
              <a:t>Procedure</a:t>
            </a:r>
          </a:p>
          <a:p>
            <a:r>
              <a:rPr lang="en-GB" dirty="0"/>
              <a:t>Step-by-step instructions explaining how a policy is implemented.</a:t>
            </a:r>
          </a:p>
          <a:p>
            <a:r>
              <a:rPr lang="en-GB" b="1" dirty="0"/>
              <a:t>Standard</a:t>
            </a:r>
          </a:p>
          <a:p>
            <a:r>
              <a:rPr lang="en-GB" dirty="0"/>
              <a:t>A mandatory requirement supporting consistent implementation.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Many organisations have excellent policies that are rarely followed consistently.</a:t>
            </a:r>
          </a:p>
          <a:p>
            <a:r>
              <a:rPr lang="en-GB" dirty="0"/>
              <a:t>Policies are only effective when they are: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understood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practical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communicated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enforced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Policies Define Expectations</a:t>
            </a:r>
          </a:p>
          <a:p>
            <a:r>
              <a:rPr lang="en-GB" dirty="0"/>
              <a:t>They establish organisational rules and responsibilities.</a:t>
            </a:r>
          </a:p>
          <a:p>
            <a:endParaRPr lang="en-GB" dirty="0"/>
          </a:p>
          <a:p>
            <a:r>
              <a:rPr lang="en-GB" b="1" dirty="0"/>
              <a:t>People Create Exceptions</a:t>
            </a:r>
          </a:p>
          <a:p>
            <a:r>
              <a:rPr lang="en-GB" dirty="0"/>
              <a:t>Employees sometimes bypass controls for convenience or productivity.</a:t>
            </a:r>
          </a:p>
          <a:p>
            <a:endParaRPr lang="en-GB" dirty="0"/>
          </a:p>
          <a:p>
            <a:r>
              <a:rPr lang="en-GB" b="1" dirty="0"/>
              <a:t>Procedures Support Implementation</a:t>
            </a:r>
          </a:p>
          <a:p>
            <a:r>
              <a:rPr lang="en-GB" dirty="0"/>
              <a:t>Policies explain </a:t>
            </a:r>
            <a:r>
              <a:rPr lang="en-GB" b="1" dirty="0"/>
              <a:t>what</a:t>
            </a:r>
            <a:r>
              <a:rPr lang="en-GB" dirty="0"/>
              <a:t> should happen.</a:t>
            </a:r>
          </a:p>
          <a:p>
            <a:r>
              <a:rPr lang="en-GB" dirty="0"/>
              <a:t>Procedures explain </a:t>
            </a:r>
            <a:r>
              <a:rPr lang="en-GB" b="1" dirty="0"/>
              <a:t>how</a:t>
            </a:r>
            <a:r>
              <a:rPr lang="en-GB" dirty="0"/>
              <a:t> it happens.</a:t>
            </a:r>
          </a:p>
          <a:p>
            <a:endParaRPr lang="en-GB" dirty="0"/>
          </a:p>
          <a:p>
            <a:r>
              <a:rPr lang="en-GB" b="1" dirty="0"/>
              <a:t>Compliance Requires Consistency</a:t>
            </a:r>
          </a:p>
          <a:p>
            <a:r>
              <a:rPr lang="en-GB" dirty="0"/>
              <a:t>Policies must be applied consistently across the organisation.</a:t>
            </a:r>
          </a:p>
          <a:p>
            <a:endParaRPr lang="en-GB" dirty="0"/>
          </a:p>
          <a:p>
            <a:r>
              <a:rPr lang="en-GB" b="1" dirty="0"/>
              <a:t>Behaviour Determines Success</a:t>
            </a:r>
          </a:p>
          <a:p>
            <a:r>
              <a:rPr lang="en-GB" dirty="0"/>
              <a:t>Employee behaviour ultimately determines whether policies are effective.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Examples: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password sharing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shadow IT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personal cloud storage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policy shortcuts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Why do employees ignore security policies </a:t>
            </a:r>
            <a:r>
              <a:rPr lang="en-GB" dirty="0"/>
              <a:t>even when they know the rules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dirty="0"/>
              <a:t>Policies may be inconvenient, unclear, poorly communicated or unsupported by management.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productivity pressure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complexity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usability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culture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awareness 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Which security policy is most commonly ignored in your workplace?</a:t>
            </a:r>
          </a:p>
          <a:p>
            <a:pPr lvl="0"/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37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Shadow IT</a:t>
            </a:r>
          </a:p>
          <a:p>
            <a:r>
              <a:rPr lang="en-GB" dirty="0"/>
              <a:t>The use of unauthorised applications, devices or cloud services without organisational approval.</a:t>
            </a:r>
          </a:p>
          <a:p>
            <a:endParaRPr lang="en-GB" dirty="0"/>
          </a:p>
          <a:p>
            <a:r>
              <a:rPr lang="en-GB" dirty="0"/>
              <a:t>Employees rarely bypass security because they want to cause harm.</a:t>
            </a:r>
          </a:p>
          <a:p>
            <a:r>
              <a:rPr lang="en-GB" dirty="0"/>
              <a:t>Most do so because they believe it helps them complete their work more efficiently.</a:t>
            </a:r>
          </a:p>
          <a:p>
            <a:endParaRPr lang="en-GB" dirty="0"/>
          </a:p>
          <a:p>
            <a:r>
              <a:rPr lang="en-GB" b="1" dirty="0"/>
              <a:t>Convenience</a:t>
            </a:r>
          </a:p>
          <a:p>
            <a:r>
              <a:rPr lang="en-GB" dirty="0"/>
              <a:t>Users may share passwords or disable security features to simplify their work.</a:t>
            </a:r>
          </a:p>
          <a:p>
            <a:endParaRPr lang="en-GB" dirty="0"/>
          </a:p>
          <a:p>
            <a:r>
              <a:rPr lang="en-GB" b="1" dirty="0"/>
              <a:t>Time Pressure</a:t>
            </a:r>
          </a:p>
          <a:p>
            <a:r>
              <a:rPr lang="en-GB" dirty="0"/>
              <a:t>Tight deadlines encourage shortcuts.</a:t>
            </a:r>
          </a:p>
          <a:p>
            <a:endParaRPr lang="en-GB" dirty="0"/>
          </a:p>
          <a:p>
            <a:r>
              <a:rPr lang="en-GB" b="1" dirty="0"/>
              <a:t>Lack of Awareness</a:t>
            </a:r>
          </a:p>
          <a:p>
            <a:r>
              <a:rPr lang="en-GB" dirty="0"/>
              <a:t>Employees may not understand the security implications of their actions.</a:t>
            </a:r>
          </a:p>
          <a:p>
            <a:endParaRPr lang="en-GB" dirty="0"/>
          </a:p>
          <a:p>
            <a:r>
              <a:rPr lang="en-GB" b="1" dirty="0"/>
              <a:t>Poor Usability</a:t>
            </a:r>
          </a:p>
          <a:p>
            <a:r>
              <a:rPr lang="en-GB" dirty="0"/>
              <a:t>Overly complex security processes encourage workarounds.</a:t>
            </a:r>
          </a:p>
          <a:p>
            <a:endParaRPr lang="en-GB" dirty="0"/>
          </a:p>
          <a:p>
            <a:r>
              <a:rPr lang="en-GB" b="1" dirty="0"/>
              <a:t>Organisational Culture</a:t>
            </a:r>
          </a:p>
          <a:p>
            <a:r>
              <a:rPr lang="en-GB" dirty="0"/>
              <a:t>If managers ignore policies, employees are more likely to do the same.</a:t>
            </a:r>
          </a:p>
          <a:p>
            <a:endParaRPr lang="en-GB" dirty="0"/>
          </a:p>
          <a:p>
            <a:r>
              <a:rPr lang="en-GB" b="1" dirty="0"/>
              <a:t>Shadow IT</a:t>
            </a:r>
          </a:p>
          <a:p>
            <a:r>
              <a:rPr lang="en-GB" dirty="0"/>
              <a:t>Employees may use unauthorised cloud storage, messaging apps or AI tools because approved solutions are perceived as slower or less convenient.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760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Successful implementation depends on translating written policies into everyday behaviours.</a:t>
            </a:r>
          </a:p>
          <a:p>
            <a:r>
              <a:rPr lang="en-GB" dirty="0"/>
              <a:t>Policies alone do not improve security.</a:t>
            </a:r>
          </a:p>
          <a:p>
            <a:r>
              <a:rPr lang="en-GB" dirty="0"/>
              <a:t>People, leadership and continuous reinforcement do.</a:t>
            </a:r>
          </a:p>
          <a:p>
            <a:endParaRPr lang="en-GB" dirty="0"/>
          </a:p>
          <a:p>
            <a:r>
              <a:rPr lang="en-GB" dirty="0"/>
              <a:t>If you could improve just </a:t>
            </a:r>
            <a:r>
              <a:rPr lang="en-GB" b="1" dirty="0"/>
              <a:t>one</a:t>
            </a:r>
            <a:r>
              <a:rPr lang="en-GB" dirty="0"/>
              <a:t> area in your organisation to strengthen security implementation, what would it be and why?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Answers will vary, but should be justified in terms of business impact, risk reduction and practicality.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Looking at today's slides, where do you think your organisation is strongest, and where does it need the greatest improvement?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5853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258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Change Management</a:t>
            </a:r>
          </a:p>
          <a:p>
            <a:r>
              <a:rPr lang="en-GB" dirty="0"/>
              <a:t>A structured process used to prepare, support and help individuals, teams and organisations successfully adopt changes.</a:t>
            </a:r>
          </a:p>
          <a:p>
            <a:endParaRPr lang="en-GB" dirty="0"/>
          </a:p>
          <a:p>
            <a:r>
              <a:rPr lang="en-GB" b="1" dirty="0"/>
              <a:t>Stakeholder</a:t>
            </a:r>
          </a:p>
          <a:p>
            <a:r>
              <a:rPr lang="en-GB" dirty="0"/>
              <a:t>Any individual or group affected by organisational decisions or security changes.</a:t>
            </a:r>
          </a:p>
          <a:p>
            <a:r>
              <a:rPr lang="en-GB" dirty="0"/>
              <a:t>Examples: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Employees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Customers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Suppliers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Management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Regulators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Many security projects fail because organisations focus on implementing new technology but overlook the people affected by the change.</a:t>
            </a:r>
          </a:p>
          <a:p>
            <a:r>
              <a:rPr lang="en-GB" dirty="0"/>
              <a:t>Successful implementation requires employees to understand the purpose of the change, receive appropriate support and adopt new ways of working.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Important point: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Security implementation is often: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psychological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cultural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organisational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NOT purely technical.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Security Resistance</a:t>
            </a:r>
          </a:p>
          <a:p>
            <a:r>
              <a:rPr lang="en-GB" dirty="0"/>
              <a:t>Resistance may occur because employees:</a:t>
            </a:r>
          </a:p>
          <a:p>
            <a:r>
              <a:rPr lang="en-GB" dirty="0"/>
              <a:t>Fear additional workload </a:t>
            </a:r>
          </a:p>
          <a:p>
            <a:r>
              <a:rPr lang="en-GB" dirty="0"/>
              <a:t>Do not understand the benefits </a:t>
            </a:r>
          </a:p>
          <a:p>
            <a:r>
              <a:rPr lang="en-GB" dirty="0"/>
              <a:t>Feel excluded from decision-making </a:t>
            </a:r>
          </a:p>
          <a:p>
            <a:r>
              <a:rPr lang="en-GB" dirty="0"/>
              <a:t>Believe security slows productivity </a:t>
            </a:r>
          </a:p>
          <a:p>
            <a:endParaRPr lang="en-GB" dirty="0"/>
          </a:p>
          <a:p>
            <a:r>
              <a:rPr lang="en-GB" b="1" dirty="0"/>
              <a:t>Communication</a:t>
            </a:r>
          </a:p>
          <a:p>
            <a:r>
              <a:rPr lang="en-GB" dirty="0"/>
              <a:t>Effective communication should explain:</a:t>
            </a:r>
          </a:p>
          <a:p>
            <a:r>
              <a:rPr lang="en-GB" dirty="0"/>
              <a:t>Why the change is necessary </a:t>
            </a:r>
          </a:p>
          <a:p>
            <a:r>
              <a:rPr lang="en-GB" dirty="0"/>
              <a:t>Benefits to employees </a:t>
            </a:r>
          </a:p>
          <a:p>
            <a:r>
              <a:rPr lang="en-GB" dirty="0"/>
              <a:t>Expected outcomes </a:t>
            </a:r>
          </a:p>
          <a:p>
            <a:r>
              <a:rPr lang="en-GB" dirty="0"/>
              <a:t>Timescales </a:t>
            </a:r>
          </a:p>
          <a:p>
            <a:r>
              <a:rPr lang="en-GB" dirty="0"/>
              <a:t>Available support </a:t>
            </a:r>
          </a:p>
          <a:p>
            <a:endParaRPr lang="en-GB" dirty="0"/>
          </a:p>
          <a:p>
            <a:r>
              <a:rPr lang="en-GB" b="1" dirty="0"/>
              <a:t>Stakeholder Engagement</a:t>
            </a:r>
          </a:p>
          <a:p>
            <a:r>
              <a:rPr lang="en-GB" dirty="0"/>
              <a:t>Engaging stakeholders early helps:</a:t>
            </a:r>
          </a:p>
          <a:p>
            <a:r>
              <a:rPr lang="en-GB" dirty="0"/>
              <a:t>Build trust </a:t>
            </a:r>
          </a:p>
          <a:p>
            <a:r>
              <a:rPr lang="en-GB" dirty="0"/>
              <a:t>Reduce resistance </a:t>
            </a:r>
          </a:p>
          <a:p>
            <a:r>
              <a:rPr lang="en-GB" dirty="0"/>
              <a:t>Increase acceptance </a:t>
            </a:r>
          </a:p>
          <a:p>
            <a:r>
              <a:rPr lang="en-GB" dirty="0"/>
              <a:t>Improve implementation </a:t>
            </a:r>
          </a:p>
          <a:p>
            <a:endParaRPr lang="en-GB" dirty="0"/>
          </a:p>
          <a:p>
            <a:r>
              <a:rPr lang="en-GB" b="1" dirty="0"/>
              <a:t>Training &amp; Awareness</a:t>
            </a:r>
          </a:p>
          <a:p>
            <a:r>
              <a:rPr lang="en-GB" dirty="0"/>
              <a:t>Training ensures employees have the knowledge and confidence to comply with new security requirements.</a:t>
            </a:r>
          </a:p>
          <a:p>
            <a:endParaRPr lang="en-GB" dirty="0"/>
          </a:p>
          <a:p>
            <a:r>
              <a:rPr lang="en-GB" b="1" dirty="0"/>
              <a:t>Continuous Reinforcement</a:t>
            </a:r>
          </a:p>
          <a:p>
            <a:r>
              <a:rPr lang="en-GB" dirty="0"/>
              <a:t>Security change is not a one-off event.</a:t>
            </a:r>
          </a:p>
          <a:p>
            <a:r>
              <a:rPr lang="en-GB" dirty="0"/>
              <a:t>Organisations should:</a:t>
            </a:r>
          </a:p>
          <a:p>
            <a:r>
              <a:rPr lang="en-GB" dirty="0"/>
              <a:t>Review progress </a:t>
            </a:r>
          </a:p>
          <a:p>
            <a:r>
              <a:rPr lang="en-GB" dirty="0"/>
              <a:t>Reinforce messages </a:t>
            </a:r>
          </a:p>
          <a:p>
            <a:r>
              <a:rPr lang="en-GB" dirty="0"/>
              <a:t>Celebrate successes </a:t>
            </a:r>
          </a:p>
          <a:p>
            <a:r>
              <a:rPr lang="en-GB" dirty="0"/>
              <a:t>Address ongoing concerns</a:t>
            </a:r>
          </a:p>
          <a:p>
            <a:endParaRPr lang="en-GB" dirty="0"/>
          </a:p>
          <a:p>
            <a:r>
              <a:rPr lang="en-GB" dirty="0"/>
              <a:t>How would you increase acceptance without compromising security?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Explain business benefits.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Provide hands-on training.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Pilot the change with one department.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Gather feedback.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Make improvements before full rollout.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Think about a major change introduced in your workplace.</a:t>
            </a:r>
          </a:p>
          <a:p>
            <a:r>
              <a:rPr lang="en-GB" dirty="0"/>
              <a:t>Why did employees support or resist it?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4195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Is security viewed as cost or investment? </a:t>
            </a:r>
          </a:p>
          <a:p>
            <a:endParaRPr lang="en-GB" dirty="0"/>
          </a:p>
          <a:p>
            <a:r>
              <a:rPr lang="en-GB" b="1" dirty="0"/>
              <a:t>CAPEX (Capital Expenditure)</a:t>
            </a:r>
          </a:p>
          <a:p>
            <a:r>
              <a:rPr lang="en-GB" dirty="0"/>
              <a:t>Money spent on acquiring or upgrading long-term assets.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Purchasing new firewalls or servers.</a:t>
            </a:r>
          </a:p>
          <a:p>
            <a:endParaRPr lang="en-GB" dirty="0"/>
          </a:p>
          <a:p>
            <a:r>
              <a:rPr lang="en-GB" b="1" dirty="0"/>
              <a:t>OPEX (Operating Expenditure)</a:t>
            </a:r>
          </a:p>
          <a:p>
            <a:r>
              <a:rPr lang="en-GB" dirty="0"/>
              <a:t>Ongoing operational costs required to maintain services.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Cloud subscriptions, security monitoring or staff training.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dirty="0"/>
              <a:t>Every organisation operates within financial constraints.</a:t>
            </a:r>
          </a:p>
          <a:p>
            <a:r>
              <a:rPr lang="en-GB" dirty="0"/>
              <a:t>Cybersecurity competes with many other business priorities.</a:t>
            </a:r>
          </a:p>
          <a:p>
            <a:r>
              <a:rPr lang="en-GB" dirty="0"/>
              <a:t>Effective managers justify security investment by demonstrating value rather than focusing solely on technical requirements.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b="1" dirty="0"/>
              <a:t>Security Investment</a:t>
            </a:r>
          </a:p>
          <a:p>
            <a:r>
              <a:rPr lang="en-GB" dirty="0"/>
              <a:t>Includes spending on:</a:t>
            </a:r>
          </a:p>
          <a:p>
            <a:r>
              <a:rPr lang="en-GB" dirty="0"/>
              <a:t>Technology 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Consultancy </a:t>
            </a:r>
          </a:p>
          <a:p>
            <a:r>
              <a:rPr lang="en-GB" dirty="0"/>
              <a:t>Compliance </a:t>
            </a:r>
          </a:p>
          <a:p>
            <a:endParaRPr lang="en-GB" dirty="0"/>
          </a:p>
          <a:p>
            <a:r>
              <a:rPr lang="en-GB" b="1" dirty="0"/>
              <a:t>Budget Planning</a:t>
            </a:r>
          </a:p>
          <a:p>
            <a:r>
              <a:rPr lang="en-GB" dirty="0"/>
              <a:t>Budgets should align with:</a:t>
            </a:r>
          </a:p>
          <a:p>
            <a:r>
              <a:rPr lang="en-GB" dirty="0"/>
              <a:t>Business objectives </a:t>
            </a:r>
          </a:p>
          <a:p>
            <a:r>
              <a:rPr lang="en-GB" dirty="0"/>
              <a:t>Risk assessments </a:t>
            </a:r>
          </a:p>
          <a:p>
            <a:r>
              <a:rPr lang="en-GB" dirty="0"/>
              <a:t>Regulatory obligations </a:t>
            </a:r>
          </a:p>
          <a:p>
            <a:endParaRPr lang="en-GB" dirty="0"/>
          </a:p>
          <a:p>
            <a:r>
              <a:rPr lang="en-GB" b="1" dirty="0"/>
              <a:t>CAPEX</a:t>
            </a:r>
          </a:p>
          <a:p>
            <a:r>
              <a:rPr lang="en-GB" dirty="0"/>
              <a:t>Typically one-off investments with long-term benefits.</a:t>
            </a:r>
          </a:p>
          <a:p>
            <a:endParaRPr lang="en-GB" dirty="0"/>
          </a:p>
          <a:p>
            <a:r>
              <a:rPr lang="en-GB" b="1" dirty="0"/>
              <a:t>OPEX</a:t>
            </a:r>
          </a:p>
          <a:p>
            <a:r>
              <a:rPr lang="en-GB" dirty="0"/>
              <a:t>Recurring costs necessary to sustain security operations.</a:t>
            </a:r>
          </a:p>
          <a:p>
            <a:endParaRPr lang="en-GB" dirty="0"/>
          </a:p>
          <a:p>
            <a:r>
              <a:rPr lang="en-GB" b="1" dirty="0"/>
              <a:t>Resource Allocation</a:t>
            </a:r>
          </a:p>
          <a:p>
            <a:r>
              <a:rPr lang="en-GB" dirty="0"/>
              <a:t>Resources include:</a:t>
            </a:r>
          </a:p>
          <a:p>
            <a:r>
              <a:rPr lang="en-GB" dirty="0"/>
              <a:t>Budget 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Technology </a:t>
            </a:r>
          </a:p>
          <a:p>
            <a:r>
              <a:rPr lang="en-GB" dirty="0"/>
              <a:t>These should be prioritised based on business risk.</a:t>
            </a:r>
          </a:p>
          <a:p>
            <a:br>
              <a:rPr lang="en-GB" dirty="0"/>
            </a:br>
            <a:r>
              <a:rPr lang="en-GB" b="1" dirty="0"/>
              <a:t>ROI</a:t>
            </a:r>
          </a:p>
          <a:p>
            <a:r>
              <a:rPr lang="en-GB" dirty="0"/>
              <a:t>Security ROI may include:</a:t>
            </a:r>
          </a:p>
          <a:p>
            <a:r>
              <a:rPr lang="en-GB" dirty="0"/>
              <a:t>Reduced downtime </a:t>
            </a:r>
          </a:p>
          <a:p>
            <a:r>
              <a:rPr lang="en-GB" dirty="0"/>
              <a:t>Lower incident costs </a:t>
            </a:r>
          </a:p>
          <a:p>
            <a:r>
              <a:rPr lang="en-GB" dirty="0"/>
              <a:t>Improved customer confidence </a:t>
            </a:r>
          </a:p>
          <a:p>
            <a:r>
              <a:rPr lang="en-GB" dirty="0"/>
              <a:t>Regulatory compliance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How do you justify cybersecurity spending to executives?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may suggest: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risk reduction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compliance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operational continuity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reputational protection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financial impact avoidance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40444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Framework</a:t>
            </a:r>
          </a:p>
          <a:p>
            <a:r>
              <a:rPr lang="en-GB" dirty="0"/>
              <a:t>A structured set of best practices and guidance that helps organisations manage cybersecurity consistently and effectively.</a:t>
            </a:r>
          </a:p>
          <a:p>
            <a:endParaRPr lang="en-GB" dirty="0"/>
          </a:p>
          <a:p>
            <a:r>
              <a:rPr lang="en-GB" dirty="0"/>
              <a:t>Frameworks provide guidance—they are </a:t>
            </a:r>
            <a:r>
              <a:rPr lang="en-GB" b="1" dirty="0"/>
              <a:t>not</a:t>
            </a:r>
            <a:r>
              <a:rPr lang="en-GB" dirty="0"/>
              <a:t> laws.</a:t>
            </a:r>
          </a:p>
          <a:p>
            <a:r>
              <a:rPr lang="en-GB" dirty="0"/>
              <a:t>Organisations select frameworks based on:</a:t>
            </a:r>
          </a:p>
          <a:p>
            <a:r>
              <a:rPr lang="en-GB" dirty="0"/>
              <a:t>Business objectives </a:t>
            </a:r>
          </a:p>
          <a:p>
            <a:r>
              <a:rPr lang="en-GB" dirty="0"/>
              <a:t>Industry sector </a:t>
            </a:r>
          </a:p>
          <a:p>
            <a:r>
              <a:rPr lang="en-GB" dirty="0"/>
              <a:t>Regulatory requirements </a:t>
            </a:r>
          </a:p>
          <a:p>
            <a:r>
              <a:rPr lang="en-GB" dirty="0"/>
              <a:t>Organisational maturity</a:t>
            </a:r>
          </a:p>
          <a:p>
            <a:endParaRPr lang="en-GB" dirty="0"/>
          </a:p>
          <a:p>
            <a:r>
              <a:rPr lang="en-GB" b="1" dirty="0"/>
              <a:t>ISO/IEC 27001</a:t>
            </a:r>
          </a:p>
          <a:p>
            <a:r>
              <a:rPr lang="en-GB" dirty="0"/>
              <a:t>An internationally recognised standard for establishing, implementing and continually improving an Information Security Management System (ISMS).</a:t>
            </a:r>
          </a:p>
          <a:p>
            <a:endParaRPr lang="en-GB" dirty="0"/>
          </a:p>
          <a:p>
            <a:r>
              <a:rPr lang="en-GB" b="1" dirty="0"/>
              <a:t>NIST CSF</a:t>
            </a:r>
          </a:p>
          <a:p>
            <a:r>
              <a:rPr lang="en-GB" dirty="0"/>
              <a:t>A flexible framework organised around six core functions:</a:t>
            </a:r>
          </a:p>
          <a:p>
            <a:r>
              <a:rPr lang="en-GB" dirty="0"/>
              <a:t>Govern </a:t>
            </a:r>
          </a:p>
          <a:p>
            <a:r>
              <a:rPr lang="en-GB" dirty="0"/>
              <a:t>Identify </a:t>
            </a:r>
          </a:p>
          <a:p>
            <a:r>
              <a:rPr lang="en-GB" dirty="0"/>
              <a:t>Protect </a:t>
            </a:r>
          </a:p>
          <a:p>
            <a:r>
              <a:rPr lang="en-GB" dirty="0"/>
              <a:t>Detect </a:t>
            </a:r>
          </a:p>
          <a:p>
            <a:r>
              <a:rPr lang="en-GB" dirty="0"/>
              <a:t>Respond </a:t>
            </a:r>
          </a:p>
          <a:p>
            <a:r>
              <a:rPr lang="en-GB" dirty="0"/>
              <a:t>Recover </a:t>
            </a:r>
          </a:p>
          <a:p>
            <a:br>
              <a:rPr lang="en-GB" dirty="0"/>
            </a:br>
            <a:r>
              <a:rPr lang="en-GB" b="1" dirty="0"/>
              <a:t>CIS Controls</a:t>
            </a:r>
          </a:p>
          <a:p>
            <a:r>
              <a:rPr lang="en-GB" dirty="0"/>
              <a:t>A prioritised set of practical safeguards designed to improve cybersecurity quickly and effectively.</a:t>
            </a:r>
          </a:p>
          <a:p>
            <a:br>
              <a:rPr lang="en-GB" dirty="0"/>
            </a:br>
            <a:r>
              <a:rPr lang="en-GB" b="1" dirty="0"/>
              <a:t>COBIT</a:t>
            </a:r>
          </a:p>
          <a:p>
            <a:r>
              <a:rPr lang="en-GB" dirty="0"/>
              <a:t>Focuses on governance and management of enterprise information and technology.</a:t>
            </a:r>
          </a:p>
          <a:p>
            <a:endParaRPr lang="en-GB" dirty="0"/>
          </a:p>
          <a:p>
            <a:r>
              <a:rPr lang="en-GB" b="1" dirty="0"/>
              <a:t>ITIL</a:t>
            </a:r>
          </a:p>
          <a:p>
            <a:r>
              <a:rPr lang="en-GB" dirty="0"/>
              <a:t>Supports IT service management and continual service improvement.</a:t>
            </a:r>
          </a:p>
          <a:p>
            <a:endParaRPr lang="en-GB" dirty="0"/>
          </a:p>
          <a:p>
            <a:r>
              <a:rPr lang="en-GB" dirty="0"/>
              <a:t>Can an organisation use more than one framework?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Yes. Many organisations combine ISO/IEC 27001 for governance, NIST CSF for risk management and CIS Controls for practical implementation.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6509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</a:t>
            </a:r>
            <a:r>
              <a:rPr lang="en-GB" b="1" dirty="0"/>
              <a:t>no single framework</a:t>
            </a:r>
            <a:r>
              <a:rPr lang="en-GB" dirty="0"/>
              <a:t> that is right for every organisation.</a:t>
            </a:r>
          </a:p>
          <a:p>
            <a:r>
              <a:rPr lang="en-GB" dirty="0"/>
              <a:t>Selection should be based on organisational context.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Which framework would you recommend first, and why?</a:t>
            </a:r>
          </a:p>
          <a:p>
            <a:endParaRPr lang="en-GB" dirty="0"/>
          </a:p>
          <a:p>
            <a:r>
              <a:rPr lang="en-GB" b="1" dirty="0"/>
              <a:t>Sample Answer</a:t>
            </a:r>
          </a:p>
          <a:p>
            <a:r>
              <a:rPr lang="en-GB" dirty="0"/>
              <a:t>The </a:t>
            </a:r>
            <a:r>
              <a:rPr lang="en-GB" b="1" dirty="0"/>
              <a:t>CIS Controls</a:t>
            </a:r>
            <a:r>
              <a:rPr lang="en-GB" dirty="0"/>
              <a:t> are a sensible starting point because they provide a prioritised, practical set of controls that can be implemented incrementally without the complexity of a full certification programme.</a:t>
            </a:r>
          </a:p>
          <a:p>
            <a:endParaRPr lang="en-GB" dirty="0"/>
          </a:p>
          <a:p>
            <a:r>
              <a:rPr lang="en-GB" b="1" dirty="0"/>
              <a:t>Workplace Reflection</a:t>
            </a:r>
          </a:p>
          <a:p>
            <a:r>
              <a:rPr lang="en-GB" dirty="0"/>
              <a:t>If you were advising your own organisation today, would you recommend keeping its current approach or adopting a different framework?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50057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580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7500" lnSpcReduction="20000"/>
          </a:bodyPr>
          <a:lstStyle/>
          <a:p>
            <a:endParaRPr lang="en-GB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SAMPLE ANSWERS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sz="1200" b="1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Q1 – What failed first?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Possible answers: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poor communication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weak change management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lack of user engagement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unrealistic rollout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Q2 – Technical or organisational?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Strong answer: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Primarily organisational.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Technology may have worked…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people/processes failed.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Q3 – Leadership role?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Expected answers: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stronger communication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phased implementation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training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executive sponsorship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Q4 – Usability importance?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YES: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users bypass difficult controls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productivity impacts adoption </a:t>
            </a: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Q5 – Improvements?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Students may suggest: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pilot programmes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user consultation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phased rollout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awareness campaigns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clearer governance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497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““What gets funded first?”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if executives resist?”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“How do you measure success?”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“What if employees push back?”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904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need to do the research about the organisation and come up with a list of where to invest.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8778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942E30-E548-CC63-2396-D119264BD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C65739-8850-02B0-4753-FB0122D4DF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85A469-0A3C-FFB3-91CE-3378BC1F8E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3799F5-90C0-8A0D-0FB6-98BF7FAAA0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5816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80C15B-E98C-E403-0163-C2CF8FB0D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E1FE6A-3894-CE5C-203C-3600D2CCF6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3D9146-A579-0FDD-CD69-38ABC6AADC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the thinking tool, not the answer.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210ABF-CC92-8378-8524-7430BDD397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8743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0D0C88-3AAB-55A6-A723-AF1A2490D2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7C7883-CBA5-6C87-669B-4F130F3129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033925-9872-590E-DE08-CFAE71B764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9A396-EFCA-3349-9835-4C2ECABC54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1087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C4555-BE0A-B323-9A6A-C39672699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4741EC-14A0-0CEB-5F7F-5BF94EFD7D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66F96C-BE5E-4DF8-A103-AF110D036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7A0739-5F0B-38DD-7888-66E602901D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78735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DBFA3E-9239-1C81-F863-CA4E450F35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1AAEFB-40C7-FB5D-7C05-1A14E7C945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90CB04-2DA2-5F54-0264-CAA08EFC9F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0D77CA-6D29-454A-5E1A-4C42C49586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2822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70EE00-5B09-00F9-3206-EE82419C8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1D8119-ECD8-6072-E180-236C93D494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1280CF-8BEE-479B-B19C-7EE855A416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Debrief Questions</a:t>
            </a:r>
            <a:endParaRPr lang="en-GB" sz="1200" kern="1200" dirty="0">
              <a:solidFill>
                <a:schemeClr val="tx1"/>
              </a:solidFill>
              <a:effectLst/>
              <a:latin typeface="Arial" pitchFamily="34" charset="0"/>
              <a:ea typeface="+mn-ea"/>
              <a:cs typeface="+mn-cs"/>
            </a:endParaRPr>
          </a:p>
          <a:p>
            <a:endParaRPr lang="en-GB" dirty="0"/>
          </a:p>
          <a:p>
            <a:r>
              <a:rPr lang="en-GB" dirty="0"/>
              <a:t>"Did anyone recommend Security Awareness Training?"</a:t>
            </a:r>
          </a:p>
          <a:p>
            <a:r>
              <a:rPr lang="en-GB" dirty="0"/>
              <a:t>"Who recommended improving governance before buying technology?"</a:t>
            </a:r>
          </a:p>
          <a:p>
            <a:r>
              <a:rPr lang="en-GB" dirty="0"/>
              <a:t>Then reveal my table.</a:t>
            </a:r>
          </a:p>
          <a:p>
            <a:r>
              <a:rPr lang="en-GB" dirty="0"/>
              <a:t>Students compare their recommendations with mines.</a:t>
            </a:r>
          </a:p>
          <a:p>
            <a:endParaRPr lang="en-GB" dirty="0"/>
          </a:p>
          <a:p>
            <a:r>
              <a:rPr lang="en-GB" dirty="0"/>
              <a:t>At the end, project my </a:t>
            </a:r>
            <a:r>
              <a:rPr lang="en-GB" b="1" dirty="0"/>
              <a:t>Security Investment Options</a:t>
            </a:r>
            <a:r>
              <a:rPr lang="en-GB" dirty="0"/>
              <a:t> table.</a:t>
            </a:r>
          </a:p>
          <a:p>
            <a:r>
              <a:rPr lang="en-GB" dirty="0"/>
              <a:t>Not as </a:t>
            </a:r>
            <a:r>
              <a:rPr lang="en-GB" b="1" dirty="0"/>
              <a:t>the correct answer</a:t>
            </a:r>
            <a:r>
              <a:rPr lang="en-GB" dirty="0"/>
              <a:t>, but as:</a:t>
            </a:r>
          </a:p>
          <a:p>
            <a:r>
              <a:rPr lang="en-GB" b="1" dirty="0"/>
              <a:t>One possible approach that a security consultant might recommend.</a:t>
            </a:r>
            <a:endParaRPr lang="en-GB" dirty="0"/>
          </a:p>
          <a:p>
            <a:r>
              <a:rPr lang="en-GB" dirty="0"/>
              <a:t>Then ask:</a:t>
            </a:r>
          </a:p>
          <a:p>
            <a:r>
              <a:rPr lang="en-GB" dirty="0"/>
              <a:t>Which recommendations did most groups agree on? </a:t>
            </a:r>
          </a:p>
          <a:p>
            <a:r>
              <a:rPr lang="en-GB" dirty="0"/>
              <a:t>Which recommendations varied the most? </a:t>
            </a:r>
          </a:p>
          <a:p>
            <a:r>
              <a:rPr lang="en-GB" dirty="0"/>
              <a:t>Why did the healthcare group make different decisions from the retail group? </a:t>
            </a:r>
          </a:p>
          <a:p>
            <a:endParaRPr lang="en-GB" dirty="0"/>
          </a:p>
          <a:p>
            <a:r>
              <a:rPr lang="en-GB" dirty="0"/>
              <a:t>This last question is particularly valuable because it reinforces that </a:t>
            </a:r>
            <a:r>
              <a:rPr lang="en-GB" b="1" dirty="0"/>
              <a:t>security decisions depend on organisational context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Consultant's Corner</a:t>
            </a:r>
          </a:p>
          <a:p>
            <a:r>
              <a:rPr lang="en-GB" dirty="0"/>
              <a:t>Two groups selected completely different priorities. Can both be correct?</a:t>
            </a:r>
          </a:p>
          <a:p>
            <a:r>
              <a:rPr lang="en-GB" b="1" dirty="0"/>
              <a:t>Sample Answer</a:t>
            </a:r>
          </a:p>
          <a:p>
            <a:r>
              <a:rPr lang="en-GB" dirty="0"/>
              <a:t>Yes.</a:t>
            </a:r>
          </a:p>
          <a:p>
            <a:r>
              <a:rPr lang="en-GB" dirty="0"/>
              <a:t>Cybersecurity decisions depend 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Risk appetite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Industry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Business objectives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Regulatory requirements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Available resources </a:t>
            </a:r>
          </a:p>
          <a:p>
            <a:r>
              <a:rPr lang="en-GB" dirty="0"/>
              <a:t>There is often more than one defensible solution.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77DBE7-AB28-2C1F-E694-BDF5382AA6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9189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BB8C3-E6ED-DE55-E7E8-1347DA2144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56F50B-681E-3F88-6550-CBECE258DE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104AF4-234A-144D-8376-7F22686E2F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DF81F8-567F-18D8-202E-DD031CAC3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74386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1189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open discussion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disagreement 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+mn-cs"/>
              </a:rPr>
              <a:t>workplace examples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1278F2E-F251-4216-9B05-E66403EB759F}" type="slidenum">
              <a:rPr lang="en-US" smtClean="0"/>
              <a:pPr>
                <a:defRPr/>
              </a:pPr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82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622828"/>
          </a:xfrm>
        </p:spPr>
        <p:txBody>
          <a:bodyPr anchor="t">
            <a:noAutofit/>
          </a:bodyPr>
          <a:lstStyle>
            <a:lvl1pPr>
              <a:defRPr sz="36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/>
              <a:t>Add edition here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4114800" y="1320298"/>
            <a:ext cx="45720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4400" baseline="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/>
              <a:t>Chapter ##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2945395"/>
            <a:ext cx="3657600" cy="251460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800"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/>
              <a:t>Chapter title</a:t>
            </a:r>
          </a:p>
        </p:txBody>
      </p:sp>
    </p:spTree>
    <p:extLst>
      <p:ext uri="{BB962C8B-B14F-4D97-AF65-F5344CB8AC3E}">
        <p14:creationId xmlns:p14="http://schemas.microsoft.com/office/powerpoint/2010/main" val="22904839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1039091"/>
          </a:xfrm>
        </p:spPr>
        <p:txBody>
          <a:bodyPr>
            <a:normAutofit/>
          </a:bodyPr>
          <a:lstStyle>
            <a:lvl1pPr algn="ctr">
              <a:defRPr sz="36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Clr>
                <a:srgbClr val="364162"/>
              </a:buClr>
              <a:buSzPct val="100000"/>
              <a:defRPr/>
            </a:lvl1pPr>
            <a:lvl2pPr>
              <a:buClr>
                <a:srgbClr val="364162"/>
              </a:buClr>
              <a:defRPr/>
            </a:lvl2pPr>
            <a:lvl3pPr marL="1143000" indent="-228600">
              <a:buClr>
                <a:srgbClr val="364162"/>
              </a:buClr>
              <a:buFont typeface="Wingdings" pitchFamily="2" charset="2"/>
              <a:buChar char="§"/>
              <a:defRPr/>
            </a:lvl3pPr>
            <a:lvl4pPr marL="1600200" indent="-228600">
              <a:buClr>
                <a:srgbClr val="364162"/>
              </a:buClr>
              <a:buFont typeface="Courier New" pitchFamily="49" charset="0"/>
              <a:buChar char="o"/>
              <a:defRPr/>
            </a:lvl4pPr>
            <a:lvl5pPr>
              <a:buClr>
                <a:srgbClr val="364162"/>
              </a:buCl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14633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gure + Captio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519169" y="357626"/>
            <a:ext cx="8032638" cy="1004011"/>
          </a:xfrm>
        </p:spPr>
        <p:txBody>
          <a:bodyPr>
            <a:normAutofit/>
          </a:bodyPr>
          <a:lstStyle>
            <a:lvl1pPr algn="ctr">
              <a:defRPr sz="36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398407" y="1752600"/>
            <a:ext cx="8153400" cy="8382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361725"/>
      </p:ext>
    </p:extLst>
  </p:cSld>
  <p:clrMapOvr>
    <a:masterClrMapping/>
  </p:clrMapOvr>
  <p:transition spd="slow"/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87022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type="title"/>
          </p:nvPr>
        </p:nvSpPr>
        <p:spPr>
          <a:xfrm>
            <a:off x="457200" y="27709"/>
            <a:ext cx="8229600" cy="10390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228600" y="1098531"/>
            <a:ext cx="8763000" cy="44640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76200" y="38100"/>
            <a:ext cx="8915400" cy="1041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56221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•"/>
        <a:defRPr sz="26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–"/>
        <a:defRPr sz="24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Clr>
          <a:srgbClr val="364162"/>
        </a:buClr>
        <a:buFont typeface="Wingdings" pitchFamily="2" charset="2"/>
        <a:buChar char="§"/>
        <a:defRPr sz="22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Clr>
          <a:srgbClr val="364162"/>
        </a:buClr>
        <a:buFont typeface="Courier New" pitchFamily="49" charset="0"/>
        <a:buChar char="o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Clr>
          <a:srgbClr val="364162"/>
        </a:buClr>
        <a:buFont typeface="Arial" pitchFamily="34" charset="0"/>
        <a:buChar char="»"/>
        <a:defRPr sz="2000" kern="1200">
          <a:solidFill>
            <a:schemeClr val="tx1"/>
          </a:solidFill>
          <a:latin typeface="Arial" pitchFamily="34" charset="0"/>
          <a:ea typeface="Verdana" pitchFamily="34" charset="0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carlene.campbell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www.knowledgewithprofit.com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Wk_rMQiDGc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sa.gov/resources-tools" TargetMode="External"/><Relationship Id="rId3" Type="http://schemas.openxmlformats.org/officeDocument/2006/relationships/hyperlink" Target="https://www.cisecurity.org/controls" TargetMode="External"/><Relationship Id="rId7" Type="http://schemas.openxmlformats.org/officeDocument/2006/relationships/hyperlink" Target="https://www.cisecurity.org/controls/v8" TargetMode="External"/><Relationship Id="rId2" Type="http://schemas.openxmlformats.org/officeDocument/2006/relationships/hyperlink" Target="https://www.nist.gov/cyberframe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so.org/isoiec-27001-information-security.html?utm_source=chatgpt.com" TargetMode="External"/><Relationship Id="rId5" Type="http://schemas.openxmlformats.org/officeDocument/2006/relationships/hyperlink" Target="https://www.enisa.europa.eu/publications" TargetMode="External"/><Relationship Id="rId4" Type="http://schemas.openxmlformats.org/officeDocument/2006/relationships/hyperlink" Target="https://www.ncsc.gov.uk/section/advice-guidance/all-top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22027"/>
            <a:ext cx="9144000" cy="1191376"/>
          </a:xfrm>
        </p:spPr>
        <p:txBody>
          <a:bodyPr/>
          <a:lstStyle/>
          <a:p>
            <a:r>
              <a:rPr lang="en-GB" b="1" dirty="0"/>
              <a:t>Implementing Information Security in Real Organisations</a:t>
            </a:r>
            <a:br>
              <a:rPr lang="en-US" dirty="0"/>
            </a:b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2980689" y="2438400"/>
            <a:ext cx="4343400" cy="731918"/>
          </a:xfrm>
        </p:spPr>
        <p:txBody>
          <a:bodyPr/>
          <a:lstStyle/>
          <a:p>
            <a:pPr algn="ctr"/>
            <a:r>
              <a:rPr lang="en-US" sz="4000" b="1" dirty="0"/>
              <a:t>Week 6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5"/>
          </p:nvPr>
        </p:nvSpPr>
        <p:spPr>
          <a:xfrm>
            <a:off x="2980688" y="4275217"/>
            <a:ext cx="5934711" cy="1191376"/>
          </a:xfrm>
        </p:spPr>
        <p:txBody>
          <a:bodyPr/>
          <a:lstStyle/>
          <a:p>
            <a:r>
              <a:rPr lang="en-GB" sz="2000" dirty="0"/>
              <a:t>Lecturer: Assoc. Prof. Carlene Campbell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3"/>
              </a:rPr>
              <a:t>carlene.campbell@uwtsd.ac.uk</a:t>
            </a:r>
            <a:endParaRPr lang="en-GB" sz="2000" dirty="0"/>
          </a:p>
          <a:p>
            <a:r>
              <a:rPr lang="en-GB" sz="2000" dirty="0"/>
              <a:t>Website: </a:t>
            </a:r>
            <a:r>
              <a:rPr lang="en-GB" sz="2000" dirty="0">
                <a:hlinkClick r:id="rId4"/>
              </a:rPr>
              <a:t>https://www.knowledgewithprofit.com/</a:t>
            </a:r>
            <a:r>
              <a:rPr lang="en-GB" sz="2000" dirty="0"/>
              <a:t>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28600" y="2057401"/>
            <a:ext cx="1828800" cy="2617924"/>
            <a:chOff x="152400" y="1828800"/>
            <a:chExt cx="1676400" cy="2354235"/>
          </a:xfrm>
        </p:grpSpPr>
        <p:pic>
          <p:nvPicPr>
            <p:cNvPr id="1026" name="Picture 2" descr="Book cover reads book name, title, edition number, and name of the author as follows: &quot;Information Security,&quot; &quot;Principles of Information Security,&quot; “Sixth Edition,&quot; and &quot;Michael E. Whitman&quot; and  &quot;Herbert J. Mattord.&quot; A photo on the cover page shows a screenshot with the close up view of digital coding.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67" y="1828800"/>
              <a:ext cx="1413497" cy="19944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52400" y="3813703"/>
              <a:ext cx="16764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800" dirty="0"/>
                <a:t>Adapted Text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58524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altLang="en-US" b="1" dirty="0">
                <a:solidFill>
                  <a:schemeClr val="tx1"/>
                </a:solidFill>
              </a:rPr>
              <a:t>Learning Objectives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00" y="990600"/>
            <a:ext cx="8763000" cy="4267200"/>
          </a:xfrm>
        </p:spPr>
        <p:txBody>
          <a:bodyPr>
            <a:normAutofit fontScale="92500"/>
          </a:bodyPr>
          <a:lstStyle/>
          <a:p>
            <a:pPr lvl="0" algn="just"/>
            <a:r>
              <a:rPr lang="en-GB" dirty="0"/>
              <a:t>Understand the challenges of implementing security in organisations </a:t>
            </a:r>
          </a:p>
          <a:p>
            <a:pPr lvl="0" algn="just"/>
            <a:r>
              <a:rPr lang="en-GB" dirty="0"/>
              <a:t>Recognise the gap between security theory and operational reality </a:t>
            </a:r>
          </a:p>
          <a:p>
            <a:pPr lvl="0" algn="just"/>
            <a:r>
              <a:rPr lang="en-GB" dirty="0"/>
              <a:t>Evaluate governance, budgeting, culture, and leadership barriers </a:t>
            </a:r>
          </a:p>
          <a:p>
            <a:pPr lvl="0" algn="just"/>
            <a:r>
              <a:rPr lang="en-GB" dirty="0"/>
              <a:t>Understand risk management and organisational prioritisation </a:t>
            </a:r>
          </a:p>
          <a:p>
            <a:pPr lvl="0" algn="just"/>
            <a:r>
              <a:rPr lang="en-GB" dirty="0"/>
              <a:t>Critically analyse security implementation failures </a:t>
            </a:r>
          </a:p>
          <a:p>
            <a:pPr lvl="0" algn="just"/>
            <a:r>
              <a:rPr lang="en-GB" dirty="0"/>
              <a:t>Develop strategic thinking around organisational change </a:t>
            </a:r>
          </a:p>
          <a:p>
            <a:pPr marL="0" indent="0">
              <a:spcBef>
                <a:spcPts val="600"/>
              </a:spcBef>
              <a:buNone/>
            </a:pPr>
            <a:endParaRPr lang="en-US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6326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D9306-222B-3F42-A1FA-0F620523C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PROPOSED SESSION FLOW</a:t>
            </a:r>
          </a:p>
        </p:txBody>
      </p:sp>
      <p:graphicFrame>
        <p:nvGraphicFramePr>
          <p:cNvPr id="43" name="Table 42">
            <a:extLst>
              <a:ext uri="{FF2B5EF4-FFF2-40B4-BE49-F238E27FC236}">
                <a16:creationId xmlns:a16="http://schemas.microsoft.com/office/drawing/2014/main" id="{03E94DBD-E752-0DD1-C4CE-EB025FAA5F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954516"/>
              </p:ext>
            </p:extLst>
          </p:nvPr>
        </p:nvGraphicFramePr>
        <p:xfrm>
          <a:off x="228600" y="621083"/>
          <a:ext cx="8763000" cy="49846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529">
                  <a:extLst>
                    <a:ext uri="{9D8B030D-6E8A-4147-A177-3AD203B41FA5}">
                      <a16:colId xmlns:a16="http://schemas.microsoft.com/office/drawing/2014/main" val="2984748064"/>
                    </a:ext>
                  </a:extLst>
                </a:gridCol>
                <a:gridCol w="6357471">
                  <a:extLst>
                    <a:ext uri="{9D8B030D-6E8A-4147-A177-3AD203B41FA5}">
                      <a16:colId xmlns:a16="http://schemas.microsoft.com/office/drawing/2014/main" val="2972351909"/>
                    </a:ext>
                  </a:extLst>
                </a:gridCol>
              </a:tblGrid>
              <a:tr h="4316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Time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Activity Type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12532929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11:00–11:20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Opening governance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67690597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11:20–11:50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Strategic mini lecture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8581454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11:50–12:20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Security implementation failure case study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590249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12:20–12:30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9716744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12:30–1:00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Risk prioritisation workshop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0065842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2:00–2:30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Leadership &amp; budgeting discussion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561996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2:30–3:15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Group boardroom simulation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9691950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3:15–3:25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Comfort break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8864708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3:25–4:15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Organisational resistance debate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72019209"/>
                  </a:ext>
                </a:extLst>
              </a:tr>
              <a:tr h="55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4:15–4:30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Assignment integration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0596306"/>
                  </a:ext>
                </a:extLst>
              </a:tr>
              <a:tr h="3135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4:30–4:45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Future of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77296271"/>
                  </a:ext>
                </a:extLst>
              </a:tr>
              <a:tr h="6688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4:45–5:00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reflection + video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32354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429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4E6D8-31D1-D0AC-7F07-EA27B0C4D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6248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4AF2-9CC2-7BA3-5E82-F0A8F5937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692" y="652572"/>
            <a:ext cx="8829675" cy="274320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Security implementation </a:t>
            </a:r>
          </a:p>
          <a:p>
            <a:pPr lvl="0"/>
            <a:r>
              <a:rPr lang="en-GB" dirty="0"/>
              <a:t>Governance </a:t>
            </a:r>
          </a:p>
          <a:p>
            <a:pPr lvl="0"/>
            <a:r>
              <a:rPr lang="en-GB" dirty="0"/>
              <a:t>Risk prioritisation </a:t>
            </a:r>
          </a:p>
          <a:p>
            <a:pPr lvl="0"/>
            <a:r>
              <a:rPr lang="en-GB" dirty="0"/>
              <a:t>Organisational resistance </a:t>
            </a:r>
          </a:p>
          <a:p>
            <a:pPr lvl="0"/>
            <a:r>
              <a:rPr lang="en-GB" dirty="0"/>
              <a:t>Leadership </a:t>
            </a:r>
          </a:p>
          <a:p>
            <a:pPr lvl="0"/>
            <a:r>
              <a:rPr lang="en-GB" dirty="0"/>
              <a:t>Security budgeting </a:t>
            </a:r>
          </a:p>
          <a:p>
            <a:pPr lvl="0"/>
            <a:r>
              <a:rPr lang="en-GB" dirty="0"/>
              <a:t>Change management 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13E481B-FC7C-803F-5DC7-2B845C54FA04}"/>
              </a:ext>
            </a:extLst>
          </p:cNvPr>
          <p:cNvSpPr txBox="1">
            <a:spLocks/>
          </p:cNvSpPr>
          <p:nvPr/>
        </p:nvSpPr>
        <p:spPr>
          <a:xfrm>
            <a:off x="198120" y="3429000"/>
            <a:ext cx="8945880" cy="2286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3C4B58-36FA-C87A-B23A-8AEB330DB3EA}"/>
              </a:ext>
            </a:extLst>
          </p:cNvPr>
          <p:cNvSpPr txBox="1"/>
          <p:nvPr/>
        </p:nvSpPr>
        <p:spPr>
          <a:xfrm>
            <a:off x="327660" y="3602504"/>
            <a:ext cx="8488680" cy="1938992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b="1" dirty="0"/>
              <a:t>Consultant's Corner</a:t>
            </a:r>
          </a:p>
          <a:p>
            <a:pPr algn="just">
              <a:buNone/>
            </a:pPr>
            <a:r>
              <a:rPr lang="en-GB" dirty="0"/>
              <a:t>A company has invested £500,000 in new security technology, but staff continue to bypass security procedures.</a:t>
            </a:r>
          </a:p>
          <a:p>
            <a:pPr algn="just">
              <a:buNone/>
            </a:pPr>
            <a:endParaRPr lang="en-GB" dirty="0"/>
          </a:p>
          <a:p>
            <a:pPr algn="just">
              <a:buNone/>
            </a:pPr>
            <a:r>
              <a:rPr lang="en-GB" dirty="0"/>
              <a:t>Where should management focus first?</a:t>
            </a:r>
          </a:p>
        </p:txBody>
      </p:sp>
    </p:spTree>
    <p:extLst>
      <p:ext uri="{BB962C8B-B14F-4D97-AF65-F5344CB8AC3E}">
        <p14:creationId xmlns:p14="http://schemas.microsoft.com/office/powerpoint/2010/main" val="2196886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887B-AF95-410B-946E-4D13B9148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/>
          </a:bodyPr>
          <a:lstStyle/>
          <a:p>
            <a:r>
              <a:rPr lang="en-GB" b="1" dirty="0"/>
              <a:t>Why Security Implementation Fails?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C8BC2-4D1D-746C-9E80-FF43B34A4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850" y="928539"/>
            <a:ext cx="3946814" cy="39624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Common causes:</a:t>
            </a:r>
          </a:p>
          <a:p>
            <a:pPr lvl="0"/>
            <a:r>
              <a:rPr lang="en-GB" sz="2400" dirty="0"/>
              <a:t>weak leadership support</a:t>
            </a:r>
          </a:p>
          <a:p>
            <a:pPr lvl="0"/>
            <a:r>
              <a:rPr lang="en-GB" sz="2400" dirty="0"/>
              <a:t>Weak Security Culture </a:t>
            </a:r>
          </a:p>
          <a:p>
            <a:pPr lvl="0"/>
            <a:r>
              <a:rPr lang="en-GB" sz="2400" dirty="0"/>
              <a:t>poor budgeting </a:t>
            </a:r>
          </a:p>
          <a:p>
            <a:pPr lvl="0"/>
            <a:r>
              <a:rPr lang="en-GB" sz="2400" dirty="0"/>
              <a:t>lack of awareness </a:t>
            </a:r>
          </a:p>
          <a:p>
            <a:pPr lvl="0"/>
            <a:r>
              <a:rPr lang="en-GB" sz="2400" dirty="0"/>
              <a:t>resistance to change </a:t>
            </a:r>
          </a:p>
          <a:p>
            <a:pPr lvl="0"/>
            <a:r>
              <a:rPr lang="en-GB" sz="2400" dirty="0"/>
              <a:t>poor governance </a:t>
            </a:r>
          </a:p>
          <a:p>
            <a:pPr lvl="0"/>
            <a:r>
              <a:rPr lang="en-GB" sz="2400" dirty="0"/>
              <a:t>unrealistic expectations</a:t>
            </a:r>
          </a:p>
          <a:p>
            <a:pPr lvl="0"/>
            <a:r>
              <a:rPr lang="en-GB" sz="2400" dirty="0"/>
              <a:t>Employee Resistance</a:t>
            </a:r>
          </a:p>
          <a:p>
            <a:pPr lvl="0"/>
            <a:r>
              <a:rPr lang="en-GB" sz="2400" dirty="0"/>
              <a:t>Poor Risk Prioritisation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D16324-928C-4942-17FD-A553C6BEA748}"/>
              </a:ext>
            </a:extLst>
          </p:cNvPr>
          <p:cNvSpPr txBox="1"/>
          <p:nvPr/>
        </p:nvSpPr>
        <p:spPr>
          <a:xfrm>
            <a:off x="45720" y="5133678"/>
            <a:ext cx="8945880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Why do organisations delay security improvements until after a breach</a:t>
            </a:r>
            <a:r>
              <a:rPr lang="en-GB" sz="1800" b="1" dirty="0"/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2924269-FF31-FCFB-B328-1233007039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3338" y="928539"/>
            <a:ext cx="2975262" cy="3959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17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E14F4-454D-1D22-9522-868692869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Barriers to Security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82C2C-6EC2-C743-3DE2-4B7738E79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4419600" cy="2635269"/>
          </a:xfrm>
        </p:spPr>
        <p:txBody>
          <a:bodyPr>
            <a:normAutofit/>
          </a:bodyPr>
          <a:lstStyle/>
          <a:p>
            <a:r>
              <a:rPr lang="en-GB" sz="2000" dirty="0"/>
              <a:t>Lack of Executive Support </a:t>
            </a:r>
          </a:p>
          <a:p>
            <a:r>
              <a:rPr lang="en-GB" sz="2000" dirty="0"/>
              <a:t>Budget Constraints </a:t>
            </a:r>
          </a:p>
          <a:p>
            <a:r>
              <a:rPr lang="en-GB" sz="2000" dirty="0"/>
              <a:t>Skills Shortage </a:t>
            </a:r>
          </a:p>
          <a:p>
            <a:r>
              <a:rPr lang="en-GB" sz="2000" dirty="0"/>
              <a:t>Legacy Systems </a:t>
            </a:r>
          </a:p>
          <a:p>
            <a:r>
              <a:rPr lang="en-GB" sz="2000" dirty="0"/>
              <a:t>Organisational Complexity </a:t>
            </a:r>
          </a:p>
          <a:p>
            <a:r>
              <a:rPr lang="en-GB" sz="2000" dirty="0"/>
              <a:t>Competing Business Priorities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F6DF89B-4A12-5B2C-63C7-2A7881A556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677561"/>
              </p:ext>
            </p:extLst>
          </p:nvPr>
        </p:nvGraphicFramePr>
        <p:xfrm>
          <a:off x="228600" y="3459126"/>
          <a:ext cx="8763000" cy="2194560"/>
        </p:xfrm>
        <a:graphic>
          <a:graphicData uri="http://schemas.openxmlformats.org/drawingml/2006/table">
            <a:tbl>
              <a:tblPr/>
              <a:tblGrid>
                <a:gridCol w="2921000">
                  <a:extLst>
                    <a:ext uri="{9D8B030D-6E8A-4147-A177-3AD203B41FA5}">
                      <a16:colId xmlns:a16="http://schemas.microsoft.com/office/drawing/2014/main" val="3467109752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3051417297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330727847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Barrier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Business Impact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Possible Solution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69705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Budget Constraints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Delayed security projects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Risk-based prioritisation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88411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Legacy Systems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Increased vulnerabilities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Phased replacement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92386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Skills Shortage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security capability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Training and outsourcing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59549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Executive Support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organisational priority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Board engagement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97254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Complexity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Slow implementation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Strong governance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713128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B47D63A-D8F0-2B5E-2927-4E8F7B9FCCF6}"/>
              </a:ext>
            </a:extLst>
          </p:cNvPr>
          <p:cNvSpPr txBox="1"/>
          <p:nvPr/>
        </p:nvSpPr>
        <p:spPr>
          <a:xfrm>
            <a:off x="4572000" y="924135"/>
            <a:ext cx="4419600" cy="1938992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>
              <a:buNone/>
            </a:pPr>
            <a:r>
              <a:rPr lang="en-GB" sz="2000" dirty="0"/>
              <a:t>Your client says:</a:t>
            </a:r>
          </a:p>
          <a:p>
            <a:pPr lvl="1" algn="just"/>
            <a:r>
              <a:rPr lang="en-GB" sz="2000" dirty="0"/>
              <a:t>"We know we have security problems, but we simply don't have the budget."</a:t>
            </a:r>
          </a:p>
          <a:p>
            <a:pPr>
              <a:buNone/>
            </a:pPr>
            <a:r>
              <a:rPr lang="en-GB" sz="2000" dirty="0"/>
              <a:t>What would you recommend first?</a:t>
            </a:r>
          </a:p>
        </p:txBody>
      </p:sp>
    </p:spTree>
    <p:extLst>
      <p:ext uri="{BB962C8B-B14F-4D97-AF65-F5344CB8AC3E}">
        <p14:creationId xmlns:p14="http://schemas.microsoft.com/office/powerpoint/2010/main" val="331576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5532D-E11A-BAD0-C1F7-5EB53A822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>
            <a:normAutofit/>
          </a:bodyPr>
          <a:lstStyle/>
          <a:p>
            <a:r>
              <a:rPr lang="en-GB" b="1" dirty="0"/>
              <a:t>Governance &amp; Security Leadership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E467B5-12C0-4C10-22B1-2DCBC4B4953D}"/>
              </a:ext>
            </a:extLst>
          </p:cNvPr>
          <p:cNvSpPr txBox="1"/>
          <p:nvPr/>
        </p:nvSpPr>
        <p:spPr>
          <a:xfrm>
            <a:off x="361950" y="5245685"/>
            <a:ext cx="84201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sz="1800" b="1" dirty="0"/>
              <a:t>Should the CISO report directly to the CEO or board</a:t>
            </a:r>
            <a:r>
              <a:rPr lang="en-GB" sz="1600" b="1" dirty="0"/>
              <a:t>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0B57F2B-1AE6-F81A-708A-64CB154F9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4648200" cy="3778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Security governance requires:</a:t>
            </a:r>
          </a:p>
          <a:p>
            <a:pPr lvl="0"/>
            <a:r>
              <a:rPr lang="en-GB" dirty="0"/>
              <a:t>Accountability </a:t>
            </a:r>
          </a:p>
          <a:p>
            <a:pPr lvl="0"/>
            <a:r>
              <a:rPr lang="en-GB" dirty="0"/>
              <a:t>Leadership </a:t>
            </a:r>
          </a:p>
          <a:p>
            <a:pPr lvl="0"/>
            <a:r>
              <a:rPr lang="en-GB" dirty="0"/>
              <a:t>Policies</a:t>
            </a:r>
          </a:p>
          <a:p>
            <a:pPr lvl="0"/>
            <a:r>
              <a:rPr lang="en-GB" dirty="0"/>
              <a:t>Decision Making </a:t>
            </a:r>
          </a:p>
          <a:p>
            <a:pPr lvl="0"/>
            <a:r>
              <a:rPr lang="en-GB" dirty="0"/>
              <a:t>Oversight </a:t>
            </a:r>
          </a:p>
          <a:p>
            <a:pPr lvl="0"/>
            <a:r>
              <a:rPr lang="en-GB" dirty="0"/>
              <a:t>Strategic Direction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B8E93B-F74A-F087-D394-8B6D110E26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0069" y="1242983"/>
            <a:ext cx="3000015" cy="327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02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70040-96EF-86F7-37F0-FA618003A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Leadership Roles &amp; 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D21B1-B69A-3365-DC77-E33147B39D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2178069"/>
          </a:xfrm>
        </p:spPr>
        <p:txBody>
          <a:bodyPr>
            <a:normAutofit/>
          </a:bodyPr>
          <a:lstStyle/>
          <a:p>
            <a:r>
              <a:rPr lang="en-GB" sz="2000" dirty="0"/>
              <a:t>Board of Directors </a:t>
            </a:r>
          </a:p>
          <a:p>
            <a:r>
              <a:rPr lang="en-GB" sz="2000" dirty="0"/>
              <a:t>Chief Executive Officer (CEO) </a:t>
            </a:r>
          </a:p>
          <a:p>
            <a:r>
              <a:rPr lang="en-GB" sz="2000" dirty="0"/>
              <a:t>Chief Information Security Officer (CISO) </a:t>
            </a:r>
          </a:p>
          <a:p>
            <a:r>
              <a:rPr lang="en-GB" sz="2000" dirty="0"/>
              <a:t>IT Management </a:t>
            </a:r>
          </a:p>
          <a:p>
            <a:r>
              <a:rPr lang="en-GB" sz="2000" dirty="0"/>
              <a:t>Employees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943967B-F8E7-9360-A624-89E39FCA39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382367"/>
              </p:ext>
            </p:extLst>
          </p:nvPr>
        </p:nvGraphicFramePr>
        <p:xfrm>
          <a:off x="321103" y="3251791"/>
          <a:ext cx="4708097" cy="2194560"/>
        </p:xfrm>
        <a:graphic>
          <a:graphicData uri="http://schemas.openxmlformats.org/drawingml/2006/table">
            <a:tbl>
              <a:tblPr/>
              <a:tblGrid>
                <a:gridCol w="1426834">
                  <a:extLst>
                    <a:ext uri="{9D8B030D-6E8A-4147-A177-3AD203B41FA5}">
                      <a16:colId xmlns:a16="http://schemas.microsoft.com/office/drawing/2014/main" val="1488874918"/>
                    </a:ext>
                  </a:extLst>
                </a:gridCol>
                <a:gridCol w="3281263">
                  <a:extLst>
                    <a:ext uri="{9D8B030D-6E8A-4147-A177-3AD203B41FA5}">
                      <a16:colId xmlns:a16="http://schemas.microsoft.com/office/drawing/2014/main" val="37967480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Role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Primary Responsibility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9413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Board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Governance and oversight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23296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CEO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Strategic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77385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CISO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Cybersecurity programme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6039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IT Manager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Technical implementation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0375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Employees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Day-to-day compliance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756873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71E2974-5919-E60B-28AA-1028C014B7CF}"/>
              </a:ext>
            </a:extLst>
          </p:cNvPr>
          <p:cNvSpPr txBox="1"/>
          <p:nvPr/>
        </p:nvSpPr>
        <p:spPr>
          <a:xfrm>
            <a:off x="5571815" y="1723281"/>
            <a:ext cx="3336497" cy="3477875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r>
              <a:rPr lang="en-GB" sz="2000" dirty="0"/>
              <a:t>A client has: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CISO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security committee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Board reporting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No governance structure </a:t>
            </a:r>
          </a:p>
          <a:p>
            <a:pPr>
              <a:buNone/>
            </a:pPr>
            <a:endParaRPr lang="en-GB" sz="2000" b="1" dirty="0"/>
          </a:p>
          <a:p>
            <a:pPr>
              <a:buNone/>
            </a:pPr>
            <a:r>
              <a:rPr lang="en-GB" sz="2000" b="1" dirty="0"/>
              <a:t>Question: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What would you recommend implementing first?</a:t>
            </a:r>
          </a:p>
        </p:txBody>
      </p:sp>
    </p:spTree>
    <p:extLst>
      <p:ext uri="{BB962C8B-B14F-4D97-AF65-F5344CB8AC3E}">
        <p14:creationId xmlns:p14="http://schemas.microsoft.com/office/powerpoint/2010/main" val="194038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3CE61-7BE8-12B8-9F00-3C4A05E98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as a Business Decision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4F38B-05F9-A0F2-541C-4AE1E8DA1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609600"/>
            <a:ext cx="4101638" cy="33528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200" dirty="0"/>
              <a:t>Security decisions involve:</a:t>
            </a:r>
          </a:p>
          <a:p>
            <a:pPr lvl="0"/>
            <a:r>
              <a:rPr lang="en-GB" sz="2200" dirty="0"/>
              <a:t>Security enables business </a:t>
            </a:r>
          </a:p>
          <a:p>
            <a:pPr lvl="0"/>
            <a:r>
              <a:rPr lang="en-GB" sz="2200" dirty="0"/>
              <a:t>Cost versus value </a:t>
            </a:r>
          </a:p>
          <a:p>
            <a:pPr lvl="0"/>
            <a:r>
              <a:rPr lang="en-GB" sz="2200" dirty="0"/>
              <a:t>Risk appetite </a:t>
            </a:r>
          </a:p>
          <a:p>
            <a:pPr lvl="0"/>
            <a:r>
              <a:rPr lang="en-GB" sz="2200" dirty="0"/>
              <a:t>Return on Investment (ROI) </a:t>
            </a:r>
          </a:p>
          <a:p>
            <a:pPr lvl="0"/>
            <a:r>
              <a:rPr lang="en-GB" sz="2200" dirty="0"/>
              <a:t>Business continuity </a:t>
            </a:r>
          </a:p>
          <a:p>
            <a:pPr lvl="0"/>
            <a:r>
              <a:rPr lang="en-GB" sz="2200" dirty="0"/>
              <a:t>Competitive advantage</a:t>
            </a:r>
          </a:p>
          <a:p>
            <a:pPr lvl="0"/>
            <a:r>
              <a:rPr lang="en-GB" sz="2200" dirty="0"/>
              <a:t>risk tolerance </a:t>
            </a:r>
          </a:p>
          <a:p>
            <a:pPr lvl="0"/>
            <a:r>
              <a:rPr lang="en-GB" sz="2200" dirty="0"/>
              <a:t>operational impact </a:t>
            </a:r>
          </a:p>
          <a:p>
            <a:pPr lvl="0"/>
            <a:r>
              <a:rPr lang="en-GB" sz="2200" dirty="0"/>
              <a:t>compliance </a:t>
            </a:r>
          </a:p>
          <a:p>
            <a:pPr lvl="0"/>
            <a:r>
              <a:rPr lang="en-GB" sz="2200" dirty="0"/>
              <a:t>cost-benefit analysis 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B58A16-35E2-0711-0A0E-40B729156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04" y="3896994"/>
            <a:ext cx="3534795" cy="2656206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0A2B499-1760-9F00-313E-B36528FAD5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1994176"/>
              </p:ext>
            </p:extLst>
          </p:nvPr>
        </p:nvGraphicFramePr>
        <p:xfrm>
          <a:off x="3623399" y="685800"/>
          <a:ext cx="5562600" cy="2743200"/>
        </p:xfrm>
        <a:graphic>
          <a:graphicData uri="http://schemas.openxmlformats.org/drawingml/2006/table">
            <a:tbl>
              <a:tblPr/>
              <a:tblGrid>
                <a:gridCol w="2781300">
                  <a:extLst>
                    <a:ext uri="{9D8B030D-6E8A-4147-A177-3AD203B41FA5}">
                      <a16:colId xmlns:a16="http://schemas.microsoft.com/office/drawing/2014/main" val="2167639222"/>
                    </a:ext>
                  </a:extLst>
                </a:gridCol>
                <a:gridCol w="2781300">
                  <a:extLst>
                    <a:ext uri="{9D8B030D-6E8A-4147-A177-3AD203B41FA5}">
                      <a16:colId xmlns:a16="http://schemas.microsoft.com/office/drawing/2014/main" val="2245467612"/>
                    </a:ext>
                  </a:extLst>
                </a:gridCol>
              </a:tblGrid>
              <a:tr h="2981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Security Investment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Business Benefit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2635705"/>
                  </a:ext>
                </a:extLst>
              </a:tr>
              <a:tr h="412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Multi-Factor Authentication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Reduced account compromise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04283624"/>
                  </a:ext>
                </a:extLst>
              </a:tr>
              <a:tr h="2981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Staff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Fewer phishing incidents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1803833"/>
                  </a:ext>
                </a:extLst>
              </a:tr>
              <a:tr h="2981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Backups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Faster recovery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8544997"/>
                  </a:ext>
                </a:extLst>
              </a:tr>
              <a:tr h="2981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SIEM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Improved threat detection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8659076"/>
                  </a:ext>
                </a:extLst>
              </a:tr>
              <a:tr h="4128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Business Continuity Planning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Reduced downtime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74378181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C63C44D0-4599-93AB-66DC-2D58603977F1}"/>
              </a:ext>
            </a:extLst>
          </p:cNvPr>
          <p:cNvSpPr txBox="1"/>
          <p:nvPr/>
        </p:nvSpPr>
        <p:spPr>
          <a:xfrm>
            <a:off x="4896295" y="3792279"/>
            <a:ext cx="4101638" cy="1938992"/>
          </a:xfrm>
          <a:prstGeom prst="rect">
            <a:avLst/>
          </a:prstGeom>
          <a:noFill/>
          <a:ln>
            <a:solidFill>
              <a:srgbClr val="364162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>
              <a:buNone/>
            </a:pPr>
            <a:r>
              <a:rPr lang="en-GB" sz="2000" dirty="0"/>
              <a:t>The Finance Director says:</a:t>
            </a:r>
          </a:p>
          <a:p>
            <a:pPr lvl="1"/>
            <a:r>
              <a:rPr lang="en-GB" sz="2000" dirty="0"/>
              <a:t>"Cybersecurity doesn't generate revenue."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How would you respond?</a:t>
            </a:r>
          </a:p>
        </p:txBody>
      </p:sp>
    </p:spTree>
    <p:extLst>
      <p:ext uri="{BB962C8B-B14F-4D97-AF65-F5344CB8AC3E}">
        <p14:creationId xmlns:p14="http://schemas.microsoft.com/office/powerpoint/2010/main" val="205473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E0AC5-9C04-D684-9D11-9884B74AE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Autofit/>
          </a:bodyPr>
          <a:lstStyle/>
          <a:p>
            <a:r>
              <a:rPr lang="en-GB" b="1" dirty="0"/>
              <a:t>Risk Management &amp; Prioritisation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84ED9-51B3-B8B4-00DB-0DF50120D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824023"/>
            <a:ext cx="5029200" cy="306217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/>
              <a:t>Organisations must decide:</a:t>
            </a:r>
          </a:p>
          <a:p>
            <a:pPr lvl="1"/>
            <a:r>
              <a:rPr lang="en-GB" sz="2000" dirty="0"/>
              <a:t>what risks matter most </a:t>
            </a:r>
          </a:p>
          <a:p>
            <a:pPr lvl="1"/>
            <a:r>
              <a:rPr lang="en-GB" sz="2000" dirty="0"/>
              <a:t>what to protect first </a:t>
            </a:r>
          </a:p>
          <a:p>
            <a:pPr lvl="1"/>
            <a:r>
              <a:rPr lang="en-GB" sz="2000" dirty="0"/>
              <a:t>acceptable risk levels </a:t>
            </a:r>
          </a:p>
          <a:p>
            <a:pPr marL="0" lvl="0" indent="0">
              <a:buNone/>
            </a:pPr>
            <a:r>
              <a:rPr lang="en-GB" sz="2400" dirty="0"/>
              <a:t>They will need to:</a:t>
            </a:r>
          </a:p>
          <a:p>
            <a:pPr lvl="1"/>
            <a:r>
              <a:rPr lang="en-GB" sz="2000" dirty="0"/>
              <a:t>Identify Risks </a:t>
            </a:r>
          </a:p>
          <a:p>
            <a:pPr lvl="1"/>
            <a:r>
              <a:rPr lang="en-GB" sz="2000" dirty="0"/>
              <a:t>Assess Risks </a:t>
            </a:r>
          </a:p>
          <a:p>
            <a:pPr lvl="1"/>
            <a:r>
              <a:rPr lang="en-GB" sz="2000" dirty="0"/>
              <a:t>Prioritise Risks </a:t>
            </a:r>
          </a:p>
          <a:p>
            <a:pPr lvl="1"/>
            <a:r>
              <a:rPr lang="en-GB" sz="2000" dirty="0"/>
              <a:t>Treat Risks </a:t>
            </a:r>
          </a:p>
          <a:p>
            <a:pPr lvl="1"/>
            <a:r>
              <a:rPr lang="en-GB" sz="2000" dirty="0"/>
              <a:t>Monitor Risks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2A5576-F23E-B436-E315-AD5EB0699EF7}"/>
              </a:ext>
            </a:extLst>
          </p:cNvPr>
          <p:cNvSpPr txBox="1"/>
          <p:nvPr/>
        </p:nvSpPr>
        <p:spPr>
          <a:xfrm>
            <a:off x="45720" y="5715000"/>
            <a:ext cx="9052560" cy="830997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/>
            <a:r>
              <a:rPr lang="en-GB" dirty="0"/>
              <a:t>Should organisations accept some cyber risks rather than over-invest in security?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9FF4194-C41B-0919-6DBD-7C9B7F9E06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462385"/>
              </p:ext>
            </p:extLst>
          </p:nvPr>
        </p:nvGraphicFramePr>
        <p:xfrm>
          <a:off x="131135" y="4250487"/>
          <a:ext cx="8305800" cy="1463040"/>
        </p:xfrm>
        <a:graphic>
          <a:graphicData uri="http://schemas.openxmlformats.org/drawingml/2006/table">
            <a:tbl>
              <a:tblPr/>
              <a:tblGrid>
                <a:gridCol w="2932308">
                  <a:extLst>
                    <a:ext uri="{9D8B030D-6E8A-4147-A177-3AD203B41FA5}">
                      <a16:colId xmlns:a16="http://schemas.microsoft.com/office/drawing/2014/main" val="280485022"/>
                    </a:ext>
                  </a:extLst>
                </a:gridCol>
                <a:gridCol w="1411092">
                  <a:extLst>
                    <a:ext uri="{9D8B030D-6E8A-4147-A177-3AD203B41FA5}">
                      <a16:colId xmlns:a16="http://schemas.microsoft.com/office/drawing/2014/main" val="2406401357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891758979"/>
                    </a:ext>
                  </a:extLst>
                </a:gridCol>
                <a:gridCol w="2076450">
                  <a:extLst>
                    <a:ext uri="{9D8B030D-6E8A-4147-A177-3AD203B41FA5}">
                      <a16:colId xmlns:a16="http://schemas.microsoft.com/office/drawing/2014/main" val="330379843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Impact ↓ / Likelihood →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21381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Critical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48894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83079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47931819"/>
                  </a:ext>
                </a:extLst>
              </a:tr>
            </a:tbl>
          </a:graphicData>
        </a:graphic>
      </p:graphicFrame>
      <p:grpSp>
        <p:nvGrpSpPr>
          <p:cNvPr id="11" name="Group 10">
            <a:extLst>
              <a:ext uri="{FF2B5EF4-FFF2-40B4-BE49-F238E27FC236}">
                <a16:creationId xmlns:a16="http://schemas.microsoft.com/office/drawing/2014/main" id="{0A974E22-F94B-2926-815A-B8B2DAE0F53B}"/>
              </a:ext>
            </a:extLst>
          </p:cNvPr>
          <p:cNvGrpSpPr/>
          <p:nvPr/>
        </p:nvGrpSpPr>
        <p:grpSpPr>
          <a:xfrm>
            <a:off x="4648200" y="876287"/>
            <a:ext cx="2895600" cy="3192057"/>
            <a:chOff x="4648200" y="876287"/>
            <a:chExt cx="2895600" cy="3192057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E893E19-3719-DBB2-92C4-E0037486AF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724400" y="1215076"/>
              <a:ext cx="2743200" cy="2853268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ACB9FA7-B6F6-F5A6-B2F4-01CDB326E459}"/>
                </a:ext>
              </a:extLst>
            </p:cNvPr>
            <p:cNvSpPr txBox="1"/>
            <p:nvPr/>
          </p:nvSpPr>
          <p:spPr>
            <a:xfrm>
              <a:off x="4648200" y="876287"/>
              <a:ext cx="2895600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1400" dirty="0"/>
                <a:t>Risk Management cycle example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DEC091E-FBF2-8C94-10E2-F4BB4FC8353D}"/>
              </a:ext>
            </a:extLst>
          </p:cNvPr>
          <p:cNvSpPr txBox="1"/>
          <p:nvPr/>
        </p:nvSpPr>
        <p:spPr>
          <a:xfrm>
            <a:off x="45720" y="3948223"/>
            <a:ext cx="2392680" cy="33855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Risk Matrix example</a:t>
            </a:r>
          </a:p>
        </p:txBody>
      </p:sp>
    </p:spTree>
    <p:extLst>
      <p:ext uri="{BB962C8B-B14F-4D97-AF65-F5344CB8AC3E}">
        <p14:creationId xmlns:p14="http://schemas.microsoft.com/office/powerpoint/2010/main" val="33926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9631E-D642-AE44-DBB7-393AE2358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810491"/>
          </a:xfrm>
        </p:spPr>
        <p:txBody>
          <a:bodyPr/>
          <a:lstStyle/>
          <a:p>
            <a:r>
              <a:rPr lang="en-GB" b="1" dirty="0"/>
              <a:t>Risk Treatment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5EB0E-4CEE-5D6E-24B6-A04108E46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838200"/>
            <a:ext cx="6134100" cy="28956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Four primary approaches organisations use when deciding how to respond to identified risks.</a:t>
            </a:r>
          </a:p>
          <a:p>
            <a:r>
              <a:rPr lang="en-GB" dirty="0"/>
              <a:t>Avoid </a:t>
            </a:r>
          </a:p>
          <a:p>
            <a:r>
              <a:rPr lang="en-GB" dirty="0"/>
              <a:t>Mitigate </a:t>
            </a:r>
          </a:p>
          <a:p>
            <a:r>
              <a:rPr lang="en-GB" dirty="0"/>
              <a:t>Transfer </a:t>
            </a:r>
          </a:p>
          <a:p>
            <a:r>
              <a:rPr lang="en-GB" dirty="0"/>
              <a:t>Accept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D6A1D94-479E-B86B-F059-6764D94FAD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4398150"/>
              </p:ext>
            </p:extLst>
          </p:nvPr>
        </p:nvGraphicFramePr>
        <p:xfrm>
          <a:off x="190500" y="3733800"/>
          <a:ext cx="5067300" cy="2057400"/>
        </p:xfrm>
        <a:graphic>
          <a:graphicData uri="http://schemas.openxmlformats.org/drawingml/2006/table">
            <a:tbl>
              <a:tblPr/>
              <a:tblGrid>
                <a:gridCol w="1532603">
                  <a:extLst>
                    <a:ext uri="{9D8B030D-6E8A-4147-A177-3AD203B41FA5}">
                      <a16:colId xmlns:a16="http://schemas.microsoft.com/office/drawing/2014/main" val="3992542334"/>
                    </a:ext>
                  </a:extLst>
                </a:gridCol>
                <a:gridCol w="3534697">
                  <a:extLst>
                    <a:ext uri="{9D8B030D-6E8A-4147-A177-3AD203B41FA5}">
                      <a16:colId xmlns:a16="http://schemas.microsoft.com/office/drawing/2014/main" val="2462023809"/>
                    </a:ext>
                  </a:extLst>
                </a:gridCol>
              </a:tblGrid>
              <a:tr h="4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Strategy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3148344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Avoid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Remove unsupported software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0447990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Mitigate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Deploy endpoint protection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6205203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Transfer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Purchase cyber insurance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3366219"/>
                  </a:ext>
                </a:extLst>
              </a:tr>
              <a:tr h="41148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Accept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Monitor a low-risk legacy system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428595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0ED9CC8-28EF-744D-B97A-5DA36BF26280}"/>
              </a:ext>
            </a:extLst>
          </p:cNvPr>
          <p:cNvSpPr txBox="1"/>
          <p:nvPr/>
        </p:nvSpPr>
        <p:spPr>
          <a:xfrm>
            <a:off x="5429871" y="1997839"/>
            <a:ext cx="3611880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>
              <a:buNone/>
            </a:pPr>
            <a:r>
              <a:rPr lang="en-GB" sz="2000" dirty="0"/>
              <a:t>You have £30,000 available.</a:t>
            </a:r>
          </a:p>
          <a:p>
            <a:pPr>
              <a:buNone/>
            </a:pPr>
            <a:r>
              <a:rPr lang="en-GB" sz="2000" dirty="0"/>
              <a:t>Would you: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eliminate one high-risk system,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reduce five medium risks,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or accept several low risks? </a:t>
            </a:r>
          </a:p>
          <a:p>
            <a:pPr>
              <a:buNone/>
            </a:pPr>
            <a:r>
              <a:rPr lang="en-GB" sz="2000" dirty="0"/>
              <a:t>Justify your recommendation.</a:t>
            </a:r>
          </a:p>
        </p:txBody>
      </p:sp>
    </p:spTree>
    <p:extLst>
      <p:ext uri="{BB962C8B-B14F-4D97-AF65-F5344CB8AC3E}">
        <p14:creationId xmlns:p14="http://schemas.microsoft.com/office/powerpoint/2010/main" val="1116942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AACE-2870-B9DE-D8C7-E7F1C14D5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10"/>
            <a:ext cx="9052560" cy="581890"/>
          </a:xfrm>
        </p:spPr>
        <p:txBody>
          <a:bodyPr>
            <a:noAutofit/>
          </a:bodyPr>
          <a:lstStyle/>
          <a:p>
            <a:r>
              <a:rPr lang="en-GB" b="1" dirty="0"/>
              <a:t>Security Policies vs Reality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47A0E-99CF-507C-FFE4-66679932F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891" y="599209"/>
            <a:ext cx="5514109" cy="404899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Many organisations:</a:t>
            </a:r>
          </a:p>
          <a:p>
            <a:pPr lvl="1"/>
            <a:r>
              <a:rPr lang="en-GB" dirty="0"/>
              <a:t>have policies </a:t>
            </a:r>
          </a:p>
          <a:p>
            <a:pPr lvl="1"/>
            <a:r>
              <a:rPr lang="en-GB" dirty="0"/>
              <a:t>but employees bypass them </a:t>
            </a:r>
          </a:p>
          <a:p>
            <a:r>
              <a:rPr lang="en-GB" dirty="0"/>
              <a:t>Policies define expectations </a:t>
            </a:r>
          </a:p>
          <a:p>
            <a:r>
              <a:rPr lang="en-GB" dirty="0"/>
              <a:t>People create exceptions </a:t>
            </a:r>
          </a:p>
          <a:p>
            <a:r>
              <a:rPr lang="en-GB" dirty="0"/>
              <a:t>Procedures support implementation </a:t>
            </a:r>
          </a:p>
          <a:p>
            <a:r>
              <a:rPr lang="en-GB" dirty="0"/>
              <a:t>Compliance requires consistency </a:t>
            </a:r>
          </a:p>
          <a:p>
            <a:r>
              <a:rPr lang="en-GB" dirty="0"/>
              <a:t>Behaviour determines success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FCCC98-6240-3421-F593-23639D07CE6D}"/>
              </a:ext>
            </a:extLst>
          </p:cNvPr>
          <p:cNvSpPr txBox="1"/>
          <p:nvPr/>
        </p:nvSpPr>
        <p:spPr>
          <a:xfrm>
            <a:off x="45720" y="4876800"/>
            <a:ext cx="8945880" cy="830997"/>
          </a:xfrm>
          <a:prstGeom prst="rect">
            <a:avLst/>
          </a:prstGeom>
          <a:solidFill>
            <a:srgbClr val="D1F3FF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Why do employees ignore security policies even when they know the rules?</a:t>
            </a: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8C270E-1F63-F513-A2C4-71751D05F4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600" y="649875"/>
            <a:ext cx="2362200" cy="3784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30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379C4-C5B6-61FF-46F2-474E598EA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Why Employees Bypass Security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3F6B7-2A16-63AA-1176-9B12748B6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055" y="914401"/>
            <a:ext cx="4194545" cy="2514600"/>
          </a:xfrm>
        </p:spPr>
        <p:txBody>
          <a:bodyPr>
            <a:normAutofit/>
          </a:bodyPr>
          <a:lstStyle/>
          <a:p>
            <a:r>
              <a:rPr lang="en-GB" sz="2000" dirty="0"/>
              <a:t>Convenience </a:t>
            </a:r>
          </a:p>
          <a:p>
            <a:r>
              <a:rPr lang="en-GB" sz="2000" dirty="0"/>
              <a:t>Time Pressure </a:t>
            </a:r>
          </a:p>
          <a:p>
            <a:r>
              <a:rPr lang="en-GB" sz="2000" dirty="0"/>
              <a:t>Lack of Awareness </a:t>
            </a:r>
          </a:p>
          <a:p>
            <a:r>
              <a:rPr lang="en-GB" sz="2000" dirty="0"/>
              <a:t>Poor Usability </a:t>
            </a:r>
          </a:p>
          <a:p>
            <a:r>
              <a:rPr lang="en-GB" sz="2000" dirty="0"/>
              <a:t>Organisational Culture </a:t>
            </a:r>
          </a:p>
          <a:p>
            <a:r>
              <a:rPr lang="en-GB" sz="2000" dirty="0"/>
              <a:t>Shadow IT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CAFD0E4-7EC9-16BE-FAFE-422FA5E5FF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1593072"/>
              </p:ext>
            </p:extLst>
          </p:nvPr>
        </p:nvGraphicFramePr>
        <p:xfrm>
          <a:off x="190500" y="3276600"/>
          <a:ext cx="8763000" cy="2377440"/>
        </p:xfrm>
        <a:graphic>
          <a:graphicData uri="http://schemas.openxmlformats.org/drawingml/2006/table">
            <a:tbl>
              <a:tblPr/>
              <a:tblGrid>
                <a:gridCol w="2921000">
                  <a:extLst>
                    <a:ext uri="{9D8B030D-6E8A-4147-A177-3AD203B41FA5}">
                      <a16:colId xmlns:a16="http://schemas.microsoft.com/office/drawing/2014/main" val="191649723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433586373"/>
                    </a:ext>
                  </a:extLst>
                </a:gridCol>
                <a:gridCol w="2921000">
                  <a:extLst>
                    <a:ext uri="{9D8B030D-6E8A-4147-A177-3AD203B41FA5}">
                      <a16:colId xmlns:a16="http://schemas.microsoft.com/office/drawing/2014/main" val="160396950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Behaviour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Security Risk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Example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82440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Password Sharing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Account compromise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Sharing credentials with colleagues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14073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Shadow 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Data leakage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Personal cloud storage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496049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USB Usage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Malware infection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Unknown USB devices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131072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Unauthorised AI Tools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Confidentiality breaches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Uploading sensitive business data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019909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9D14B50-2A73-D586-56ED-FA2AA47384E5}"/>
              </a:ext>
            </a:extLst>
          </p:cNvPr>
          <p:cNvSpPr txBox="1"/>
          <p:nvPr/>
        </p:nvSpPr>
        <p:spPr>
          <a:xfrm>
            <a:off x="4191000" y="968276"/>
            <a:ext cx="4727945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>
              <a:buNone/>
            </a:pPr>
            <a:r>
              <a:rPr lang="en-GB" sz="2000" dirty="0"/>
              <a:t>Management wants stricter enforcement.</a:t>
            </a:r>
          </a:p>
          <a:p>
            <a:pPr lvl="1"/>
            <a:r>
              <a:rPr lang="en-GB" sz="2000" dirty="0"/>
              <a:t>Would education, monitoring or disciplinary action be the best first response?</a:t>
            </a:r>
          </a:p>
          <a:p>
            <a:pPr>
              <a:buNone/>
            </a:pPr>
            <a:r>
              <a:rPr lang="en-GB" sz="2000" dirty="0"/>
              <a:t>Explain your reasoning.</a:t>
            </a:r>
          </a:p>
        </p:txBody>
      </p:sp>
    </p:spTree>
    <p:extLst>
      <p:ext uri="{BB962C8B-B14F-4D97-AF65-F5344CB8AC3E}">
        <p14:creationId xmlns:p14="http://schemas.microsoft.com/office/powerpoint/2010/main" val="53684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26926-0290-B159-D94A-291082D1C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/>
          <a:lstStyle/>
          <a:p>
            <a:r>
              <a:rPr lang="en-GB" b="1" dirty="0"/>
              <a:t>From Policy to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56826-6E0F-E7F6-1737-C152EB220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563" y="929255"/>
            <a:ext cx="4800600" cy="2940069"/>
          </a:xfrm>
        </p:spPr>
        <p:txBody>
          <a:bodyPr/>
          <a:lstStyle/>
          <a:p>
            <a:r>
              <a:rPr lang="en-GB" dirty="0"/>
              <a:t>Leadership Commitment </a:t>
            </a:r>
          </a:p>
          <a:p>
            <a:r>
              <a:rPr lang="en-GB" dirty="0"/>
              <a:t>Employee Engagement </a:t>
            </a:r>
          </a:p>
          <a:p>
            <a:r>
              <a:rPr lang="en-GB" dirty="0"/>
              <a:t>Training &amp; Awareness </a:t>
            </a:r>
          </a:p>
          <a:p>
            <a:r>
              <a:rPr lang="en-GB" dirty="0"/>
              <a:t>Continuous Monitoring </a:t>
            </a:r>
          </a:p>
          <a:p>
            <a:r>
              <a:rPr lang="en-GB" dirty="0"/>
              <a:t>Continuous Improvement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DC1A30E-4C78-3854-5E31-97D25E2AC8AB}"/>
              </a:ext>
            </a:extLst>
          </p:cNvPr>
          <p:cNvGrpSpPr/>
          <p:nvPr/>
        </p:nvGrpSpPr>
        <p:grpSpPr>
          <a:xfrm>
            <a:off x="5736265" y="807527"/>
            <a:ext cx="3200400" cy="4099945"/>
            <a:chOff x="5715000" y="929254"/>
            <a:chExt cx="3048000" cy="419034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F7E8BF1-F692-C691-E251-E9C8DF2C0F2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791200" y="1144857"/>
              <a:ext cx="2590903" cy="3974743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DBA072A6-B381-E451-91AE-89EAC9FF3889}"/>
                </a:ext>
              </a:extLst>
            </p:cNvPr>
            <p:cNvSpPr txBox="1"/>
            <p:nvPr/>
          </p:nvSpPr>
          <p:spPr>
            <a:xfrm>
              <a:off x="5715000" y="929254"/>
              <a:ext cx="30480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Implementation Model Example</a:t>
              </a: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BC3260C-719E-5C07-3123-A0A6C0EFB373}"/>
              </a:ext>
            </a:extLst>
          </p:cNvPr>
          <p:cNvSpPr txBox="1"/>
          <p:nvPr/>
        </p:nvSpPr>
        <p:spPr>
          <a:xfrm>
            <a:off x="35442" y="5029200"/>
            <a:ext cx="865135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/>
              <a:t>If you could improve just one area in your organisation to strengthen security implementation, what would it be and why?</a:t>
            </a:r>
          </a:p>
        </p:txBody>
      </p:sp>
    </p:spTree>
    <p:extLst>
      <p:ext uri="{BB962C8B-B14F-4D97-AF65-F5344CB8AC3E}">
        <p14:creationId xmlns:p14="http://schemas.microsoft.com/office/powerpoint/2010/main" val="3352266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30676-BA05-E34F-6BD7-3444FEA87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1447800"/>
            <a:ext cx="9052560" cy="1039091"/>
          </a:xfrm>
        </p:spPr>
        <p:txBody>
          <a:bodyPr/>
          <a:lstStyle/>
          <a:p>
            <a:r>
              <a:rPr lang="en-GB" dirty="0"/>
              <a:t>Comfort Break (12:10 - 12:20)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EE4C0-9EFE-1652-8F72-894B2832C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733799"/>
            <a:ext cx="8763000" cy="18288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80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1E0CF-0E8E-2737-2F11-80E6F94B1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Change Management &amp; Security Resistance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38F72-FCEF-9EF6-CE4E-C794E4CCD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94" y="685801"/>
            <a:ext cx="5484406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Security changes often create:</a:t>
            </a:r>
          </a:p>
          <a:p>
            <a:pPr lvl="0"/>
            <a:r>
              <a:rPr lang="en-GB" sz="2000" dirty="0"/>
              <a:t>frustration </a:t>
            </a:r>
          </a:p>
          <a:p>
            <a:pPr lvl="0"/>
            <a:r>
              <a:rPr lang="en-GB" sz="2000" dirty="0"/>
              <a:t>workflow disruption </a:t>
            </a:r>
          </a:p>
          <a:p>
            <a:pPr lvl="0"/>
            <a:r>
              <a:rPr lang="en-GB" sz="2000" dirty="0"/>
              <a:t>resistance </a:t>
            </a:r>
          </a:p>
          <a:p>
            <a:pPr lvl="0"/>
            <a:r>
              <a:rPr lang="en-GB" sz="2000" dirty="0"/>
              <a:t>cultural pushback</a:t>
            </a:r>
          </a:p>
          <a:p>
            <a:pPr lvl="0"/>
            <a:r>
              <a:rPr lang="en-GB" sz="2000" dirty="0"/>
              <a:t>Stakeholder Engagement </a:t>
            </a:r>
          </a:p>
          <a:p>
            <a:pPr lvl="0"/>
            <a:r>
              <a:rPr lang="en-GB" sz="2000" dirty="0"/>
              <a:t>Training &amp; Awareness </a:t>
            </a:r>
          </a:p>
          <a:p>
            <a:pPr lvl="0"/>
            <a:r>
              <a:rPr lang="en-GB" sz="2000" dirty="0"/>
              <a:t>Continuous Reinforcement 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4D7EA1-A713-C0AF-B822-D47E0D391291}"/>
              </a:ext>
            </a:extLst>
          </p:cNvPr>
          <p:cNvSpPr txBox="1"/>
          <p:nvPr/>
        </p:nvSpPr>
        <p:spPr>
          <a:xfrm>
            <a:off x="220896" y="4644728"/>
            <a:ext cx="3756503" cy="865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https://www.youtube.com/watch?v=fWk_rMQiDGc</a:t>
            </a:r>
            <a:r>
              <a:rPr lang="en-GB" sz="2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2BDD08-E234-3802-7BD1-382E9E5991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8903" y="836306"/>
            <a:ext cx="1806097" cy="36579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6FD6C7E-753A-6E86-DB34-F2C307C31472}"/>
              </a:ext>
            </a:extLst>
          </p:cNvPr>
          <p:cNvSpPr txBox="1"/>
          <p:nvPr/>
        </p:nvSpPr>
        <p:spPr>
          <a:xfrm>
            <a:off x="5899874" y="1143000"/>
            <a:ext cx="3182457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1800" b="1" dirty="0"/>
              <a:t>Consultant's Corner</a:t>
            </a:r>
          </a:p>
          <a:p>
            <a:pPr algn="just">
              <a:buNone/>
            </a:pPr>
            <a:r>
              <a:rPr lang="en-GB" sz="1800" dirty="0"/>
              <a:t>Your client is introducing Multi-Factor Authentication (MFA).</a:t>
            </a:r>
          </a:p>
          <a:p>
            <a:pPr algn="just">
              <a:buNone/>
            </a:pPr>
            <a:endParaRPr lang="en-GB" sz="1800" dirty="0"/>
          </a:p>
          <a:p>
            <a:pPr algn="just">
              <a:buNone/>
            </a:pPr>
            <a:r>
              <a:rPr lang="en-GB" sz="1800" dirty="0"/>
              <a:t>Employees complain it slows their work.</a:t>
            </a:r>
          </a:p>
          <a:p>
            <a:pPr algn="just">
              <a:buNone/>
            </a:pPr>
            <a:endParaRPr lang="en-GB" sz="1800" b="1" dirty="0"/>
          </a:p>
          <a:p>
            <a:pPr algn="just">
              <a:buNone/>
            </a:pPr>
            <a:r>
              <a:rPr lang="en-GB" sz="1800" b="1" dirty="0"/>
              <a:t>Question</a:t>
            </a:r>
            <a:endParaRPr lang="en-GB" sz="1800" dirty="0"/>
          </a:p>
          <a:p>
            <a:pPr algn="just">
              <a:buNone/>
            </a:pPr>
            <a:r>
              <a:rPr lang="en-GB" sz="1800" dirty="0"/>
              <a:t>How would you increase acceptance without compromising security?</a:t>
            </a:r>
          </a:p>
        </p:txBody>
      </p:sp>
    </p:spTree>
    <p:extLst>
      <p:ext uri="{BB962C8B-B14F-4D97-AF65-F5344CB8AC3E}">
        <p14:creationId xmlns:p14="http://schemas.microsoft.com/office/powerpoint/2010/main" val="73028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F63F9-CA3A-4410-6D28-CA7312FC8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Security Budgeting &amp; Resource Constraints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99907-81EC-5843-677B-9DE92A4E2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929641"/>
            <a:ext cx="5181600" cy="41712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Challenges include:</a:t>
            </a:r>
          </a:p>
          <a:p>
            <a:pPr lvl="1"/>
            <a:r>
              <a:rPr lang="en-GB" dirty="0"/>
              <a:t>limited funding </a:t>
            </a:r>
          </a:p>
          <a:p>
            <a:pPr lvl="1"/>
            <a:r>
              <a:rPr lang="en-GB" dirty="0"/>
              <a:t>staffing shortages </a:t>
            </a:r>
          </a:p>
          <a:p>
            <a:pPr lvl="1"/>
            <a:r>
              <a:rPr lang="en-GB" dirty="0"/>
              <a:t>competing priorities </a:t>
            </a:r>
          </a:p>
          <a:p>
            <a:pPr lvl="1"/>
            <a:r>
              <a:rPr lang="en-GB" dirty="0"/>
              <a:t>skills gaps </a:t>
            </a:r>
          </a:p>
          <a:p>
            <a:r>
              <a:rPr lang="en-GB" dirty="0"/>
              <a:t>Security Investment </a:t>
            </a:r>
          </a:p>
          <a:p>
            <a:r>
              <a:rPr lang="en-GB" dirty="0"/>
              <a:t>Budget Planning </a:t>
            </a:r>
          </a:p>
          <a:p>
            <a:r>
              <a:rPr lang="en-GB" dirty="0"/>
              <a:t>CAPEX </a:t>
            </a:r>
          </a:p>
          <a:p>
            <a:r>
              <a:rPr lang="en-GB" dirty="0"/>
              <a:t>OPEX </a:t>
            </a:r>
          </a:p>
          <a:p>
            <a:r>
              <a:rPr lang="en-GB" dirty="0"/>
              <a:t>Resource Allocation </a:t>
            </a:r>
          </a:p>
          <a:p>
            <a:r>
              <a:rPr lang="en-GB" dirty="0"/>
              <a:t>Return on Investment (ROI)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9C3F8E-62BD-B959-7709-ECD74376CD02}"/>
              </a:ext>
            </a:extLst>
          </p:cNvPr>
          <p:cNvSpPr txBox="1"/>
          <p:nvPr/>
        </p:nvSpPr>
        <p:spPr>
          <a:xfrm>
            <a:off x="95693" y="5223070"/>
            <a:ext cx="82296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do you justify cybersecurity spending to executives?</a:t>
            </a:r>
            <a:endParaRPr lang="en-GB" b="1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306B0A7-DEC6-2BE8-6ED5-DE55832533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161462"/>
              </p:ext>
            </p:extLst>
          </p:nvPr>
        </p:nvGraphicFramePr>
        <p:xfrm>
          <a:off x="4412511" y="965083"/>
          <a:ext cx="4572000" cy="2176662"/>
        </p:xfrm>
        <a:graphic>
          <a:graphicData uri="http://schemas.openxmlformats.org/drawingml/2006/table">
            <a:tbl>
              <a:tblPr/>
              <a:tblGrid>
                <a:gridCol w="2569779">
                  <a:extLst>
                    <a:ext uri="{9D8B030D-6E8A-4147-A177-3AD203B41FA5}">
                      <a16:colId xmlns:a16="http://schemas.microsoft.com/office/drawing/2014/main" val="1449140910"/>
                    </a:ext>
                  </a:extLst>
                </a:gridCol>
                <a:gridCol w="945931">
                  <a:extLst>
                    <a:ext uri="{9D8B030D-6E8A-4147-A177-3AD203B41FA5}">
                      <a16:colId xmlns:a16="http://schemas.microsoft.com/office/drawing/2014/main" val="2044093407"/>
                    </a:ext>
                  </a:extLst>
                </a:gridCol>
                <a:gridCol w="1056290">
                  <a:extLst>
                    <a:ext uri="{9D8B030D-6E8A-4147-A177-3AD203B41FA5}">
                      <a16:colId xmlns:a16="http://schemas.microsoft.com/office/drawing/2014/main" val="1011687663"/>
                    </a:ext>
                  </a:extLst>
                </a:gridCol>
              </a:tblGrid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/>
                        <a:t>Investment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b="1" dirty="0"/>
                        <a:t>CAPEX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b="1" dirty="0"/>
                        <a:t>OPEX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2329712"/>
                  </a:ext>
                </a:extLst>
              </a:tr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Firewall appliance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60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1087206"/>
                  </a:ext>
                </a:extLst>
              </a:tr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Cloud security subscription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6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dirty="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4986333"/>
                  </a:ext>
                </a:extLst>
              </a:tr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Security awareness training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6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9862859"/>
                  </a:ext>
                </a:extLst>
              </a:tr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/>
                        <a:t>SIEM implementation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600"/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597789"/>
                  </a:ext>
                </a:extLst>
              </a:tr>
              <a:tr h="3627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/>
                        <a:t>Managed SOC service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endParaRPr lang="en-GB" sz="16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1600" dirty="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960140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211DBD5-7909-5416-FDB6-D4D966604284}"/>
              </a:ext>
            </a:extLst>
          </p:cNvPr>
          <p:cNvSpPr txBox="1"/>
          <p:nvPr/>
        </p:nvSpPr>
        <p:spPr>
          <a:xfrm>
            <a:off x="4479851" y="3378958"/>
            <a:ext cx="4572000" cy="156966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/>
              <a:t>Example Cybersecurity Budget Allocation</a:t>
            </a: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35% Technology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25% Staff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15% Training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15% Monitoring &amp; Incident Response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10% Compliance &amp; Auditing</a:t>
            </a:r>
          </a:p>
        </p:txBody>
      </p:sp>
    </p:spTree>
    <p:extLst>
      <p:ext uri="{BB962C8B-B14F-4D97-AF65-F5344CB8AC3E}">
        <p14:creationId xmlns:p14="http://schemas.microsoft.com/office/powerpoint/2010/main" val="127626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DB5F1-7029-40EA-3D48-2EEEA0013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Frameworks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9C8F1-5597-3DBF-E093-3FC6A1E874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29" y="767316"/>
            <a:ext cx="5094924" cy="2667000"/>
          </a:xfrm>
        </p:spPr>
        <p:txBody>
          <a:bodyPr>
            <a:normAutofit/>
          </a:bodyPr>
          <a:lstStyle/>
          <a:p>
            <a:r>
              <a:rPr lang="en-GB" sz="2000" dirty="0"/>
              <a:t>ISO/IEC 27001 </a:t>
            </a:r>
          </a:p>
          <a:p>
            <a:r>
              <a:rPr lang="en-GB" sz="2000" dirty="0"/>
              <a:t>NIST Cybersecurity Framework (CSF) </a:t>
            </a:r>
          </a:p>
          <a:p>
            <a:r>
              <a:rPr lang="en-GB" sz="2000" dirty="0"/>
              <a:t>CIS Controls </a:t>
            </a:r>
          </a:p>
          <a:p>
            <a:r>
              <a:rPr lang="en-GB" sz="2000" dirty="0"/>
              <a:t>COBIT </a:t>
            </a:r>
          </a:p>
          <a:p>
            <a:r>
              <a:rPr lang="en-GB" sz="2000" dirty="0"/>
              <a:t>ITIL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BDF86E-E843-0CA9-4516-D46FD3447881}"/>
              </a:ext>
            </a:extLst>
          </p:cNvPr>
          <p:cNvSpPr txBox="1"/>
          <p:nvPr/>
        </p:nvSpPr>
        <p:spPr>
          <a:xfrm>
            <a:off x="5105400" y="824023"/>
            <a:ext cx="388620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Trust should be supported by: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Policies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Monitoring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Access controls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Auditing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29C8681-6DA8-F56F-CA15-21B825803E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734011"/>
              </p:ext>
            </p:extLst>
          </p:nvPr>
        </p:nvGraphicFramePr>
        <p:xfrm>
          <a:off x="141923" y="2667000"/>
          <a:ext cx="8849677" cy="2743200"/>
        </p:xfrm>
        <a:graphic>
          <a:graphicData uri="http://schemas.openxmlformats.org/drawingml/2006/table">
            <a:tbl>
              <a:tblPr/>
              <a:tblGrid>
                <a:gridCol w="1900219">
                  <a:extLst>
                    <a:ext uri="{9D8B030D-6E8A-4147-A177-3AD203B41FA5}">
                      <a16:colId xmlns:a16="http://schemas.microsoft.com/office/drawing/2014/main" val="2862850214"/>
                    </a:ext>
                  </a:extLst>
                </a:gridCol>
                <a:gridCol w="3651029">
                  <a:extLst>
                    <a:ext uri="{9D8B030D-6E8A-4147-A177-3AD203B41FA5}">
                      <a16:colId xmlns:a16="http://schemas.microsoft.com/office/drawing/2014/main" val="3733452211"/>
                    </a:ext>
                  </a:extLst>
                </a:gridCol>
                <a:gridCol w="3298429">
                  <a:extLst>
                    <a:ext uri="{9D8B030D-6E8A-4147-A177-3AD203B41FA5}">
                      <a16:colId xmlns:a16="http://schemas.microsoft.com/office/drawing/2014/main" val="338183514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Framework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Primary 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Best Suited For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426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ISO/IEC 27001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Information Security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Organisations seeking certification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8080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NIST CSF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Risk-based cybersecurity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Public and private sectors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64716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CIS Controls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Practical security controls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Organisations improving technical security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11464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COBIT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Governance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Enterprise IT governance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32365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ITIL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IT Service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Service-focused organisations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70747629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784D982-8B2C-5546-B22C-4BB00436ACFF}"/>
              </a:ext>
            </a:extLst>
          </p:cNvPr>
          <p:cNvSpPr txBox="1"/>
          <p:nvPr/>
        </p:nvSpPr>
        <p:spPr>
          <a:xfrm>
            <a:off x="45720" y="5486400"/>
            <a:ext cx="8915754" cy="461665"/>
          </a:xfrm>
          <a:prstGeom prst="rect">
            <a:avLst/>
          </a:prstGeom>
          <a:solidFill>
            <a:srgbClr val="D1F3FF"/>
          </a:solidFill>
        </p:spPr>
        <p:txBody>
          <a:bodyPr wrap="square">
            <a:spAutoFit/>
          </a:bodyPr>
          <a:lstStyle/>
          <a:p>
            <a:r>
              <a:rPr lang="en-GB" dirty="0"/>
              <a:t>Can an organisation use more than one framework?</a:t>
            </a:r>
          </a:p>
        </p:txBody>
      </p:sp>
    </p:spTree>
    <p:extLst>
      <p:ext uri="{BB962C8B-B14F-4D97-AF65-F5344CB8AC3E}">
        <p14:creationId xmlns:p14="http://schemas.microsoft.com/office/powerpoint/2010/main" val="297908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51E4C-6D21-F4F5-366B-63D0D9E7E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658091"/>
          </a:xfrm>
        </p:spPr>
        <p:txBody>
          <a:bodyPr/>
          <a:lstStyle/>
          <a:p>
            <a:r>
              <a:rPr lang="en-GB" b="1" dirty="0"/>
              <a:t>Choosing the Right Security Framework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C34B07-F8BD-C0CC-5974-C91AD9436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162" y="739765"/>
            <a:ext cx="4262238" cy="268923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Business Size </a:t>
            </a:r>
          </a:p>
          <a:p>
            <a:r>
              <a:rPr lang="en-GB" dirty="0"/>
              <a:t>Industry Sector </a:t>
            </a:r>
          </a:p>
          <a:p>
            <a:r>
              <a:rPr lang="en-GB" dirty="0"/>
              <a:t>Legal Requirements </a:t>
            </a:r>
          </a:p>
          <a:p>
            <a:r>
              <a:rPr lang="en-GB" dirty="0"/>
              <a:t>Organisational Maturity </a:t>
            </a:r>
          </a:p>
          <a:p>
            <a:r>
              <a:rPr lang="en-GB" dirty="0"/>
              <a:t>Available Resources</a:t>
            </a:r>
          </a:p>
          <a:p>
            <a:pPr marL="0" indent="0">
              <a:buNone/>
            </a:pPr>
            <a:r>
              <a:rPr lang="en-GB" sz="2000" dirty="0"/>
              <a:t>Decision Matrix: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2C916D6-0C3A-32D5-BFE8-BF56BF650C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0467791"/>
              </p:ext>
            </p:extLst>
          </p:nvPr>
        </p:nvGraphicFramePr>
        <p:xfrm>
          <a:off x="77618" y="3381153"/>
          <a:ext cx="6374573" cy="2194560"/>
        </p:xfrm>
        <a:graphic>
          <a:graphicData uri="http://schemas.openxmlformats.org/drawingml/2006/table">
            <a:tbl>
              <a:tblPr/>
              <a:tblGrid>
                <a:gridCol w="2585838">
                  <a:extLst>
                    <a:ext uri="{9D8B030D-6E8A-4147-A177-3AD203B41FA5}">
                      <a16:colId xmlns:a16="http://schemas.microsoft.com/office/drawing/2014/main" val="973348182"/>
                    </a:ext>
                  </a:extLst>
                </a:gridCol>
                <a:gridCol w="3788735">
                  <a:extLst>
                    <a:ext uri="{9D8B030D-6E8A-4147-A177-3AD203B41FA5}">
                      <a16:colId xmlns:a16="http://schemas.microsoft.com/office/drawing/2014/main" val="308707152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Organisation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Recommended Starting Point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12651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Small Business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CIS Controls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344136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Medium Enterprise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NIST CSF + CIS Controls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9617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Large Enterprise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ISO/IEC 27001 + NIST CSF + COBIT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61184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Government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NIST CSF / National guidance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637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Financial Services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ISO/IEC 27001 + sector regulations</a:t>
                      </a:r>
                    </a:p>
                  </a:txBody>
                  <a:tcPr anchor="ctr"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00235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69204A0C-779D-5944-327D-1DEC106A1C02}"/>
              </a:ext>
            </a:extLst>
          </p:cNvPr>
          <p:cNvSpPr txBox="1"/>
          <p:nvPr/>
        </p:nvSpPr>
        <p:spPr>
          <a:xfrm>
            <a:off x="4851993" y="769891"/>
            <a:ext cx="4063407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 algn="just">
              <a:buNone/>
            </a:pPr>
            <a:r>
              <a:rPr lang="en-GB" sz="2000" dirty="0"/>
              <a:t>A small manufacturing company has limited cybersecurity expertise and budget.</a:t>
            </a:r>
          </a:p>
          <a:p>
            <a:pPr>
              <a:buNone/>
            </a:pPr>
            <a:endParaRPr lang="en-GB" sz="2000" dirty="0"/>
          </a:p>
          <a:p>
            <a:pPr algn="just">
              <a:buNone/>
            </a:pPr>
            <a:r>
              <a:rPr lang="en-GB" sz="2000" dirty="0"/>
              <a:t>Which framework would you recommend first, and why?</a:t>
            </a:r>
          </a:p>
        </p:txBody>
      </p:sp>
    </p:spTree>
    <p:extLst>
      <p:ext uri="{BB962C8B-B14F-4D97-AF65-F5344CB8AC3E}">
        <p14:creationId xmlns:p14="http://schemas.microsoft.com/office/powerpoint/2010/main" val="179385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A35B8-C978-7916-BDA0-4AE6D7F8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23975"/>
            <a:ext cx="9052560" cy="1039091"/>
          </a:xfrm>
        </p:spPr>
        <p:txBody>
          <a:bodyPr/>
          <a:lstStyle/>
          <a:p>
            <a:r>
              <a:rPr lang="en-GB" dirty="0"/>
              <a:t>Lunch Break (1-2)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B644-6A89-F588-0EE9-EA85A2D3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2895600"/>
            <a:ext cx="8763000" cy="2667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0514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A32B6-F0B3-7C8A-1948-387ABC3C4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Interactive Case Study</a:t>
            </a:r>
            <a:br>
              <a:rPr lang="en-GB" dirty="0"/>
            </a:br>
            <a:r>
              <a:rPr lang="en-GB" sz="2700" b="1" dirty="0"/>
              <a:t>“</a:t>
            </a:r>
            <a:r>
              <a:rPr lang="en-GB" b="1" dirty="0"/>
              <a:t>The Security Transformation That Failed</a:t>
            </a:r>
            <a:r>
              <a:rPr lang="en-GB" sz="2700" b="1" dirty="0"/>
              <a:t>”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436F6-4D71-D238-AC5F-E24DA9B8F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295400"/>
            <a:ext cx="4343400" cy="4648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Scenario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company launched a major security programme:</a:t>
            </a:r>
          </a:p>
          <a:p>
            <a:pPr lvl="1"/>
            <a:r>
              <a:rPr lang="en-GB" dirty="0"/>
              <a:t>MFA implementation </a:t>
            </a:r>
          </a:p>
          <a:p>
            <a:pPr lvl="1"/>
            <a:r>
              <a:rPr lang="en-GB" dirty="0"/>
              <a:t>new monitoring systems </a:t>
            </a:r>
          </a:p>
          <a:p>
            <a:pPr lvl="1"/>
            <a:r>
              <a:rPr lang="en-GB" dirty="0"/>
              <a:t>stricter policies </a:t>
            </a:r>
          </a:p>
          <a:p>
            <a:pPr lvl="1"/>
            <a:r>
              <a:rPr lang="en-GB" dirty="0"/>
              <a:t>cloud security controls </a:t>
            </a:r>
          </a:p>
          <a:p>
            <a:pPr marL="0" indent="0">
              <a:buNone/>
            </a:pPr>
            <a:r>
              <a:rPr lang="en-GB" dirty="0"/>
              <a:t>BUT:</a:t>
            </a:r>
          </a:p>
          <a:p>
            <a:pPr lvl="1"/>
            <a:r>
              <a:rPr lang="en-GB" dirty="0"/>
              <a:t>employees resisted </a:t>
            </a:r>
          </a:p>
          <a:p>
            <a:pPr lvl="1"/>
            <a:r>
              <a:rPr lang="en-GB" dirty="0"/>
              <a:t>productivity dropped </a:t>
            </a:r>
          </a:p>
          <a:p>
            <a:pPr lvl="1"/>
            <a:r>
              <a:rPr lang="en-GB" dirty="0"/>
              <a:t>leadership support weakened </a:t>
            </a:r>
          </a:p>
          <a:p>
            <a:pPr lvl="1"/>
            <a:r>
              <a:rPr lang="en-GB" dirty="0"/>
              <a:t>shadow IT increased </a:t>
            </a:r>
          </a:p>
          <a:p>
            <a:pPr lvl="1"/>
            <a:r>
              <a:rPr lang="en-GB" dirty="0"/>
              <a:t>staff bypassed controls </a:t>
            </a:r>
          </a:p>
          <a:p>
            <a:pPr marL="0" indent="0">
              <a:buNone/>
            </a:pPr>
            <a:r>
              <a:rPr lang="en-GB" dirty="0"/>
              <a:t>Eventually:</a:t>
            </a:r>
          </a:p>
          <a:p>
            <a:pPr lvl="1"/>
            <a:r>
              <a:rPr lang="en-GB" dirty="0"/>
              <a:t>implementation failed </a:t>
            </a:r>
          </a:p>
          <a:p>
            <a:pPr lvl="1"/>
            <a:r>
              <a:rPr lang="en-GB" dirty="0"/>
              <a:t>morale declined </a:t>
            </a:r>
          </a:p>
          <a:p>
            <a:pPr lvl="1"/>
            <a:r>
              <a:rPr lang="en-GB" dirty="0"/>
              <a:t>security posture worsened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020DCC-E846-E0A9-A6FA-E9D5357AEE0D}"/>
              </a:ext>
            </a:extLst>
          </p:cNvPr>
          <p:cNvSpPr txBox="1">
            <a:spLocks/>
          </p:cNvSpPr>
          <p:nvPr/>
        </p:nvSpPr>
        <p:spPr>
          <a:xfrm>
            <a:off x="4701209" y="1497106"/>
            <a:ext cx="4343401" cy="4038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Discussion Questions</a:t>
            </a:r>
            <a:endParaRPr lang="en-GB" dirty="0"/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failed first?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Was this technical or organisational failure?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Could leadership have handled this differently?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Should security prioritise usability more?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What would you change? </a:t>
            </a:r>
          </a:p>
        </p:txBody>
      </p:sp>
    </p:spTree>
    <p:extLst>
      <p:ext uri="{BB962C8B-B14F-4D97-AF65-F5344CB8AC3E}">
        <p14:creationId xmlns:p14="http://schemas.microsoft.com/office/powerpoint/2010/main" val="8438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57" end="7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77" end="10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1" end="1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0" end="1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5" end="15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50" end="1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70" end="19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92" end="2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21" end="24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42" end="26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67" end="27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279" end="30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02" end="3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19" end="3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1A440-8E64-FB24-F63C-44C14823B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734291"/>
          </a:xfrm>
        </p:spPr>
        <p:txBody>
          <a:bodyPr>
            <a:normAutofit/>
          </a:bodyPr>
          <a:lstStyle/>
          <a:p>
            <a:r>
              <a:rPr lang="en-GB" b="1" dirty="0"/>
              <a:t>Group Workshop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175D6-E330-FDC4-3816-5ABA1AEED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2" y="990600"/>
            <a:ext cx="5272238" cy="451373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“You Are the New CISO”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Scenario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 rapidly growing organisation:</a:t>
            </a:r>
          </a:p>
          <a:p>
            <a:pPr lvl="1"/>
            <a:r>
              <a:rPr lang="en-GB" dirty="0"/>
              <a:t>expanding globally </a:t>
            </a:r>
          </a:p>
          <a:p>
            <a:pPr lvl="1"/>
            <a:r>
              <a:rPr lang="en-GB" dirty="0"/>
              <a:t>moving to cloud </a:t>
            </a:r>
          </a:p>
          <a:p>
            <a:pPr lvl="1"/>
            <a:r>
              <a:rPr lang="en-GB" dirty="0"/>
              <a:t>adopting hybrid work </a:t>
            </a:r>
          </a:p>
          <a:p>
            <a:pPr marL="0" indent="0">
              <a:buNone/>
            </a:pPr>
            <a:r>
              <a:rPr lang="en-GB" dirty="0"/>
              <a:t>BUT:</a:t>
            </a:r>
          </a:p>
          <a:p>
            <a:pPr lvl="1"/>
            <a:r>
              <a:rPr lang="en-GB" dirty="0"/>
              <a:t>outdated security </a:t>
            </a:r>
          </a:p>
          <a:p>
            <a:pPr lvl="1"/>
            <a:r>
              <a:rPr lang="en-GB" dirty="0"/>
              <a:t>weak governance </a:t>
            </a:r>
          </a:p>
          <a:p>
            <a:pPr lvl="1"/>
            <a:r>
              <a:rPr lang="en-GB" dirty="0"/>
              <a:t>limited budget </a:t>
            </a:r>
          </a:p>
          <a:p>
            <a:pPr lvl="1"/>
            <a:r>
              <a:rPr lang="en-GB" dirty="0"/>
              <a:t>poor security culture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0957AF90-16D5-927E-3533-6168D09B3260}"/>
              </a:ext>
            </a:extLst>
          </p:cNvPr>
          <p:cNvSpPr txBox="1">
            <a:spLocks/>
          </p:cNvSpPr>
          <p:nvPr/>
        </p:nvSpPr>
        <p:spPr>
          <a:xfrm>
            <a:off x="5334000" y="1311265"/>
            <a:ext cx="3810000" cy="3988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SzPct val="100000"/>
              <a:buFont typeface="Arial" pitchFamily="34" charset="0"/>
              <a:buChar char="•"/>
              <a:defRPr sz="26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Wingdings" pitchFamily="2" charset="2"/>
              <a:buChar char="§"/>
              <a:defRPr sz="22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Courier New" pitchFamily="49" charset="0"/>
              <a:buChar char="o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rgbClr val="364162"/>
              </a:buClr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Verdana" pitchFamily="34" charset="0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b="1" dirty="0"/>
              <a:t>Task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Develop: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Top implementation priorities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Governance improvements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Staff engagement strategy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Budget priorities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Quick wins vs long-term changes </a:t>
            </a:r>
          </a:p>
          <a:p>
            <a:pPr marL="514350" lvl="0" indent="-514350">
              <a:buFont typeface="+mj-lt"/>
              <a:buAutoNum type="arabicPeriod"/>
            </a:pPr>
            <a:endParaRPr lang="en-GB" dirty="0"/>
          </a:p>
          <a:p>
            <a:pPr fontAlgn="auto">
              <a:spcAft>
                <a:spcPts val="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9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33" end="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65" end="8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85" end="10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02" end="1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4" end="1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29" end="14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48" end="16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65" end="18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181" end="20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C37E2-A422-3E78-62A9-208209CAA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3248891"/>
          </a:xfrm>
        </p:spPr>
        <p:txBody>
          <a:bodyPr/>
          <a:lstStyle/>
          <a:p>
            <a:r>
              <a:rPr lang="en-GB" dirty="0"/>
              <a:t>Comfort Break (3:15 – 3:25)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0EF33-D313-1C05-DC04-1E417172E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4419599"/>
            <a:ext cx="8763000" cy="11430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472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01DA-4EE4-01F4-B3DE-241674780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3609F-F8F5-3CB9-BB17-738CB800D6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066800"/>
            <a:ext cx="8763000" cy="47244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b="1" dirty="0"/>
              <a:t>Scenario:</a:t>
            </a:r>
          </a:p>
          <a:p>
            <a:pPr marL="0" indent="0">
              <a:buNone/>
            </a:pPr>
            <a:r>
              <a:rPr lang="en-GB" dirty="0"/>
              <a:t>Each group has been appointed as the </a:t>
            </a:r>
            <a:r>
              <a:rPr lang="en-GB" b="1" dirty="0"/>
              <a:t>Security Governance Board</a:t>
            </a:r>
            <a:r>
              <a:rPr lang="en-GB" dirty="0"/>
              <a:t> for a growing organisation.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organisation has experienced:</a:t>
            </a:r>
          </a:p>
          <a:p>
            <a:pPr lvl="1"/>
            <a:r>
              <a:rPr lang="en-GB" dirty="0"/>
              <a:t>Increasing phishing attacks </a:t>
            </a:r>
          </a:p>
          <a:p>
            <a:pPr lvl="1"/>
            <a:r>
              <a:rPr lang="en-GB" dirty="0"/>
              <a:t>Unsupported legacy systems </a:t>
            </a:r>
          </a:p>
          <a:p>
            <a:pPr lvl="1"/>
            <a:r>
              <a:rPr lang="en-GB" dirty="0"/>
              <a:t>Weak security awareness </a:t>
            </a:r>
          </a:p>
          <a:p>
            <a:pPr lvl="1"/>
            <a:r>
              <a:rPr lang="en-GB" dirty="0"/>
              <a:t>No formal incident response plan </a:t>
            </a:r>
          </a:p>
          <a:p>
            <a:pPr lvl="1"/>
            <a:r>
              <a:rPr lang="en-GB" dirty="0"/>
              <a:t>Limited governance </a:t>
            </a:r>
          </a:p>
          <a:p>
            <a:pPr lvl="1"/>
            <a:r>
              <a:rPr lang="en-GB" dirty="0"/>
              <a:t>Cloud migration underway </a:t>
            </a:r>
          </a:p>
          <a:p>
            <a:pPr lvl="1"/>
            <a:r>
              <a:rPr lang="en-GB" dirty="0"/>
              <a:t>Budget of </a:t>
            </a:r>
            <a:r>
              <a:rPr lang="en-GB" b="1" dirty="0"/>
              <a:t>£150,000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pPr marL="0" indent="0">
              <a:buNone/>
            </a:pPr>
            <a:r>
              <a:rPr lang="en-GB" b="1" dirty="0"/>
              <a:t>The Board has asked each team to decide where to invest first.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A345FC-86E1-EA07-962E-DE4B1AD57735}"/>
              </a:ext>
            </a:extLst>
          </p:cNvPr>
          <p:cNvSpPr txBox="1"/>
          <p:nvPr/>
        </p:nvSpPr>
        <p:spPr>
          <a:xfrm>
            <a:off x="4884420" y="2514600"/>
            <a:ext cx="4069080" cy="224676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Complete a </a:t>
            </a:r>
            <a:r>
              <a:rPr lang="en-GB" sz="2000" b="1" dirty="0"/>
              <a:t>Risk Prioritisation Matrix</a:t>
            </a:r>
            <a:r>
              <a:rPr lang="en-GB" sz="2000" dirty="0"/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Select the </a:t>
            </a:r>
            <a:r>
              <a:rPr lang="en-GB" sz="2000" b="1" dirty="0"/>
              <a:t>five initiatives</a:t>
            </a:r>
            <a:r>
              <a:rPr lang="en-GB" sz="2000" dirty="0"/>
              <a:t> they would fund.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Rank them from highest to lowest priority.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Explain your decisions.</a:t>
            </a:r>
          </a:p>
        </p:txBody>
      </p:sp>
    </p:spTree>
    <p:extLst>
      <p:ext uri="{BB962C8B-B14F-4D97-AF65-F5344CB8AC3E}">
        <p14:creationId xmlns:p14="http://schemas.microsoft.com/office/powerpoint/2010/main" val="396807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F4EC0-9B20-4F80-AEF0-829173E60F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FB478-A06B-96A7-C910-43AFCCEA2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2F561-F560-37E8-972D-0F8C4F3339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143000"/>
            <a:ext cx="8763000" cy="45720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b="1" dirty="0"/>
              <a:t>Task (30 minutes, 3-4 students in a group)</a:t>
            </a:r>
          </a:p>
          <a:p>
            <a:r>
              <a:rPr lang="en-GB" sz="2400" b="1" dirty="0"/>
              <a:t>Group 1:</a:t>
            </a:r>
            <a:r>
              <a:rPr lang="en-GB" sz="2400" dirty="0"/>
              <a:t> NHS hospital </a:t>
            </a:r>
          </a:p>
          <a:p>
            <a:r>
              <a:rPr lang="en-GB" sz="2400" b="1" dirty="0"/>
              <a:t>Group 2:</a:t>
            </a:r>
            <a:r>
              <a:rPr lang="en-GB" sz="2400" dirty="0"/>
              <a:t> University </a:t>
            </a:r>
          </a:p>
          <a:p>
            <a:r>
              <a:rPr lang="en-GB" sz="2400" b="1" dirty="0"/>
              <a:t>Group 3:</a:t>
            </a:r>
            <a:r>
              <a:rPr lang="en-GB" sz="2400" dirty="0"/>
              <a:t> Retail company </a:t>
            </a:r>
          </a:p>
          <a:p>
            <a:r>
              <a:rPr lang="en-GB" sz="2400" b="1" dirty="0"/>
              <a:t>Group 4:</a:t>
            </a:r>
            <a:r>
              <a:rPr lang="en-GB" sz="2400" dirty="0"/>
              <a:t> Manufacturing business </a:t>
            </a:r>
          </a:p>
          <a:p>
            <a:r>
              <a:rPr lang="en-GB" sz="2400" b="1" dirty="0"/>
              <a:t>Group 5:</a:t>
            </a:r>
            <a:r>
              <a:rPr lang="en-GB" sz="2400" dirty="0"/>
              <a:t> Financial services firm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Note, each organisation has different assets, risks, regulations and priorities. Team should </a:t>
            </a:r>
            <a:r>
              <a:rPr lang="en-GB" b="1" dirty="0"/>
              <a:t>produce the list</a:t>
            </a:r>
            <a:r>
              <a:rPr lang="en-GB" dirty="0"/>
              <a:t> of Security Investment, estimated cost, business benefit and security impact for each item in the list.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After 15 minutes</a:t>
            </a:r>
            <a:r>
              <a:rPr lang="en-GB" dirty="0"/>
              <a:t>, each group will be given a </a:t>
            </a:r>
            <a:r>
              <a:rPr lang="en-GB" b="1" dirty="0"/>
              <a:t>surprise event</a:t>
            </a:r>
            <a:r>
              <a:rPr lang="en-GB" dirty="0"/>
              <a:t> by Lecturer/Tutor</a:t>
            </a:r>
          </a:p>
          <a:p>
            <a:pPr lvl="1" algn="just"/>
            <a:r>
              <a:rPr lang="en-GB" dirty="0"/>
              <a:t>Each group must review its priorities and decide whether to change its recommendations.</a:t>
            </a:r>
          </a:p>
          <a:p>
            <a:pPr lvl="1" algn="just"/>
            <a:r>
              <a:rPr lang="en-GB" dirty="0"/>
              <a:t>This simulates what happens in real organisations: priorities change when circumstances change.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195581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03825D-707E-3D16-B799-E1C99D2BF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8132-196C-7122-79F1-5152B08BA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BC537-7B08-F1CD-7BEA-838449DD7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284" y="1250990"/>
            <a:ext cx="8770620" cy="8382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/>
              <a:t>Blank Risk Prioritisation Matrix</a:t>
            </a:r>
          </a:p>
          <a:p>
            <a:r>
              <a:rPr lang="en-GB" dirty="0"/>
              <a:t>Identify the risks affecting your organisation and place them in the matrix.</a:t>
            </a:r>
          </a:p>
          <a:p>
            <a:pPr marL="0" indent="0">
              <a:buNone/>
            </a:pPr>
            <a:endParaRPr lang="en-GB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73280D1-4004-200F-51CF-8FDFA665CE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6243117"/>
              </p:ext>
            </p:extLst>
          </p:nvPr>
        </p:nvGraphicFramePr>
        <p:xfrm>
          <a:off x="228600" y="2599054"/>
          <a:ext cx="8744304" cy="2658744"/>
        </p:xfrm>
        <a:graphic>
          <a:graphicData uri="http://schemas.openxmlformats.org/drawingml/2006/table">
            <a:tbl>
              <a:tblPr/>
              <a:tblGrid>
                <a:gridCol w="2186076">
                  <a:extLst>
                    <a:ext uri="{9D8B030D-6E8A-4147-A177-3AD203B41FA5}">
                      <a16:colId xmlns:a16="http://schemas.microsoft.com/office/drawing/2014/main" val="3535954648"/>
                    </a:ext>
                  </a:extLst>
                </a:gridCol>
                <a:gridCol w="2186076">
                  <a:extLst>
                    <a:ext uri="{9D8B030D-6E8A-4147-A177-3AD203B41FA5}">
                      <a16:colId xmlns:a16="http://schemas.microsoft.com/office/drawing/2014/main" val="2924028989"/>
                    </a:ext>
                  </a:extLst>
                </a:gridCol>
                <a:gridCol w="2186076">
                  <a:extLst>
                    <a:ext uri="{9D8B030D-6E8A-4147-A177-3AD203B41FA5}">
                      <a16:colId xmlns:a16="http://schemas.microsoft.com/office/drawing/2014/main" val="2097719483"/>
                    </a:ext>
                  </a:extLst>
                </a:gridCol>
                <a:gridCol w="2186076">
                  <a:extLst>
                    <a:ext uri="{9D8B030D-6E8A-4147-A177-3AD203B41FA5}">
                      <a16:colId xmlns:a16="http://schemas.microsoft.com/office/drawing/2014/main" val="3967421219"/>
                    </a:ext>
                  </a:extLst>
                </a:gridCol>
              </a:tblGrid>
              <a:tr h="66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Business Impact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Low Likelihood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Medium Likelihood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High Likelihood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4329223"/>
                  </a:ext>
                </a:extLst>
              </a:tr>
              <a:tr h="66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High Impact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9439865"/>
                  </a:ext>
                </a:extLst>
              </a:tr>
              <a:tr h="66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Medium Impact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27266769"/>
                  </a:ext>
                </a:extLst>
              </a:tr>
              <a:tr h="6646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Low Impact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00832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83754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EE097-D3E2-8822-066E-07FEFB52D8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26CB2-904F-CB77-8460-2BB552E0F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41F12-CAEC-E462-B4C6-F2A6219AE7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20" y="1295400"/>
            <a:ext cx="8763000" cy="4267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Governance Justification</a:t>
            </a:r>
          </a:p>
          <a:p>
            <a:r>
              <a:rPr lang="en-GB" dirty="0"/>
              <a:t>Each recommendation must answer:</a:t>
            </a:r>
          </a:p>
          <a:p>
            <a:pPr lvl="1"/>
            <a:r>
              <a:rPr lang="en-GB" dirty="0"/>
              <a:t>Risk being addressed</a:t>
            </a:r>
          </a:p>
          <a:p>
            <a:pPr lvl="1"/>
            <a:r>
              <a:rPr lang="en-GB" dirty="0"/>
              <a:t>Why is this a priority? </a:t>
            </a:r>
          </a:p>
          <a:p>
            <a:pPr lvl="1"/>
            <a:r>
              <a:rPr lang="en-GB" dirty="0"/>
              <a:t>Which organisational risk does it reduce? </a:t>
            </a:r>
          </a:p>
          <a:p>
            <a:pPr lvl="1"/>
            <a:r>
              <a:rPr lang="en-GB" dirty="0"/>
              <a:t>Which business objective does it support? </a:t>
            </a:r>
          </a:p>
          <a:p>
            <a:pPr lvl="1"/>
            <a:r>
              <a:rPr lang="en-GB" dirty="0"/>
              <a:t>Expected business benefit</a:t>
            </a:r>
          </a:p>
          <a:p>
            <a:pPr lvl="1"/>
            <a:r>
              <a:rPr lang="en-GB" dirty="0"/>
              <a:t>Estimated cost (optional)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345028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88EF0-DFB3-CA42-8CA8-354C25E51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07189-81AF-A182-6B89-200276E83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1D139-19B7-2EA6-C598-BF0CE1C6B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295400"/>
            <a:ext cx="8763000" cy="3352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Peer Review (20 minutes)</a:t>
            </a:r>
          </a:p>
          <a:p>
            <a:pPr algn="just"/>
            <a:r>
              <a:rPr lang="en-GB" dirty="0"/>
              <a:t>Each group exchanges its completed work with another group.</a:t>
            </a:r>
          </a:p>
          <a:p>
            <a:pPr algn="just"/>
            <a:r>
              <a:rPr lang="en-GB" dirty="0"/>
              <a:t>The reviewing group acts as the </a:t>
            </a:r>
            <a:r>
              <a:rPr lang="en-GB" b="1" dirty="0"/>
              <a:t>Board Audit Committee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Governance Board Review Forms will be given to each group by the lecturer/Tutor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9783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917095-BC42-85D0-B4A6-92AF6693A3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54BE5-AE22-373A-AFE6-DF0F577EC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65C53-A72A-F591-D279-EFC32A3C7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066800"/>
            <a:ext cx="8763000" cy="41148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/>
              <a:t>Board Feedback</a:t>
            </a:r>
          </a:p>
          <a:p>
            <a:r>
              <a:rPr lang="en-GB" dirty="0"/>
              <a:t>The reviewing group must provide: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Two strengths</a:t>
            </a:r>
          </a:p>
          <a:p>
            <a:pPr marL="0" indent="0">
              <a:buNone/>
            </a:pPr>
            <a:r>
              <a:rPr lang="en-GB" dirty="0"/>
              <a:t>Example:</a:t>
            </a:r>
          </a:p>
          <a:p>
            <a:r>
              <a:rPr lang="en-GB" dirty="0"/>
              <a:t>Good governance recommendations. </a:t>
            </a:r>
          </a:p>
          <a:p>
            <a:r>
              <a:rPr lang="en-GB" dirty="0"/>
              <a:t>Well-balanced investment decisions.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Two recommendations</a:t>
            </a:r>
          </a:p>
          <a:p>
            <a:r>
              <a:rPr lang="en-GB" dirty="0"/>
              <a:t>Example:</a:t>
            </a:r>
          </a:p>
          <a:p>
            <a:pPr lvl="1"/>
            <a:r>
              <a:rPr lang="en-GB" dirty="0"/>
              <a:t>Disaster recovery should have been prioritised higher. </a:t>
            </a:r>
          </a:p>
          <a:p>
            <a:pPr lvl="1"/>
            <a:r>
              <a:rPr lang="en-GB" dirty="0"/>
              <a:t>Governance programme should have preceded SIEM implementation.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389098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0C339-9966-87EF-4586-7CDB694C4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02D4B-BBF1-F934-B3E6-74D6E5A3D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1"/>
            <a:ext cx="9052560" cy="8382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BE976-4219-906C-7C3B-D5DFB9A09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219200"/>
            <a:ext cx="8763000" cy="42672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Final Discussion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original group receives the feedback.</a:t>
            </a:r>
          </a:p>
          <a:p>
            <a:r>
              <a:rPr lang="en-GB" dirty="0"/>
              <a:t>They decide:</a:t>
            </a:r>
          </a:p>
          <a:p>
            <a:pPr lvl="1"/>
            <a:r>
              <a:rPr lang="en-GB" dirty="0"/>
              <a:t>Would they change anything?</a:t>
            </a:r>
          </a:p>
          <a:p>
            <a:r>
              <a:rPr lang="en-GB" dirty="0"/>
              <a:t>If yes,</a:t>
            </a:r>
          </a:p>
          <a:p>
            <a:pPr lvl="1"/>
            <a:r>
              <a:rPr lang="en-GB" dirty="0"/>
              <a:t>Why?</a:t>
            </a:r>
          </a:p>
          <a:p>
            <a:r>
              <a:rPr lang="en-GB" dirty="0"/>
              <a:t>If no,</a:t>
            </a:r>
          </a:p>
          <a:p>
            <a:pPr lvl="1"/>
            <a:r>
              <a:rPr lang="en-GB" dirty="0"/>
              <a:t>Why not?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Deliverable</a:t>
            </a:r>
          </a:p>
          <a:p>
            <a:pPr lvl="1"/>
            <a:r>
              <a:rPr lang="en-GB" dirty="0"/>
              <a:t>Each group submits one completed worksheet.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210D3-37E2-B982-29C6-D6A5961DBF2B}"/>
              </a:ext>
            </a:extLst>
          </p:cNvPr>
          <p:cNvSpPr txBox="1"/>
          <p:nvPr/>
        </p:nvSpPr>
        <p:spPr>
          <a:xfrm>
            <a:off x="5486400" y="2613392"/>
            <a:ext cx="3276600" cy="1631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Consultant's Corner</a:t>
            </a:r>
          </a:p>
          <a:p>
            <a:pPr lvl="1"/>
            <a:r>
              <a:rPr lang="en-GB" sz="2000" dirty="0"/>
              <a:t>If two groups selected completely different priorities. </a:t>
            </a:r>
          </a:p>
          <a:p>
            <a:pPr>
              <a:buNone/>
            </a:pPr>
            <a:r>
              <a:rPr lang="en-GB" sz="2000" dirty="0"/>
              <a:t>Can both be correct?</a:t>
            </a:r>
          </a:p>
        </p:txBody>
      </p:sp>
    </p:spTree>
    <p:extLst>
      <p:ext uri="{BB962C8B-B14F-4D97-AF65-F5344CB8AC3E}">
        <p14:creationId xmlns:p14="http://schemas.microsoft.com/office/powerpoint/2010/main" val="40697795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5AD1A5-3DC0-A373-0943-6DDA86BC4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33637-7F6D-E49F-B0F3-84786DF49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52400"/>
            <a:ext cx="9052560" cy="838201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Security Governance Board Challenge</a:t>
            </a:r>
            <a:br>
              <a:rPr lang="en-GB" sz="2700" b="1" dirty="0"/>
            </a:br>
            <a:r>
              <a:rPr lang="en-GB" sz="2700" b="1" dirty="0"/>
              <a:t>Theme:</a:t>
            </a:r>
            <a:r>
              <a:rPr lang="en-GB" sz="2700" dirty="0"/>
              <a:t> </a:t>
            </a:r>
            <a:r>
              <a:rPr lang="en-GB" sz="2700" i="1" dirty="0"/>
              <a:t>Prioritising Cybersecurity Investment and Risk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3E6D1-2B1D-4B94-F267-5E703B830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1279475"/>
            <a:ext cx="8763000" cy="5493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Learning Outcomes to be Achieved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062264-319F-A292-39FB-278184B75017}"/>
              </a:ext>
            </a:extLst>
          </p:cNvPr>
          <p:cNvSpPr txBox="1"/>
          <p:nvPr/>
        </p:nvSpPr>
        <p:spPr>
          <a:xfrm>
            <a:off x="171182" y="5178415"/>
            <a:ext cx="84201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125C586-6117-36AD-BC3E-F36A34CE05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1964476"/>
              </p:ext>
            </p:extLst>
          </p:nvPr>
        </p:nvGraphicFramePr>
        <p:xfrm>
          <a:off x="228600" y="1867534"/>
          <a:ext cx="8724900" cy="3618864"/>
        </p:xfrm>
        <a:graphic>
          <a:graphicData uri="http://schemas.openxmlformats.org/drawingml/2006/table">
            <a:tbl>
              <a:tblPr/>
              <a:tblGrid>
                <a:gridCol w="4362450">
                  <a:extLst>
                    <a:ext uri="{9D8B030D-6E8A-4147-A177-3AD203B41FA5}">
                      <a16:colId xmlns:a16="http://schemas.microsoft.com/office/drawing/2014/main" val="430259193"/>
                    </a:ext>
                  </a:extLst>
                </a:gridCol>
                <a:gridCol w="4362450">
                  <a:extLst>
                    <a:ext uri="{9D8B030D-6E8A-4147-A177-3AD203B41FA5}">
                      <a16:colId xmlns:a16="http://schemas.microsoft.com/office/drawing/2014/main" val="3014824510"/>
                    </a:ext>
                  </a:extLst>
                </a:gridCol>
              </a:tblGrid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Skill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b="1" dirty="0"/>
                        <a:t>Achieved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445398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Governance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4172720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Risk Management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433394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Teamwork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839380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Peer Review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0627554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Business Decision-Making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26900576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Critical Thinking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55637248"/>
                  </a:ext>
                </a:extLst>
              </a:tr>
              <a:tr h="45235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dirty="0"/>
                        <a:t>✓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71393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77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04536-57E3-53A0-ED48-0382BD073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Integration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18D01-630F-A644-8F3C-82B86DBD7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This week Strongly support:</a:t>
            </a:r>
          </a:p>
          <a:p>
            <a:pPr lvl="0"/>
            <a:r>
              <a:rPr lang="en-GB" dirty="0"/>
              <a:t>governance </a:t>
            </a:r>
          </a:p>
          <a:p>
            <a:pPr lvl="0"/>
            <a:r>
              <a:rPr lang="en-GB" dirty="0"/>
              <a:t>strategic planning </a:t>
            </a:r>
          </a:p>
          <a:p>
            <a:pPr lvl="0"/>
            <a:r>
              <a:rPr lang="en-GB" dirty="0"/>
              <a:t>risk management </a:t>
            </a:r>
          </a:p>
          <a:p>
            <a:pPr lvl="0"/>
            <a:r>
              <a:rPr lang="en-GB" dirty="0"/>
              <a:t>organisational change </a:t>
            </a:r>
          </a:p>
          <a:p>
            <a:pPr lvl="0"/>
            <a:r>
              <a:rPr lang="en-GB" dirty="0"/>
              <a:t>implementation strategy </a:t>
            </a:r>
          </a:p>
          <a:p>
            <a:r>
              <a:rPr lang="en-GB" dirty="0"/>
              <a:t>leadership analysis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Start:</a:t>
            </a:r>
          </a:p>
          <a:p>
            <a:pPr lvl="0"/>
            <a:r>
              <a:rPr lang="en-GB" dirty="0"/>
              <a:t>use governance-focused analysis </a:t>
            </a:r>
          </a:p>
          <a:p>
            <a:pPr lvl="0"/>
            <a:r>
              <a:rPr lang="en-GB" dirty="0"/>
              <a:t>critique implementation failures </a:t>
            </a:r>
          </a:p>
          <a:p>
            <a:pPr lvl="0"/>
            <a:r>
              <a:rPr lang="en-GB" dirty="0"/>
              <a:t>discuss leadership and culture </a:t>
            </a:r>
          </a:p>
          <a:p>
            <a:pPr lvl="0"/>
            <a:r>
              <a:rPr lang="en-GB" dirty="0"/>
              <a:t>apply real organisational examples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3762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A481-72C5-AA88-23E2-CB2834D0E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Data Security &amp;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2CACA-71D5-B235-AA47-7B91C95B3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98531"/>
            <a:ext cx="8763000" cy="7302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How Week 6 contents Supports Data Security &amp; Compliance?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ABD2E8-6E91-5014-35B0-484F023019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183976"/>
              </p:ext>
            </p:extLst>
          </p:nvPr>
        </p:nvGraphicFramePr>
        <p:xfrm>
          <a:off x="256674" y="1981200"/>
          <a:ext cx="8763000" cy="335279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90750">
                  <a:extLst>
                    <a:ext uri="{9D8B030D-6E8A-4147-A177-3AD203B41FA5}">
                      <a16:colId xmlns:a16="http://schemas.microsoft.com/office/drawing/2014/main" val="3600821950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3400994051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1692267226"/>
                    </a:ext>
                  </a:extLst>
                </a:gridCol>
                <a:gridCol w="2190750">
                  <a:extLst>
                    <a:ext uri="{9D8B030D-6E8A-4147-A177-3AD203B41FA5}">
                      <a16:colId xmlns:a16="http://schemas.microsoft.com/office/drawing/2014/main" val="2280914971"/>
                    </a:ext>
                  </a:extLst>
                </a:gridCol>
              </a:tblGrid>
              <a:tr h="8633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Security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Compliance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Business Perspective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dirty="0">
                          <a:solidFill>
                            <a:schemeClr val="tx2"/>
                          </a:solidFill>
                          <a:effectLst/>
                        </a:rPr>
                        <a:t>Key Takeaway</a:t>
                      </a:r>
                      <a:endParaRPr lang="en-GB" sz="1800" dirty="0">
                        <a:solidFill>
                          <a:schemeClr val="tx2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1F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735014"/>
                  </a:ext>
                </a:extLst>
              </a:tr>
              <a:tr h="24894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Security controls only provide value when implemented effectively and consistently.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Organisations must demonstrate that policies, procedures and controls operate in practice rather than merely exist on paper.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implementation supports resilience, customer confidence and operational efficiency.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Security strategies succeed only when they are translated into real-world operational practices.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0323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3224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D3A5D-1379-F2B0-12C0-F1376D063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8189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Future of Security Governance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84FDC-150D-78A5-5297-4AB14A72D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914400"/>
            <a:ext cx="5135880" cy="2908217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AI governance </a:t>
            </a:r>
          </a:p>
          <a:p>
            <a:pPr lvl="0"/>
            <a:r>
              <a:rPr lang="en-GB" dirty="0"/>
              <a:t>autonomous security operations </a:t>
            </a:r>
          </a:p>
          <a:p>
            <a:pPr lvl="0"/>
            <a:r>
              <a:rPr lang="en-GB" dirty="0"/>
              <a:t>resilience-focused security </a:t>
            </a:r>
          </a:p>
          <a:p>
            <a:pPr lvl="0"/>
            <a:r>
              <a:rPr lang="en-GB" dirty="0"/>
              <a:t>cyber insurance influence </a:t>
            </a:r>
          </a:p>
          <a:p>
            <a:pPr lvl="0"/>
            <a:r>
              <a:rPr lang="en-GB" dirty="0"/>
              <a:t>regulatory expansion </a:t>
            </a:r>
          </a:p>
          <a:p>
            <a:r>
              <a:rPr lang="en-GB" dirty="0"/>
              <a:t>board-level accountability  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BF8DC5-F212-A27F-5448-32A430BACBC2}"/>
              </a:ext>
            </a:extLst>
          </p:cNvPr>
          <p:cNvSpPr txBox="1"/>
          <p:nvPr/>
        </p:nvSpPr>
        <p:spPr>
          <a:xfrm>
            <a:off x="228600" y="4724400"/>
            <a:ext cx="8763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Will cybersecurity become primarily a governance issue rather than a technical issue?</a:t>
            </a:r>
          </a:p>
        </p:txBody>
      </p:sp>
    </p:spTree>
    <p:extLst>
      <p:ext uri="{BB962C8B-B14F-4D97-AF65-F5344CB8AC3E}">
        <p14:creationId xmlns:p14="http://schemas.microsoft.com/office/powerpoint/2010/main" val="172182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8959B-CA3E-D842-17CB-5FD50FCEA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D79D0-D790-188A-10D2-62638B46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280" y="1371600"/>
            <a:ext cx="8763000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Reflection Question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“What is harder to implement: technology, governance, or culture?”</a:t>
            </a:r>
          </a:p>
        </p:txBody>
      </p:sp>
    </p:spTree>
    <p:extLst>
      <p:ext uri="{BB962C8B-B14F-4D97-AF65-F5344CB8AC3E}">
        <p14:creationId xmlns:p14="http://schemas.microsoft.com/office/powerpoint/2010/main" val="2819572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4A27-3235-5117-08F6-8D4D7429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" y="27709"/>
            <a:ext cx="9052560" cy="50569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9150-9F3C-CD73-7C24-0FC0DA163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500" y="600861"/>
            <a:ext cx="7962900" cy="5114139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NIST Cybersecurity Framework</a:t>
            </a:r>
            <a:endParaRPr lang="en-GB" dirty="0"/>
          </a:p>
          <a:p>
            <a:r>
              <a:rPr lang="en-GB" u="sng" dirty="0">
                <a:hlinkClick r:id="rId2"/>
              </a:rPr>
              <a:t>NIST Cybersecurity Framework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CIS Critical Security Controls</a:t>
            </a:r>
            <a:endParaRPr lang="en-GB" dirty="0"/>
          </a:p>
          <a:p>
            <a:r>
              <a:rPr lang="en-GB" u="sng" dirty="0">
                <a:hlinkClick r:id="rId3"/>
              </a:rPr>
              <a:t>CIS Critical Security Controls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UK NCSC Governance Resources</a:t>
            </a:r>
            <a:endParaRPr lang="en-GB" dirty="0"/>
          </a:p>
          <a:p>
            <a:r>
              <a:rPr lang="en-GB" u="sng" dirty="0">
                <a:hlinkClick r:id="rId4"/>
              </a:rPr>
              <a:t>UK NCSC Governance Resources</a:t>
            </a:r>
            <a:br>
              <a:rPr lang="en-GB" dirty="0"/>
            </a:br>
            <a:endParaRPr lang="en-GB" dirty="0"/>
          </a:p>
          <a:p>
            <a:r>
              <a:rPr lang="en-GB" b="1" dirty="0"/>
              <a:t>ENISA Cybersecurity Investment Guidance</a:t>
            </a:r>
            <a:endParaRPr lang="en-GB" dirty="0"/>
          </a:p>
          <a:p>
            <a:r>
              <a:rPr lang="en-GB" u="sng" dirty="0">
                <a:hlinkClick r:id="rId5"/>
              </a:rPr>
              <a:t>ENISA Publications</a:t>
            </a:r>
            <a:endParaRPr lang="en-GB" u="sng" dirty="0"/>
          </a:p>
          <a:p>
            <a:endParaRPr lang="en-GB" u="sng" dirty="0"/>
          </a:p>
          <a:p>
            <a:r>
              <a:rPr lang="en-GB" dirty="0">
                <a:hlinkClick r:id="rId2"/>
              </a:rPr>
              <a:t>NIST Cybersecurity Framework 2.0</a:t>
            </a:r>
            <a:r>
              <a:rPr lang="en-GB" dirty="0"/>
              <a:t> </a:t>
            </a:r>
          </a:p>
          <a:p>
            <a:r>
              <a:rPr lang="en-GB" dirty="0"/>
              <a:t>ISO/IEC 27001 Information Security Management Systems</a:t>
            </a:r>
          </a:p>
          <a:p>
            <a:pPr lvl="1"/>
            <a:r>
              <a:rPr lang="en-GB" dirty="0">
                <a:hlinkClick r:id="rId6"/>
              </a:rPr>
              <a:t>https://www.iso.org/isoiec-27001-information-security.html</a:t>
            </a:r>
            <a:endParaRPr lang="en-GB" dirty="0"/>
          </a:p>
          <a:p>
            <a:r>
              <a:rPr lang="en-GB" dirty="0">
                <a:hlinkClick r:id="rId7"/>
              </a:rPr>
              <a:t>CIS Controls v8</a:t>
            </a:r>
            <a:r>
              <a:rPr lang="en-GB" dirty="0"/>
              <a:t> </a:t>
            </a:r>
          </a:p>
          <a:p>
            <a:r>
              <a:rPr lang="en-GB" dirty="0">
                <a:hlinkClick r:id="rId4"/>
              </a:rPr>
              <a:t>UK National Cyber Security Centre (NCSC) Guidance</a:t>
            </a:r>
            <a:r>
              <a:rPr lang="en-GB" dirty="0"/>
              <a:t> </a:t>
            </a:r>
          </a:p>
          <a:p>
            <a:r>
              <a:rPr lang="en-GB" dirty="0">
                <a:hlinkClick r:id="rId8"/>
              </a:rPr>
              <a:t>CISA Cybersecurity Resources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Best Resources for Assignment</a:t>
            </a:r>
            <a:endParaRPr lang="en-GB" dirty="0"/>
          </a:p>
          <a:p>
            <a:pPr lvl="0"/>
            <a:r>
              <a:rPr lang="en-GB" dirty="0"/>
              <a:t>ISO 27001 </a:t>
            </a:r>
          </a:p>
          <a:p>
            <a:pPr lvl="0"/>
            <a:r>
              <a:rPr lang="en-GB" dirty="0"/>
              <a:t>NIST CSF </a:t>
            </a:r>
          </a:p>
          <a:p>
            <a:r>
              <a:rPr lang="en-GB" dirty="0"/>
              <a:t>CIS Controls </a:t>
            </a:r>
          </a:p>
        </p:txBody>
      </p:sp>
    </p:spTree>
    <p:extLst>
      <p:ext uri="{BB962C8B-B14F-4D97-AF65-F5344CB8AC3E}">
        <p14:creationId xmlns:p14="http://schemas.microsoft.com/office/powerpoint/2010/main" val="4260490694"/>
      </p:ext>
    </p:extLst>
  </p:cSld>
  <p:clrMapOvr>
    <a:masterClrMapping/>
  </p:clrMapOvr>
</p:sld>
</file>

<file path=ppt/theme/theme1.xml><?xml version="1.0" encoding="utf-8"?>
<a:theme xmlns:a="http://schemas.openxmlformats.org/drawingml/2006/main" name="1_Sampl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Russell_4e_ch03</Template>
  <TotalTime>10790</TotalTime>
  <Words>4869</Words>
  <Application>Microsoft Office PowerPoint</Application>
  <PresentationFormat>On-screen Show (4:3)</PresentationFormat>
  <Paragraphs>1304</Paragraphs>
  <Slides>36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Courier New</vt:lpstr>
      <vt:lpstr>Wingdings</vt:lpstr>
      <vt:lpstr>1_Sample</vt:lpstr>
      <vt:lpstr>Implementing Information Security in Real Organisations </vt:lpstr>
      <vt:lpstr>Learning Objectives</vt:lpstr>
      <vt:lpstr>PROPOSED SESSION FLOW</vt:lpstr>
      <vt:lpstr>Overview</vt:lpstr>
      <vt:lpstr>Why Security Implementation Fails?</vt:lpstr>
      <vt:lpstr>Common Barriers to Security Implementation</vt:lpstr>
      <vt:lpstr>Governance &amp; Security Leadership</vt:lpstr>
      <vt:lpstr>Leadership Roles &amp; Responsibilities</vt:lpstr>
      <vt:lpstr>Security as a Business Decision</vt:lpstr>
      <vt:lpstr>Risk Management &amp; Prioritisation</vt:lpstr>
      <vt:lpstr>Risk Treatment Strategies</vt:lpstr>
      <vt:lpstr>Security Policies vs Reality</vt:lpstr>
      <vt:lpstr>Why Employees Bypass Security Policies</vt:lpstr>
      <vt:lpstr>From Policy to Practice</vt:lpstr>
      <vt:lpstr>Comfort Break (12:10 - 12:20)</vt:lpstr>
      <vt:lpstr>Change Management &amp; Security Resistance</vt:lpstr>
      <vt:lpstr>Security Budgeting &amp; Resource Constraints</vt:lpstr>
      <vt:lpstr>Security Frameworks in Practice</vt:lpstr>
      <vt:lpstr>Choosing the Right Security Framework</vt:lpstr>
      <vt:lpstr>Lunch Break (1-2)</vt:lpstr>
      <vt:lpstr>Interactive Case Study “The Security Transformation That Failed”</vt:lpstr>
      <vt:lpstr>Group Workshop Activity</vt:lpstr>
      <vt:lpstr>Comfort Break (3:15 – 3:25)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Security Governance Board Challenge Theme: Prioritising Cybersecurity Investment and Risk</vt:lpstr>
      <vt:lpstr>Assignment Integration</vt:lpstr>
      <vt:lpstr>Relevance to Data Security &amp; Compliance</vt:lpstr>
      <vt:lpstr>Future of Security Governance</vt:lpstr>
      <vt:lpstr>Reflection</vt:lpstr>
      <vt:lpstr>Reference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Information Security</dc:title>
  <dc:creator>Whitman</dc:creator>
  <cp:lastModifiedBy>Carlene Campbell</cp:lastModifiedBy>
  <cp:revision>373</cp:revision>
  <dcterms:created xsi:type="dcterms:W3CDTF">2008-12-13T17:52:47Z</dcterms:created>
  <dcterms:modified xsi:type="dcterms:W3CDTF">2026-06-26T21:57:30Z</dcterms:modified>
</cp:coreProperties>
</file>