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2" r:id="rId6"/>
    <p:sldId id="261" r:id="rId7"/>
    <p:sldId id="263" r:id="rId8"/>
    <p:sldId id="264" r:id="rId9"/>
    <p:sldId id="260"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9795F7-5595-4788-9763-280F91019BA3}" v="2" dt="2026-02-13T11:59:49.7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12F85-D27A-4CA7-B2A4-C6AE1B81351D}"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516D33-0EE6-4DA5-8BE5-8F92BD746753}" type="slidenum">
              <a:rPr lang="en-GB" smtClean="0"/>
              <a:t>‹#›</a:t>
            </a:fld>
            <a:endParaRPr lang="en-GB"/>
          </a:p>
        </p:txBody>
      </p:sp>
    </p:spTree>
    <p:extLst>
      <p:ext uri="{BB962C8B-B14F-4D97-AF65-F5344CB8AC3E}">
        <p14:creationId xmlns:p14="http://schemas.microsoft.com/office/powerpoint/2010/main" val="2810057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516D33-0EE6-4DA5-8BE5-8F92BD746753}" type="slidenum">
              <a:rPr lang="en-GB" smtClean="0"/>
              <a:t>9</a:t>
            </a:fld>
            <a:endParaRPr lang="en-GB"/>
          </a:p>
        </p:txBody>
      </p:sp>
    </p:spTree>
    <p:extLst>
      <p:ext uri="{BB962C8B-B14F-4D97-AF65-F5344CB8AC3E}">
        <p14:creationId xmlns:p14="http://schemas.microsoft.com/office/powerpoint/2010/main" val="612087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624E7-B4D0-AE02-6613-81EFD916E41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FBACF2-5003-2BA2-11BE-873A51784C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EB24E9E-AB34-FC48-5309-6DED38B2208E}"/>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5" name="Footer Placeholder 4">
            <a:extLst>
              <a:ext uri="{FF2B5EF4-FFF2-40B4-BE49-F238E27FC236}">
                <a16:creationId xmlns:a16="http://schemas.microsoft.com/office/drawing/2014/main" id="{39BD99A5-67E4-34AF-D705-85C6E6228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79DB9B-63E4-CA3A-7DCB-BC3893184F29}"/>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2218807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FBA58-2727-8F53-A4BD-0B6295520FA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8101C7-95EC-B6DB-6AE5-3FCF8D7578E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909A02-FC98-A8C3-FA00-76634ED51B91}"/>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5" name="Footer Placeholder 4">
            <a:extLst>
              <a:ext uri="{FF2B5EF4-FFF2-40B4-BE49-F238E27FC236}">
                <a16:creationId xmlns:a16="http://schemas.microsoft.com/office/drawing/2014/main" id="{93DC594C-9AE8-23EB-2C92-7305C357F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5A515E-697B-330C-E566-1A842DA08958}"/>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972420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DE84-350E-9E94-FB5D-1A029C11333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CACEC5B-8E27-B206-FE02-290AC11115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E0683C-56C0-CF15-20A6-DAB140D51E35}"/>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5" name="Footer Placeholder 4">
            <a:extLst>
              <a:ext uri="{FF2B5EF4-FFF2-40B4-BE49-F238E27FC236}">
                <a16:creationId xmlns:a16="http://schemas.microsoft.com/office/drawing/2014/main" id="{87ABA7CE-D3EF-F21E-8EEB-5AD3AD2CD0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9DC70-D7E4-EF96-B593-017566D23B12}"/>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3572039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57703-AEF1-F3E1-9A56-D502924C83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1D3B33-42A2-4C5E-1917-F035E16FFA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C573B49-C1A1-5D76-7016-F8739E4B97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B4EE591-4466-CB7C-32CD-E08479E48D95}"/>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6" name="Footer Placeholder 5">
            <a:extLst>
              <a:ext uri="{FF2B5EF4-FFF2-40B4-BE49-F238E27FC236}">
                <a16:creationId xmlns:a16="http://schemas.microsoft.com/office/drawing/2014/main" id="{6BD289D1-1509-B69A-B633-93858F43A8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590680-F811-C5D1-0212-AB504BFD87C0}"/>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2968658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C247A-5EF5-1CBD-A51C-A05D39CC61D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CA28202-7FD2-DA83-6ED4-48AA6C8A79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AED8F1-8612-04D3-0C5D-CE4D895CDF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DACA239-069B-0D24-F67B-A31AAF0C46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7DC1E0-1B34-F313-096F-A27A1A4273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4EF121C-8CAD-331F-6AA7-DC1D7870F81A}"/>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8" name="Footer Placeholder 7">
            <a:extLst>
              <a:ext uri="{FF2B5EF4-FFF2-40B4-BE49-F238E27FC236}">
                <a16:creationId xmlns:a16="http://schemas.microsoft.com/office/drawing/2014/main" id="{9D1BF028-F015-9A02-1E42-8CE62E3229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239F9C-71EC-2ECF-B3CF-C186A78F8B89}"/>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1149973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3B037-7704-F272-B019-1A6DF638300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DE4723-AD17-017A-69E5-6B8CB6E46F45}"/>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4" name="Footer Placeholder 3">
            <a:extLst>
              <a:ext uri="{FF2B5EF4-FFF2-40B4-BE49-F238E27FC236}">
                <a16:creationId xmlns:a16="http://schemas.microsoft.com/office/drawing/2014/main" id="{C696DF78-BB4F-9DE7-1E31-53611DBBB8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01BDE9-AEE0-E518-9BF2-0EC73A8ACB03}"/>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3556438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4CD3BC-3AC4-DD87-A1BD-3ECF63A88C0B}"/>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3" name="Footer Placeholder 2">
            <a:extLst>
              <a:ext uri="{FF2B5EF4-FFF2-40B4-BE49-F238E27FC236}">
                <a16:creationId xmlns:a16="http://schemas.microsoft.com/office/drawing/2014/main" id="{BD4AD9BF-815D-1ABE-2839-761069ADD6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AC50B0-D064-8782-EB66-45B528B01643}"/>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1702733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7107D-94A9-6FD0-BB18-AD8144BB64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A030F86-74F4-9BB8-0553-80E881EE7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BB096F-9996-30A6-A365-B00D46B5C8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CC8DB0-AB0C-A0AE-9060-F902289362E7}"/>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6" name="Footer Placeholder 5">
            <a:extLst>
              <a:ext uri="{FF2B5EF4-FFF2-40B4-BE49-F238E27FC236}">
                <a16:creationId xmlns:a16="http://schemas.microsoft.com/office/drawing/2014/main" id="{71AEDCCE-12E0-6D1B-8707-86718619D4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8CD91C-07CD-B1AC-761A-F6268D596500}"/>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2385491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346B4-BC0C-65F8-2109-E58943557E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D835AC2-7D05-52F4-BB95-F672B294AE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246742-78F5-5DA5-6A91-EE1E3FA1B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8D4D4E-DDCB-8909-8F4E-D5232186F7C7}"/>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6" name="Footer Placeholder 5">
            <a:extLst>
              <a:ext uri="{FF2B5EF4-FFF2-40B4-BE49-F238E27FC236}">
                <a16:creationId xmlns:a16="http://schemas.microsoft.com/office/drawing/2014/main" id="{3743AAC0-B258-D520-8224-3C1C72C25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95797-C431-264B-BF5C-BDBC694DFEB6}"/>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3746741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37026-9FF8-6AAC-A28B-FE3E309B375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2936DD-91D2-BD43-21B5-F84DC4BC4B3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8D7C50-62D8-D32A-3560-50546D9FEE28}"/>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5" name="Footer Placeholder 4">
            <a:extLst>
              <a:ext uri="{FF2B5EF4-FFF2-40B4-BE49-F238E27FC236}">
                <a16:creationId xmlns:a16="http://schemas.microsoft.com/office/drawing/2014/main" id="{AA418BFD-F4D7-B777-2C9F-2ED4102F8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73D5D4-1925-8A4D-D056-D3CFABDD3C5E}"/>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3007254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ADF825-ADD0-2828-F6BF-1ED1313A2F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EA112E7-8054-24F2-2A45-3C91F63FB8B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1F8435-239E-7880-C66E-C61088D21C11}"/>
              </a:ext>
            </a:extLst>
          </p:cNvPr>
          <p:cNvSpPr>
            <a:spLocks noGrp="1"/>
          </p:cNvSpPr>
          <p:nvPr>
            <p:ph type="dt" sz="half" idx="10"/>
          </p:nvPr>
        </p:nvSpPr>
        <p:spPr/>
        <p:txBody>
          <a:bodyPr/>
          <a:lstStyle/>
          <a:p>
            <a:fld id="{DE704A22-67CE-414A-AEE7-E5D4F140EA10}" type="datetimeFigureOut">
              <a:rPr lang="en-GB" smtClean="0"/>
              <a:t>13/02/2026</a:t>
            </a:fld>
            <a:endParaRPr lang="en-GB"/>
          </a:p>
        </p:txBody>
      </p:sp>
      <p:sp>
        <p:nvSpPr>
          <p:cNvPr id="5" name="Footer Placeholder 4">
            <a:extLst>
              <a:ext uri="{FF2B5EF4-FFF2-40B4-BE49-F238E27FC236}">
                <a16:creationId xmlns:a16="http://schemas.microsoft.com/office/drawing/2014/main" id="{DE09530C-99B6-833A-CF49-711892FF4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74000-2532-2407-339A-0ADF7847C6A9}"/>
              </a:ext>
            </a:extLst>
          </p:cNvPr>
          <p:cNvSpPr>
            <a:spLocks noGrp="1"/>
          </p:cNvSpPr>
          <p:nvPr>
            <p:ph type="sldNum" sz="quarter" idx="12"/>
          </p:nvPr>
        </p:nvSpPr>
        <p:spPr/>
        <p:txBody>
          <a:bodyPr/>
          <a:lstStyle/>
          <a:p>
            <a:fld id="{579F5E0C-5B95-48ED-9A54-42019B58B4C3}" type="slidenum">
              <a:rPr lang="en-GB" smtClean="0"/>
              <a:t>‹#›</a:t>
            </a:fld>
            <a:endParaRPr lang="en-GB"/>
          </a:p>
        </p:txBody>
      </p:sp>
    </p:spTree>
    <p:extLst>
      <p:ext uri="{BB962C8B-B14F-4D97-AF65-F5344CB8AC3E}">
        <p14:creationId xmlns:p14="http://schemas.microsoft.com/office/powerpoint/2010/main" val="440398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A44D6D-EA71-0DD9-E364-B86FFD8F02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E88C8B2-111D-DB9B-3C4E-6FE9A2AA16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25E433-2038-CE34-962F-F106A3901C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704A22-67CE-414A-AEE7-E5D4F140EA10}" type="datetimeFigureOut">
              <a:rPr lang="en-GB" smtClean="0"/>
              <a:t>13/02/2026</a:t>
            </a:fld>
            <a:endParaRPr lang="en-GB"/>
          </a:p>
        </p:txBody>
      </p:sp>
      <p:sp>
        <p:nvSpPr>
          <p:cNvPr id="5" name="Footer Placeholder 4">
            <a:extLst>
              <a:ext uri="{FF2B5EF4-FFF2-40B4-BE49-F238E27FC236}">
                <a16:creationId xmlns:a16="http://schemas.microsoft.com/office/drawing/2014/main" id="{EFAA0F33-094C-D2FC-30CD-731696FDF1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300142D-D3B8-2D8B-850A-ACD146D7E2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9F5E0C-5B95-48ED-9A54-42019B58B4C3}" type="slidenum">
              <a:rPr lang="en-GB" smtClean="0"/>
              <a:t>‹#›</a:t>
            </a:fld>
            <a:endParaRPr lang="en-GB"/>
          </a:p>
        </p:txBody>
      </p:sp>
    </p:spTree>
    <p:extLst>
      <p:ext uri="{BB962C8B-B14F-4D97-AF65-F5344CB8AC3E}">
        <p14:creationId xmlns:p14="http://schemas.microsoft.com/office/powerpoint/2010/main" val="2181261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D77C2DC4-03FC-4BF3-9F66-E9A3066EE4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12" name="Rectangle 11">
              <a:extLst>
                <a:ext uri="{FF2B5EF4-FFF2-40B4-BE49-F238E27FC236}">
                  <a16:creationId xmlns:a16="http://schemas.microsoft.com/office/drawing/2014/main" id="{13BD7D54-1B49-4AE3-89F2-EA4811619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1BD4E27-98FF-430B-A77B-3BF03B54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E13C525-8EE3-4288-848F-C9B2A174F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1FD7C86-60F5-2867-FF3C-08DE11EA78C5}"/>
              </a:ext>
            </a:extLst>
          </p:cNvPr>
          <p:cNvSpPr>
            <a:spLocks noGrp="1"/>
          </p:cNvSpPr>
          <p:nvPr>
            <p:ph type="ctrTitle"/>
          </p:nvPr>
        </p:nvSpPr>
        <p:spPr>
          <a:xfrm>
            <a:off x="6715124" y="1676401"/>
            <a:ext cx="4495801" cy="3080656"/>
          </a:xfrm>
        </p:spPr>
        <p:txBody>
          <a:bodyPr anchor="t">
            <a:normAutofit fontScale="90000"/>
          </a:bodyPr>
          <a:lstStyle/>
          <a:p>
            <a:pPr algn="l"/>
            <a:r>
              <a:rPr lang="en-GB" sz="2600" dirty="0"/>
              <a:t>Student Name: Charles Onije</a:t>
            </a:r>
            <a:br>
              <a:rPr lang="en-GB" sz="2600" dirty="0"/>
            </a:br>
            <a:r>
              <a:rPr lang="en-GB" sz="2600" dirty="0"/>
              <a:t>Student ID: 2420902</a:t>
            </a:r>
            <a:br>
              <a:rPr lang="en-GB" sz="2600" dirty="0"/>
            </a:br>
            <a:r>
              <a:rPr lang="en-GB" sz="2600" dirty="0"/>
              <a:t>Module Name: </a:t>
            </a:r>
            <a:r>
              <a:rPr lang="en-US" sz="2600" dirty="0"/>
              <a:t>Psychology in Health and Social Care</a:t>
            </a:r>
            <a:br>
              <a:rPr lang="en-US" sz="2600" dirty="0"/>
            </a:br>
            <a:r>
              <a:rPr lang="en-US" sz="2600" dirty="0"/>
              <a:t>Module Code: LCHS4010</a:t>
            </a:r>
            <a:br>
              <a:rPr lang="en-US" sz="2600" dirty="0"/>
            </a:br>
            <a:r>
              <a:rPr lang="en-US" sz="2600" dirty="0"/>
              <a:t>Lecturer’s Name: Alice Clayton</a:t>
            </a:r>
            <a:br>
              <a:rPr lang="en-US" sz="2600" dirty="0"/>
            </a:br>
            <a:r>
              <a:rPr lang="en-US" sz="2600" dirty="0"/>
              <a:t>Assessment Title: Bowlby’s prospect </a:t>
            </a:r>
            <a:br>
              <a:rPr lang="en-US" sz="2600" dirty="0"/>
            </a:br>
            <a:r>
              <a:rPr lang="en-US" sz="2600" dirty="0"/>
              <a:t>on Jenny’s development</a:t>
            </a:r>
            <a:br>
              <a:rPr lang="en-US" sz="2600" dirty="0"/>
            </a:br>
            <a:endParaRPr lang="en-GB" sz="2600" dirty="0"/>
          </a:p>
        </p:txBody>
      </p:sp>
      <p:pic>
        <p:nvPicPr>
          <p:cNvPr id="4" name="Picture 3" descr="A close up of flowers&#10;&#10;AI-generated content may be incorrect.">
            <a:extLst>
              <a:ext uri="{FF2B5EF4-FFF2-40B4-BE49-F238E27FC236}">
                <a16:creationId xmlns:a16="http://schemas.microsoft.com/office/drawing/2014/main" id="{A85497C1-9D87-C58D-DCE0-413A98FCA9B5}"/>
              </a:ext>
            </a:extLst>
          </p:cNvPr>
          <p:cNvPicPr>
            <a:picLocks noChangeAspect="1"/>
          </p:cNvPicPr>
          <p:nvPr/>
        </p:nvPicPr>
        <p:blipFill>
          <a:blip r:embed="rId2"/>
          <a:srcRect r="4491" b="-1"/>
          <a:stretch>
            <a:fillRect/>
          </a:stretch>
        </p:blipFill>
        <p:spPr>
          <a:xfrm>
            <a:off x="981074" y="990598"/>
            <a:ext cx="4657726" cy="4876800"/>
          </a:xfrm>
          <a:prstGeom prst="rect">
            <a:avLst/>
          </a:prstGeom>
        </p:spPr>
      </p:pic>
    </p:spTree>
    <p:extLst>
      <p:ext uri="{BB962C8B-B14F-4D97-AF65-F5344CB8AC3E}">
        <p14:creationId xmlns:p14="http://schemas.microsoft.com/office/powerpoint/2010/main" val="129202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extBox 14">
            <a:extLst>
              <a:ext uri="{FF2B5EF4-FFF2-40B4-BE49-F238E27FC236}">
                <a16:creationId xmlns:a16="http://schemas.microsoft.com/office/drawing/2014/main" id="{3F839B5F-110A-7F4E-68F8-2900D9B33790}"/>
              </a:ext>
            </a:extLst>
          </p:cNvPr>
          <p:cNvSpPr txBox="1"/>
          <p:nvPr/>
        </p:nvSpPr>
        <p:spPr>
          <a:xfrm>
            <a:off x="540175" y="124063"/>
            <a:ext cx="5856514" cy="5121049"/>
          </a:xfrm>
          <a:prstGeom prst="rect">
            <a:avLst/>
          </a:prstGeom>
        </p:spPr>
        <p:txBody>
          <a:bodyPr vert="horz" lIns="91440" tIns="45720" rIns="91440" bIns="45720" rtlCol="0">
            <a:noAutofit/>
          </a:bodyPr>
          <a:lstStyle/>
          <a:p>
            <a:pPr>
              <a:lnSpc>
                <a:spcPct val="90000"/>
              </a:lnSpc>
              <a:spcAft>
                <a:spcPts val="800"/>
              </a:spcAft>
            </a:pPr>
            <a:r>
              <a:rPr lang="en-US" b="1" u="sng" dirty="0">
                <a:effectLst/>
              </a:rPr>
              <a:t>Introduction</a:t>
            </a:r>
            <a:endParaRPr lang="en-US" u="sng" dirty="0">
              <a:effectLst/>
            </a:endParaRPr>
          </a:p>
          <a:p>
            <a:pPr>
              <a:lnSpc>
                <a:spcPct val="90000"/>
              </a:lnSpc>
              <a:spcAft>
                <a:spcPts val="800"/>
              </a:spcAft>
            </a:pPr>
            <a:r>
              <a:rPr lang="en-US" dirty="0">
                <a:effectLst/>
              </a:rPr>
              <a:t>Today I will be presenting Jenny’s situation using Bowlby’s Attachment Theory. I will explore how her experiences over the past five years may have affected her development, and I will propose a support plan informed by this theory. I will also consider nature and nurture influences and evaluate the strengths and limitations of the theory in a health and social care context.</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Jenny is age 16 years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Young carer for 5 years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Mother: mobility issues, memory problems, low mood</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Father died 5 years ago</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 Analyzing developmental impact and propose support plan</a:t>
            </a:r>
          </a:p>
          <a:p>
            <a:pPr>
              <a:lnSpc>
                <a:spcPct val="90000"/>
              </a:lnSpc>
              <a:spcAft>
                <a:spcPts val="800"/>
              </a:spcAft>
            </a:pPr>
            <a:r>
              <a:rPr lang="en-US" dirty="0">
                <a:effectLst/>
              </a:rPr>
              <a:t> Jenny has been caring for her mother since she was age 11, following the death of her father. Her caring responsibilities include household tasks and administrative support. These responsibilities, combined with bereavement and her mother’s reduced emotional availability, may have significantly shaped her development. My aim is to explore these impacts and propose a support plan grounded in lifespan development theory.</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2164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C83A4940-CAF4-1CFD-389B-436A97AE0995}"/>
              </a:ext>
            </a:extLst>
          </p:cNvPr>
          <p:cNvSpPr txBox="1"/>
          <p:nvPr/>
        </p:nvSpPr>
        <p:spPr>
          <a:xfrm>
            <a:off x="838200" y="330200"/>
            <a:ext cx="5558489" cy="5846763"/>
          </a:xfrm>
          <a:prstGeom prst="rect">
            <a:avLst/>
          </a:prstGeom>
        </p:spPr>
        <p:txBody>
          <a:bodyPr vert="horz" lIns="91440" tIns="45720" rIns="91440" bIns="45720" rtlCol="0">
            <a:normAutofit/>
          </a:bodyPr>
          <a:lstStyle/>
          <a:p>
            <a:pPr>
              <a:lnSpc>
                <a:spcPct val="90000"/>
              </a:lnSpc>
              <a:spcAft>
                <a:spcPts val="800"/>
              </a:spcAft>
            </a:pPr>
            <a:r>
              <a:rPr lang="en-US" sz="1500" dirty="0">
                <a:effectLst/>
              </a:rPr>
              <a:t> </a:t>
            </a:r>
            <a:endParaRPr lang="en-US" u="sng" dirty="0">
              <a:effectLst/>
            </a:endParaRPr>
          </a:p>
          <a:p>
            <a:pPr algn="just">
              <a:lnSpc>
                <a:spcPct val="90000"/>
              </a:lnSpc>
              <a:spcAft>
                <a:spcPts val="800"/>
              </a:spcAft>
            </a:pPr>
            <a:r>
              <a:rPr lang="en-US" b="1" u="sng" dirty="0">
                <a:effectLst/>
              </a:rPr>
              <a:t> Why Bowlby’s Attachment Theory?</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Focuses on early relationships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Explains emotional and social development</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Relevant due to:</a:t>
            </a:r>
          </a:p>
          <a:p>
            <a:pPr marL="514350" lvl="1">
              <a:lnSpc>
                <a:spcPct val="90000"/>
              </a:lnSpc>
              <a:spcAft>
                <a:spcPts val="800"/>
              </a:spcAft>
              <a:buSzPts val="1000"/>
              <a:tabLst>
                <a:tab pos="914400" algn="l"/>
              </a:tabLst>
            </a:pPr>
            <a:r>
              <a:rPr lang="en-US" dirty="0">
                <a:effectLst/>
              </a:rPr>
              <a:t>Parental loss</a:t>
            </a:r>
          </a:p>
          <a:p>
            <a:pPr marL="514350" lvl="1" algn="just">
              <a:lnSpc>
                <a:spcPct val="90000"/>
              </a:lnSpc>
              <a:spcAft>
                <a:spcPts val="800"/>
              </a:spcAft>
              <a:buSzPts val="1000"/>
              <a:tabLst>
                <a:tab pos="914400" algn="l"/>
              </a:tabLst>
            </a:pPr>
            <a:r>
              <a:rPr lang="en-US" dirty="0">
                <a:effectLst/>
              </a:rPr>
              <a:t>Parentification</a:t>
            </a:r>
          </a:p>
          <a:p>
            <a:pPr marL="514350" lvl="1" algn="just">
              <a:lnSpc>
                <a:spcPct val="90000"/>
              </a:lnSpc>
              <a:spcAft>
                <a:spcPts val="800"/>
              </a:spcAft>
              <a:buSzPts val="1000"/>
              <a:tabLst>
                <a:tab pos="914400" algn="l"/>
              </a:tabLst>
            </a:pPr>
            <a:r>
              <a:rPr lang="en-US" dirty="0">
                <a:effectLst/>
              </a:rPr>
              <a:t>Reduced emotional availability</a:t>
            </a:r>
          </a:p>
          <a:p>
            <a:pPr>
              <a:lnSpc>
                <a:spcPct val="90000"/>
              </a:lnSpc>
              <a:spcAft>
                <a:spcPts val="800"/>
              </a:spcAft>
            </a:pPr>
            <a:r>
              <a:rPr lang="en-US" dirty="0">
                <a:effectLst/>
              </a:rPr>
              <a:t>I chose Bowlby’s Attachment Theory because it directly addresses how early caregiving relationships influence emotional, social, and cognitive development. Jenny has experienced major disruptions to her attachment system, including the loss of her father and her mother’s reduced emotional availability. This theory helps explain how these experiences may have shaped her internal working model and current needs.</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3971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D4E6D761-2A3D-C451-76F1-CA4B777884E1}"/>
              </a:ext>
            </a:extLst>
          </p:cNvPr>
          <p:cNvSpPr txBox="1"/>
          <p:nvPr/>
        </p:nvSpPr>
        <p:spPr>
          <a:xfrm>
            <a:off x="620486" y="1709057"/>
            <a:ext cx="5776203" cy="4467906"/>
          </a:xfrm>
          <a:prstGeom prst="rect">
            <a:avLst/>
          </a:prstGeom>
        </p:spPr>
        <p:txBody>
          <a:bodyPr vert="horz" lIns="91440" tIns="45720" rIns="91440" bIns="45720" rtlCol="0">
            <a:normAutofit/>
          </a:bodyPr>
          <a:lstStyle/>
          <a:p>
            <a:pPr>
              <a:lnSpc>
                <a:spcPct val="90000"/>
              </a:lnSpc>
              <a:spcAft>
                <a:spcPts val="800"/>
              </a:spcAft>
            </a:pPr>
            <a:r>
              <a:rPr lang="en-US" b="1" u="sng" dirty="0">
                <a:effectLst/>
              </a:rPr>
              <a:t>Key Concepts of Bowlby’s Theory</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Attachment bonds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Secure vs. insecure attachment</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Internal working model</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Maternal deprivation hypothesis</a:t>
            </a:r>
          </a:p>
          <a:p>
            <a:pPr>
              <a:lnSpc>
                <a:spcPct val="90000"/>
              </a:lnSpc>
              <a:spcAft>
                <a:spcPts val="800"/>
              </a:spcAft>
            </a:pPr>
            <a:r>
              <a:rPr lang="en-US" dirty="0">
                <a:effectLst/>
              </a:rPr>
              <a:t> Attachment refers to the emotional bond between a child and caregiver. Bowlby argued that secure attachment develops when caregivers are responsive and consistent. Insecure attachment develops when caregiving is inconsistent or unavailable. The internal working model is the mental blueprint children form about themselves and others. Bowlby also proposed the maternal deprivation hypothesis, suggesting that prolonged separation or emotional unavailability can lead to emotional and behavior difficulties.</a:t>
            </a:r>
          </a:p>
        </p:txBody>
      </p:sp>
      <p:sp>
        <p:nvSpPr>
          <p:cNvPr id="15" name="Oval 1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Block Arc 1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1" name="Straight Connector 2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5" name="Arc 2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1731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83FC04F-865C-930A-842B-7AD1B26F3425}"/>
              </a:ext>
            </a:extLst>
          </p:cNvPr>
          <p:cNvSpPr txBox="1"/>
          <p:nvPr/>
        </p:nvSpPr>
        <p:spPr>
          <a:xfrm>
            <a:off x="795460" y="1253331"/>
            <a:ext cx="5558489" cy="4351338"/>
          </a:xfrm>
          <a:prstGeom prst="rect">
            <a:avLst/>
          </a:prstGeom>
        </p:spPr>
        <p:txBody>
          <a:bodyPr vert="horz" lIns="91440" tIns="45720" rIns="91440" bIns="45720" rtlCol="0">
            <a:normAutofit/>
          </a:bodyPr>
          <a:lstStyle/>
          <a:p>
            <a:pPr>
              <a:lnSpc>
                <a:spcPct val="90000"/>
              </a:lnSpc>
              <a:spcAft>
                <a:spcPts val="800"/>
              </a:spcAft>
            </a:pPr>
            <a:r>
              <a:rPr lang="en-US" b="1" dirty="0">
                <a:effectLst/>
              </a:rPr>
              <a:t> </a:t>
            </a:r>
            <a:r>
              <a:rPr lang="en-US" b="1" u="sng" dirty="0">
                <a:effectLst/>
              </a:rPr>
              <a:t>Applying the Theory to Jenny’s Past</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Loss of father ... attachment disruption</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Mother’s low mood ... reduced responsiveness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Parentification … role reversal</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Limited peer interaction</a:t>
            </a:r>
          </a:p>
          <a:p>
            <a:pPr>
              <a:lnSpc>
                <a:spcPct val="90000"/>
              </a:lnSpc>
              <a:spcAft>
                <a:spcPts val="800"/>
              </a:spcAft>
            </a:pPr>
            <a:r>
              <a:rPr lang="en-US" dirty="0">
                <a:effectLst/>
              </a:rPr>
              <a:t>Jenny’s father’s death likely caused a major attachment disruption. Her mother’s low mood and memory problems may have reduced emotional responsiveness, making it harder for Jenny to form secure attachment patterns. Jenny has also taken on a caregiving role, known as parentification, which can interfere with emotional development and identity formation. Her caring responsibilities may also limit her social life and peer relationships.</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7358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2408FC26-1BF1-95EA-2C24-0EF6D98027FF}"/>
              </a:ext>
            </a:extLst>
          </p:cNvPr>
          <p:cNvSpPr txBox="1"/>
          <p:nvPr/>
        </p:nvSpPr>
        <p:spPr>
          <a:xfrm>
            <a:off x="838200" y="1825625"/>
            <a:ext cx="5558489" cy="4351338"/>
          </a:xfrm>
          <a:prstGeom prst="rect">
            <a:avLst/>
          </a:prstGeom>
        </p:spPr>
        <p:txBody>
          <a:bodyPr vert="horz" lIns="91440" tIns="45720" rIns="91440" bIns="45720" rtlCol="0">
            <a:normAutofit/>
          </a:bodyPr>
          <a:lstStyle/>
          <a:p>
            <a:pPr>
              <a:lnSpc>
                <a:spcPct val="90000"/>
              </a:lnSpc>
              <a:spcAft>
                <a:spcPts val="800"/>
              </a:spcAft>
            </a:pPr>
            <a:r>
              <a:rPr lang="en-US" b="1" u="sng" dirty="0">
                <a:effectLst/>
              </a:rPr>
              <a:t>Developmental </a:t>
            </a:r>
            <a:r>
              <a:rPr lang="en-US" b="1" u="sng" dirty="0"/>
              <a:t>i</a:t>
            </a:r>
            <a:r>
              <a:rPr lang="en-US" b="1" u="sng" dirty="0">
                <a:effectLst/>
              </a:rPr>
              <a:t>mpact on Jenny</a:t>
            </a:r>
            <a:endParaRPr lang="en-US" u="sng" dirty="0">
              <a:effectLst/>
            </a:endParaRPr>
          </a:p>
          <a:p>
            <a:pPr>
              <a:lnSpc>
                <a:spcPct val="90000"/>
              </a:lnSpc>
              <a:spcAft>
                <a:spcPts val="800"/>
              </a:spcAft>
            </a:pPr>
            <a:r>
              <a:rPr lang="en-US" dirty="0">
                <a:effectLst/>
              </a:rPr>
              <a:t>Cognitive</a:t>
            </a:r>
            <a:r>
              <a:rPr lang="en-US" b="1" dirty="0"/>
              <a:t>:</a:t>
            </a:r>
            <a:r>
              <a:rPr lang="en-US" dirty="0">
                <a:effectLst/>
              </a:rPr>
              <a:t> reduced focus and academic strain.</a:t>
            </a:r>
          </a:p>
          <a:p>
            <a:pPr>
              <a:lnSpc>
                <a:spcPct val="90000"/>
              </a:lnSpc>
              <a:spcAft>
                <a:spcPts val="800"/>
              </a:spcAft>
            </a:pPr>
            <a:r>
              <a:rPr lang="en-US" dirty="0">
                <a:effectLst/>
              </a:rPr>
              <a:t>Identity</a:t>
            </a:r>
            <a:r>
              <a:rPr lang="en-US" b="1" dirty="0">
                <a:effectLst/>
              </a:rPr>
              <a:t>:</a:t>
            </a:r>
            <a:r>
              <a:rPr lang="en-US" dirty="0">
                <a:effectLst/>
              </a:rPr>
              <a:t> limited exploration during adolescence</a:t>
            </a:r>
          </a:p>
          <a:p>
            <a:pPr>
              <a:lnSpc>
                <a:spcPct val="90000"/>
              </a:lnSpc>
              <a:spcAft>
                <a:spcPts val="800"/>
              </a:spcAft>
            </a:pPr>
            <a:r>
              <a:rPr lang="en-US" dirty="0"/>
              <a:t>Emotional: Stress, anxiety, guilt, social isolation and difficulty trusting. </a:t>
            </a:r>
            <a:r>
              <a:rPr lang="en-US" dirty="0">
                <a:effectLst/>
              </a:rPr>
              <a:t>Jenny may experience chronic stress</a:t>
            </a:r>
            <a:r>
              <a:rPr lang="en-US" dirty="0"/>
              <a:t> and</a:t>
            </a:r>
            <a:r>
              <a:rPr lang="en-US" dirty="0">
                <a:effectLst/>
              </a:rPr>
              <a:t> she may feel isolated from peers or struggle to trust others. Stress can also affect concentration and memory, and her caring responsibilities may reduce time for schoolwork. Adolescence is a key stage for identity development, but Jenny’s caring role may limit her ability to explore her interests and independence.</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3736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28BB632-E6EC-7492-518F-E5BB55CB3532}"/>
              </a:ext>
            </a:extLst>
          </p:cNvPr>
          <p:cNvSpPr txBox="1"/>
          <p:nvPr/>
        </p:nvSpPr>
        <p:spPr>
          <a:xfrm>
            <a:off x="381001" y="881743"/>
            <a:ext cx="5810424" cy="4495120"/>
          </a:xfrm>
          <a:prstGeom prst="rect">
            <a:avLst/>
          </a:prstGeom>
        </p:spPr>
        <p:txBody>
          <a:bodyPr vert="horz" lIns="91440" tIns="45720" rIns="91440" bIns="45720" rtlCol="0">
            <a:noAutofit/>
          </a:bodyPr>
          <a:lstStyle/>
          <a:p>
            <a:pPr>
              <a:lnSpc>
                <a:spcPct val="90000"/>
              </a:lnSpc>
              <a:spcAft>
                <a:spcPts val="800"/>
              </a:spcAft>
            </a:pPr>
            <a:r>
              <a:rPr lang="en-US" b="1" u="sng" dirty="0">
                <a:effectLst/>
              </a:rPr>
              <a:t>Nature and Nurture Influences</a:t>
            </a:r>
            <a:endParaRPr lang="en-US" u="sng" dirty="0">
              <a:effectLst/>
            </a:endParaRPr>
          </a:p>
          <a:p>
            <a:pPr indent="-228600">
              <a:lnSpc>
                <a:spcPct val="90000"/>
              </a:lnSpc>
              <a:spcAft>
                <a:spcPts val="800"/>
              </a:spcAft>
              <a:buFont typeface="Arial" panose="020B0604020202020204" pitchFamily="34" charset="0"/>
              <a:buChar char="•"/>
            </a:pPr>
            <a:r>
              <a:rPr lang="en-US" b="1" dirty="0">
                <a:effectLst/>
              </a:rPr>
              <a:t>Biological.</a:t>
            </a:r>
            <a:endParaRPr lang="en-US"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Stress hormones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Possible genetic predispositions</a:t>
            </a:r>
          </a:p>
          <a:p>
            <a:pPr indent="-228600">
              <a:lnSpc>
                <a:spcPct val="90000"/>
              </a:lnSpc>
              <a:spcAft>
                <a:spcPts val="800"/>
              </a:spcAft>
              <a:buFont typeface="Arial" panose="020B0604020202020204" pitchFamily="34" charset="0"/>
              <a:buChar char="•"/>
            </a:pPr>
            <a:r>
              <a:rPr lang="en-US" b="1" dirty="0">
                <a:effectLst/>
              </a:rPr>
              <a:t>Environmental.</a:t>
            </a:r>
            <a:endParaRPr lang="en-US"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Bereavement</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Caring responsibilities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Mother’s health</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School and social environment</a:t>
            </a:r>
          </a:p>
          <a:p>
            <a:pPr>
              <a:lnSpc>
                <a:spcPct val="90000"/>
              </a:lnSpc>
              <a:spcAft>
                <a:spcPts val="800"/>
              </a:spcAft>
            </a:pPr>
            <a:r>
              <a:rPr lang="en-US" dirty="0">
                <a:effectLst/>
              </a:rPr>
              <a:t> Biologically, long-term stress can elevate cortisol levels, affecting mood and cognitive functioning. Jenny may also have genetic vulnerabilities to anxiety or low mood. Environmentally, she has experienced bereavement, ongoing caregiving responsibilities, and limited support. These environmental pressures interact with biological factors to shape her development.</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3382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3EDC441F-ECA8-538F-15D3-9A600545F091}"/>
              </a:ext>
            </a:extLst>
          </p:cNvPr>
          <p:cNvSpPr txBox="1"/>
          <p:nvPr/>
        </p:nvSpPr>
        <p:spPr>
          <a:xfrm>
            <a:off x="679187" y="753611"/>
            <a:ext cx="5558489" cy="4351338"/>
          </a:xfrm>
          <a:prstGeom prst="rect">
            <a:avLst/>
          </a:prstGeom>
        </p:spPr>
        <p:txBody>
          <a:bodyPr vert="horz" lIns="91440" tIns="45720" rIns="91440" bIns="45720" rtlCol="0">
            <a:noAutofit/>
          </a:bodyPr>
          <a:lstStyle/>
          <a:p>
            <a:pPr>
              <a:lnSpc>
                <a:spcPct val="90000"/>
              </a:lnSpc>
              <a:spcAft>
                <a:spcPts val="800"/>
              </a:spcAft>
            </a:pPr>
            <a:r>
              <a:rPr lang="en-US" b="1" u="sng" dirty="0">
                <a:effectLst/>
              </a:rPr>
              <a:t> Support Plan Based on Attachment Theory</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Assign a consistent key worker</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Reduce care burden</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Emotional support (counselling, young carers groups)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Educational support</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Support for mother’s mental and physical health</a:t>
            </a:r>
          </a:p>
          <a:p>
            <a:pPr>
              <a:lnSpc>
                <a:spcPct val="90000"/>
              </a:lnSpc>
              <a:spcAft>
                <a:spcPts val="800"/>
              </a:spcAft>
            </a:pPr>
            <a:r>
              <a:rPr lang="en-US" dirty="0">
                <a:effectLst/>
              </a:rPr>
              <a:t> A key worker can provide Jenny with a stable, reliable adult relationship, helping rebuild a proper sense of secure attachment. Reducing her care burden through home support services will allow her to focus on school and social development. Emotional support through counselling or young carers groups can help her process grief and stress. Educational support can ensure her school recognizes her caring role. Supporting her mother’s health will also indirectly improve Jenny’s emotional environment and development.</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0553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E7DBD3A-97E8-D99A-B608-B19C78DEE00F}"/>
              </a:ext>
            </a:extLst>
          </p:cNvPr>
          <p:cNvSpPr txBox="1"/>
          <p:nvPr/>
        </p:nvSpPr>
        <p:spPr>
          <a:xfrm>
            <a:off x="838200" y="1825625"/>
            <a:ext cx="5558489" cy="4351338"/>
          </a:xfrm>
          <a:prstGeom prst="rect">
            <a:avLst/>
          </a:prstGeom>
        </p:spPr>
        <p:txBody>
          <a:bodyPr vert="horz" lIns="91440" tIns="45720" rIns="91440" bIns="45720" rtlCol="0">
            <a:normAutofit/>
          </a:bodyPr>
          <a:lstStyle/>
          <a:p>
            <a:pPr>
              <a:lnSpc>
                <a:spcPct val="90000"/>
              </a:lnSpc>
              <a:spcAft>
                <a:spcPts val="800"/>
              </a:spcAft>
            </a:pPr>
            <a:r>
              <a:rPr lang="en-US" b="1" u="sng" dirty="0">
                <a:effectLst/>
              </a:rPr>
              <a:t>Strengths of Bowlby’s Theory</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Highlights importance of early relationships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Explains emotional and behavioral patterns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Widely used in social care</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Helps guide relationship‑based interventions</a:t>
            </a:r>
          </a:p>
          <a:p>
            <a:pPr>
              <a:lnSpc>
                <a:spcPct val="90000"/>
              </a:lnSpc>
              <a:spcAft>
                <a:spcPts val="800"/>
              </a:spcAft>
            </a:pPr>
            <a:r>
              <a:rPr lang="en-US" dirty="0">
                <a:effectLst/>
              </a:rPr>
              <a:t> Bowlby’s theory is useful because it helps to emphasis the importance of early relationships and helps explain why Jenny may struggle emotionally or socially. It is widely used in social care and provides a strong foundation for designing interventions that focus on stability and emotional support.</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6742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26493599-4F25-54C0-C1D3-135AC80B854B}"/>
              </a:ext>
            </a:extLst>
          </p:cNvPr>
          <p:cNvSpPr txBox="1"/>
          <p:nvPr/>
        </p:nvSpPr>
        <p:spPr>
          <a:xfrm>
            <a:off x="632935" y="1642513"/>
            <a:ext cx="5558489" cy="4351338"/>
          </a:xfrm>
          <a:prstGeom prst="rect">
            <a:avLst/>
          </a:prstGeom>
        </p:spPr>
        <p:txBody>
          <a:bodyPr vert="horz" lIns="91440" tIns="45720" rIns="91440" bIns="45720" rtlCol="0">
            <a:normAutofit/>
          </a:bodyPr>
          <a:lstStyle/>
          <a:p>
            <a:pPr>
              <a:lnSpc>
                <a:spcPct val="90000"/>
              </a:lnSpc>
              <a:spcAft>
                <a:spcPts val="800"/>
              </a:spcAft>
            </a:pPr>
            <a:r>
              <a:rPr lang="en-US" b="1" dirty="0">
                <a:effectLst/>
              </a:rPr>
              <a:t> </a:t>
            </a:r>
            <a:r>
              <a:rPr lang="en-US" b="1" u="sng" dirty="0">
                <a:effectLst/>
              </a:rPr>
              <a:t>Limitations of Bowlby’s Theory</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Overemphasis on mother</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Underestimates resilience</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Limited consideration of social and economic factors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Attachment can change over time</a:t>
            </a:r>
          </a:p>
          <a:p>
            <a:pPr>
              <a:lnSpc>
                <a:spcPct val="90000"/>
              </a:lnSpc>
              <a:spcAft>
                <a:spcPts val="800"/>
              </a:spcAft>
            </a:pPr>
            <a:r>
              <a:rPr lang="en-US" dirty="0">
                <a:effectLst/>
              </a:rPr>
              <a:t> However, the theory has  limitations. It places too much emphasis on the mother as the primary attachment figure and does not fully account for resilience or the positive aspects of caregiving. It also overlooks wider social and economic influences. Importantly, attachment patterns are not fixed; supportive relationships can help Jenny develop greater security over time.</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873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9B37E51-B2CF-9F9D-54B1-82378F8D53A3}"/>
              </a:ext>
            </a:extLst>
          </p:cNvPr>
          <p:cNvSpPr txBox="1"/>
          <p:nvPr/>
        </p:nvSpPr>
        <p:spPr>
          <a:xfrm>
            <a:off x="537511" y="775496"/>
            <a:ext cx="5558489" cy="4351338"/>
          </a:xfrm>
          <a:prstGeom prst="rect">
            <a:avLst/>
          </a:prstGeom>
        </p:spPr>
        <p:txBody>
          <a:bodyPr vert="horz" lIns="91440" tIns="45720" rIns="91440" bIns="45720" rtlCol="0">
            <a:normAutofit/>
          </a:bodyPr>
          <a:lstStyle/>
          <a:p>
            <a:pPr>
              <a:lnSpc>
                <a:spcPct val="90000"/>
              </a:lnSpc>
              <a:spcAft>
                <a:spcPts val="800"/>
              </a:spcAft>
            </a:pPr>
            <a:r>
              <a:rPr lang="en-US" b="1" dirty="0">
                <a:effectLst/>
              </a:rPr>
              <a:t> </a:t>
            </a:r>
            <a:r>
              <a:rPr lang="en-US" b="1" u="sng" dirty="0">
                <a:effectLst/>
              </a:rPr>
              <a:t>Conclusion</a:t>
            </a:r>
            <a:endParaRPr lang="en-US" u="sng"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Jenny’s development shaped by loss and caregiving</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Attachment theory explains emotional and social impacts</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Support plan focuses on stability, reduced burden, and emotional support</a:t>
            </a:r>
          </a:p>
          <a:p>
            <a:pPr marL="342900" lvl="0" indent="-228600">
              <a:lnSpc>
                <a:spcPct val="90000"/>
              </a:lnSpc>
              <a:spcAft>
                <a:spcPts val="800"/>
              </a:spcAft>
              <a:buSzPts val="1000"/>
              <a:buFont typeface="Arial" panose="020B0604020202020204" pitchFamily="34" charset="0"/>
              <a:buChar char="•"/>
              <a:tabLst>
                <a:tab pos="457200" algn="l"/>
              </a:tabLst>
            </a:pPr>
            <a:r>
              <a:rPr lang="en-US" dirty="0">
                <a:effectLst/>
              </a:rPr>
              <a:t>With intervention, Jenny can thrive</a:t>
            </a:r>
          </a:p>
          <a:p>
            <a:pPr>
              <a:lnSpc>
                <a:spcPct val="90000"/>
              </a:lnSpc>
              <a:spcAft>
                <a:spcPts val="800"/>
              </a:spcAft>
            </a:pPr>
            <a:r>
              <a:rPr lang="en-US" dirty="0">
                <a:effectLst/>
              </a:rPr>
              <a:t> In conclusion, Jenny’s experiences have likely affected her emotional, social, and cognitive development. Bowlby’s Attachment Theory helps explain these impacts and guides a support plan focused on stability, emotional support, and reducing her caring responsibilities. With the right interventions, Jenny can develop healthier attachment patterns and move forward positively in her development.</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183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62548DB-85B3-CFBD-5513-852F78866313}"/>
              </a:ext>
            </a:extLst>
          </p:cNvPr>
          <p:cNvSpPr txBox="1"/>
          <p:nvPr/>
        </p:nvSpPr>
        <p:spPr>
          <a:xfrm>
            <a:off x="838200" y="477998"/>
            <a:ext cx="5558489" cy="5698965"/>
          </a:xfrm>
          <a:prstGeom prst="rect">
            <a:avLst/>
          </a:prstGeom>
        </p:spPr>
        <p:txBody>
          <a:bodyPr vert="horz" lIns="91440" tIns="45720" rIns="91440" bIns="45720" rtlCol="0">
            <a:normAutofit lnSpcReduction="10000"/>
          </a:bodyPr>
          <a:lstStyle/>
          <a:p>
            <a:pPr>
              <a:lnSpc>
                <a:spcPct val="90000"/>
              </a:lnSpc>
              <a:spcAft>
                <a:spcPts val="800"/>
              </a:spcAft>
            </a:pPr>
            <a:r>
              <a:rPr lang="en-US" b="1" u="sng" dirty="0">
                <a:effectLst/>
              </a:rPr>
              <a:t> Harvard style References</a:t>
            </a:r>
            <a:endParaRPr lang="en-US" u="sng" dirty="0">
              <a:effectLst/>
            </a:endParaRPr>
          </a:p>
          <a:p>
            <a:pPr>
              <a:lnSpc>
                <a:spcPct val="90000"/>
              </a:lnSpc>
              <a:spcAft>
                <a:spcPts val="800"/>
              </a:spcAft>
            </a:pPr>
            <a:r>
              <a:rPr lang="en-US" dirty="0">
                <a:effectLst/>
              </a:rPr>
              <a:t>Aldridge, J. and Becker, S. (2003) </a:t>
            </a:r>
            <a:r>
              <a:rPr lang="en-US" i="1" dirty="0">
                <a:effectLst/>
              </a:rPr>
              <a:t>Children Caring for Parents with Mental Illness</a:t>
            </a:r>
            <a:r>
              <a:rPr lang="en-US" dirty="0">
                <a:effectLst/>
              </a:rPr>
              <a:t>. Policy Press. </a:t>
            </a:r>
          </a:p>
          <a:p>
            <a:pPr>
              <a:lnSpc>
                <a:spcPct val="90000"/>
              </a:lnSpc>
              <a:spcAft>
                <a:spcPts val="800"/>
              </a:spcAft>
            </a:pPr>
            <a:endParaRPr lang="en-US" dirty="0"/>
          </a:p>
          <a:p>
            <a:pPr>
              <a:lnSpc>
                <a:spcPct val="90000"/>
              </a:lnSpc>
              <a:spcAft>
                <a:spcPts val="800"/>
              </a:spcAft>
            </a:pPr>
            <a:r>
              <a:rPr lang="en-US" dirty="0">
                <a:effectLst/>
              </a:rPr>
              <a:t>Bowlby, J. (1969) </a:t>
            </a:r>
            <a:r>
              <a:rPr lang="en-US" i="1" dirty="0">
                <a:effectLst/>
              </a:rPr>
              <a:t>Attachment and Loss: Vol. 1. Attachment</a:t>
            </a:r>
            <a:r>
              <a:rPr lang="en-US" dirty="0">
                <a:effectLst/>
              </a:rPr>
              <a:t>. Hogarth Press. </a:t>
            </a:r>
          </a:p>
          <a:p>
            <a:pPr>
              <a:lnSpc>
                <a:spcPct val="90000"/>
              </a:lnSpc>
              <a:spcAft>
                <a:spcPts val="800"/>
              </a:spcAft>
            </a:pPr>
            <a:endParaRPr lang="en-US" dirty="0"/>
          </a:p>
          <a:p>
            <a:pPr>
              <a:lnSpc>
                <a:spcPct val="90000"/>
              </a:lnSpc>
              <a:spcAft>
                <a:spcPts val="800"/>
              </a:spcAft>
            </a:pPr>
            <a:r>
              <a:rPr lang="en-US" dirty="0">
                <a:effectLst/>
              </a:rPr>
              <a:t>Cassidy, J. and Shaver, P. (2016) </a:t>
            </a:r>
            <a:r>
              <a:rPr lang="en-US" i="1" dirty="0">
                <a:effectLst/>
              </a:rPr>
              <a:t>Handbook of Attachment</a:t>
            </a:r>
            <a:r>
              <a:rPr lang="en-US" dirty="0">
                <a:effectLst/>
              </a:rPr>
              <a:t>. Guilford Press. </a:t>
            </a:r>
          </a:p>
          <a:p>
            <a:pPr>
              <a:lnSpc>
                <a:spcPct val="90000"/>
              </a:lnSpc>
              <a:spcAft>
                <a:spcPts val="800"/>
              </a:spcAft>
            </a:pPr>
            <a:endParaRPr lang="en-US" dirty="0">
              <a:effectLst/>
            </a:endParaRPr>
          </a:p>
          <a:p>
            <a:pPr>
              <a:lnSpc>
                <a:spcPct val="90000"/>
              </a:lnSpc>
              <a:spcAft>
                <a:spcPts val="800"/>
              </a:spcAft>
            </a:pPr>
            <a:r>
              <a:rPr lang="en-US" dirty="0">
                <a:effectLst/>
              </a:rPr>
              <a:t>Howe, D. (2011) </a:t>
            </a:r>
            <a:r>
              <a:rPr lang="en-US" i="1" dirty="0">
                <a:effectLst/>
              </a:rPr>
              <a:t>Attachment Across the Life course</a:t>
            </a:r>
            <a:r>
              <a:rPr lang="en-US" dirty="0">
                <a:effectLst/>
              </a:rPr>
              <a:t>. Palgrave Macmillan. </a:t>
            </a:r>
          </a:p>
          <a:p>
            <a:pPr>
              <a:lnSpc>
                <a:spcPct val="90000"/>
              </a:lnSpc>
              <a:spcAft>
                <a:spcPts val="800"/>
              </a:spcAft>
            </a:pPr>
            <a:endParaRPr lang="en-US" dirty="0"/>
          </a:p>
          <a:p>
            <a:pPr>
              <a:lnSpc>
                <a:spcPct val="90000"/>
              </a:lnSpc>
              <a:spcAft>
                <a:spcPts val="800"/>
              </a:spcAft>
            </a:pPr>
            <a:r>
              <a:rPr lang="en-US" dirty="0">
                <a:effectLst/>
              </a:rPr>
              <a:t>Newman, T. (2002) ‘Young carers and disabled parents’, </a:t>
            </a:r>
            <a:r>
              <a:rPr lang="en-US" i="1" dirty="0">
                <a:effectLst/>
              </a:rPr>
              <a:t>Disability &amp; Society</a:t>
            </a:r>
            <a:r>
              <a:rPr lang="en-US" dirty="0">
                <a:effectLst/>
              </a:rPr>
              <a:t>, 17(6), pp. 613–625. </a:t>
            </a:r>
          </a:p>
          <a:p>
            <a:pPr>
              <a:lnSpc>
                <a:spcPct val="90000"/>
              </a:lnSpc>
              <a:spcAft>
                <a:spcPts val="800"/>
              </a:spcAft>
            </a:pPr>
            <a:endParaRPr lang="en-US" dirty="0"/>
          </a:p>
          <a:p>
            <a:pPr>
              <a:lnSpc>
                <a:spcPct val="90000"/>
              </a:lnSpc>
              <a:spcAft>
                <a:spcPts val="800"/>
              </a:spcAft>
            </a:pPr>
            <a:r>
              <a:rPr lang="en-US" dirty="0">
                <a:effectLst/>
              </a:rPr>
              <a:t>Phelps, D. (2020) ‘Impact of caring on young people’s wellbeing’, </a:t>
            </a:r>
            <a:r>
              <a:rPr lang="en-US" i="1" dirty="0">
                <a:effectLst/>
              </a:rPr>
              <a:t>Child &amp; Family Social Work</a:t>
            </a:r>
            <a:r>
              <a:rPr lang="en-US" dirty="0">
                <a:effectLst/>
              </a:rPr>
              <a:t>, 25(2), pp. 331–340.</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0831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292</TotalTime>
  <Words>1164</Words>
  <Application>Microsoft Office PowerPoint</Application>
  <PresentationFormat>Widescreen</PresentationFormat>
  <Paragraphs>82</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Student Name: Charles Onije Student ID: 2420902 Module Name: Psychology in Health and Social Care Module Code: LCHS4010 Lecturer’s Name: Alice Clayton Assessment Title: Bowlby’s prospect  on Jenny’s development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Charles Onije (2420902)</dc:creator>
  <cp:lastModifiedBy>Collins Onije</cp:lastModifiedBy>
  <cp:revision>4</cp:revision>
  <dcterms:created xsi:type="dcterms:W3CDTF">2026-02-07T19:39:12Z</dcterms:created>
  <dcterms:modified xsi:type="dcterms:W3CDTF">2026-02-13T12:38:52Z</dcterms:modified>
</cp:coreProperties>
</file>